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6" r:id="rId2"/>
    <p:sldId id="258" r:id="rId3"/>
    <p:sldId id="280" r:id="rId4"/>
    <p:sldId id="281" r:id="rId5"/>
    <p:sldId id="282" r:id="rId6"/>
    <p:sldId id="283" r:id="rId7"/>
    <p:sldId id="284" r:id="rId8"/>
    <p:sldId id="286" r:id="rId9"/>
    <p:sldId id="285" r:id="rId10"/>
    <p:sldId id="287" r:id="rId11"/>
    <p:sldId id="288" r:id="rId12"/>
    <p:sldId id="289" r:id="rId13"/>
    <p:sldId id="290" r:id="rId14"/>
    <p:sldId id="294" r:id="rId15"/>
    <p:sldId id="293" r:id="rId16"/>
    <p:sldId id="292" r:id="rId17"/>
    <p:sldId id="295" r:id="rId18"/>
    <p:sldId id="291" r:id="rId19"/>
    <p:sldId id="296" r:id="rId20"/>
    <p:sldId id="297" r:id="rId21"/>
    <p:sldId id="279"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57" autoAdjust="0"/>
  </p:normalViewPr>
  <p:slideViewPr>
    <p:cSldViewPr>
      <p:cViewPr>
        <p:scale>
          <a:sx n="75" d="100"/>
          <a:sy n="75" d="100"/>
        </p:scale>
        <p:origin x="51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EC2399-415A-C65C-B605-2D72A54E691E}"/>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88946BA-0E49-9C19-E1A9-9A77F668425D}"/>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A3A6FD01-4189-490F-AB82-761B964EC976}" type="datetime1">
              <a:rPr lang="en-US" smtClean="0"/>
              <a:t>5/5/2025</a:t>
            </a:fld>
            <a:endParaRPr lang="en-US"/>
          </a:p>
        </p:txBody>
      </p:sp>
      <p:sp>
        <p:nvSpPr>
          <p:cNvPr id="4" name="Footer Placeholder 3">
            <a:extLst>
              <a:ext uri="{FF2B5EF4-FFF2-40B4-BE49-F238E27FC236}">
                <a16:creationId xmlns:a16="http://schemas.microsoft.com/office/drawing/2014/main" id="{98692597-CAFC-729F-B329-120A7DED3231}"/>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AC5B456-2A8C-F03F-F2BC-980F44EBE21C}"/>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88C552CA-38D6-4618-ACEC-AFF6C325ECBA}" type="slidenum">
              <a:rPr lang="en-US" smtClean="0"/>
              <a:t>‹#›</a:t>
            </a:fld>
            <a:endParaRPr lang="en-US"/>
          </a:p>
        </p:txBody>
      </p:sp>
    </p:spTree>
    <p:extLst>
      <p:ext uri="{BB962C8B-B14F-4D97-AF65-F5344CB8AC3E}">
        <p14:creationId xmlns:p14="http://schemas.microsoft.com/office/powerpoint/2010/main" val="65921084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8921EF6-2BB6-43DE-9CEC-D5D8E593D737}" type="datetime1">
              <a:rPr lang="en-US" smtClean="0"/>
              <a:t>5/5/2025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52636D3-0DF5-40D4-884C-13F61166834B}" type="slidenum">
              <a:rPr lang="en-US" smtClean="0"/>
              <a:t>‹#›</a:t>
            </a:fld>
            <a:endParaRPr lang="en-US"/>
          </a:p>
        </p:txBody>
      </p:sp>
    </p:spTree>
    <p:extLst>
      <p:ext uri="{BB962C8B-B14F-4D97-AF65-F5344CB8AC3E}">
        <p14:creationId xmlns:p14="http://schemas.microsoft.com/office/powerpoint/2010/main" val="17470608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tutorialspoint.com/java/lang/java_lang_string.htm" TargetMode="External"/><Relationship Id="rId2" Type="http://schemas.openxmlformats.org/officeDocument/2006/relationships/slide" Target="../slides/slide18.xml"/><Relationship Id="rId1" Type="http://schemas.openxmlformats.org/officeDocument/2006/relationships/notesMaster" Target="../notesMasters/notesMaster1.xml"/><Relationship Id="rId5" Type="http://schemas.openxmlformats.org/officeDocument/2006/relationships/hyperlink" Target="https://www.tutorialspoint.com/java/java_object_classes.htm" TargetMode="External"/><Relationship Id="rId4" Type="http://schemas.openxmlformats.org/officeDocument/2006/relationships/hyperlink" Target="https://www.tutorialspoint.com/java/java_arrays.ht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tutorialspoint.com/java/lang/java_lang_string.htm"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www.tutorialspoint.com/java/java_object_classes.htm" TargetMode="External"/><Relationship Id="rId4" Type="http://schemas.openxmlformats.org/officeDocument/2006/relationships/hyperlink" Target="https://www.tutorialspoint.com/java/java_arrays.ht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68921EF6-2BB6-43DE-9CEC-D5D8E593D737}" type="datetime1">
              <a:rPr lang="en-US" smtClean="0"/>
              <a:t>5/5/2025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052636D3-0DF5-40D4-884C-13F61166834B}" type="slidenum">
              <a:rPr lang="en-US" smtClean="0"/>
              <a:t>5</a:t>
            </a:fld>
            <a:endParaRPr lang="en-US"/>
          </a:p>
        </p:txBody>
      </p:sp>
    </p:spTree>
    <p:extLst>
      <p:ext uri="{BB962C8B-B14F-4D97-AF65-F5344CB8AC3E}">
        <p14:creationId xmlns:p14="http://schemas.microsoft.com/office/powerpoint/2010/main" val="3329427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Arial" panose="020B0604020202020204" pitchFamily="34" charset="0"/>
              <a:buChar char="•"/>
            </a:pPr>
            <a:r>
              <a:rPr lang="en-US" sz="1200" b="0" i="0" dirty="0">
                <a:solidFill>
                  <a:srgbClr val="000000"/>
                </a:solidFill>
                <a:effectLst/>
                <a:latin typeface="Verdana" panose="020B0604030504040204" pitchFamily="34" charset="0"/>
              </a:rPr>
              <a:t>Instance variables have default values. For numbers, the default value is 0, for Booleans it is false, and for object references it is null. Values can be assigned during the declaration or within the constructor.</a:t>
            </a:r>
          </a:p>
          <a:p>
            <a:pPr algn="just">
              <a:buFont typeface="Arial" panose="020B0604020202020204" pitchFamily="34" charset="0"/>
              <a:buChar char="•"/>
            </a:pPr>
            <a:r>
              <a:rPr lang="en-US" sz="1200" b="0" i="0" dirty="0">
                <a:solidFill>
                  <a:srgbClr val="000000"/>
                </a:solidFill>
                <a:effectLst/>
                <a:latin typeface="Verdana" panose="020B0604030504040204" pitchFamily="34" charset="0"/>
              </a:rPr>
              <a:t>Instance variables can be accessed directly by calling the variable name inside the class. However, within static methods (when instance variables are given accessibility), they should be called using the fully qualified name. </a:t>
            </a:r>
            <a:r>
              <a:rPr lang="en-US" sz="1200" b="0" i="1" dirty="0" err="1">
                <a:solidFill>
                  <a:srgbClr val="000000"/>
                </a:solidFill>
                <a:effectLst/>
                <a:latin typeface="Verdana" panose="020B0604030504040204" pitchFamily="34" charset="0"/>
              </a:rPr>
              <a:t>ObjectReference.VariableName</a:t>
            </a:r>
            <a:r>
              <a:rPr lang="en-US" sz="1200" b="0" i="0" dirty="0">
                <a:solidFill>
                  <a:srgbClr val="000000"/>
                </a:solidFill>
                <a:effectLst/>
                <a:latin typeface="Verdana" panose="020B0604030504040204" pitchFamily="34" charset="0"/>
              </a:rPr>
              <a:t>.</a:t>
            </a:r>
          </a:p>
          <a:p>
            <a:endParaRPr lang="en-US"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68921EF6-2BB6-43DE-9CEC-D5D8E593D737}" type="datetime1">
              <a:rPr lang="en-US" smtClean="0"/>
              <a:t>5/5/2025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052636D3-0DF5-40D4-884C-13F61166834B}" type="slidenum">
              <a:rPr lang="en-US" smtClean="0"/>
              <a:t>16</a:t>
            </a:fld>
            <a:endParaRPr lang="en-US"/>
          </a:p>
        </p:txBody>
      </p:sp>
    </p:spTree>
    <p:extLst>
      <p:ext uri="{BB962C8B-B14F-4D97-AF65-F5344CB8AC3E}">
        <p14:creationId xmlns:p14="http://schemas.microsoft.com/office/powerpoint/2010/main" val="1460572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Font typeface="Arial" panose="020B0604020202020204" pitchFamily="34" charset="0"/>
              <a:buChar char="•"/>
            </a:pPr>
            <a:r>
              <a:rPr lang="en-US" b="0" i="0" dirty="0">
                <a:solidFill>
                  <a:srgbClr val="000000"/>
                </a:solidFill>
                <a:effectLst/>
                <a:latin typeface="Verdana" panose="020B0604030504040204" pitchFamily="34" charset="0"/>
              </a:rPr>
              <a:t>Static variables are stored in the static memory. It is rare to use static variables other than declared final and used as either public or private constants.</a:t>
            </a:r>
          </a:p>
          <a:p>
            <a:pPr algn="just">
              <a:buFont typeface="Arial" panose="020B0604020202020204" pitchFamily="34" charset="0"/>
              <a:buChar char="•"/>
            </a:pPr>
            <a:r>
              <a:rPr lang="en-US" b="0" i="0" dirty="0">
                <a:solidFill>
                  <a:srgbClr val="000000"/>
                </a:solidFill>
                <a:effectLst/>
                <a:latin typeface="Verdana" panose="020B0604030504040204" pitchFamily="34" charset="0"/>
              </a:rPr>
              <a:t>Static variables are created when the program starts and destroyed when the program stops.</a:t>
            </a:r>
          </a:p>
          <a:p>
            <a:pPr algn="just">
              <a:buFont typeface="Arial" panose="020B0604020202020204" pitchFamily="34" charset="0"/>
              <a:buChar char="•"/>
            </a:pPr>
            <a:r>
              <a:rPr lang="en-US" b="0" i="0" dirty="0">
                <a:solidFill>
                  <a:srgbClr val="000000"/>
                </a:solidFill>
                <a:effectLst/>
                <a:latin typeface="Verdana" panose="020B0604030504040204" pitchFamily="34" charset="0"/>
              </a:rPr>
              <a:t>Visibility is similar to instance variables. However, most static variables are declared public since they must be available for users of the class.</a:t>
            </a:r>
          </a:p>
          <a:p>
            <a:pPr algn="just">
              <a:buFont typeface="Arial" panose="020B0604020202020204" pitchFamily="34" charset="0"/>
              <a:buChar char="•"/>
            </a:pPr>
            <a:r>
              <a:rPr lang="en-US" b="0" i="0" dirty="0">
                <a:solidFill>
                  <a:srgbClr val="000000"/>
                </a:solidFill>
                <a:effectLst/>
                <a:latin typeface="Verdana" panose="020B0604030504040204" pitchFamily="34" charset="0"/>
              </a:rPr>
              <a:t>Default values are same as instance variables. For numbers, the default value is 0; for Booleans, it is false; and for object references, it is null. Values can be assigned during the declaration or within the constructor. Additionally, values can be assigned in special static initializer blocks.</a:t>
            </a:r>
          </a:p>
          <a:p>
            <a:pPr algn="just">
              <a:buFont typeface="Arial" panose="020B0604020202020204" pitchFamily="34" charset="0"/>
              <a:buChar char="•"/>
            </a:pPr>
            <a:r>
              <a:rPr lang="en-US" b="0" i="0" dirty="0">
                <a:solidFill>
                  <a:srgbClr val="000000"/>
                </a:solidFill>
                <a:effectLst/>
                <a:latin typeface="Verdana" panose="020B0604030504040204" pitchFamily="34" charset="0"/>
              </a:rPr>
              <a:t>Static variables can be accessed by calling with the class name </a:t>
            </a:r>
            <a:r>
              <a:rPr lang="en-US" b="0" i="1" dirty="0" err="1">
                <a:solidFill>
                  <a:srgbClr val="000000"/>
                </a:solidFill>
                <a:effectLst/>
                <a:latin typeface="Verdana" panose="020B0604030504040204" pitchFamily="34" charset="0"/>
              </a:rPr>
              <a:t>ClassName.VariableName</a:t>
            </a:r>
            <a:r>
              <a:rPr lang="en-US" b="0" i="0" dirty="0">
                <a:solidFill>
                  <a:srgbClr val="000000"/>
                </a:solidFill>
                <a:effectLst/>
                <a:latin typeface="Verdana" panose="020B0604030504040204" pitchFamily="34" charset="0"/>
              </a:rPr>
              <a:t>.</a:t>
            </a:r>
          </a:p>
          <a:p>
            <a:pPr algn="just">
              <a:buFont typeface="Arial" panose="020B0604020202020204" pitchFamily="34" charset="0"/>
              <a:buChar char="•"/>
            </a:pPr>
            <a:r>
              <a:rPr lang="en-US" b="0" i="0" dirty="0">
                <a:solidFill>
                  <a:srgbClr val="000000"/>
                </a:solidFill>
                <a:effectLst/>
                <a:latin typeface="Verdana" panose="020B0604030504040204" pitchFamily="34" charset="0"/>
              </a:rPr>
              <a:t>When declaring class variables as public static final, then variable names (constants) are all in upper case. If the static variables are not public and final, the naming syntax is the same as instance and local variables.</a:t>
            </a:r>
          </a:p>
          <a:p>
            <a:endParaRPr lang="en-US"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68921EF6-2BB6-43DE-9CEC-D5D8E593D737}" type="datetime1">
              <a:rPr lang="en-US" smtClean="0"/>
              <a:t>5/5/2025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052636D3-0DF5-40D4-884C-13F61166834B}" type="slidenum">
              <a:rPr lang="en-US" smtClean="0"/>
              <a:t>17</a:t>
            </a:fld>
            <a:endParaRPr lang="en-US"/>
          </a:p>
        </p:txBody>
      </p:sp>
    </p:spTree>
    <p:extLst>
      <p:ext uri="{BB962C8B-B14F-4D97-AF65-F5344CB8AC3E}">
        <p14:creationId xmlns:p14="http://schemas.microsoft.com/office/powerpoint/2010/main" val="3884087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2250"/>
              </a:lnSpc>
              <a:buNone/>
            </a:pPr>
            <a:r>
              <a:rPr lang="en-US" b="0" i="0" dirty="0">
                <a:solidFill>
                  <a:srgbClr val="000000"/>
                </a:solidFill>
                <a:effectLst/>
                <a:latin typeface="Lato" panose="020F0502020204030203" pitchFamily="34" charset="0"/>
              </a:rPr>
              <a:t>byte Data Type</a:t>
            </a:r>
          </a:p>
          <a:p>
            <a:pPr algn="l"/>
            <a:r>
              <a:rPr lang="en-US" b="0" i="0" dirty="0">
                <a:solidFill>
                  <a:srgbClr val="000000"/>
                </a:solidFill>
                <a:effectLst/>
                <a:latin typeface="Verdana" panose="020B0604030504040204" pitchFamily="34" charset="0"/>
              </a:rPr>
              <a:t>The </a:t>
            </a:r>
            <a:r>
              <a:rPr lang="en-US" b="1" i="0" dirty="0">
                <a:solidFill>
                  <a:srgbClr val="000000"/>
                </a:solidFill>
                <a:effectLst/>
                <a:latin typeface="inherit"/>
              </a:rPr>
              <a:t>byte</a:t>
            </a:r>
            <a:r>
              <a:rPr lang="en-US" b="0" i="0" dirty="0">
                <a:solidFill>
                  <a:srgbClr val="000000"/>
                </a:solidFill>
                <a:effectLst/>
                <a:latin typeface="Verdana" panose="020B0604030504040204" pitchFamily="34" charset="0"/>
              </a:rPr>
              <a:t> data type is an 8-bit signed two's complement integer with a minimum value of -128 (-2</a:t>
            </a:r>
            <a:r>
              <a:rPr lang="en-US" b="0" i="0" baseline="30000" dirty="0">
                <a:solidFill>
                  <a:srgbClr val="000000"/>
                </a:solidFill>
                <a:effectLst/>
                <a:latin typeface="inherit"/>
              </a:rPr>
              <a:t>7</a:t>
            </a:r>
            <a:r>
              <a:rPr lang="en-US" b="0" i="0" dirty="0">
                <a:solidFill>
                  <a:srgbClr val="000000"/>
                </a:solidFill>
                <a:effectLst/>
                <a:latin typeface="Verdana" panose="020B0604030504040204" pitchFamily="34" charset="0"/>
              </a:rPr>
              <a:t>) and a maximum value of 127 (inclusive) (2</a:t>
            </a:r>
            <a:r>
              <a:rPr lang="en-US" b="0" i="0" baseline="30000" dirty="0">
                <a:solidFill>
                  <a:srgbClr val="000000"/>
                </a:solidFill>
                <a:effectLst/>
                <a:latin typeface="inherit"/>
              </a:rPr>
              <a:t>7</a:t>
            </a:r>
            <a:r>
              <a:rPr lang="en-US" b="0" i="0" dirty="0">
                <a:solidFill>
                  <a:srgbClr val="000000"/>
                </a:solidFill>
                <a:effectLst/>
                <a:latin typeface="Verdana" panose="020B0604030504040204" pitchFamily="34" charset="0"/>
              </a:rPr>
              <a:t> -1). </a:t>
            </a:r>
          </a:p>
          <a:p>
            <a:pPr algn="l">
              <a:lnSpc>
                <a:spcPts val="2250"/>
              </a:lnSpc>
              <a:buNone/>
            </a:pPr>
            <a:r>
              <a:rPr lang="en-US" b="0" i="0" dirty="0" err="1">
                <a:solidFill>
                  <a:srgbClr val="000000"/>
                </a:solidFill>
                <a:effectLst/>
                <a:latin typeface="Lato" panose="020F0502020204030203" pitchFamily="34" charset="0"/>
              </a:rPr>
              <a:t>hort</a:t>
            </a:r>
            <a:r>
              <a:rPr lang="en-US" b="0" i="0" dirty="0">
                <a:solidFill>
                  <a:srgbClr val="000000"/>
                </a:solidFill>
                <a:effectLst/>
                <a:latin typeface="Lato" panose="020F0502020204030203" pitchFamily="34" charset="0"/>
              </a:rPr>
              <a:t> Data Type</a:t>
            </a:r>
          </a:p>
          <a:p>
            <a:pPr algn="l"/>
            <a:r>
              <a:rPr lang="en-US" b="0" i="0" dirty="0">
                <a:solidFill>
                  <a:srgbClr val="000000"/>
                </a:solidFill>
                <a:effectLst/>
                <a:latin typeface="Verdana" panose="020B0604030504040204" pitchFamily="34" charset="0"/>
              </a:rPr>
              <a:t>The </a:t>
            </a:r>
            <a:r>
              <a:rPr lang="en-US" b="1" i="0" dirty="0">
                <a:solidFill>
                  <a:srgbClr val="000000"/>
                </a:solidFill>
                <a:effectLst/>
                <a:latin typeface="inherit"/>
              </a:rPr>
              <a:t>short</a:t>
            </a:r>
            <a:r>
              <a:rPr lang="en-US" b="0" i="0" dirty="0">
                <a:solidFill>
                  <a:srgbClr val="000000"/>
                </a:solidFill>
                <a:effectLst/>
                <a:latin typeface="Verdana" panose="020B0604030504040204" pitchFamily="34" charset="0"/>
              </a:rPr>
              <a:t> data type is a 16-bit signed two's complement integer, which provides a range of values from -32,768 (-2</a:t>
            </a:r>
            <a:r>
              <a:rPr lang="en-US" b="0" i="0" baseline="30000" dirty="0">
                <a:solidFill>
                  <a:srgbClr val="000000"/>
                </a:solidFill>
                <a:effectLst/>
                <a:latin typeface="inherit"/>
              </a:rPr>
              <a:t>15</a:t>
            </a:r>
            <a:r>
              <a:rPr lang="en-US" b="0" i="0" dirty="0">
                <a:solidFill>
                  <a:srgbClr val="000000"/>
                </a:solidFill>
                <a:effectLst/>
                <a:latin typeface="Verdana" panose="020B0604030504040204" pitchFamily="34" charset="0"/>
              </a:rPr>
              <a:t>) to 32,767 (inclusive) (2</a:t>
            </a:r>
            <a:r>
              <a:rPr lang="en-US" b="0" i="0" baseline="30000" dirty="0">
                <a:solidFill>
                  <a:srgbClr val="000000"/>
                </a:solidFill>
                <a:effectLst/>
                <a:latin typeface="inherit"/>
              </a:rPr>
              <a:t>15</a:t>
            </a:r>
            <a:r>
              <a:rPr lang="en-US" b="0" i="0" dirty="0">
                <a:solidFill>
                  <a:srgbClr val="000000"/>
                </a:solidFill>
                <a:effectLst/>
                <a:latin typeface="Verdana" panose="020B0604030504040204" pitchFamily="34" charset="0"/>
              </a:rPr>
              <a:t> -1). </a:t>
            </a:r>
          </a:p>
          <a:p>
            <a:pPr algn="l">
              <a:lnSpc>
                <a:spcPts val="2250"/>
              </a:lnSpc>
              <a:buNone/>
            </a:pPr>
            <a:r>
              <a:rPr lang="en-US" b="0" i="0" dirty="0">
                <a:solidFill>
                  <a:srgbClr val="000000"/>
                </a:solidFill>
                <a:effectLst/>
                <a:latin typeface="Lato" panose="020F0502020204030203" pitchFamily="34" charset="0"/>
              </a:rPr>
              <a:t>int Data Type</a:t>
            </a:r>
          </a:p>
          <a:p>
            <a:pPr algn="l"/>
            <a:r>
              <a:rPr lang="en-US" b="0" i="0" dirty="0">
                <a:solidFill>
                  <a:srgbClr val="000000"/>
                </a:solidFill>
                <a:effectLst/>
                <a:latin typeface="Verdana" panose="020B0604030504040204" pitchFamily="34" charset="0"/>
              </a:rPr>
              <a:t>The </a:t>
            </a:r>
            <a:r>
              <a:rPr lang="en-US" b="1" i="0" dirty="0">
                <a:solidFill>
                  <a:srgbClr val="000000"/>
                </a:solidFill>
                <a:effectLst/>
                <a:latin typeface="inherit"/>
              </a:rPr>
              <a:t>int</a:t>
            </a:r>
            <a:r>
              <a:rPr lang="en-US" b="0" i="0" dirty="0">
                <a:solidFill>
                  <a:srgbClr val="000000"/>
                </a:solidFill>
                <a:effectLst/>
                <a:latin typeface="Verdana" panose="020B0604030504040204" pitchFamily="34" charset="0"/>
              </a:rPr>
              <a:t> data type is a 32-bit signed two's complement integer, allowing for a wide range of values from -2,147,483,648 (-2</a:t>
            </a:r>
            <a:r>
              <a:rPr lang="en-US" b="0" i="0" baseline="30000" dirty="0">
                <a:solidFill>
                  <a:srgbClr val="000000"/>
                </a:solidFill>
                <a:effectLst/>
                <a:latin typeface="inherit"/>
              </a:rPr>
              <a:t>31</a:t>
            </a:r>
            <a:r>
              <a:rPr lang="en-US" b="0" i="0" dirty="0">
                <a:solidFill>
                  <a:srgbClr val="000000"/>
                </a:solidFill>
                <a:effectLst/>
                <a:latin typeface="Verdana" panose="020B0604030504040204" pitchFamily="34" charset="0"/>
              </a:rPr>
              <a:t>) to 2,147,483,647 (inclusive) (2</a:t>
            </a:r>
            <a:r>
              <a:rPr lang="en-US" b="0" i="0" baseline="30000" dirty="0">
                <a:solidFill>
                  <a:srgbClr val="000000"/>
                </a:solidFill>
                <a:effectLst/>
                <a:latin typeface="inherit"/>
              </a:rPr>
              <a:t>31</a:t>
            </a:r>
            <a:r>
              <a:rPr lang="en-US" b="0" i="0" dirty="0">
                <a:solidFill>
                  <a:srgbClr val="000000"/>
                </a:solidFill>
                <a:effectLst/>
                <a:latin typeface="Verdana" panose="020B0604030504040204" pitchFamily="34" charset="0"/>
              </a:rPr>
              <a:t> -1). </a:t>
            </a:r>
          </a:p>
          <a:p>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long</a:t>
            </a:r>
            <a:r>
              <a:rPr lang="en-US" b="0" i="0" dirty="0">
                <a:solidFill>
                  <a:srgbClr val="000000"/>
                </a:solidFill>
                <a:effectLst/>
                <a:latin typeface="Verdana" panose="020B0604030504040204" pitchFamily="34" charset="0"/>
              </a:rPr>
              <a:t> data type is a 64-bit signed two's complement integer, capable of representing a vast range of values from -9,223,372,036,854,775,808 (-2</a:t>
            </a:r>
            <a:r>
              <a:rPr lang="en-US" b="0" i="0" baseline="30000" dirty="0">
                <a:solidFill>
                  <a:srgbClr val="000000"/>
                </a:solidFill>
                <a:effectLst/>
                <a:latin typeface="Verdana" panose="020B0604030504040204" pitchFamily="34" charset="0"/>
              </a:rPr>
              <a:t>63</a:t>
            </a:r>
            <a:r>
              <a:rPr lang="en-US" b="0" i="0" dirty="0">
                <a:solidFill>
                  <a:srgbClr val="000000"/>
                </a:solidFill>
                <a:effectLst/>
                <a:latin typeface="Verdana" panose="020B0604030504040204" pitchFamily="34" charset="0"/>
              </a:rPr>
              <a:t>) to 9,223,372,036,854,775,807</a:t>
            </a:r>
          </a:p>
          <a:p>
            <a:pPr algn="just">
              <a:buFont typeface="Arial" panose="020B0604020202020204" pitchFamily="34" charset="0"/>
              <a:buChar char="•"/>
            </a:pPr>
            <a:r>
              <a:rPr lang="en-US" b="1" i="0" u="none" strike="noStrike" dirty="0">
                <a:solidFill>
                  <a:srgbClr val="40A944"/>
                </a:solidFill>
                <a:effectLst/>
                <a:latin typeface="inherit"/>
                <a:hlinkClick r:id="rId3"/>
              </a:rPr>
              <a:t>String</a:t>
            </a:r>
            <a:r>
              <a:rPr lang="en-US" b="0" i="0" dirty="0">
                <a:solidFill>
                  <a:srgbClr val="000000"/>
                </a:solidFill>
                <a:effectLst/>
                <a:latin typeface="Verdana" panose="020B0604030504040204" pitchFamily="34" charset="0"/>
              </a:rPr>
              <a:t>: The string is a class in Java, and it represents the sequences of characters.</a:t>
            </a:r>
          </a:p>
          <a:p>
            <a:pPr algn="just">
              <a:buFont typeface="Arial" panose="020B0604020202020204" pitchFamily="34" charset="0"/>
              <a:buChar char="•"/>
            </a:pPr>
            <a:r>
              <a:rPr lang="en-US" b="1" i="0" u="none" strike="noStrike" dirty="0">
                <a:solidFill>
                  <a:srgbClr val="40A944"/>
                </a:solidFill>
                <a:effectLst/>
                <a:latin typeface="inherit"/>
                <a:hlinkClick r:id="rId4"/>
              </a:rPr>
              <a:t>Arrays</a:t>
            </a:r>
            <a:r>
              <a:rPr lang="en-US" b="0" i="0" dirty="0">
                <a:solidFill>
                  <a:srgbClr val="000000"/>
                </a:solidFill>
                <a:effectLst/>
                <a:latin typeface="Verdana" panose="020B0604030504040204" pitchFamily="34" charset="0"/>
              </a:rPr>
              <a:t>: Arrays are created with the help of primitive data types and store multiple values of the same type.</a:t>
            </a:r>
          </a:p>
          <a:p>
            <a:pPr algn="just">
              <a:buFont typeface="Arial" panose="020B0604020202020204" pitchFamily="34" charset="0"/>
              <a:buChar char="•"/>
            </a:pPr>
            <a:r>
              <a:rPr lang="en-US" b="1" i="0" u="none" strike="noStrike" dirty="0">
                <a:solidFill>
                  <a:srgbClr val="40A944"/>
                </a:solidFill>
                <a:effectLst/>
                <a:latin typeface="inherit"/>
                <a:hlinkClick r:id="rId5"/>
              </a:rPr>
              <a:t>Classes</a:t>
            </a:r>
            <a:r>
              <a:rPr lang="en-US" b="0" i="0" dirty="0">
                <a:solidFill>
                  <a:srgbClr val="000000"/>
                </a:solidFill>
                <a:effectLst/>
                <a:latin typeface="Verdana" panose="020B0604030504040204" pitchFamily="34" charset="0"/>
              </a:rPr>
              <a:t>: The classes are the user-defined data types and consist of variables and methods.</a:t>
            </a:r>
          </a:p>
          <a:p>
            <a:pPr algn="just">
              <a:buFont typeface="Arial" panose="020B0604020202020204" pitchFamily="34" charset="0"/>
              <a:buChar char="•"/>
            </a:pPr>
            <a:r>
              <a:rPr lang="en-US" b="1" i="0" dirty="0">
                <a:solidFill>
                  <a:srgbClr val="000000"/>
                </a:solidFill>
                <a:effectLst/>
                <a:latin typeface="inherit"/>
              </a:rPr>
              <a:t>Interfaces</a:t>
            </a:r>
            <a:r>
              <a:rPr lang="en-US" b="0" i="0" dirty="0">
                <a:solidFill>
                  <a:srgbClr val="000000"/>
                </a:solidFill>
                <a:effectLst/>
                <a:latin typeface="Verdana" panose="020B0604030504040204" pitchFamily="34" charset="0"/>
              </a:rPr>
              <a:t>: The interfaces are abstract types that are used to specify a set of methods.</a:t>
            </a:r>
          </a:p>
          <a:p>
            <a:endParaRPr lang="en-US"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68921EF6-2BB6-43DE-9CEC-D5D8E593D737}" type="datetime1">
              <a:rPr lang="en-US" smtClean="0"/>
              <a:t>5/5/2025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052636D3-0DF5-40D4-884C-13F61166834B}" type="slidenum">
              <a:rPr lang="en-US" smtClean="0"/>
              <a:t>18</a:t>
            </a:fld>
            <a:endParaRPr lang="en-US"/>
          </a:p>
        </p:txBody>
      </p:sp>
    </p:spTree>
    <p:extLst>
      <p:ext uri="{BB962C8B-B14F-4D97-AF65-F5344CB8AC3E}">
        <p14:creationId xmlns:p14="http://schemas.microsoft.com/office/powerpoint/2010/main" val="1857283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3A4B2-AFD0-E9F4-EB58-91F6598CC5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661EB7-2154-B98F-7014-89E1F463F2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8740A9-78E9-AA54-70CC-C94E89169368}"/>
              </a:ext>
            </a:extLst>
          </p:cNvPr>
          <p:cNvSpPr>
            <a:spLocks noGrp="1"/>
          </p:cNvSpPr>
          <p:nvPr>
            <p:ph type="body" idx="1"/>
          </p:nvPr>
        </p:nvSpPr>
        <p:spPr/>
        <p:txBody>
          <a:bodyPr/>
          <a:lstStyle/>
          <a:p>
            <a:r>
              <a:rPr lang="en-US" b="0" i="0" dirty="0">
                <a:solidFill>
                  <a:srgbClr val="CC99CD"/>
                </a:solidFill>
                <a:effectLst/>
                <a:latin typeface="Courier New" panose="02070309020205020404" pitchFamily="49" charset="0"/>
              </a:rPr>
              <a:t>double</a:t>
            </a:r>
            <a:r>
              <a:rPr lang="en-US" b="0" i="0" dirty="0">
                <a:solidFill>
                  <a:srgbClr val="CCCCCC"/>
                </a:solidFill>
                <a:effectLst/>
                <a:latin typeface="Courier New" panose="02070309020205020404" pitchFamily="49" charset="0"/>
              </a:rPr>
              <a:t> </a:t>
            </a:r>
            <a:r>
              <a:rPr lang="en-US" b="0" i="0" dirty="0" err="1">
                <a:solidFill>
                  <a:srgbClr val="CCCCCC"/>
                </a:solidFill>
                <a:effectLst/>
                <a:latin typeface="Courier New" panose="02070309020205020404" pitchFamily="49" charset="0"/>
              </a:rPr>
              <a:t>doubleNum</a:t>
            </a:r>
            <a:r>
              <a:rPr lang="en-US" b="0" i="0" dirty="0">
                <a:solidFill>
                  <a:srgbClr val="CCCCCC"/>
                </a:solidFill>
                <a:effectLst/>
                <a:latin typeface="Courier New" panose="02070309020205020404" pitchFamily="49" charset="0"/>
              </a:rPr>
              <a:t> </a:t>
            </a:r>
            <a:r>
              <a:rPr lang="en-US" b="0" i="0" dirty="0">
                <a:solidFill>
                  <a:srgbClr val="67CDCC"/>
                </a:solidFill>
                <a:effectLst/>
                <a:latin typeface="Courier New" panose="02070309020205020404" pitchFamily="49" charset="0"/>
              </a:rPr>
              <a:t>=</a:t>
            </a:r>
            <a:r>
              <a:rPr lang="en-US" b="0" i="0" dirty="0">
                <a:solidFill>
                  <a:srgbClr val="CCCCCC"/>
                </a:solidFill>
                <a:effectLst/>
                <a:latin typeface="Courier New" panose="02070309020205020404" pitchFamily="49" charset="0"/>
              </a:rPr>
              <a:t> (</a:t>
            </a:r>
            <a:r>
              <a:rPr lang="en-US" b="0" i="0" dirty="0">
                <a:solidFill>
                  <a:srgbClr val="CC99CD"/>
                </a:solidFill>
                <a:effectLst/>
                <a:latin typeface="Courier New" panose="02070309020205020404" pitchFamily="49" charset="0"/>
              </a:rPr>
              <a:t>double</a:t>
            </a:r>
            <a:r>
              <a:rPr lang="en-US" b="0" i="0" dirty="0">
                <a:solidFill>
                  <a:srgbClr val="CCCCCC"/>
                </a:solidFill>
                <a:effectLst/>
                <a:latin typeface="Courier New" panose="02070309020205020404" pitchFamily="49" charset="0"/>
              </a:rPr>
              <a:t>) num;// EXPLICIT</a:t>
            </a:r>
            <a:endParaRPr lang="en-US" dirty="0"/>
          </a:p>
        </p:txBody>
      </p:sp>
      <p:sp>
        <p:nvSpPr>
          <p:cNvPr id="4" name="Header Placeholder 3">
            <a:extLst>
              <a:ext uri="{FF2B5EF4-FFF2-40B4-BE49-F238E27FC236}">
                <a16:creationId xmlns:a16="http://schemas.microsoft.com/office/drawing/2014/main" id="{E923E9D1-36BC-0C26-3566-8BCFD37F60A7}"/>
              </a:ext>
            </a:extLst>
          </p:cNvPr>
          <p:cNvSpPr>
            <a:spLocks noGrp="1"/>
          </p:cNvSpPr>
          <p:nvPr>
            <p:ph type="hdr" sz="quarter"/>
          </p:nvPr>
        </p:nvSpPr>
        <p:spPr/>
        <p:txBody>
          <a:bodyPr/>
          <a:lstStyle/>
          <a:p>
            <a:endParaRPr lang="en-US"/>
          </a:p>
        </p:txBody>
      </p:sp>
      <p:sp>
        <p:nvSpPr>
          <p:cNvPr id="5" name="Date Placeholder 4">
            <a:extLst>
              <a:ext uri="{FF2B5EF4-FFF2-40B4-BE49-F238E27FC236}">
                <a16:creationId xmlns:a16="http://schemas.microsoft.com/office/drawing/2014/main" id="{B912510D-5429-B614-9EFB-382A506AC75A}"/>
              </a:ext>
            </a:extLst>
          </p:cNvPr>
          <p:cNvSpPr>
            <a:spLocks noGrp="1"/>
          </p:cNvSpPr>
          <p:nvPr>
            <p:ph type="dt" idx="1"/>
          </p:nvPr>
        </p:nvSpPr>
        <p:spPr/>
        <p:txBody>
          <a:bodyPr/>
          <a:lstStyle/>
          <a:p>
            <a:fld id="{68921EF6-2BB6-43DE-9CEC-D5D8E593D737}" type="datetime1">
              <a:rPr lang="en-US" smtClean="0"/>
              <a:t>5/5/2025</a:t>
            </a:fld>
            <a:endParaRPr lang="en-US"/>
          </a:p>
        </p:txBody>
      </p:sp>
      <p:sp>
        <p:nvSpPr>
          <p:cNvPr id="6" name="Footer Placeholder 5">
            <a:extLst>
              <a:ext uri="{FF2B5EF4-FFF2-40B4-BE49-F238E27FC236}">
                <a16:creationId xmlns:a16="http://schemas.microsoft.com/office/drawing/2014/main" id="{50EFE900-8BA7-6D38-3E3E-A0C557205949}"/>
              </a:ext>
            </a:extLst>
          </p:cNvPr>
          <p:cNvSpPr>
            <a:spLocks noGrp="1"/>
          </p:cNvSpPr>
          <p:nvPr>
            <p:ph type="ftr" sz="quarter" idx="4"/>
          </p:nvPr>
        </p:nvSpPr>
        <p:spPr/>
        <p:txBody>
          <a:bodyPr/>
          <a:lstStyle/>
          <a:p>
            <a:endParaRPr lang="en-US"/>
          </a:p>
        </p:txBody>
      </p:sp>
      <p:sp>
        <p:nvSpPr>
          <p:cNvPr id="7" name="Slide Number Placeholder 6">
            <a:extLst>
              <a:ext uri="{FF2B5EF4-FFF2-40B4-BE49-F238E27FC236}">
                <a16:creationId xmlns:a16="http://schemas.microsoft.com/office/drawing/2014/main" id="{488944EE-5433-D662-9976-382DA2EC8E60}"/>
              </a:ext>
            </a:extLst>
          </p:cNvPr>
          <p:cNvSpPr>
            <a:spLocks noGrp="1"/>
          </p:cNvSpPr>
          <p:nvPr>
            <p:ph type="sldNum" sz="quarter" idx="5"/>
          </p:nvPr>
        </p:nvSpPr>
        <p:spPr/>
        <p:txBody>
          <a:bodyPr/>
          <a:lstStyle/>
          <a:p>
            <a:fld id="{052636D3-0DF5-40D4-884C-13F61166834B}" type="slidenum">
              <a:rPr lang="en-US" smtClean="0"/>
              <a:t>19</a:t>
            </a:fld>
            <a:endParaRPr lang="en-US"/>
          </a:p>
        </p:txBody>
      </p:sp>
    </p:spTree>
    <p:extLst>
      <p:ext uri="{BB962C8B-B14F-4D97-AF65-F5344CB8AC3E}">
        <p14:creationId xmlns:p14="http://schemas.microsoft.com/office/powerpoint/2010/main" val="1145849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00997-E187-6DDE-068D-C78D03B47B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98A988-C38A-FF16-BDB2-EF022F6E9A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4BFA9F-F264-922A-E785-50292082D66E}"/>
              </a:ext>
            </a:extLst>
          </p:cNvPr>
          <p:cNvSpPr>
            <a:spLocks noGrp="1"/>
          </p:cNvSpPr>
          <p:nvPr>
            <p:ph type="body" idx="1"/>
          </p:nvPr>
        </p:nvSpPr>
        <p:spPr/>
        <p:txBody>
          <a:bodyPr/>
          <a:lstStyle/>
          <a:p>
            <a:pPr algn="l">
              <a:lnSpc>
                <a:spcPts val="2250"/>
              </a:lnSpc>
              <a:buNone/>
            </a:pPr>
            <a:r>
              <a:rPr lang="en-US" b="0" i="0" dirty="0">
                <a:solidFill>
                  <a:srgbClr val="000000"/>
                </a:solidFill>
                <a:effectLst/>
                <a:latin typeface="Lato" panose="020F0502020204030203" pitchFamily="34" charset="0"/>
              </a:rPr>
              <a:t>byte Data Type</a:t>
            </a:r>
          </a:p>
          <a:p>
            <a:pPr algn="l"/>
            <a:r>
              <a:rPr lang="en-US" b="0" i="0" dirty="0">
                <a:solidFill>
                  <a:srgbClr val="000000"/>
                </a:solidFill>
                <a:effectLst/>
                <a:latin typeface="Verdana" panose="020B0604030504040204" pitchFamily="34" charset="0"/>
              </a:rPr>
              <a:t>The </a:t>
            </a:r>
            <a:r>
              <a:rPr lang="en-US" b="1" i="0" dirty="0">
                <a:solidFill>
                  <a:srgbClr val="000000"/>
                </a:solidFill>
                <a:effectLst/>
                <a:latin typeface="inherit"/>
              </a:rPr>
              <a:t>byte</a:t>
            </a:r>
            <a:r>
              <a:rPr lang="en-US" b="0" i="0" dirty="0">
                <a:solidFill>
                  <a:srgbClr val="000000"/>
                </a:solidFill>
                <a:effectLst/>
                <a:latin typeface="Verdana" panose="020B0604030504040204" pitchFamily="34" charset="0"/>
              </a:rPr>
              <a:t> data type is an 8-bit signed two's complement integer with a minimum value of -128 (-2</a:t>
            </a:r>
            <a:r>
              <a:rPr lang="en-US" b="0" i="0" baseline="30000" dirty="0">
                <a:solidFill>
                  <a:srgbClr val="000000"/>
                </a:solidFill>
                <a:effectLst/>
                <a:latin typeface="inherit"/>
              </a:rPr>
              <a:t>7</a:t>
            </a:r>
            <a:r>
              <a:rPr lang="en-US" b="0" i="0" dirty="0">
                <a:solidFill>
                  <a:srgbClr val="000000"/>
                </a:solidFill>
                <a:effectLst/>
                <a:latin typeface="Verdana" panose="020B0604030504040204" pitchFamily="34" charset="0"/>
              </a:rPr>
              <a:t>) and a maximum value of 127 (inclusive) (2</a:t>
            </a:r>
            <a:r>
              <a:rPr lang="en-US" b="0" i="0" baseline="30000" dirty="0">
                <a:solidFill>
                  <a:srgbClr val="000000"/>
                </a:solidFill>
                <a:effectLst/>
                <a:latin typeface="inherit"/>
              </a:rPr>
              <a:t>7</a:t>
            </a:r>
            <a:r>
              <a:rPr lang="en-US" b="0" i="0" dirty="0">
                <a:solidFill>
                  <a:srgbClr val="000000"/>
                </a:solidFill>
                <a:effectLst/>
                <a:latin typeface="Verdana" panose="020B0604030504040204" pitchFamily="34" charset="0"/>
              </a:rPr>
              <a:t> -1). </a:t>
            </a:r>
          </a:p>
          <a:p>
            <a:pPr algn="l">
              <a:lnSpc>
                <a:spcPts val="2250"/>
              </a:lnSpc>
              <a:buNone/>
            </a:pPr>
            <a:r>
              <a:rPr lang="en-US" b="0" i="0" dirty="0" err="1">
                <a:solidFill>
                  <a:srgbClr val="000000"/>
                </a:solidFill>
                <a:effectLst/>
                <a:latin typeface="Lato" panose="020F0502020204030203" pitchFamily="34" charset="0"/>
              </a:rPr>
              <a:t>hort</a:t>
            </a:r>
            <a:r>
              <a:rPr lang="en-US" b="0" i="0" dirty="0">
                <a:solidFill>
                  <a:srgbClr val="000000"/>
                </a:solidFill>
                <a:effectLst/>
                <a:latin typeface="Lato" panose="020F0502020204030203" pitchFamily="34" charset="0"/>
              </a:rPr>
              <a:t> Data Type</a:t>
            </a:r>
          </a:p>
          <a:p>
            <a:pPr algn="l"/>
            <a:r>
              <a:rPr lang="en-US" b="0" i="0" dirty="0">
                <a:solidFill>
                  <a:srgbClr val="000000"/>
                </a:solidFill>
                <a:effectLst/>
                <a:latin typeface="Verdana" panose="020B0604030504040204" pitchFamily="34" charset="0"/>
              </a:rPr>
              <a:t>The </a:t>
            </a:r>
            <a:r>
              <a:rPr lang="en-US" b="1" i="0" dirty="0">
                <a:solidFill>
                  <a:srgbClr val="000000"/>
                </a:solidFill>
                <a:effectLst/>
                <a:latin typeface="inherit"/>
              </a:rPr>
              <a:t>short</a:t>
            </a:r>
            <a:r>
              <a:rPr lang="en-US" b="0" i="0" dirty="0">
                <a:solidFill>
                  <a:srgbClr val="000000"/>
                </a:solidFill>
                <a:effectLst/>
                <a:latin typeface="Verdana" panose="020B0604030504040204" pitchFamily="34" charset="0"/>
              </a:rPr>
              <a:t> data type is a 16-bit signed two's complement integer, which provides a range of values from -32,768 (-2</a:t>
            </a:r>
            <a:r>
              <a:rPr lang="en-US" b="0" i="0" baseline="30000" dirty="0">
                <a:solidFill>
                  <a:srgbClr val="000000"/>
                </a:solidFill>
                <a:effectLst/>
                <a:latin typeface="inherit"/>
              </a:rPr>
              <a:t>15</a:t>
            </a:r>
            <a:r>
              <a:rPr lang="en-US" b="0" i="0" dirty="0">
                <a:solidFill>
                  <a:srgbClr val="000000"/>
                </a:solidFill>
                <a:effectLst/>
                <a:latin typeface="Verdana" panose="020B0604030504040204" pitchFamily="34" charset="0"/>
              </a:rPr>
              <a:t>) to 32,767 (inclusive) (2</a:t>
            </a:r>
            <a:r>
              <a:rPr lang="en-US" b="0" i="0" baseline="30000" dirty="0">
                <a:solidFill>
                  <a:srgbClr val="000000"/>
                </a:solidFill>
                <a:effectLst/>
                <a:latin typeface="inherit"/>
              </a:rPr>
              <a:t>15</a:t>
            </a:r>
            <a:r>
              <a:rPr lang="en-US" b="0" i="0" dirty="0">
                <a:solidFill>
                  <a:srgbClr val="000000"/>
                </a:solidFill>
                <a:effectLst/>
                <a:latin typeface="Verdana" panose="020B0604030504040204" pitchFamily="34" charset="0"/>
              </a:rPr>
              <a:t> -1). </a:t>
            </a:r>
          </a:p>
          <a:p>
            <a:pPr algn="l">
              <a:lnSpc>
                <a:spcPts val="2250"/>
              </a:lnSpc>
              <a:buNone/>
            </a:pPr>
            <a:r>
              <a:rPr lang="en-US" b="0" i="0" dirty="0">
                <a:solidFill>
                  <a:srgbClr val="000000"/>
                </a:solidFill>
                <a:effectLst/>
                <a:latin typeface="Lato" panose="020F0502020204030203" pitchFamily="34" charset="0"/>
              </a:rPr>
              <a:t>int Data Type</a:t>
            </a:r>
          </a:p>
          <a:p>
            <a:pPr algn="l"/>
            <a:r>
              <a:rPr lang="en-US" b="0" i="0" dirty="0">
                <a:solidFill>
                  <a:srgbClr val="000000"/>
                </a:solidFill>
                <a:effectLst/>
                <a:latin typeface="Verdana" panose="020B0604030504040204" pitchFamily="34" charset="0"/>
              </a:rPr>
              <a:t>The </a:t>
            </a:r>
            <a:r>
              <a:rPr lang="en-US" b="1" i="0" dirty="0">
                <a:solidFill>
                  <a:srgbClr val="000000"/>
                </a:solidFill>
                <a:effectLst/>
                <a:latin typeface="inherit"/>
              </a:rPr>
              <a:t>int</a:t>
            </a:r>
            <a:r>
              <a:rPr lang="en-US" b="0" i="0" dirty="0">
                <a:solidFill>
                  <a:srgbClr val="000000"/>
                </a:solidFill>
                <a:effectLst/>
                <a:latin typeface="Verdana" panose="020B0604030504040204" pitchFamily="34" charset="0"/>
              </a:rPr>
              <a:t> data type is a 32-bit signed two's complement integer, allowing for a wide range of values from -2,147,483,648 (-2</a:t>
            </a:r>
            <a:r>
              <a:rPr lang="en-US" b="0" i="0" baseline="30000" dirty="0">
                <a:solidFill>
                  <a:srgbClr val="000000"/>
                </a:solidFill>
                <a:effectLst/>
                <a:latin typeface="inherit"/>
              </a:rPr>
              <a:t>31</a:t>
            </a:r>
            <a:r>
              <a:rPr lang="en-US" b="0" i="0" dirty="0">
                <a:solidFill>
                  <a:srgbClr val="000000"/>
                </a:solidFill>
                <a:effectLst/>
                <a:latin typeface="Verdana" panose="020B0604030504040204" pitchFamily="34" charset="0"/>
              </a:rPr>
              <a:t>) to 2,147,483,647 (inclusive) (2</a:t>
            </a:r>
            <a:r>
              <a:rPr lang="en-US" b="0" i="0" baseline="30000" dirty="0">
                <a:solidFill>
                  <a:srgbClr val="000000"/>
                </a:solidFill>
                <a:effectLst/>
                <a:latin typeface="inherit"/>
              </a:rPr>
              <a:t>31</a:t>
            </a:r>
            <a:r>
              <a:rPr lang="en-US" b="0" i="0" dirty="0">
                <a:solidFill>
                  <a:srgbClr val="000000"/>
                </a:solidFill>
                <a:effectLst/>
                <a:latin typeface="Verdana" panose="020B0604030504040204" pitchFamily="34" charset="0"/>
              </a:rPr>
              <a:t> -1). </a:t>
            </a:r>
          </a:p>
          <a:p>
            <a:r>
              <a:rPr lang="en-US" b="0" i="0" dirty="0">
                <a:solidFill>
                  <a:srgbClr val="000000"/>
                </a:solidFill>
                <a:effectLst/>
                <a:latin typeface="Verdana" panose="020B0604030504040204" pitchFamily="34" charset="0"/>
              </a:rPr>
              <a:t>The </a:t>
            </a:r>
            <a:r>
              <a:rPr lang="en-US" b="1" i="0" dirty="0">
                <a:solidFill>
                  <a:srgbClr val="000000"/>
                </a:solidFill>
                <a:effectLst/>
                <a:latin typeface="Verdana" panose="020B0604030504040204" pitchFamily="34" charset="0"/>
              </a:rPr>
              <a:t>long</a:t>
            </a:r>
            <a:r>
              <a:rPr lang="en-US" b="0" i="0" dirty="0">
                <a:solidFill>
                  <a:srgbClr val="000000"/>
                </a:solidFill>
                <a:effectLst/>
                <a:latin typeface="Verdana" panose="020B0604030504040204" pitchFamily="34" charset="0"/>
              </a:rPr>
              <a:t> data type is a 64-bit signed two's complement integer, capable of representing a vast range of values from -9,223,372,036,854,775,808 (-2</a:t>
            </a:r>
            <a:r>
              <a:rPr lang="en-US" b="0" i="0" baseline="30000" dirty="0">
                <a:solidFill>
                  <a:srgbClr val="000000"/>
                </a:solidFill>
                <a:effectLst/>
                <a:latin typeface="Verdana" panose="020B0604030504040204" pitchFamily="34" charset="0"/>
              </a:rPr>
              <a:t>63</a:t>
            </a:r>
            <a:r>
              <a:rPr lang="en-US" b="0" i="0" dirty="0">
                <a:solidFill>
                  <a:srgbClr val="000000"/>
                </a:solidFill>
                <a:effectLst/>
                <a:latin typeface="Verdana" panose="020B0604030504040204" pitchFamily="34" charset="0"/>
              </a:rPr>
              <a:t>) to 9,223,372,036,854,775,807</a:t>
            </a:r>
          </a:p>
          <a:p>
            <a:pPr algn="just">
              <a:buFont typeface="Arial" panose="020B0604020202020204" pitchFamily="34" charset="0"/>
              <a:buChar char="•"/>
            </a:pPr>
            <a:r>
              <a:rPr lang="en-US" b="1" i="0" u="none" strike="noStrike" dirty="0">
                <a:solidFill>
                  <a:srgbClr val="40A944"/>
                </a:solidFill>
                <a:effectLst/>
                <a:latin typeface="inherit"/>
                <a:hlinkClick r:id="rId3"/>
              </a:rPr>
              <a:t>String</a:t>
            </a:r>
            <a:r>
              <a:rPr lang="en-US" b="0" i="0" dirty="0">
                <a:solidFill>
                  <a:srgbClr val="000000"/>
                </a:solidFill>
                <a:effectLst/>
                <a:latin typeface="Verdana" panose="020B0604030504040204" pitchFamily="34" charset="0"/>
              </a:rPr>
              <a:t>: The string is a class in Java, and it represents the sequences of characters.</a:t>
            </a:r>
          </a:p>
          <a:p>
            <a:pPr algn="just">
              <a:buFont typeface="Arial" panose="020B0604020202020204" pitchFamily="34" charset="0"/>
              <a:buChar char="•"/>
            </a:pPr>
            <a:r>
              <a:rPr lang="en-US" b="1" i="0" u="none" strike="noStrike" dirty="0">
                <a:solidFill>
                  <a:srgbClr val="40A944"/>
                </a:solidFill>
                <a:effectLst/>
                <a:latin typeface="inherit"/>
                <a:hlinkClick r:id="rId4"/>
              </a:rPr>
              <a:t>Arrays</a:t>
            </a:r>
            <a:r>
              <a:rPr lang="en-US" b="0" i="0" dirty="0">
                <a:solidFill>
                  <a:srgbClr val="000000"/>
                </a:solidFill>
                <a:effectLst/>
                <a:latin typeface="Verdana" panose="020B0604030504040204" pitchFamily="34" charset="0"/>
              </a:rPr>
              <a:t>: Arrays are created with the help of primitive data types and store multiple values of the same type.</a:t>
            </a:r>
          </a:p>
          <a:p>
            <a:pPr algn="just">
              <a:buFont typeface="Arial" panose="020B0604020202020204" pitchFamily="34" charset="0"/>
              <a:buChar char="•"/>
            </a:pPr>
            <a:r>
              <a:rPr lang="en-US" b="1" i="0" u="none" strike="noStrike" dirty="0">
                <a:solidFill>
                  <a:srgbClr val="40A944"/>
                </a:solidFill>
                <a:effectLst/>
                <a:latin typeface="inherit"/>
                <a:hlinkClick r:id="rId5"/>
              </a:rPr>
              <a:t>Classes</a:t>
            </a:r>
            <a:r>
              <a:rPr lang="en-US" b="0" i="0" dirty="0">
                <a:solidFill>
                  <a:srgbClr val="000000"/>
                </a:solidFill>
                <a:effectLst/>
                <a:latin typeface="Verdana" panose="020B0604030504040204" pitchFamily="34" charset="0"/>
              </a:rPr>
              <a:t>: The classes are the user-defined data types and consist of variables and methods.</a:t>
            </a:r>
          </a:p>
          <a:p>
            <a:pPr algn="just">
              <a:buFont typeface="Arial" panose="020B0604020202020204" pitchFamily="34" charset="0"/>
              <a:buChar char="•"/>
            </a:pPr>
            <a:r>
              <a:rPr lang="en-US" b="1" i="0" dirty="0">
                <a:solidFill>
                  <a:srgbClr val="000000"/>
                </a:solidFill>
                <a:effectLst/>
                <a:latin typeface="inherit"/>
              </a:rPr>
              <a:t>Interfaces</a:t>
            </a:r>
            <a:r>
              <a:rPr lang="en-US" b="0" i="0" dirty="0">
                <a:solidFill>
                  <a:srgbClr val="000000"/>
                </a:solidFill>
                <a:effectLst/>
                <a:latin typeface="Verdana" panose="020B0604030504040204" pitchFamily="34" charset="0"/>
              </a:rPr>
              <a:t>: The interfaces are abstract types that are used to specify a set of methods.</a:t>
            </a:r>
          </a:p>
          <a:p>
            <a:endParaRPr lang="en-US" dirty="0"/>
          </a:p>
        </p:txBody>
      </p:sp>
      <p:sp>
        <p:nvSpPr>
          <p:cNvPr id="4" name="Header Placeholder 3">
            <a:extLst>
              <a:ext uri="{FF2B5EF4-FFF2-40B4-BE49-F238E27FC236}">
                <a16:creationId xmlns:a16="http://schemas.microsoft.com/office/drawing/2014/main" id="{107A9FF1-6DD6-E2BF-6F1E-BAFFCA02DD07}"/>
              </a:ext>
            </a:extLst>
          </p:cNvPr>
          <p:cNvSpPr>
            <a:spLocks noGrp="1"/>
          </p:cNvSpPr>
          <p:nvPr>
            <p:ph type="hdr" sz="quarter"/>
          </p:nvPr>
        </p:nvSpPr>
        <p:spPr/>
        <p:txBody>
          <a:bodyPr/>
          <a:lstStyle/>
          <a:p>
            <a:endParaRPr lang="en-US"/>
          </a:p>
        </p:txBody>
      </p:sp>
      <p:sp>
        <p:nvSpPr>
          <p:cNvPr id="5" name="Date Placeholder 4">
            <a:extLst>
              <a:ext uri="{FF2B5EF4-FFF2-40B4-BE49-F238E27FC236}">
                <a16:creationId xmlns:a16="http://schemas.microsoft.com/office/drawing/2014/main" id="{394B6D0B-089F-B87F-08D7-287F5E119A32}"/>
              </a:ext>
            </a:extLst>
          </p:cNvPr>
          <p:cNvSpPr>
            <a:spLocks noGrp="1"/>
          </p:cNvSpPr>
          <p:nvPr>
            <p:ph type="dt" idx="1"/>
          </p:nvPr>
        </p:nvSpPr>
        <p:spPr/>
        <p:txBody>
          <a:bodyPr/>
          <a:lstStyle/>
          <a:p>
            <a:fld id="{68921EF6-2BB6-43DE-9CEC-D5D8E593D737}" type="datetime1">
              <a:rPr lang="en-US" smtClean="0"/>
              <a:t>5/5/2025</a:t>
            </a:fld>
            <a:endParaRPr lang="en-US"/>
          </a:p>
        </p:txBody>
      </p:sp>
      <p:sp>
        <p:nvSpPr>
          <p:cNvPr id="6" name="Footer Placeholder 5">
            <a:extLst>
              <a:ext uri="{FF2B5EF4-FFF2-40B4-BE49-F238E27FC236}">
                <a16:creationId xmlns:a16="http://schemas.microsoft.com/office/drawing/2014/main" id="{EB4702CF-96EF-4689-3DC0-BCCE4323760F}"/>
              </a:ext>
            </a:extLst>
          </p:cNvPr>
          <p:cNvSpPr>
            <a:spLocks noGrp="1"/>
          </p:cNvSpPr>
          <p:nvPr>
            <p:ph type="ftr" sz="quarter" idx="4"/>
          </p:nvPr>
        </p:nvSpPr>
        <p:spPr/>
        <p:txBody>
          <a:bodyPr/>
          <a:lstStyle/>
          <a:p>
            <a:endParaRPr lang="en-US"/>
          </a:p>
        </p:txBody>
      </p:sp>
      <p:sp>
        <p:nvSpPr>
          <p:cNvPr id="7" name="Slide Number Placeholder 6">
            <a:extLst>
              <a:ext uri="{FF2B5EF4-FFF2-40B4-BE49-F238E27FC236}">
                <a16:creationId xmlns:a16="http://schemas.microsoft.com/office/drawing/2014/main" id="{4E11A186-60EC-21EF-3E64-51A8FB93A1B7}"/>
              </a:ext>
            </a:extLst>
          </p:cNvPr>
          <p:cNvSpPr>
            <a:spLocks noGrp="1"/>
          </p:cNvSpPr>
          <p:nvPr>
            <p:ph type="sldNum" sz="quarter" idx="5"/>
          </p:nvPr>
        </p:nvSpPr>
        <p:spPr/>
        <p:txBody>
          <a:bodyPr/>
          <a:lstStyle/>
          <a:p>
            <a:fld id="{052636D3-0DF5-40D4-884C-13F61166834B}" type="slidenum">
              <a:rPr lang="en-US" smtClean="0"/>
              <a:t>20</a:t>
            </a:fld>
            <a:endParaRPr lang="en-US"/>
          </a:p>
        </p:txBody>
      </p:sp>
    </p:spTree>
    <p:extLst>
      <p:ext uri="{BB962C8B-B14F-4D97-AF65-F5344CB8AC3E}">
        <p14:creationId xmlns:p14="http://schemas.microsoft.com/office/powerpoint/2010/main" val="3071493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250" advClick="0" advTm="6000">
        <p:pull/>
      </p:transition>
    </mc:Choice>
    <mc:Fallback xmlns="">
      <p:transition spd="slow" advClick="0" advTm="6000">
        <p:pull/>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9250" advClick="0" advTm="6000">
        <p:pull/>
      </p:transition>
    </mc:Choice>
    <mc:Fallback xmlns="">
      <p:transition spd="slow" advClick="0" advTm="6000">
        <p:pull/>
      </p:transition>
    </mc:Fallback>
  </mc:AlternateConten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tutorialspoint.com/java/java_access_modifiers.htm" TargetMode="External"/><Relationship Id="rId5" Type="http://schemas.openxmlformats.org/officeDocument/2006/relationships/hyperlink" Target="https://www.tutorialspoint.com/java/java_constructors.htm" TargetMode="External"/><Relationship Id="rId4" Type="http://schemas.openxmlformats.org/officeDocument/2006/relationships/hyperlink" Target="https://www.tutorialspoint.com/java/java_methods.ht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www.tutorialspoint.com/java/java_object_classes.htm" TargetMode="Externa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www.tutorialspoint.com/java/java_basic_datatypes.htm#short"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8" name="object 18"/>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4" name="object 14"/>
          <p:cNvSpPr txBox="1"/>
          <p:nvPr/>
        </p:nvSpPr>
        <p:spPr>
          <a:xfrm>
            <a:off x="1398883" y="480234"/>
            <a:ext cx="9764417" cy="1156343"/>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400" b="1" dirty="0">
                <a:solidFill>
                  <a:srgbClr val="00AF50"/>
                </a:solidFill>
                <a:latin typeface="Century Gothic"/>
                <a:cs typeface="Century Gothic"/>
              </a:rPr>
              <a:t>LAIKIPIA EAST TECHNICAL AND VOCATIONAL COLLEGE</a:t>
            </a:r>
            <a:endParaRPr lang="en-US" sz="2400" b="1" spc="0" dirty="0">
              <a:solidFill>
                <a:srgbClr val="00AF50"/>
              </a:solidFill>
              <a:latin typeface="Century Gothic"/>
              <a:cs typeface="Century Gothic"/>
            </a:endParaRPr>
          </a:p>
          <a:p>
            <a:pPr marL="166688" marR="1635605" algn="ctr">
              <a:lnSpc>
                <a:spcPts val="2185"/>
              </a:lnSpc>
              <a:spcBef>
                <a:spcPts val="109"/>
              </a:spcBef>
            </a:pPr>
            <a:r>
              <a:rPr lang="en-US" sz="2800" b="1" spc="-39" baseline="-1359" dirty="0">
                <a:solidFill>
                  <a:srgbClr val="00AF50"/>
                </a:solidFill>
                <a:latin typeface="Century Gothic"/>
                <a:cs typeface="Century Gothic"/>
              </a:rPr>
              <a:t>Department </a:t>
            </a:r>
            <a:r>
              <a:rPr lang="en-US" sz="2800" b="1" spc="0" baseline="-1359" dirty="0">
                <a:solidFill>
                  <a:srgbClr val="00AF50"/>
                </a:solidFill>
                <a:latin typeface="Century Gothic"/>
                <a:cs typeface="Century Gothic"/>
              </a:rPr>
              <a:t>of Business and ICT</a:t>
            </a:r>
            <a:endParaRPr lang="en-US" sz="2800" dirty="0">
              <a:latin typeface="Century Gothic"/>
              <a:cs typeface="Century Gothic"/>
            </a:endParaRPr>
          </a:p>
        </p:txBody>
      </p:sp>
      <p:sp>
        <p:nvSpPr>
          <p:cNvPr id="10" name="object 10"/>
          <p:cNvSpPr txBox="1"/>
          <p:nvPr/>
        </p:nvSpPr>
        <p:spPr>
          <a:xfrm>
            <a:off x="1398883" y="2324929"/>
            <a:ext cx="9237931" cy="1156343"/>
          </a:xfrm>
          <a:prstGeom prst="rect">
            <a:avLst/>
          </a:prstGeom>
        </p:spPr>
        <p:txBody>
          <a:bodyPr wrap="square" lIns="0" tIns="0" rIns="0" bIns="0" rtlCol="0">
            <a:noAutofit/>
          </a:bodyPr>
          <a:lstStyle/>
          <a:p>
            <a:pPr algn="ctr"/>
            <a:r>
              <a:rPr lang="en-US" sz="2800" b="1" i="0" dirty="0">
                <a:solidFill>
                  <a:srgbClr val="000000"/>
                </a:solidFill>
                <a:effectLst/>
                <a:latin typeface="Lato" panose="020F0502020204030203" pitchFamily="34" charset="0"/>
              </a:rPr>
              <a:t>Java - Features</a:t>
            </a:r>
          </a:p>
          <a:p>
            <a:pPr marL="12700" algn="ctr">
              <a:lnSpc>
                <a:spcPts val="2955"/>
              </a:lnSpc>
              <a:spcBef>
                <a:spcPts val="147"/>
              </a:spcBef>
            </a:pPr>
            <a:endParaRPr lang="en-US" sz="2800" b="1" dirty="0">
              <a:latin typeface="Times New Roman"/>
              <a:cs typeface="Times New Roman"/>
            </a:endParaRPr>
          </a:p>
          <a:p>
            <a:pPr marL="12700" algn="ctr">
              <a:lnSpc>
                <a:spcPts val="2955"/>
              </a:lnSpc>
              <a:spcBef>
                <a:spcPts val="147"/>
              </a:spcBef>
            </a:pPr>
            <a:endParaRPr lang="en-US" sz="2800" b="1" dirty="0">
              <a:latin typeface="Times New Roman"/>
              <a:cs typeface="Times New Roman"/>
            </a:endParaRPr>
          </a:p>
          <a:p>
            <a:pPr marL="12700" algn="ctr">
              <a:lnSpc>
                <a:spcPts val="2955"/>
              </a:lnSpc>
              <a:spcBef>
                <a:spcPts val="147"/>
              </a:spcBef>
            </a:pPr>
            <a:endParaRPr lang="en-US" sz="2800" b="1" dirty="0">
              <a:latin typeface="Times New Roman"/>
              <a:cs typeface="Times New Roman"/>
            </a:endParaRPr>
          </a:p>
          <a:p>
            <a:pPr marL="12700" algn="ctr">
              <a:lnSpc>
                <a:spcPts val="2955"/>
              </a:lnSpc>
              <a:spcBef>
                <a:spcPts val="147"/>
              </a:spcBef>
            </a:pPr>
            <a:r>
              <a:rPr lang="en-US" sz="2400" b="1" dirty="0">
                <a:latin typeface="Times New Roman"/>
                <a:cs typeface="Times New Roman"/>
              </a:rPr>
              <a:t>DUNCAN NDEGWA</a:t>
            </a:r>
          </a:p>
          <a:p>
            <a:pPr marL="12700" algn="ctr">
              <a:lnSpc>
                <a:spcPts val="2955"/>
              </a:lnSpc>
              <a:spcBef>
                <a:spcPts val="147"/>
              </a:spcBef>
            </a:pPr>
            <a:endParaRPr lang="en-US" sz="2800" dirty="0">
              <a:latin typeface="Times New Roman"/>
              <a:cs typeface="Times New Roman"/>
            </a:endParaRPr>
          </a:p>
        </p:txBody>
      </p:sp>
      <p:sp>
        <p:nvSpPr>
          <p:cNvPr id="6" name="object 6"/>
          <p:cNvSpPr txBox="1"/>
          <p:nvPr/>
        </p:nvSpPr>
        <p:spPr>
          <a:xfrm>
            <a:off x="-2819400" y="2591428"/>
            <a:ext cx="7620000" cy="764540"/>
          </a:xfrm>
          <a:prstGeom prst="rect">
            <a:avLst/>
          </a:prstGeom>
        </p:spPr>
        <p:txBody>
          <a:bodyPr wrap="square" lIns="0" tIns="0" rIns="0" bIns="0" rtlCol="0">
            <a:noAutofit/>
          </a:bodyPr>
          <a:lstStyle/>
          <a:p>
            <a:pPr algn="ctr">
              <a:lnSpc>
                <a:spcPts val="2955"/>
              </a:lnSpc>
              <a:spcBef>
                <a:spcPts val="147"/>
              </a:spcBef>
            </a:pPr>
            <a:endParaRPr sz="2800" dirty="0">
              <a:latin typeface="Times New Roman"/>
              <a:cs typeface="Times New Roman"/>
            </a:endParaRPr>
          </a:p>
        </p:txBody>
      </p:sp>
      <p:sp>
        <p:nvSpPr>
          <p:cNvPr id="5" name="object 5"/>
          <p:cNvSpPr txBox="1"/>
          <p:nvPr/>
        </p:nvSpPr>
        <p:spPr>
          <a:xfrm>
            <a:off x="3545666" y="4818393"/>
            <a:ext cx="7391400" cy="669655"/>
          </a:xfrm>
          <a:prstGeom prst="rect">
            <a:avLst/>
          </a:prstGeom>
        </p:spPr>
        <p:txBody>
          <a:bodyPr wrap="square" lIns="0" tIns="0" rIns="0" bIns="0" rtlCol="0">
            <a:noAutofit/>
          </a:bodyPr>
          <a:lstStyle/>
          <a:p>
            <a:pPr marL="29463" marR="61335">
              <a:lnSpc>
                <a:spcPts val="2955"/>
              </a:lnSpc>
              <a:spcBef>
                <a:spcPts val="147"/>
              </a:spcBef>
            </a:pPr>
            <a:endParaRPr lang="en-US" sz="2800" dirty="0">
              <a:latin typeface="Times New Roman"/>
              <a:cs typeface="Times New Roman"/>
            </a:endParaRPr>
          </a:p>
          <a:p>
            <a:pPr marL="29463" marR="61335">
              <a:lnSpc>
                <a:spcPts val="2955"/>
              </a:lnSpc>
              <a:spcBef>
                <a:spcPts val="147"/>
              </a:spcBef>
            </a:pPr>
            <a:endParaRPr sz="2800" dirty="0">
              <a:latin typeface="Times New Roman"/>
              <a:cs typeface="Times New Roman"/>
            </a:endParaRPr>
          </a:p>
        </p:txBody>
      </p:sp>
      <p:sp>
        <p:nvSpPr>
          <p:cNvPr id="19" name="object 12">
            <a:extLst>
              <a:ext uri="{FF2B5EF4-FFF2-40B4-BE49-F238E27FC236}">
                <a16:creationId xmlns:a16="http://schemas.microsoft.com/office/drawing/2014/main" id="{947E349D-C0F2-E8AD-8D30-F3E4397FC240}"/>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1</a:t>
            </a:fld>
            <a:endParaRPr sz="2800" dirty="0">
              <a:latin typeface="Century Gothic"/>
              <a:cs typeface="Century Gothic"/>
            </a:endParaRPr>
          </a:p>
        </p:txBody>
      </p:sp>
      <p:sp>
        <p:nvSpPr>
          <p:cNvPr id="21" name="TextBox 20">
            <a:extLst>
              <a:ext uri="{FF2B5EF4-FFF2-40B4-BE49-F238E27FC236}">
                <a16:creationId xmlns:a16="http://schemas.microsoft.com/office/drawing/2014/main" id="{EF8CA37B-A4CE-2B3D-6E02-5B8F88A49C4F}"/>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5,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8B0AA1D-CF81-7DE1-59D3-2D9E196232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12" y="5781516"/>
            <a:ext cx="1168927" cy="116994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250" advClick="0" advTm="6000">
        <p:pull/>
      </p:transition>
    </mc:Choice>
    <mc:Fallback xmlns="">
      <p:transition spd="slow" advClick="0" advTm="6000">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4264E-5504-218B-A350-C3B63C0D52E3}"/>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33DF7C0F-3975-B799-85BC-949886D11620}"/>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1920EBBF-51F0-0768-741B-2191F447AD55}"/>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9E5391A5-FAD3-3D57-C3E0-236324FA4BC0}"/>
              </a:ext>
            </a:extLst>
          </p:cNvPr>
          <p:cNvSpPr/>
          <p:nvPr/>
        </p:nvSpPr>
        <p:spPr>
          <a:xfrm>
            <a:off x="10437876" y="-1"/>
            <a:ext cx="685800" cy="1496897"/>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DCA3F65C-9A69-7D66-D132-4BE1A1C1BF6A}"/>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4599E3D2-B57A-7B23-9C1C-B0C8901EB104}"/>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10</a:t>
            </a:fld>
            <a:endParaRPr sz="2800" dirty="0">
              <a:latin typeface="Century Gothic"/>
              <a:cs typeface="Century Gothic"/>
            </a:endParaRPr>
          </a:p>
        </p:txBody>
      </p:sp>
      <p:sp>
        <p:nvSpPr>
          <p:cNvPr id="18" name="object 4">
            <a:extLst>
              <a:ext uri="{FF2B5EF4-FFF2-40B4-BE49-F238E27FC236}">
                <a16:creationId xmlns:a16="http://schemas.microsoft.com/office/drawing/2014/main" id="{F8E40E11-423F-749C-AE5A-250E371DFB6F}"/>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1245A42E-6719-0B20-4FDC-E1CC8A2DA03B}"/>
              </a:ext>
            </a:extLst>
          </p:cNvPr>
          <p:cNvSpPr txBox="1"/>
          <p:nvPr/>
        </p:nvSpPr>
        <p:spPr>
          <a:xfrm>
            <a:off x="1660401"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58B31250-BC9D-7727-87BA-670E943DB728}"/>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5,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F5833E5-D336-AB79-6778-EE2D5A9A09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85BD6B97-D79D-B891-6550-37B458ADB292}"/>
              </a:ext>
            </a:extLst>
          </p:cNvPr>
          <p:cNvSpPr>
            <a:spLocks noChangeArrowheads="1"/>
          </p:cNvSpPr>
          <p:nvPr/>
        </p:nvSpPr>
        <p:spPr bwMode="auto">
          <a:xfrm>
            <a:off x="935100" y="1389176"/>
            <a:ext cx="9276665" cy="4019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ts val="2250"/>
              </a:lnSpc>
            </a:pPr>
            <a:r>
              <a:rPr lang="en-US" sz="3600" b="1" i="0" dirty="0">
                <a:solidFill>
                  <a:srgbClr val="000000"/>
                </a:solidFill>
                <a:effectLst/>
                <a:latin typeface="Lato" panose="020F0502020204030203" pitchFamily="34" charset="0"/>
              </a:rPr>
              <a:t>Java Comments</a:t>
            </a:r>
          </a:p>
          <a:p>
            <a:pPr algn="l">
              <a:buNone/>
            </a:pPr>
            <a:r>
              <a:rPr lang="en-US" sz="2400" b="0" i="0" dirty="0">
                <a:solidFill>
                  <a:srgbClr val="000000"/>
                </a:solidFill>
                <a:effectLst/>
                <a:latin typeface="Verdana" panose="020B0604030504040204" pitchFamily="34" charset="0"/>
              </a:rPr>
              <a:t>In Java, there are three types of comments:</a:t>
            </a:r>
          </a:p>
          <a:p>
            <a:pPr algn="just">
              <a:buFont typeface="Arial" panose="020B0604020202020204" pitchFamily="34" charset="0"/>
              <a:buChar char="•"/>
            </a:pPr>
            <a:r>
              <a:rPr lang="en-US" sz="2400" b="0" i="0" dirty="0">
                <a:solidFill>
                  <a:srgbClr val="000000"/>
                </a:solidFill>
                <a:effectLst/>
                <a:latin typeface="Verdana" panose="020B0604030504040204" pitchFamily="34" charset="0"/>
              </a:rPr>
              <a:t>Single-line comments- </a:t>
            </a:r>
            <a:r>
              <a:rPr lang="en-US" sz="2400" b="0" i="1" dirty="0">
                <a:solidFill>
                  <a:srgbClr val="000000"/>
                </a:solidFill>
                <a:effectLst/>
                <a:latin typeface="Verdana" panose="020B0604030504040204" pitchFamily="34" charset="0"/>
              </a:rPr>
              <a:t>//</a:t>
            </a:r>
          </a:p>
          <a:p>
            <a:pPr algn="just">
              <a:buFont typeface="Arial" panose="020B0604020202020204" pitchFamily="34" charset="0"/>
              <a:buChar char="•"/>
            </a:pPr>
            <a:r>
              <a:rPr lang="en-US" sz="2400" b="0" i="0" dirty="0">
                <a:solidFill>
                  <a:srgbClr val="000000"/>
                </a:solidFill>
                <a:effectLst/>
                <a:latin typeface="Verdana" panose="020B0604030504040204" pitchFamily="34" charset="0"/>
              </a:rPr>
              <a:t>Multiline comments  /*.......*/</a:t>
            </a:r>
          </a:p>
          <a:p>
            <a:pPr algn="just">
              <a:buFont typeface="Arial" panose="020B0604020202020204" pitchFamily="34" charset="0"/>
              <a:buChar char="•"/>
            </a:pPr>
            <a:r>
              <a:rPr lang="en-US" sz="2400" b="0" i="0" dirty="0">
                <a:solidFill>
                  <a:srgbClr val="000000"/>
                </a:solidFill>
                <a:effectLst/>
                <a:latin typeface="Verdana" panose="020B0604030504040204" pitchFamily="34" charset="0"/>
              </a:rPr>
              <a:t>Documentation comments(Syntax shown below)</a:t>
            </a:r>
          </a:p>
          <a:p>
            <a:pPr algn="just"/>
            <a:r>
              <a:rPr lang="en-US" sz="2400" b="0" i="0" dirty="0">
                <a:solidFill>
                  <a:srgbClr val="999999"/>
                </a:solidFill>
                <a:effectLst/>
                <a:latin typeface="Courier New" panose="02070309020205020404" pitchFamily="49" charset="0"/>
              </a:rPr>
              <a:t>/** </a:t>
            </a:r>
          </a:p>
          <a:p>
            <a:pPr algn="just"/>
            <a:r>
              <a:rPr lang="en-US" sz="2400" b="0" i="0" dirty="0">
                <a:solidFill>
                  <a:srgbClr val="999999"/>
                </a:solidFill>
                <a:effectLst/>
                <a:latin typeface="Courier New" panose="02070309020205020404" pitchFamily="49" charset="0"/>
              </a:rPr>
              <a:t>* line 1 </a:t>
            </a:r>
          </a:p>
          <a:p>
            <a:pPr algn="just"/>
            <a:r>
              <a:rPr lang="en-US" sz="2400" b="0" i="0" dirty="0">
                <a:solidFill>
                  <a:srgbClr val="999999"/>
                </a:solidFill>
                <a:effectLst/>
                <a:latin typeface="Courier New" panose="02070309020205020404" pitchFamily="49" charset="0"/>
              </a:rPr>
              <a:t>* line 2 </a:t>
            </a:r>
          </a:p>
          <a:p>
            <a:pPr algn="just"/>
            <a:r>
              <a:rPr lang="en-US" sz="2400" b="0" i="0" dirty="0">
                <a:solidFill>
                  <a:srgbClr val="999999"/>
                </a:solidFill>
                <a:effectLst/>
                <a:latin typeface="Courier New" panose="02070309020205020404" pitchFamily="49" charset="0"/>
              </a:rPr>
              <a:t>...</a:t>
            </a:r>
          </a:p>
          <a:p>
            <a:pPr algn="just"/>
            <a:r>
              <a:rPr lang="en-US" sz="2400" b="0" i="0" dirty="0">
                <a:solidFill>
                  <a:srgbClr val="999999"/>
                </a:solidFill>
                <a:effectLst/>
                <a:latin typeface="Courier New" panose="02070309020205020404" pitchFamily="49" charset="0"/>
              </a:rPr>
              <a:t>*/</a:t>
            </a:r>
            <a:endParaRPr lang="en-US" sz="2400" b="0" i="0" dirty="0">
              <a:solidFill>
                <a:srgbClr val="000000"/>
              </a:solidFill>
              <a:effectLst/>
              <a:latin typeface="Verdana" panose="020B0604030504040204" pitchFamily="34" charset="0"/>
            </a:endParaRPr>
          </a:p>
          <a:p>
            <a:pPr algn="l">
              <a:lnSpc>
                <a:spcPts val="2250"/>
              </a:lnSpc>
            </a:pPr>
            <a:endParaRPr lang="en-US" sz="3200" b="0" i="0" dirty="0">
              <a:solidFill>
                <a:srgbClr val="000000"/>
              </a:solidFill>
              <a:effectLst/>
              <a:latin typeface="Lato" panose="020F0502020204030203" pitchFamily="34" charset="0"/>
            </a:endParaRPr>
          </a:p>
        </p:txBody>
      </p:sp>
    </p:spTree>
    <p:extLst>
      <p:ext uri="{BB962C8B-B14F-4D97-AF65-F5344CB8AC3E}">
        <p14:creationId xmlns:p14="http://schemas.microsoft.com/office/powerpoint/2010/main" val="1388347456"/>
      </p:ext>
    </p:extLst>
  </p:cSld>
  <p:clrMapOvr>
    <a:masterClrMapping/>
  </p:clrMapOvr>
  <mc:AlternateContent xmlns:mc="http://schemas.openxmlformats.org/markup-compatibility/2006">
    <mc:Choice xmlns:p14="http://schemas.microsoft.com/office/powerpoint/2010/main" Requires="p14">
      <p:transition spd="slow" p14:dur="9250" advClick="0" advTm="6000">
        <p:pull/>
      </p:transition>
    </mc:Choice>
    <mc:Fallback>
      <p:transition spd="slow" advClick="0" advTm="6000">
        <p:pull/>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0BB3F-28E9-DF5C-4D98-228E2174A374}"/>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04754649-8066-A7FC-3E23-FD9FBBE1B756}"/>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F6F408A8-456E-B43F-B1E2-C05ED1D752DE}"/>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92FD6E8D-E56D-3FC7-4606-D930E16FEBEE}"/>
              </a:ext>
            </a:extLst>
          </p:cNvPr>
          <p:cNvSpPr/>
          <p:nvPr/>
        </p:nvSpPr>
        <p:spPr>
          <a:xfrm>
            <a:off x="10437876" y="0"/>
            <a:ext cx="685800" cy="1380508"/>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C6257344-4678-B37A-5CF4-79191A30FE4B}"/>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BFCD3464-BE3E-E64B-A468-B612EA240E65}"/>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11</a:t>
            </a:fld>
            <a:endParaRPr sz="2800" dirty="0">
              <a:latin typeface="Century Gothic"/>
              <a:cs typeface="Century Gothic"/>
            </a:endParaRPr>
          </a:p>
        </p:txBody>
      </p:sp>
      <p:sp>
        <p:nvSpPr>
          <p:cNvPr id="18" name="object 4">
            <a:extLst>
              <a:ext uri="{FF2B5EF4-FFF2-40B4-BE49-F238E27FC236}">
                <a16:creationId xmlns:a16="http://schemas.microsoft.com/office/drawing/2014/main" id="{3FA4CC7D-93CC-8716-32E8-E9062FE45B80}"/>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7DA18031-85D1-6D85-D07C-47B963F1AC1F}"/>
              </a:ext>
            </a:extLst>
          </p:cNvPr>
          <p:cNvSpPr txBox="1"/>
          <p:nvPr/>
        </p:nvSpPr>
        <p:spPr>
          <a:xfrm>
            <a:off x="1660401"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23E5A790-D0E6-C252-D6F1-BA5D80B0F504}"/>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5,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ACB711D-F3ED-6B9A-2088-C77C267B26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628AB0A9-B9E8-AFE9-A82E-AA02FA09A17B}"/>
              </a:ext>
            </a:extLst>
          </p:cNvPr>
          <p:cNvSpPr>
            <a:spLocks noChangeArrowheads="1"/>
          </p:cNvSpPr>
          <p:nvPr/>
        </p:nvSpPr>
        <p:spPr bwMode="auto">
          <a:xfrm>
            <a:off x="150431" y="1591580"/>
            <a:ext cx="10973245" cy="4447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3200" b="1" i="0" dirty="0">
                <a:solidFill>
                  <a:srgbClr val="000000"/>
                </a:solidFill>
                <a:effectLst/>
                <a:latin typeface="Lato" panose="020F0502020204030203" pitchFamily="34" charset="0"/>
              </a:rPr>
              <a:t>Java - Basic Syntax</a:t>
            </a:r>
          </a:p>
          <a:p>
            <a:pPr algn="just">
              <a:buFont typeface="Arial" panose="020B0604020202020204" pitchFamily="34" charset="0"/>
              <a:buChar char="•"/>
            </a:pPr>
            <a:r>
              <a:rPr lang="en-US" sz="2400" b="1" i="0" dirty="0">
                <a:solidFill>
                  <a:srgbClr val="000000"/>
                </a:solidFill>
                <a:effectLst/>
                <a:latin typeface="inherit"/>
              </a:rPr>
              <a:t>Case Sensitivity</a:t>
            </a:r>
            <a:r>
              <a:rPr lang="en-US" sz="2400" b="0" i="0" dirty="0">
                <a:solidFill>
                  <a:srgbClr val="000000"/>
                </a:solidFill>
                <a:effectLst/>
                <a:latin typeface="Verdana" panose="020B0604030504040204" pitchFamily="34" charset="0"/>
              </a:rPr>
              <a:t> − Java is case sensitive, which means identifier </a:t>
            </a:r>
            <a:r>
              <a:rPr lang="en-US" sz="2400" b="1" i="0" dirty="0">
                <a:solidFill>
                  <a:srgbClr val="000000"/>
                </a:solidFill>
                <a:effectLst/>
                <a:latin typeface="inherit"/>
              </a:rPr>
              <a:t>Hello</a:t>
            </a:r>
            <a:r>
              <a:rPr lang="en-US" sz="2400" b="0" i="0" dirty="0">
                <a:solidFill>
                  <a:srgbClr val="000000"/>
                </a:solidFill>
                <a:effectLst/>
                <a:latin typeface="Verdana" panose="020B0604030504040204" pitchFamily="34" charset="0"/>
              </a:rPr>
              <a:t> and </a:t>
            </a:r>
            <a:r>
              <a:rPr lang="en-US" sz="2400" b="1" i="0" dirty="0">
                <a:solidFill>
                  <a:srgbClr val="000000"/>
                </a:solidFill>
                <a:effectLst/>
                <a:latin typeface="inherit"/>
              </a:rPr>
              <a:t>hello</a:t>
            </a:r>
            <a:r>
              <a:rPr lang="en-US" sz="2400" b="0" i="0" dirty="0">
                <a:solidFill>
                  <a:srgbClr val="000000"/>
                </a:solidFill>
                <a:effectLst/>
                <a:latin typeface="Verdana" panose="020B0604030504040204" pitchFamily="34" charset="0"/>
              </a:rPr>
              <a:t> would have different meaning in Java.</a:t>
            </a:r>
          </a:p>
          <a:p>
            <a:pPr algn="just">
              <a:buFont typeface="Arial" panose="020B0604020202020204" pitchFamily="34" charset="0"/>
              <a:buChar char="•"/>
            </a:pPr>
            <a:r>
              <a:rPr lang="en-US" sz="2400" b="1" i="0" dirty="0">
                <a:solidFill>
                  <a:srgbClr val="000000"/>
                </a:solidFill>
                <a:effectLst/>
                <a:latin typeface="inherit"/>
              </a:rPr>
              <a:t>Class Names</a:t>
            </a:r>
            <a:r>
              <a:rPr lang="en-US" sz="2400" b="0" i="0" dirty="0">
                <a:solidFill>
                  <a:srgbClr val="000000"/>
                </a:solidFill>
                <a:effectLst/>
                <a:latin typeface="Verdana" panose="020B0604030504040204" pitchFamily="34" charset="0"/>
              </a:rPr>
              <a:t> − For all class names the first letter should be in Upper Case. If several words are used to form a name of the class, each inner word's first letter should be in Upper Case.</a:t>
            </a:r>
          </a:p>
          <a:p>
            <a:pPr algn="just">
              <a:buFont typeface="Arial" panose="020B0604020202020204" pitchFamily="34" charset="0"/>
              <a:buChar char="•"/>
            </a:pPr>
            <a:r>
              <a:rPr lang="en-US" sz="2400" b="1" i="0" dirty="0">
                <a:solidFill>
                  <a:srgbClr val="000000"/>
                </a:solidFill>
                <a:effectLst/>
                <a:latin typeface="inherit"/>
              </a:rPr>
              <a:t>Example</a:t>
            </a:r>
            <a:r>
              <a:rPr lang="en-US" sz="2400" b="0" i="0" dirty="0">
                <a:solidFill>
                  <a:srgbClr val="000000"/>
                </a:solidFill>
                <a:effectLst/>
                <a:latin typeface="Verdana" panose="020B0604030504040204" pitchFamily="34" charset="0"/>
              </a:rPr>
              <a:t> − </a:t>
            </a:r>
            <a:r>
              <a:rPr lang="en-US" sz="2400" b="0" i="1" dirty="0">
                <a:solidFill>
                  <a:srgbClr val="000000"/>
                </a:solidFill>
                <a:effectLst/>
                <a:latin typeface="Verdana" panose="020B0604030504040204" pitchFamily="34" charset="0"/>
              </a:rPr>
              <a:t>class </a:t>
            </a:r>
            <a:r>
              <a:rPr lang="en-US" sz="2400" b="0" i="1" dirty="0" err="1">
                <a:solidFill>
                  <a:srgbClr val="000000"/>
                </a:solidFill>
                <a:effectLst/>
                <a:latin typeface="Verdana" panose="020B0604030504040204" pitchFamily="34" charset="0"/>
              </a:rPr>
              <a:t>MyFirstJavaClass</a:t>
            </a:r>
            <a:endParaRPr lang="en-US" sz="2400" b="0" i="0" dirty="0">
              <a:solidFill>
                <a:srgbClr val="000000"/>
              </a:solidFill>
              <a:effectLst/>
              <a:latin typeface="Verdana" panose="020B0604030504040204" pitchFamily="34" charset="0"/>
            </a:endParaRPr>
          </a:p>
          <a:p>
            <a:pPr algn="just">
              <a:buFont typeface="Arial" panose="020B0604020202020204" pitchFamily="34" charset="0"/>
              <a:buChar char="•"/>
            </a:pPr>
            <a:r>
              <a:rPr lang="en-US" sz="2400" b="1" i="0" dirty="0">
                <a:solidFill>
                  <a:srgbClr val="000000"/>
                </a:solidFill>
                <a:effectLst/>
                <a:latin typeface="inherit"/>
              </a:rPr>
              <a:t>Method Names</a:t>
            </a:r>
            <a:r>
              <a:rPr lang="en-US" sz="2400" b="0" i="0" dirty="0">
                <a:solidFill>
                  <a:srgbClr val="000000"/>
                </a:solidFill>
                <a:effectLst/>
                <a:latin typeface="Verdana" panose="020B0604030504040204" pitchFamily="34" charset="0"/>
              </a:rPr>
              <a:t> − All method names should start with a Lower Case letter. If several words are used to form the name of the method, then each inner word's first letter should be in Upper Case.</a:t>
            </a:r>
          </a:p>
          <a:p>
            <a:pPr algn="just">
              <a:buFont typeface="Arial" panose="020B0604020202020204" pitchFamily="34" charset="0"/>
              <a:buChar char="•"/>
            </a:pPr>
            <a:r>
              <a:rPr lang="en-US" sz="2400" b="1" i="0" dirty="0">
                <a:solidFill>
                  <a:srgbClr val="000000"/>
                </a:solidFill>
                <a:effectLst/>
                <a:latin typeface="inherit"/>
              </a:rPr>
              <a:t>Example</a:t>
            </a:r>
            <a:r>
              <a:rPr lang="en-US" sz="2400" b="0" i="0" dirty="0">
                <a:solidFill>
                  <a:srgbClr val="000000"/>
                </a:solidFill>
                <a:effectLst/>
                <a:latin typeface="Verdana" panose="020B0604030504040204" pitchFamily="34" charset="0"/>
              </a:rPr>
              <a:t> − </a:t>
            </a:r>
            <a:r>
              <a:rPr lang="en-US" sz="2400" b="0" i="1" dirty="0">
                <a:solidFill>
                  <a:srgbClr val="000000"/>
                </a:solidFill>
                <a:effectLst/>
                <a:latin typeface="Verdana" panose="020B0604030504040204" pitchFamily="34" charset="0"/>
              </a:rPr>
              <a:t>public void </a:t>
            </a:r>
            <a:r>
              <a:rPr lang="en-US" sz="2400" b="0" i="1" dirty="0" err="1">
                <a:solidFill>
                  <a:srgbClr val="000000"/>
                </a:solidFill>
                <a:effectLst/>
                <a:latin typeface="Verdana" panose="020B0604030504040204" pitchFamily="34" charset="0"/>
              </a:rPr>
              <a:t>myMethodName</a:t>
            </a:r>
            <a:r>
              <a:rPr lang="en-US" sz="2400" b="0" i="1" dirty="0">
                <a:solidFill>
                  <a:srgbClr val="000000"/>
                </a:solidFill>
                <a:effectLst/>
                <a:latin typeface="Verdana" panose="020B0604030504040204" pitchFamily="34" charset="0"/>
              </a:rPr>
              <a:t>()</a:t>
            </a:r>
            <a:endParaRPr lang="en-US" sz="2400" b="0" i="0" dirty="0">
              <a:solidFill>
                <a:srgbClr val="000000"/>
              </a:solidFill>
              <a:effectLst/>
              <a:latin typeface="Verdana" panose="020B0604030504040204" pitchFamily="34" charset="0"/>
            </a:endParaRPr>
          </a:p>
          <a:p>
            <a:endParaRPr lang="en-US" sz="1100" dirty="0"/>
          </a:p>
        </p:txBody>
      </p:sp>
    </p:spTree>
    <p:extLst>
      <p:ext uri="{BB962C8B-B14F-4D97-AF65-F5344CB8AC3E}">
        <p14:creationId xmlns:p14="http://schemas.microsoft.com/office/powerpoint/2010/main" val="2339382794"/>
      </p:ext>
    </p:extLst>
  </p:cSld>
  <p:clrMapOvr>
    <a:masterClrMapping/>
  </p:clrMapOvr>
  <mc:AlternateContent xmlns:mc="http://schemas.openxmlformats.org/markup-compatibility/2006">
    <mc:Choice xmlns:p14="http://schemas.microsoft.com/office/powerpoint/2010/main" Requires="p14">
      <p:transition spd="slow" p14:dur="9250" advClick="0" advTm="6000">
        <p:pull/>
      </p:transition>
    </mc:Choice>
    <mc:Fallback>
      <p:transition spd="slow" advClick="0" advTm="6000">
        <p:pull/>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7F95F-AF3E-B493-1A77-8C947952B7DA}"/>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A93F8F4F-D53F-5DD9-CA0C-2D64738EFA23}"/>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E13D1F0D-1192-B10A-513F-1BA11E9DA9D6}"/>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4A435DE1-D9FA-7173-C1AD-94CDA8209F16}"/>
              </a:ext>
            </a:extLst>
          </p:cNvPr>
          <p:cNvSpPr/>
          <p:nvPr/>
        </p:nvSpPr>
        <p:spPr>
          <a:xfrm>
            <a:off x="10437876" y="0"/>
            <a:ext cx="685800" cy="1409294"/>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045882C9-F498-9DEB-8A14-CC1637F8556A}"/>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8DDC8B4D-5A89-9AB6-A732-5BC815F19860}"/>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12</a:t>
            </a:fld>
            <a:endParaRPr sz="2800" dirty="0">
              <a:latin typeface="Century Gothic"/>
              <a:cs typeface="Century Gothic"/>
            </a:endParaRPr>
          </a:p>
        </p:txBody>
      </p:sp>
      <p:sp>
        <p:nvSpPr>
          <p:cNvPr id="18" name="object 4">
            <a:extLst>
              <a:ext uri="{FF2B5EF4-FFF2-40B4-BE49-F238E27FC236}">
                <a16:creationId xmlns:a16="http://schemas.microsoft.com/office/drawing/2014/main" id="{87F65240-AB77-2AF1-4378-C4736149B4E6}"/>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2C0ADC0F-53DA-EFE7-358A-ADECFBEC9358}"/>
              </a:ext>
            </a:extLst>
          </p:cNvPr>
          <p:cNvSpPr txBox="1"/>
          <p:nvPr/>
        </p:nvSpPr>
        <p:spPr>
          <a:xfrm>
            <a:off x="1660401"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C855DDF8-C136-5E0F-1A8B-E9BAF5EA976D}"/>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5,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1F08352-998B-97E7-C248-538947C292B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4" name="TextBox 3">
            <a:extLst>
              <a:ext uri="{FF2B5EF4-FFF2-40B4-BE49-F238E27FC236}">
                <a16:creationId xmlns:a16="http://schemas.microsoft.com/office/drawing/2014/main" id="{B1268B67-5DDE-C722-7F3F-6CD4803F25EF}"/>
              </a:ext>
            </a:extLst>
          </p:cNvPr>
          <p:cNvSpPr txBox="1"/>
          <p:nvPr/>
        </p:nvSpPr>
        <p:spPr>
          <a:xfrm>
            <a:off x="252727" y="1163465"/>
            <a:ext cx="10316972" cy="4708981"/>
          </a:xfrm>
          <a:prstGeom prst="rect">
            <a:avLst/>
          </a:prstGeom>
          <a:noFill/>
        </p:spPr>
        <p:txBody>
          <a:bodyPr wrap="square">
            <a:spAutoFit/>
          </a:bodyPr>
          <a:lstStyle/>
          <a:p>
            <a:pPr algn="ctr"/>
            <a:r>
              <a:rPr lang="en-US" sz="3600" b="1" i="0" dirty="0">
                <a:solidFill>
                  <a:srgbClr val="000000"/>
                </a:solidFill>
                <a:effectLst/>
                <a:latin typeface="Lato" panose="020F0502020204030203" pitchFamily="34" charset="0"/>
              </a:rPr>
              <a:t>Java - Basic Syntax</a:t>
            </a:r>
          </a:p>
          <a:p>
            <a:pPr algn="just">
              <a:buFont typeface="Arial" panose="020B0604020202020204" pitchFamily="34" charset="0"/>
              <a:buChar char="•"/>
            </a:pPr>
            <a:r>
              <a:rPr lang="en-US" sz="2400" b="1" i="0" dirty="0">
                <a:solidFill>
                  <a:srgbClr val="000000"/>
                </a:solidFill>
                <a:effectLst/>
                <a:latin typeface="inherit"/>
              </a:rPr>
              <a:t>Program File Name</a:t>
            </a:r>
            <a:r>
              <a:rPr lang="en-US" sz="2400" b="0" i="0" dirty="0">
                <a:solidFill>
                  <a:srgbClr val="000000"/>
                </a:solidFill>
                <a:effectLst/>
                <a:latin typeface="Verdana" panose="020B0604030504040204" pitchFamily="34" charset="0"/>
              </a:rPr>
              <a:t> − Name of the program file should exactly match the class name.</a:t>
            </a:r>
          </a:p>
          <a:p>
            <a:pPr algn="just">
              <a:buFont typeface="Arial" panose="020B0604020202020204" pitchFamily="34" charset="0"/>
              <a:buChar char="•"/>
            </a:pPr>
            <a:r>
              <a:rPr lang="en-US" sz="2400" b="0" i="0" dirty="0">
                <a:solidFill>
                  <a:srgbClr val="000000"/>
                </a:solidFill>
                <a:effectLst/>
                <a:latin typeface="Verdana" panose="020B0604030504040204" pitchFamily="34" charset="0"/>
              </a:rPr>
              <a:t>When saving the file, you should save it using the class name (Remember Java is case sensitive) and append '.java' to the end of the name (if the file name and the class name do not match, your program will not compile).</a:t>
            </a:r>
          </a:p>
          <a:p>
            <a:pPr algn="just">
              <a:buFont typeface="Arial" panose="020B0604020202020204" pitchFamily="34" charset="0"/>
              <a:buChar char="•"/>
            </a:pPr>
            <a:r>
              <a:rPr lang="en-US" sz="2400" b="1" i="0" dirty="0">
                <a:solidFill>
                  <a:srgbClr val="000000"/>
                </a:solidFill>
                <a:effectLst/>
                <a:latin typeface="inherit"/>
              </a:rPr>
              <a:t>Example</a:t>
            </a:r>
            <a:r>
              <a:rPr lang="en-US" sz="2400" b="0" i="0" dirty="0">
                <a:solidFill>
                  <a:srgbClr val="000000"/>
                </a:solidFill>
                <a:effectLst/>
                <a:latin typeface="Verdana" panose="020B0604030504040204" pitchFamily="34" charset="0"/>
              </a:rPr>
              <a:t> − Assume '</a:t>
            </a:r>
            <a:r>
              <a:rPr lang="en-US" sz="2400" b="0" i="0" dirty="0" err="1">
                <a:solidFill>
                  <a:srgbClr val="000000"/>
                </a:solidFill>
                <a:effectLst/>
                <a:latin typeface="Verdana" panose="020B0604030504040204" pitchFamily="34" charset="0"/>
              </a:rPr>
              <a:t>MyFirstJavaProgram</a:t>
            </a:r>
            <a:r>
              <a:rPr lang="en-US" sz="2400" b="0" i="0" dirty="0">
                <a:solidFill>
                  <a:srgbClr val="000000"/>
                </a:solidFill>
                <a:effectLst/>
                <a:latin typeface="Verdana" panose="020B0604030504040204" pitchFamily="34" charset="0"/>
              </a:rPr>
              <a:t>' is the class name. Then the file should be saved as </a:t>
            </a:r>
            <a:r>
              <a:rPr lang="en-US" sz="2400" b="0" i="1" dirty="0">
                <a:solidFill>
                  <a:srgbClr val="000000"/>
                </a:solidFill>
                <a:effectLst/>
                <a:latin typeface="Verdana" panose="020B0604030504040204" pitchFamily="34" charset="0"/>
              </a:rPr>
              <a:t>'MyFirstJavaProgram.java'</a:t>
            </a:r>
            <a:endParaRPr lang="en-US" sz="2400" b="0" i="0" dirty="0">
              <a:solidFill>
                <a:srgbClr val="000000"/>
              </a:solidFill>
              <a:effectLst/>
              <a:latin typeface="Verdana" panose="020B0604030504040204" pitchFamily="34" charset="0"/>
            </a:endParaRPr>
          </a:p>
          <a:p>
            <a:pPr algn="just">
              <a:buFont typeface="Arial" panose="020B0604020202020204" pitchFamily="34" charset="0"/>
              <a:buChar char="•"/>
            </a:pPr>
            <a:r>
              <a:rPr lang="en-US" sz="2400" b="1" i="0" dirty="0">
                <a:solidFill>
                  <a:srgbClr val="000000"/>
                </a:solidFill>
                <a:effectLst/>
                <a:latin typeface="inherit"/>
              </a:rPr>
              <a:t>public static void main(String </a:t>
            </a:r>
            <a:r>
              <a:rPr lang="en-US" sz="2400" b="1" i="0" dirty="0" err="1">
                <a:solidFill>
                  <a:srgbClr val="000000"/>
                </a:solidFill>
                <a:effectLst/>
                <a:latin typeface="inherit"/>
              </a:rPr>
              <a:t>args</a:t>
            </a:r>
            <a:r>
              <a:rPr lang="en-US" sz="2400" b="1" i="0" dirty="0">
                <a:solidFill>
                  <a:srgbClr val="000000"/>
                </a:solidFill>
                <a:effectLst/>
                <a:latin typeface="inherit"/>
              </a:rPr>
              <a:t>[])</a:t>
            </a:r>
            <a:r>
              <a:rPr lang="en-US" sz="2400" b="0" i="0" dirty="0">
                <a:solidFill>
                  <a:srgbClr val="000000"/>
                </a:solidFill>
                <a:effectLst/>
                <a:latin typeface="Verdana" panose="020B0604030504040204" pitchFamily="34" charset="0"/>
              </a:rPr>
              <a:t> − Java program processing starts from the main() method which is a mandatory part of every Java program.</a:t>
            </a:r>
          </a:p>
        </p:txBody>
      </p:sp>
    </p:spTree>
    <p:extLst>
      <p:ext uri="{BB962C8B-B14F-4D97-AF65-F5344CB8AC3E}">
        <p14:creationId xmlns:p14="http://schemas.microsoft.com/office/powerpoint/2010/main" val="4241085532"/>
      </p:ext>
    </p:extLst>
  </p:cSld>
  <p:clrMapOvr>
    <a:masterClrMapping/>
  </p:clrMapOvr>
  <mc:AlternateContent xmlns:mc="http://schemas.openxmlformats.org/markup-compatibility/2006">
    <mc:Choice xmlns:p14="http://schemas.microsoft.com/office/powerpoint/2010/main" Requires="p14">
      <p:transition spd="slow" p14:dur="9250" advClick="0" advTm="6000">
        <p:pull/>
      </p:transition>
    </mc:Choice>
    <mc:Fallback>
      <p:transition spd="slow" advClick="0" advTm="6000">
        <p:pull/>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17BC5-3E92-F591-B498-44E15896F621}"/>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7495E1D8-017A-B4A4-8ABC-9664C2080370}"/>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AF57F2B6-4A29-D0EB-BE8D-2C31378DA231}"/>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DE9C0BB7-268C-EB9D-688D-75FAFF7BB9A4}"/>
              </a:ext>
            </a:extLst>
          </p:cNvPr>
          <p:cNvSpPr/>
          <p:nvPr/>
        </p:nvSpPr>
        <p:spPr>
          <a:xfrm>
            <a:off x="10437876" y="-1"/>
            <a:ext cx="685800" cy="1475655"/>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3D21954E-A6FC-9544-5028-42D521F3C20E}"/>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158990D7-1A93-515B-57A2-75DB7E491C8C}"/>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13</a:t>
            </a:fld>
            <a:endParaRPr sz="2800" dirty="0">
              <a:latin typeface="Century Gothic"/>
              <a:cs typeface="Century Gothic"/>
            </a:endParaRPr>
          </a:p>
        </p:txBody>
      </p:sp>
      <p:sp>
        <p:nvSpPr>
          <p:cNvPr id="18" name="object 4">
            <a:extLst>
              <a:ext uri="{FF2B5EF4-FFF2-40B4-BE49-F238E27FC236}">
                <a16:creationId xmlns:a16="http://schemas.microsoft.com/office/drawing/2014/main" id="{DB679954-0E3C-4F4D-8355-20F644C55AED}"/>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BAE1D5F5-DF3A-F024-15AD-E76DD248C6B3}"/>
              </a:ext>
            </a:extLst>
          </p:cNvPr>
          <p:cNvSpPr txBox="1"/>
          <p:nvPr/>
        </p:nvSpPr>
        <p:spPr>
          <a:xfrm>
            <a:off x="1660401"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0F56617B-DFDD-B5F7-74E0-A25C441AF818}"/>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5,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B9A8C84-FB67-1863-9C68-6C07F45107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2F06E2E9-C3FC-84D7-1A91-7EFAA7F7DDF9}"/>
              </a:ext>
            </a:extLst>
          </p:cNvPr>
          <p:cNvSpPr>
            <a:spLocks noChangeArrowheads="1"/>
          </p:cNvSpPr>
          <p:nvPr/>
        </p:nvSpPr>
        <p:spPr bwMode="auto">
          <a:xfrm>
            <a:off x="511124" y="1315601"/>
            <a:ext cx="10175672" cy="4226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ts val="2250"/>
              </a:lnSpc>
            </a:pPr>
            <a:r>
              <a:rPr lang="en-US" sz="3200" b="1" i="0" dirty="0">
                <a:solidFill>
                  <a:srgbClr val="000000"/>
                </a:solidFill>
                <a:effectLst/>
                <a:latin typeface="Lato" panose="020F0502020204030203" pitchFamily="34" charset="0"/>
              </a:rPr>
              <a:t>Java Identifiers</a:t>
            </a:r>
          </a:p>
          <a:p>
            <a:pPr algn="l">
              <a:lnSpc>
                <a:spcPts val="2250"/>
              </a:lnSpc>
            </a:pPr>
            <a:r>
              <a:rPr lang="en-US" sz="2400" b="0" i="0" dirty="0">
                <a:solidFill>
                  <a:srgbClr val="000000"/>
                </a:solidFill>
                <a:effectLst/>
                <a:latin typeface="Verdana" panose="020B0604030504040204" pitchFamily="34" charset="0"/>
              </a:rPr>
              <a:t>Names used for classes, variables, and methods are called </a:t>
            </a:r>
            <a:r>
              <a:rPr lang="en-US" sz="2400" b="1" i="0" dirty="0">
                <a:solidFill>
                  <a:srgbClr val="000000"/>
                </a:solidFill>
                <a:effectLst/>
                <a:latin typeface="Verdana" panose="020B0604030504040204" pitchFamily="34" charset="0"/>
              </a:rPr>
              <a:t>identifiers</a:t>
            </a:r>
            <a:r>
              <a:rPr lang="en-US" sz="2400" b="0" i="0" dirty="0">
                <a:solidFill>
                  <a:srgbClr val="000000"/>
                </a:solidFill>
                <a:effectLst/>
                <a:latin typeface="Verdana" panose="020B0604030504040204" pitchFamily="34" charset="0"/>
              </a:rPr>
              <a:t>.</a:t>
            </a:r>
          </a:p>
          <a:p>
            <a:pPr algn="just">
              <a:buFont typeface="Arial" panose="020B0604020202020204" pitchFamily="34" charset="0"/>
              <a:buChar char="•"/>
            </a:pPr>
            <a:r>
              <a:rPr lang="en-US" sz="2400" b="0" i="1" dirty="0">
                <a:solidFill>
                  <a:srgbClr val="000000"/>
                </a:solidFill>
                <a:effectLst/>
                <a:latin typeface="Verdana" panose="020B0604030504040204" pitchFamily="34" charset="0"/>
              </a:rPr>
              <a:t>All identifiers should begin with a letter (A to Z or a to z), currency character ($) or an underscore (_).</a:t>
            </a:r>
          </a:p>
          <a:p>
            <a:pPr algn="just">
              <a:buFont typeface="Arial" panose="020B0604020202020204" pitchFamily="34" charset="0"/>
              <a:buChar char="•"/>
            </a:pPr>
            <a:r>
              <a:rPr lang="en-US" sz="2400" b="0" i="1" dirty="0">
                <a:solidFill>
                  <a:srgbClr val="000000"/>
                </a:solidFill>
                <a:effectLst/>
                <a:latin typeface="Verdana" panose="020B0604030504040204" pitchFamily="34" charset="0"/>
              </a:rPr>
              <a:t>After the first character, identifiers can have any combination of characters.</a:t>
            </a:r>
          </a:p>
          <a:p>
            <a:pPr algn="just">
              <a:buFont typeface="Arial" panose="020B0604020202020204" pitchFamily="34" charset="0"/>
              <a:buChar char="•"/>
            </a:pPr>
            <a:r>
              <a:rPr lang="en-US" sz="2400" b="0" i="1" dirty="0">
                <a:solidFill>
                  <a:srgbClr val="000000"/>
                </a:solidFill>
                <a:effectLst/>
                <a:latin typeface="Verdana" panose="020B0604030504040204" pitchFamily="34" charset="0"/>
              </a:rPr>
              <a:t>A keyword cannot be used as an identifier.</a:t>
            </a:r>
          </a:p>
          <a:p>
            <a:pPr algn="just">
              <a:buFont typeface="Arial" panose="020B0604020202020204" pitchFamily="34" charset="0"/>
              <a:buChar char="•"/>
            </a:pPr>
            <a:r>
              <a:rPr lang="en-US" sz="2400" b="0" i="1" dirty="0">
                <a:solidFill>
                  <a:srgbClr val="000000"/>
                </a:solidFill>
                <a:effectLst/>
                <a:latin typeface="Verdana" panose="020B0604030504040204" pitchFamily="34" charset="0"/>
              </a:rPr>
              <a:t>Most importantly, identifiers are case sensitive.</a:t>
            </a:r>
          </a:p>
          <a:p>
            <a:pPr algn="just">
              <a:buFont typeface="Arial" panose="020B0604020202020204" pitchFamily="34" charset="0"/>
              <a:buChar char="•"/>
            </a:pPr>
            <a:r>
              <a:rPr lang="en-US" sz="2400" b="0" i="1" dirty="0">
                <a:solidFill>
                  <a:srgbClr val="000000"/>
                </a:solidFill>
                <a:effectLst/>
                <a:latin typeface="Verdana" panose="020B0604030504040204" pitchFamily="34" charset="0"/>
              </a:rPr>
              <a:t>Examples of legal identifiers: age, $salary, _value, __1_value.</a:t>
            </a:r>
          </a:p>
          <a:p>
            <a:pPr algn="just">
              <a:buFont typeface="Arial" panose="020B0604020202020204" pitchFamily="34" charset="0"/>
              <a:buChar char="•"/>
            </a:pPr>
            <a:r>
              <a:rPr lang="en-US" sz="2400" b="0" i="1" dirty="0">
                <a:solidFill>
                  <a:srgbClr val="000000"/>
                </a:solidFill>
                <a:effectLst/>
                <a:latin typeface="Verdana" panose="020B0604030504040204" pitchFamily="34" charset="0"/>
              </a:rPr>
              <a:t>Examples of illegal identifiers: 123abc, -salary.</a:t>
            </a:r>
          </a:p>
          <a:p>
            <a:pPr algn="l">
              <a:lnSpc>
                <a:spcPts val="2250"/>
              </a:lnSpc>
            </a:pPr>
            <a:endParaRPr lang="en-US" sz="2400" b="0" i="0" dirty="0">
              <a:solidFill>
                <a:srgbClr val="000000"/>
              </a:solidFill>
              <a:effectLst/>
              <a:latin typeface="Lato" panose="020F0502020204030203" pitchFamily="34" charset="0"/>
            </a:endParaRPr>
          </a:p>
        </p:txBody>
      </p:sp>
    </p:spTree>
    <p:extLst>
      <p:ext uri="{BB962C8B-B14F-4D97-AF65-F5344CB8AC3E}">
        <p14:creationId xmlns:p14="http://schemas.microsoft.com/office/powerpoint/2010/main" val="2055325550"/>
      </p:ext>
    </p:extLst>
  </p:cSld>
  <p:clrMapOvr>
    <a:masterClrMapping/>
  </p:clrMapOvr>
  <mc:AlternateContent xmlns:mc="http://schemas.openxmlformats.org/markup-compatibility/2006">
    <mc:Choice xmlns:p14="http://schemas.microsoft.com/office/powerpoint/2010/main" Requires="p14">
      <p:transition spd="slow" p14:dur="9250" advClick="0" advTm="6000">
        <p:pull/>
      </p:transition>
    </mc:Choice>
    <mc:Fallback>
      <p:transition spd="slow" advClick="0" advTm="6000">
        <p:pull/>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FD776-92A2-061D-EC9F-890BBB6B0B42}"/>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B8057382-6577-E735-0F4F-1455BAC7CF98}"/>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F4074824-8CAF-D010-4F52-BF11D7EFBACB}"/>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7109493B-519D-ADB4-AB10-D912A70FFE34}"/>
              </a:ext>
            </a:extLst>
          </p:cNvPr>
          <p:cNvSpPr/>
          <p:nvPr/>
        </p:nvSpPr>
        <p:spPr>
          <a:xfrm>
            <a:off x="10437876" y="-1"/>
            <a:ext cx="685800" cy="1496897"/>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1A3C3CEE-C47E-D050-C8DE-B623E430951D}"/>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C181446D-AA63-3AFE-067D-AFA904036DEB}"/>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14</a:t>
            </a:fld>
            <a:endParaRPr sz="2800" dirty="0">
              <a:latin typeface="Century Gothic"/>
              <a:cs typeface="Century Gothic"/>
            </a:endParaRPr>
          </a:p>
        </p:txBody>
      </p:sp>
      <p:sp>
        <p:nvSpPr>
          <p:cNvPr id="18" name="object 4">
            <a:extLst>
              <a:ext uri="{FF2B5EF4-FFF2-40B4-BE49-F238E27FC236}">
                <a16:creationId xmlns:a16="http://schemas.microsoft.com/office/drawing/2014/main" id="{6FB809D8-DE9B-937A-2DDE-47FD49AEBE3D}"/>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2C42791F-D3B7-14EA-9653-94FC0D854CF9}"/>
              </a:ext>
            </a:extLst>
          </p:cNvPr>
          <p:cNvSpPr txBox="1"/>
          <p:nvPr/>
        </p:nvSpPr>
        <p:spPr>
          <a:xfrm>
            <a:off x="1660401"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9DD16C1B-4CC5-8B84-8AA6-9229D10214CB}"/>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5,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C733A95-16FC-2942-C4BA-72C88A26D9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D7430038-7145-8C1C-62CC-507B06662194}"/>
              </a:ext>
            </a:extLst>
          </p:cNvPr>
          <p:cNvSpPr>
            <a:spLocks noChangeArrowheads="1"/>
          </p:cNvSpPr>
          <p:nvPr/>
        </p:nvSpPr>
        <p:spPr bwMode="auto">
          <a:xfrm>
            <a:off x="960360" y="1247001"/>
            <a:ext cx="922614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4000" b="1" i="0" dirty="0">
                <a:solidFill>
                  <a:srgbClr val="000000"/>
                </a:solidFill>
                <a:effectLst/>
                <a:latin typeface="Lato" panose="020F0502020204030203" pitchFamily="34" charset="0"/>
              </a:rPr>
              <a:t>Java Keywords</a:t>
            </a:r>
          </a:p>
          <a:p>
            <a:pPr marL="571500" indent="-571500">
              <a:buFont typeface="Wingdings" panose="05000000000000000000" pitchFamily="2" charset="2"/>
              <a:buChar char="v"/>
            </a:pPr>
            <a:r>
              <a:rPr lang="en-US" sz="3600" dirty="0"/>
              <a:t>In Java, </a:t>
            </a:r>
            <a:r>
              <a:rPr lang="en-US" sz="3600" b="1" dirty="0"/>
              <a:t>keywords</a:t>
            </a:r>
            <a:r>
              <a:rPr lang="en-US" sz="3600" dirty="0"/>
              <a:t> are </a:t>
            </a:r>
            <a:r>
              <a:rPr lang="en-US" sz="3600" b="1" dirty="0"/>
              <a:t>reserved words</a:t>
            </a:r>
            <a:r>
              <a:rPr lang="en-US" sz="3600" dirty="0"/>
              <a:t> that have a predefined meaning in the language syntax. You </a:t>
            </a:r>
            <a:r>
              <a:rPr lang="en-US" sz="3600" b="1" dirty="0"/>
              <a:t>cannot use them as variable names, method names, or identifiers</a:t>
            </a:r>
            <a:r>
              <a:rPr lang="en-US" sz="3600" dirty="0"/>
              <a:t>.</a:t>
            </a:r>
          </a:p>
          <a:p>
            <a:pPr marL="571500" indent="-571500" algn="l">
              <a:buFont typeface="Wingdings" panose="05000000000000000000" pitchFamily="2" charset="2"/>
              <a:buChar char="v"/>
            </a:pPr>
            <a:r>
              <a:rPr lang="en-US" sz="3600" dirty="0">
                <a:solidFill>
                  <a:srgbClr val="000000"/>
                </a:solidFill>
                <a:latin typeface="Lato" panose="020F0502020204030203" pitchFamily="34" charset="0"/>
              </a:rPr>
              <a:t>Example: class, char, continue, do, double</a:t>
            </a:r>
          </a:p>
          <a:p>
            <a:pPr algn="l"/>
            <a:endParaRPr lang="en-US" sz="3600" b="0" i="0" dirty="0">
              <a:solidFill>
                <a:srgbClr val="000000"/>
              </a:solidFill>
              <a:effectLst/>
              <a:latin typeface="Lato" panose="020F0502020204030203" pitchFamily="34" charset="0"/>
            </a:endParaRPr>
          </a:p>
        </p:txBody>
      </p:sp>
    </p:spTree>
    <p:extLst>
      <p:ext uri="{BB962C8B-B14F-4D97-AF65-F5344CB8AC3E}">
        <p14:creationId xmlns:p14="http://schemas.microsoft.com/office/powerpoint/2010/main" val="488562143"/>
      </p:ext>
    </p:extLst>
  </p:cSld>
  <p:clrMapOvr>
    <a:masterClrMapping/>
  </p:clrMapOvr>
  <mc:AlternateContent xmlns:mc="http://schemas.openxmlformats.org/markup-compatibility/2006">
    <mc:Choice xmlns:p14="http://schemas.microsoft.com/office/powerpoint/2010/main" Requires="p14">
      <p:transition spd="slow" p14:dur="9250" advClick="0" advTm="6000">
        <p:pull/>
      </p:transition>
    </mc:Choice>
    <mc:Fallback>
      <p:transition spd="slow" advClick="0" advTm="6000">
        <p:pul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D8A5F-26DB-58BA-F6C1-4D195823E154}"/>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75648DB4-DEA2-9FBE-4E73-B2C2534CE91F}"/>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76692314-56BE-1ED3-1F92-B975A5C6E3F9}"/>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B6FE3829-FB74-788E-22D6-BEBEC9A5D4D0}"/>
              </a:ext>
            </a:extLst>
          </p:cNvPr>
          <p:cNvSpPr/>
          <p:nvPr/>
        </p:nvSpPr>
        <p:spPr>
          <a:xfrm>
            <a:off x="10437876" y="-1"/>
            <a:ext cx="685800" cy="1496897"/>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B53AA8D0-5599-6A28-EE6F-A320FB1ECFAB}"/>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15402252-17F8-7423-1C78-653736DCB9BB}"/>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15</a:t>
            </a:fld>
            <a:endParaRPr sz="2800" dirty="0">
              <a:latin typeface="Century Gothic"/>
              <a:cs typeface="Century Gothic"/>
            </a:endParaRPr>
          </a:p>
        </p:txBody>
      </p:sp>
      <p:sp>
        <p:nvSpPr>
          <p:cNvPr id="18" name="object 4">
            <a:extLst>
              <a:ext uri="{FF2B5EF4-FFF2-40B4-BE49-F238E27FC236}">
                <a16:creationId xmlns:a16="http://schemas.microsoft.com/office/drawing/2014/main" id="{6053A522-27B6-7005-147E-71F604D7D1B1}"/>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DC8AB6C3-3D51-BD8E-9CB2-30D98FBC7810}"/>
              </a:ext>
            </a:extLst>
          </p:cNvPr>
          <p:cNvSpPr txBox="1"/>
          <p:nvPr/>
        </p:nvSpPr>
        <p:spPr>
          <a:xfrm>
            <a:off x="1660401"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84039132-D9A8-5408-938F-4661C3737A10}"/>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5,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FDE5EB5-884E-49C2-3922-59786CB4E8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97943761-83D1-98AC-C4A6-C5C053FAAD2E}"/>
              </a:ext>
            </a:extLst>
          </p:cNvPr>
          <p:cNvSpPr>
            <a:spLocks noChangeArrowheads="1"/>
          </p:cNvSpPr>
          <p:nvPr/>
        </p:nvSpPr>
        <p:spPr bwMode="auto">
          <a:xfrm>
            <a:off x="685800" y="1007379"/>
            <a:ext cx="10591800" cy="518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3200" b="1" i="0" dirty="0">
                <a:solidFill>
                  <a:srgbClr val="000000"/>
                </a:solidFill>
                <a:effectLst/>
                <a:latin typeface="Lato" panose="020F0502020204030203" pitchFamily="34" charset="0"/>
              </a:rPr>
              <a:t>Java - Variable Types</a:t>
            </a:r>
          </a:p>
          <a:p>
            <a:pPr algn="l">
              <a:lnSpc>
                <a:spcPts val="2250"/>
              </a:lnSpc>
              <a:buNone/>
            </a:pPr>
            <a:r>
              <a:rPr lang="en-US" sz="2800" b="1" i="0" dirty="0">
                <a:solidFill>
                  <a:srgbClr val="000000"/>
                </a:solidFill>
                <a:effectLst/>
                <a:latin typeface="Lato" panose="020F0502020204030203" pitchFamily="34" charset="0"/>
              </a:rPr>
              <a:t>1. Java Local Variables</a:t>
            </a:r>
          </a:p>
          <a:p>
            <a:pPr algn="just">
              <a:buFont typeface="Arial" panose="020B0604020202020204" pitchFamily="34" charset="0"/>
              <a:buChar char="•"/>
            </a:pPr>
            <a:r>
              <a:rPr lang="en-US" sz="2800" b="0" i="0" dirty="0">
                <a:solidFill>
                  <a:srgbClr val="000000"/>
                </a:solidFill>
                <a:effectLst/>
                <a:latin typeface="Verdana" panose="020B0604030504040204" pitchFamily="34" charset="0"/>
              </a:rPr>
              <a:t>Declared in </a:t>
            </a:r>
            <a:r>
              <a:rPr lang="en-US" sz="2800" b="0" i="0" u="none" strike="noStrike" dirty="0">
                <a:solidFill>
                  <a:srgbClr val="40A944"/>
                </a:solidFill>
                <a:effectLst/>
                <a:latin typeface="Verdana" panose="020B0604030504040204" pitchFamily="34" charset="0"/>
                <a:hlinkClick r:id="rId4"/>
              </a:rPr>
              <a:t>methods</a:t>
            </a:r>
            <a:r>
              <a:rPr lang="en-US" sz="2800" b="0" i="0" dirty="0">
                <a:solidFill>
                  <a:srgbClr val="000000"/>
                </a:solidFill>
                <a:effectLst/>
                <a:latin typeface="Verdana" panose="020B0604030504040204" pitchFamily="34" charset="0"/>
              </a:rPr>
              <a:t>, </a:t>
            </a:r>
            <a:r>
              <a:rPr lang="en-US" sz="2800" b="0" i="0" u="none" strike="noStrike" dirty="0">
                <a:solidFill>
                  <a:srgbClr val="40A944"/>
                </a:solidFill>
                <a:effectLst/>
                <a:latin typeface="Verdana" panose="020B0604030504040204" pitchFamily="34" charset="0"/>
                <a:hlinkClick r:id="rId5"/>
              </a:rPr>
              <a:t>constructors</a:t>
            </a:r>
            <a:r>
              <a:rPr lang="en-US" sz="2800" b="0" i="0" dirty="0">
                <a:solidFill>
                  <a:srgbClr val="000000"/>
                </a:solidFill>
                <a:effectLst/>
                <a:latin typeface="Verdana" panose="020B0604030504040204" pitchFamily="34" charset="0"/>
              </a:rPr>
              <a:t>, or blocks.</a:t>
            </a:r>
          </a:p>
          <a:p>
            <a:pPr algn="just">
              <a:buFont typeface="Arial" panose="020B0604020202020204" pitchFamily="34" charset="0"/>
              <a:buChar char="•"/>
            </a:pPr>
            <a:r>
              <a:rPr lang="en-US" sz="2800" b="0" i="0" dirty="0">
                <a:solidFill>
                  <a:srgbClr val="000000"/>
                </a:solidFill>
                <a:effectLst/>
                <a:latin typeface="Verdana" panose="020B0604030504040204" pitchFamily="34" charset="0"/>
              </a:rPr>
              <a:t>Created when the method, constructor or block is entered and the variable will be destroyed once it exits the method, constructor, or block.</a:t>
            </a:r>
          </a:p>
          <a:p>
            <a:pPr algn="just">
              <a:buFont typeface="Arial" panose="020B0604020202020204" pitchFamily="34" charset="0"/>
              <a:buChar char="•"/>
            </a:pPr>
            <a:r>
              <a:rPr lang="en-US" sz="2800" b="0" i="0" u="none" strike="noStrike" dirty="0">
                <a:solidFill>
                  <a:srgbClr val="40A944"/>
                </a:solidFill>
                <a:effectLst/>
                <a:latin typeface="Verdana" panose="020B0604030504040204" pitchFamily="34" charset="0"/>
                <a:hlinkClick r:id="rId6"/>
              </a:rPr>
              <a:t>Access modifiers</a:t>
            </a:r>
            <a:r>
              <a:rPr lang="en-US" sz="2800" b="0" i="0" dirty="0">
                <a:solidFill>
                  <a:srgbClr val="000000"/>
                </a:solidFill>
                <a:effectLst/>
                <a:latin typeface="Verdana" panose="020B0604030504040204" pitchFamily="34" charset="0"/>
              </a:rPr>
              <a:t> cannot be used for local variables.</a:t>
            </a:r>
          </a:p>
          <a:p>
            <a:pPr algn="just">
              <a:buFont typeface="Arial" panose="020B0604020202020204" pitchFamily="34" charset="0"/>
              <a:buChar char="•"/>
            </a:pPr>
            <a:r>
              <a:rPr lang="en-US" sz="2800" b="0" i="0" dirty="0">
                <a:solidFill>
                  <a:srgbClr val="000000"/>
                </a:solidFill>
                <a:effectLst/>
                <a:latin typeface="Verdana" panose="020B0604030504040204" pitchFamily="34" charset="0"/>
              </a:rPr>
              <a:t>Visible only within the declared method, constructor, or block.</a:t>
            </a:r>
          </a:p>
          <a:p>
            <a:pPr algn="just">
              <a:buFont typeface="Arial" panose="020B0604020202020204" pitchFamily="34" charset="0"/>
              <a:buChar char="•"/>
            </a:pPr>
            <a:r>
              <a:rPr lang="en-US" sz="2800" b="0" i="0" dirty="0">
                <a:solidFill>
                  <a:srgbClr val="000000"/>
                </a:solidFill>
                <a:effectLst/>
                <a:latin typeface="Verdana" panose="020B0604030504040204" pitchFamily="34" charset="0"/>
              </a:rPr>
              <a:t>There is no default value for local variables, so local variables should be declared and an initial value should be assigned before the first use.</a:t>
            </a:r>
          </a:p>
        </p:txBody>
      </p:sp>
    </p:spTree>
    <p:extLst>
      <p:ext uri="{BB962C8B-B14F-4D97-AF65-F5344CB8AC3E}">
        <p14:creationId xmlns:p14="http://schemas.microsoft.com/office/powerpoint/2010/main" val="3847922453"/>
      </p:ext>
    </p:extLst>
  </p:cSld>
  <p:clrMapOvr>
    <a:masterClrMapping/>
  </p:clrMapOvr>
  <mc:AlternateContent xmlns:mc="http://schemas.openxmlformats.org/markup-compatibility/2006">
    <mc:Choice xmlns:p14="http://schemas.microsoft.com/office/powerpoint/2010/main" Requires="p14">
      <p:transition spd="slow" p14:dur="9250" advClick="0" advTm="6000">
        <p:pull/>
      </p:transition>
    </mc:Choice>
    <mc:Fallback>
      <p:transition spd="slow" advClick="0" advTm="6000">
        <p:pull/>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A3B2F-9438-917D-3093-E7C53A9F5D95}"/>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D88B0586-3D81-8955-5B13-E1B7B4A269A2}"/>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BEAE24B0-6DF2-DABF-B6A1-B57191B25B01}"/>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501EE729-CAC2-EE6D-0FA5-719FEBA5537A}"/>
              </a:ext>
            </a:extLst>
          </p:cNvPr>
          <p:cNvSpPr/>
          <p:nvPr/>
        </p:nvSpPr>
        <p:spPr>
          <a:xfrm>
            <a:off x="10437876" y="-1"/>
            <a:ext cx="685800" cy="1511165"/>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4634D40D-816F-850E-E142-B05F65A54BB1}"/>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2DB47F4B-C304-BDDF-CC1B-0370D2B51AF7}"/>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16</a:t>
            </a:fld>
            <a:endParaRPr sz="2800" dirty="0">
              <a:latin typeface="Century Gothic"/>
              <a:cs typeface="Century Gothic"/>
            </a:endParaRPr>
          </a:p>
        </p:txBody>
      </p:sp>
      <p:sp>
        <p:nvSpPr>
          <p:cNvPr id="18" name="object 4">
            <a:extLst>
              <a:ext uri="{FF2B5EF4-FFF2-40B4-BE49-F238E27FC236}">
                <a16:creationId xmlns:a16="http://schemas.microsoft.com/office/drawing/2014/main" id="{15B63FA0-0683-C13D-EA58-64ADB1B21459}"/>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F65FF2E9-A287-B1C5-896E-92907D6F5989}"/>
              </a:ext>
            </a:extLst>
          </p:cNvPr>
          <p:cNvSpPr txBox="1"/>
          <p:nvPr/>
        </p:nvSpPr>
        <p:spPr>
          <a:xfrm>
            <a:off x="1660401"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747E5EC8-D068-DFCA-2965-9D347B15916D}"/>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5,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B57F55B-8405-6357-BC72-02E76B00D64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57A309F0-E8B6-C62B-46D9-38B7A4A3352E}"/>
              </a:ext>
            </a:extLst>
          </p:cNvPr>
          <p:cNvSpPr>
            <a:spLocks noChangeArrowheads="1"/>
          </p:cNvSpPr>
          <p:nvPr/>
        </p:nvSpPr>
        <p:spPr bwMode="auto">
          <a:xfrm>
            <a:off x="768733" y="1351111"/>
            <a:ext cx="10737468" cy="4744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ts val="2250"/>
              </a:lnSpc>
              <a:buNone/>
            </a:pPr>
            <a:r>
              <a:rPr lang="en-US" sz="3200" b="1" i="0" dirty="0">
                <a:solidFill>
                  <a:srgbClr val="000000"/>
                </a:solidFill>
                <a:effectLst/>
                <a:latin typeface="Lato" panose="020F0502020204030203" pitchFamily="34" charset="0"/>
              </a:rPr>
              <a:t>Java Variables Types</a:t>
            </a:r>
          </a:p>
          <a:p>
            <a:pPr>
              <a:lnSpc>
                <a:spcPts val="2250"/>
              </a:lnSpc>
              <a:buNone/>
            </a:pPr>
            <a:r>
              <a:rPr lang="en-US" sz="2800" b="1" i="0" dirty="0">
                <a:solidFill>
                  <a:srgbClr val="000000"/>
                </a:solidFill>
                <a:effectLst/>
                <a:latin typeface="Lato" panose="020F0502020204030203" pitchFamily="34" charset="0"/>
              </a:rPr>
              <a:t>2.Java Instance Variables</a:t>
            </a:r>
          </a:p>
          <a:p>
            <a:pPr algn="just">
              <a:buFont typeface="Arial" panose="020B0604020202020204" pitchFamily="34" charset="0"/>
              <a:buChar char="•"/>
            </a:pPr>
            <a:r>
              <a:rPr lang="en-US" sz="2400" b="0" i="0" dirty="0">
                <a:solidFill>
                  <a:srgbClr val="000000"/>
                </a:solidFill>
                <a:effectLst/>
                <a:latin typeface="Verdana" panose="020B0604030504040204" pitchFamily="34" charset="0"/>
              </a:rPr>
              <a:t>declared in a </a:t>
            </a:r>
            <a:r>
              <a:rPr lang="en-US" sz="2400" b="0" i="0" u="none" strike="noStrike" dirty="0">
                <a:solidFill>
                  <a:srgbClr val="40A944"/>
                </a:solidFill>
                <a:effectLst/>
                <a:latin typeface="Verdana" panose="020B0604030504040204" pitchFamily="34" charset="0"/>
                <a:hlinkClick r:id="rId5"/>
              </a:rPr>
              <a:t>class</a:t>
            </a:r>
            <a:r>
              <a:rPr lang="en-US" sz="2400" b="0" i="0" dirty="0">
                <a:solidFill>
                  <a:srgbClr val="000000"/>
                </a:solidFill>
                <a:effectLst/>
                <a:latin typeface="Verdana" panose="020B0604030504040204" pitchFamily="34" charset="0"/>
              </a:rPr>
              <a:t>, but outside a method, constructor or any block.</a:t>
            </a:r>
          </a:p>
          <a:p>
            <a:pPr algn="just">
              <a:buFont typeface="Arial" panose="020B0604020202020204" pitchFamily="34" charset="0"/>
              <a:buChar char="•"/>
            </a:pPr>
            <a:r>
              <a:rPr lang="en-US" sz="2400" b="0" i="0" dirty="0">
                <a:solidFill>
                  <a:srgbClr val="000000"/>
                </a:solidFill>
                <a:effectLst/>
                <a:latin typeface="Verdana" panose="020B0604030504040204" pitchFamily="34" charset="0"/>
              </a:rPr>
              <a:t>created when an object is created with the use of the keyword 'new' and destroyed when the object is destroyed.</a:t>
            </a:r>
          </a:p>
          <a:p>
            <a:pPr algn="just">
              <a:buFont typeface="Arial" panose="020B0604020202020204" pitchFamily="34" charset="0"/>
              <a:buChar char="•"/>
            </a:pPr>
            <a:r>
              <a:rPr lang="en-US" sz="2400" b="0" i="0" dirty="0">
                <a:solidFill>
                  <a:srgbClr val="000000"/>
                </a:solidFill>
                <a:effectLst/>
                <a:latin typeface="Verdana" panose="020B0604030504040204" pitchFamily="34" charset="0"/>
              </a:rPr>
              <a:t>Instance variables hold values that must be referenced by more than one method, constructor or block, or essential parts of an object's state that must be present throughout the class.</a:t>
            </a:r>
          </a:p>
          <a:p>
            <a:pPr algn="just">
              <a:buFont typeface="Arial" panose="020B0604020202020204" pitchFamily="34" charset="0"/>
              <a:buChar char="•"/>
            </a:pPr>
            <a:r>
              <a:rPr lang="en-US" sz="2400" b="0" i="0" dirty="0">
                <a:solidFill>
                  <a:srgbClr val="000000"/>
                </a:solidFill>
                <a:effectLst/>
                <a:latin typeface="Verdana" panose="020B0604030504040204" pitchFamily="34" charset="0"/>
              </a:rPr>
              <a:t>Access modifiers can be given for instance variables.</a:t>
            </a:r>
          </a:p>
          <a:p>
            <a:pPr algn="just">
              <a:buFont typeface="Arial" panose="020B0604020202020204" pitchFamily="34" charset="0"/>
              <a:buChar char="•"/>
            </a:pPr>
            <a:r>
              <a:rPr lang="en-US" sz="2400" b="0" i="0" dirty="0">
                <a:solidFill>
                  <a:srgbClr val="000000"/>
                </a:solidFill>
                <a:effectLst/>
                <a:latin typeface="Verdana" panose="020B0604030504040204" pitchFamily="34" charset="0"/>
              </a:rPr>
              <a:t>The instance variables are visible for all methods, constructors and block in the class. Normally, it is recommended to make these variables private (access level). However, visibility for subclasses can be given for these variables with the use of access modifiers.</a:t>
            </a:r>
          </a:p>
        </p:txBody>
      </p:sp>
    </p:spTree>
    <p:extLst>
      <p:ext uri="{BB962C8B-B14F-4D97-AF65-F5344CB8AC3E}">
        <p14:creationId xmlns:p14="http://schemas.microsoft.com/office/powerpoint/2010/main" val="2310318251"/>
      </p:ext>
    </p:extLst>
  </p:cSld>
  <p:clrMapOvr>
    <a:masterClrMapping/>
  </p:clrMapOvr>
  <mc:AlternateContent xmlns:mc="http://schemas.openxmlformats.org/markup-compatibility/2006">
    <mc:Choice xmlns:p14="http://schemas.microsoft.com/office/powerpoint/2010/main" Requires="p14">
      <p:transition spd="slow" p14:dur="9250" advClick="0" advTm="6000">
        <p:pull/>
      </p:transition>
    </mc:Choice>
    <mc:Fallback>
      <p:transition spd="slow" advClick="0" advTm="6000">
        <p:pull/>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FE718-973F-C909-31AA-478313C6A1AE}"/>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1D6F72DF-A4D7-4A52-E589-E81AAEBA650A}"/>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2076A4F6-7FC8-0191-14B4-503DB6B054D6}"/>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9240AD91-6AAD-6972-BC66-07F597B03811}"/>
              </a:ext>
            </a:extLst>
          </p:cNvPr>
          <p:cNvSpPr/>
          <p:nvPr/>
        </p:nvSpPr>
        <p:spPr>
          <a:xfrm>
            <a:off x="10437876" y="0"/>
            <a:ext cx="685800" cy="1398154"/>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83B121A9-46D7-3C5C-FC8C-5015383878BF}"/>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9BD58C97-5C8F-7A25-7980-B08EB68AEFD4}"/>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17</a:t>
            </a:fld>
            <a:endParaRPr sz="2800" dirty="0">
              <a:latin typeface="Century Gothic"/>
              <a:cs typeface="Century Gothic"/>
            </a:endParaRPr>
          </a:p>
        </p:txBody>
      </p:sp>
      <p:sp>
        <p:nvSpPr>
          <p:cNvPr id="18" name="object 4">
            <a:extLst>
              <a:ext uri="{FF2B5EF4-FFF2-40B4-BE49-F238E27FC236}">
                <a16:creationId xmlns:a16="http://schemas.microsoft.com/office/drawing/2014/main" id="{704869C1-112C-E284-7423-7C2C55E09B21}"/>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F5F57E78-DF98-F472-4C13-7AA6C273C565}"/>
              </a:ext>
            </a:extLst>
          </p:cNvPr>
          <p:cNvSpPr txBox="1"/>
          <p:nvPr/>
        </p:nvSpPr>
        <p:spPr>
          <a:xfrm>
            <a:off x="1660401"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C246B4C4-FC3B-BAE9-6290-D4F5897FFA81}"/>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5,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28DBEC1-EA3F-0675-DC09-507B9A4433E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700BD0A0-3F2A-F42A-3DA0-65F63318266E}"/>
              </a:ext>
            </a:extLst>
          </p:cNvPr>
          <p:cNvSpPr>
            <a:spLocks noChangeArrowheads="1"/>
          </p:cNvSpPr>
          <p:nvPr/>
        </p:nvSpPr>
        <p:spPr bwMode="auto">
          <a:xfrm>
            <a:off x="463933" y="1425967"/>
            <a:ext cx="11042268" cy="4424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ts val="2250"/>
              </a:lnSpc>
            </a:pPr>
            <a:r>
              <a:rPr lang="en-US" sz="3200" b="1" i="0" dirty="0">
                <a:solidFill>
                  <a:srgbClr val="000000"/>
                </a:solidFill>
                <a:effectLst/>
                <a:latin typeface="Lato" panose="020F0502020204030203" pitchFamily="34" charset="0"/>
              </a:rPr>
              <a:t>Java Variables Types</a:t>
            </a:r>
          </a:p>
          <a:p>
            <a:pPr algn="l">
              <a:lnSpc>
                <a:spcPts val="2250"/>
              </a:lnSpc>
              <a:buNone/>
            </a:pPr>
            <a:endParaRPr lang="en-US" sz="3200" b="1" dirty="0">
              <a:solidFill>
                <a:srgbClr val="000000"/>
              </a:solidFill>
              <a:latin typeface="Lato" panose="020F0502020204030203" pitchFamily="34" charset="0"/>
            </a:endParaRPr>
          </a:p>
          <a:p>
            <a:pPr algn="l">
              <a:lnSpc>
                <a:spcPts val="2250"/>
              </a:lnSpc>
              <a:buNone/>
            </a:pPr>
            <a:r>
              <a:rPr lang="en-US" sz="3200" b="1" dirty="0">
                <a:solidFill>
                  <a:srgbClr val="000000"/>
                </a:solidFill>
                <a:latin typeface="Lato" panose="020F0502020204030203" pitchFamily="34" charset="0"/>
              </a:rPr>
              <a:t>3.</a:t>
            </a:r>
            <a:r>
              <a:rPr lang="en-US" sz="3200" b="1" i="0" dirty="0">
                <a:solidFill>
                  <a:srgbClr val="000000"/>
                </a:solidFill>
                <a:effectLst/>
                <a:latin typeface="Lato" panose="020F0502020204030203" pitchFamily="34" charset="0"/>
              </a:rPr>
              <a:t>Class/Static Variables</a:t>
            </a:r>
          </a:p>
          <a:p>
            <a:pPr algn="just">
              <a:buFont typeface="Arial" panose="020B0604020202020204" pitchFamily="34" charset="0"/>
              <a:buChar char="•"/>
            </a:pPr>
            <a:r>
              <a:rPr lang="en-US" sz="2800" b="0" i="0" dirty="0">
                <a:solidFill>
                  <a:srgbClr val="000000"/>
                </a:solidFill>
                <a:effectLst/>
                <a:latin typeface="Verdana" panose="020B0604030504040204" pitchFamily="34" charset="0"/>
              </a:rPr>
              <a:t>declared with the static keyword in a class, but outside a method, constructor or a block.</a:t>
            </a:r>
          </a:p>
          <a:p>
            <a:pPr algn="just">
              <a:buFont typeface="Arial" panose="020B0604020202020204" pitchFamily="34" charset="0"/>
              <a:buChar char="•"/>
            </a:pPr>
            <a:r>
              <a:rPr lang="en-US" sz="2800" b="0" i="0" dirty="0">
                <a:solidFill>
                  <a:srgbClr val="000000"/>
                </a:solidFill>
                <a:effectLst/>
                <a:latin typeface="Verdana" panose="020B0604030504040204" pitchFamily="34" charset="0"/>
              </a:rPr>
              <a:t>There would only be one copy of each class variable per class, regardless of how many objects are created from it.</a:t>
            </a:r>
          </a:p>
          <a:p>
            <a:pPr algn="just">
              <a:buFont typeface="Arial" panose="020B0604020202020204" pitchFamily="34" charset="0"/>
              <a:buChar char="•"/>
            </a:pPr>
            <a:r>
              <a:rPr lang="en-US" sz="2800" b="0" i="0" dirty="0">
                <a:solidFill>
                  <a:srgbClr val="000000"/>
                </a:solidFill>
                <a:effectLst/>
                <a:latin typeface="Verdana" panose="020B0604030504040204" pitchFamily="34" charset="0"/>
              </a:rPr>
              <a:t>Static variables are rarely used other than being declared as constants. Constants are variables that are declared as public/private, final, and static. Constant variables never change from their initial value.</a:t>
            </a:r>
          </a:p>
        </p:txBody>
      </p:sp>
    </p:spTree>
    <p:extLst>
      <p:ext uri="{BB962C8B-B14F-4D97-AF65-F5344CB8AC3E}">
        <p14:creationId xmlns:p14="http://schemas.microsoft.com/office/powerpoint/2010/main" val="521539548"/>
      </p:ext>
    </p:extLst>
  </p:cSld>
  <p:clrMapOvr>
    <a:masterClrMapping/>
  </p:clrMapOvr>
  <mc:AlternateContent xmlns:mc="http://schemas.openxmlformats.org/markup-compatibility/2006">
    <mc:Choice xmlns:p14="http://schemas.microsoft.com/office/powerpoint/2010/main" Requires="p14">
      <p:transition spd="slow" p14:dur="9250" advClick="0" advTm="6000">
        <p:pull/>
      </p:transition>
    </mc:Choice>
    <mc:Fallback>
      <p:transition spd="slow" advClick="0" advTm="6000">
        <p:pull/>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D1825-67E2-D59E-BE95-5669964EDBF9}"/>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8ECD083B-B9FF-C418-18D9-10CDAB6BBD13}"/>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AE969BFC-73DF-60D7-0659-7EA582F80C9C}"/>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A9FB3E6F-78FD-4BA3-75BE-FDCE3F80CFE3}"/>
              </a:ext>
            </a:extLst>
          </p:cNvPr>
          <p:cNvSpPr/>
          <p:nvPr/>
        </p:nvSpPr>
        <p:spPr>
          <a:xfrm>
            <a:off x="10437876" y="-1"/>
            <a:ext cx="685800" cy="1496897"/>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4BC1CBF2-3FA5-DE46-374D-415D5FBE8356}"/>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0A0033C1-1317-4432-A887-217469541724}"/>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18</a:t>
            </a:fld>
            <a:endParaRPr sz="2800" dirty="0">
              <a:latin typeface="Century Gothic"/>
              <a:cs typeface="Century Gothic"/>
            </a:endParaRPr>
          </a:p>
        </p:txBody>
      </p:sp>
      <p:sp>
        <p:nvSpPr>
          <p:cNvPr id="18" name="object 4">
            <a:extLst>
              <a:ext uri="{FF2B5EF4-FFF2-40B4-BE49-F238E27FC236}">
                <a16:creationId xmlns:a16="http://schemas.microsoft.com/office/drawing/2014/main" id="{B7C0F94B-3989-6EF6-BC24-33CC9F346E84}"/>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66A1F75F-3CA0-99AC-F6A0-6F12E3544F20}"/>
              </a:ext>
            </a:extLst>
          </p:cNvPr>
          <p:cNvSpPr txBox="1"/>
          <p:nvPr/>
        </p:nvSpPr>
        <p:spPr>
          <a:xfrm>
            <a:off x="1660401"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A76D8051-BD03-40D4-5206-37865045AC6D}"/>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5,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17CEFAE-C588-5FDA-0A6F-EAE739FB4BF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BA2E911F-F6A6-8CFE-FF72-D99DD18993C3}"/>
              </a:ext>
            </a:extLst>
          </p:cNvPr>
          <p:cNvSpPr>
            <a:spLocks noChangeArrowheads="1"/>
          </p:cNvSpPr>
          <p:nvPr/>
        </p:nvSpPr>
        <p:spPr bwMode="auto">
          <a:xfrm>
            <a:off x="1191919" y="1161481"/>
            <a:ext cx="9226145"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3200" b="1" i="0" dirty="0">
                <a:solidFill>
                  <a:srgbClr val="000000"/>
                </a:solidFill>
                <a:effectLst/>
                <a:latin typeface="Lato" panose="020F0502020204030203" pitchFamily="34" charset="0"/>
              </a:rPr>
              <a:t>Java - Data Types</a:t>
            </a:r>
          </a:p>
          <a:p>
            <a:pPr algn="l">
              <a:buNone/>
            </a:pPr>
            <a:r>
              <a:rPr lang="en-US" sz="2800" dirty="0">
                <a:solidFill>
                  <a:srgbClr val="000000"/>
                </a:solidFill>
                <a:latin typeface="Verdana" panose="020B0604030504040204" pitchFamily="34" charset="0"/>
              </a:rPr>
              <a:t>C</a:t>
            </a:r>
            <a:r>
              <a:rPr lang="en-US" sz="2800" b="0" i="0" dirty="0">
                <a:solidFill>
                  <a:srgbClr val="000000"/>
                </a:solidFill>
                <a:effectLst/>
                <a:latin typeface="Verdana" panose="020B0604030504040204" pitchFamily="34" charset="0"/>
              </a:rPr>
              <a:t>ategorized into two main categories −</a:t>
            </a:r>
          </a:p>
          <a:p>
            <a:pPr>
              <a:buFont typeface="Arial" panose="020B0604020202020204" pitchFamily="34" charset="0"/>
              <a:buChar char="•"/>
            </a:pPr>
            <a:r>
              <a:rPr lang="en-US" sz="2800" b="0" i="0" dirty="0">
                <a:solidFill>
                  <a:srgbClr val="000000"/>
                </a:solidFill>
                <a:effectLst/>
                <a:latin typeface="Verdana" panose="020B0604030504040204" pitchFamily="34" charset="0"/>
              </a:rPr>
              <a:t>Primitive Data Types- </a:t>
            </a:r>
            <a:br>
              <a:rPr lang="en-US" sz="2800" b="0" i="0" u="none" strike="noStrike" dirty="0">
                <a:solidFill>
                  <a:srgbClr val="40A944"/>
                </a:solidFill>
                <a:effectLst/>
                <a:latin typeface="Verdana" panose="020B0604030504040204" pitchFamily="34" charset="0"/>
                <a:hlinkClick r:id="rId5"/>
              </a:rPr>
            </a:br>
            <a:r>
              <a:rPr lang="en-US" sz="2800" b="0" i="0" u="none" strike="noStrike" dirty="0">
                <a:solidFill>
                  <a:srgbClr val="FF0000"/>
                </a:solidFill>
                <a:effectLst/>
                <a:latin typeface="Verdana" panose="020B0604030504040204" pitchFamily="34" charset="0"/>
              </a:rPr>
              <a:t>short, int, long, float</a:t>
            </a:r>
            <a:r>
              <a:rPr lang="en-US" sz="2800" dirty="0">
                <a:solidFill>
                  <a:srgbClr val="FF0000"/>
                </a:solidFill>
                <a:latin typeface="Verdana" panose="020B0604030504040204" pitchFamily="34" charset="0"/>
              </a:rPr>
              <a:t>, </a:t>
            </a:r>
            <a:r>
              <a:rPr lang="en-US" sz="2800" b="0" i="0" u="none" strike="noStrike" dirty="0">
                <a:solidFill>
                  <a:srgbClr val="FF0000"/>
                </a:solidFill>
                <a:effectLst/>
                <a:latin typeface="Verdana" panose="020B0604030504040204" pitchFamily="34" charset="0"/>
              </a:rPr>
              <a:t>double, </a:t>
            </a:r>
            <a:r>
              <a:rPr lang="en-US" sz="2800" dirty="0" err="1">
                <a:solidFill>
                  <a:srgbClr val="FF0000"/>
                </a:solidFill>
                <a:latin typeface="Verdana" panose="020B0604030504040204" pitchFamily="34" charset="0"/>
              </a:rPr>
              <a:t>b</a:t>
            </a:r>
            <a:r>
              <a:rPr lang="en-US" sz="2800" b="0" i="0" u="none" strike="noStrike" dirty="0" err="1">
                <a:solidFill>
                  <a:srgbClr val="FF0000"/>
                </a:solidFill>
                <a:effectLst/>
                <a:latin typeface="Verdana" panose="020B0604030504040204" pitchFamily="34" charset="0"/>
              </a:rPr>
              <a:t>oolean,byte</a:t>
            </a:r>
            <a:endParaRPr lang="en-US" sz="2800" b="0" i="0" dirty="0">
              <a:solidFill>
                <a:srgbClr val="FF0000"/>
              </a:solidFill>
              <a:effectLst/>
              <a:latin typeface="Verdana" panose="020B0604030504040204" pitchFamily="34" charset="0"/>
            </a:endParaRPr>
          </a:p>
          <a:p>
            <a:pPr algn="just"/>
            <a:endParaRPr lang="en-US" sz="2800" b="0" i="0" dirty="0">
              <a:solidFill>
                <a:srgbClr val="000000"/>
              </a:solidFill>
              <a:effectLst/>
              <a:latin typeface="Verdana" panose="020B0604030504040204" pitchFamily="34" charset="0"/>
            </a:endParaRPr>
          </a:p>
          <a:p>
            <a:pPr algn="just">
              <a:buFont typeface="Arial" panose="020B0604020202020204" pitchFamily="34" charset="0"/>
              <a:buChar char="•"/>
            </a:pPr>
            <a:r>
              <a:rPr lang="en-US" sz="2800" b="0" i="0" dirty="0">
                <a:solidFill>
                  <a:srgbClr val="000000"/>
                </a:solidFill>
                <a:effectLst/>
                <a:latin typeface="Verdana" panose="020B0604030504040204" pitchFamily="34" charset="0"/>
              </a:rPr>
              <a:t>Reference/Object Data Types</a:t>
            </a:r>
          </a:p>
          <a:p>
            <a:pPr algn="just"/>
            <a:r>
              <a:rPr lang="en-US" sz="2800" dirty="0">
                <a:solidFill>
                  <a:srgbClr val="FF0000"/>
                </a:solidFill>
                <a:latin typeface="Verdana" panose="020B0604030504040204" pitchFamily="34" charset="0"/>
              </a:rPr>
              <a:t>class, </a:t>
            </a:r>
            <a:r>
              <a:rPr lang="en-US" sz="2800" dirty="0" err="1">
                <a:solidFill>
                  <a:srgbClr val="FF0000"/>
                </a:solidFill>
                <a:latin typeface="Verdana" panose="020B0604030504040204" pitchFamily="34" charset="0"/>
              </a:rPr>
              <a:t>arrays,string</a:t>
            </a:r>
            <a:r>
              <a:rPr lang="en-US" sz="2800" dirty="0">
                <a:solidFill>
                  <a:srgbClr val="FF0000"/>
                </a:solidFill>
                <a:latin typeface="Verdana" panose="020B0604030504040204" pitchFamily="34" charset="0"/>
              </a:rPr>
              <a:t>, interfaces</a:t>
            </a:r>
            <a:endParaRPr lang="en-US" sz="2800" b="0" i="0" dirty="0">
              <a:solidFill>
                <a:srgbClr val="FF0000"/>
              </a:solidFill>
              <a:effectLst/>
              <a:latin typeface="Verdana" panose="020B0604030504040204" pitchFamily="34" charset="0"/>
            </a:endParaRPr>
          </a:p>
          <a:p>
            <a:pPr algn="ctr"/>
            <a:endParaRPr lang="en-US" sz="3200" b="1" i="0" dirty="0">
              <a:solidFill>
                <a:srgbClr val="000000"/>
              </a:solidFill>
              <a:effectLst/>
              <a:latin typeface="Lato" panose="020F0502020204030203" pitchFamily="34" charset="0"/>
            </a:endParaRPr>
          </a:p>
        </p:txBody>
      </p:sp>
    </p:spTree>
    <p:extLst>
      <p:ext uri="{BB962C8B-B14F-4D97-AF65-F5344CB8AC3E}">
        <p14:creationId xmlns:p14="http://schemas.microsoft.com/office/powerpoint/2010/main" val="3340509524"/>
      </p:ext>
    </p:extLst>
  </p:cSld>
  <p:clrMapOvr>
    <a:masterClrMapping/>
  </p:clrMapOvr>
  <mc:AlternateContent xmlns:mc="http://schemas.openxmlformats.org/markup-compatibility/2006">
    <mc:Choice xmlns:p14="http://schemas.microsoft.com/office/powerpoint/2010/main" Requires="p14">
      <p:transition spd="slow" p14:dur="9250" advClick="0" advTm="6000">
        <p:pull/>
      </p:transition>
    </mc:Choice>
    <mc:Fallback>
      <p:transition spd="slow" advClick="0" advTm="6000">
        <p:pull/>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FA4BE-1E22-ECD8-4BD6-6C12A4E3651F}"/>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5D98EA61-FC9C-78A4-7BD0-A6D8224638A7}"/>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F519E84D-82D7-EF87-6663-B5B0D954839D}"/>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BE37C264-C3A0-CE4F-1981-CA2917FF1AE3}"/>
              </a:ext>
            </a:extLst>
          </p:cNvPr>
          <p:cNvSpPr/>
          <p:nvPr/>
        </p:nvSpPr>
        <p:spPr>
          <a:xfrm>
            <a:off x="10437876" y="-1"/>
            <a:ext cx="685800" cy="1496897"/>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61795FC6-3472-579F-EA06-C36E20184D72}"/>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9698B7AC-BDA1-D3B8-897D-E334586CAEE9}"/>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19</a:t>
            </a:fld>
            <a:endParaRPr sz="2800" dirty="0">
              <a:latin typeface="Century Gothic"/>
              <a:cs typeface="Century Gothic"/>
            </a:endParaRPr>
          </a:p>
        </p:txBody>
      </p:sp>
      <p:sp>
        <p:nvSpPr>
          <p:cNvPr id="18" name="object 4">
            <a:extLst>
              <a:ext uri="{FF2B5EF4-FFF2-40B4-BE49-F238E27FC236}">
                <a16:creationId xmlns:a16="http://schemas.microsoft.com/office/drawing/2014/main" id="{752AFC5B-4830-76CE-F705-469957162A18}"/>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0451C63F-9CB4-93C7-133D-C3A8E0DED0E2}"/>
              </a:ext>
            </a:extLst>
          </p:cNvPr>
          <p:cNvSpPr txBox="1"/>
          <p:nvPr/>
        </p:nvSpPr>
        <p:spPr>
          <a:xfrm>
            <a:off x="1660401"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9F4D6948-B361-293E-E9EE-3D5312E9ADC6}"/>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5,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C4E6C07-015F-F2DC-1360-B9A44F6E4F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D7B8FD65-8DFA-446F-91A6-11CB06104DA5}"/>
              </a:ext>
            </a:extLst>
          </p:cNvPr>
          <p:cNvSpPr>
            <a:spLocks noChangeArrowheads="1"/>
          </p:cNvSpPr>
          <p:nvPr/>
        </p:nvSpPr>
        <p:spPr bwMode="auto">
          <a:xfrm>
            <a:off x="553212" y="1419848"/>
            <a:ext cx="9884664" cy="4265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ts val="2250"/>
              </a:lnSpc>
            </a:pPr>
            <a:r>
              <a:rPr lang="en-US" sz="3200" b="1" i="0" dirty="0">
                <a:solidFill>
                  <a:srgbClr val="000000"/>
                </a:solidFill>
                <a:effectLst/>
                <a:latin typeface="Lato" panose="020F0502020204030203" pitchFamily="34" charset="0"/>
              </a:rPr>
              <a:t>Java Type Casting</a:t>
            </a:r>
          </a:p>
          <a:p>
            <a:pPr algn="l">
              <a:buNone/>
            </a:pPr>
            <a:r>
              <a:rPr lang="en-US" sz="2000" b="1" i="0" dirty="0">
                <a:solidFill>
                  <a:srgbClr val="000000"/>
                </a:solidFill>
                <a:effectLst/>
                <a:latin typeface="Verdana" panose="020B0604030504040204" pitchFamily="34" charset="0"/>
              </a:rPr>
              <a:t>Type casting</a:t>
            </a:r>
            <a:r>
              <a:rPr lang="en-US" sz="2000" b="0" i="0" dirty="0">
                <a:solidFill>
                  <a:srgbClr val="000000"/>
                </a:solidFill>
                <a:effectLst/>
                <a:latin typeface="Verdana" panose="020B0604030504040204" pitchFamily="34" charset="0"/>
              </a:rPr>
              <a:t> is a technique that is used either by the compiler or a programmer to convert one data type to another in Java(</a:t>
            </a:r>
            <a:r>
              <a:rPr lang="en-US" sz="2000" b="1" i="0" dirty="0">
                <a:solidFill>
                  <a:srgbClr val="000000"/>
                </a:solidFill>
                <a:effectLst/>
                <a:latin typeface="Verdana" panose="020B0604030504040204" pitchFamily="34" charset="0"/>
              </a:rPr>
              <a:t>type conversion</a:t>
            </a:r>
            <a:r>
              <a:rPr lang="en-US" sz="2000" b="0" i="0" dirty="0">
                <a:solidFill>
                  <a:srgbClr val="000000"/>
                </a:solidFill>
                <a:effectLst/>
                <a:latin typeface="Verdana" panose="020B0604030504040204" pitchFamily="34" charset="0"/>
              </a:rPr>
              <a:t>)</a:t>
            </a:r>
          </a:p>
          <a:p>
            <a:pPr algn="ctr">
              <a:buNone/>
            </a:pPr>
            <a:r>
              <a:rPr lang="en-US" sz="2400" b="0" i="0" dirty="0">
                <a:solidFill>
                  <a:srgbClr val="000000"/>
                </a:solidFill>
                <a:effectLst/>
                <a:latin typeface="Verdana" panose="020B0604030504040204" pitchFamily="34" charset="0"/>
              </a:rPr>
              <a:t> </a:t>
            </a:r>
            <a:r>
              <a:rPr lang="en-US" sz="2400" b="1" i="0" dirty="0">
                <a:solidFill>
                  <a:srgbClr val="000000"/>
                </a:solidFill>
                <a:effectLst/>
                <a:latin typeface="Verdana" panose="020B0604030504040204" pitchFamily="34" charset="0"/>
              </a:rPr>
              <a:t>Types of type casting</a:t>
            </a:r>
          </a:p>
          <a:p>
            <a:pPr marL="342900" indent="-342900">
              <a:buFont typeface="Wingdings" panose="05000000000000000000" pitchFamily="2" charset="2"/>
              <a:buChar char="Ø"/>
            </a:pPr>
            <a:r>
              <a:rPr lang="en-US" sz="2400" b="1" i="0" dirty="0">
                <a:solidFill>
                  <a:srgbClr val="000000"/>
                </a:solidFill>
                <a:effectLst/>
                <a:latin typeface="Verdana" panose="020B0604030504040204" pitchFamily="34" charset="0"/>
              </a:rPr>
              <a:t>Widening type casting</a:t>
            </a:r>
            <a:r>
              <a:rPr lang="en-US" sz="2400" b="0" i="0" dirty="0">
                <a:solidFill>
                  <a:srgbClr val="000000"/>
                </a:solidFill>
                <a:effectLst/>
                <a:latin typeface="Verdana" panose="020B0604030504040204" pitchFamily="34" charset="0"/>
              </a:rPr>
              <a:t> is also known as </a:t>
            </a:r>
            <a:r>
              <a:rPr lang="en-US" sz="2400" b="1" i="0" dirty="0">
                <a:solidFill>
                  <a:srgbClr val="000000"/>
                </a:solidFill>
                <a:effectLst/>
                <a:latin typeface="Verdana" panose="020B0604030504040204" pitchFamily="34" charset="0"/>
              </a:rPr>
              <a:t>implicit type casting</a:t>
            </a:r>
            <a:r>
              <a:rPr lang="en-US" sz="2400" b="0" i="0" dirty="0">
                <a:solidFill>
                  <a:srgbClr val="000000"/>
                </a:solidFill>
                <a:effectLst/>
                <a:latin typeface="Verdana" panose="020B0604030504040204" pitchFamily="34" charset="0"/>
              </a:rPr>
              <a:t> in which a smaller type is converted into a larger type, it is done by the compiler automatically.</a:t>
            </a:r>
            <a:endParaRPr lang="en-US" sz="2400" b="1" dirty="0">
              <a:solidFill>
                <a:srgbClr val="000000"/>
              </a:solidFill>
              <a:latin typeface="Verdana" panose="020B0604030504040204" pitchFamily="34" charset="0"/>
            </a:endParaRPr>
          </a:p>
          <a:p>
            <a:pPr marL="342900" indent="-342900">
              <a:buFont typeface="Wingdings" panose="05000000000000000000" pitchFamily="2" charset="2"/>
              <a:buChar char="Ø"/>
            </a:pPr>
            <a:r>
              <a:rPr lang="en-US" sz="2400" b="1" i="0" dirty="0">
                <a:solidFill>
                  <a:srgbClr val="000000"/>
                </a:solidFill>
                <a:effectLst/>
                <a:latin typeface="Verdana" panose="020B0604030504040204" pitchFamily="34" charset="0"/>
              </a:rPr>
              <a:t>Narrowing type casting</a:t>
            </a:r>
            <a:r>
              <a:rPr lang="en-US" sz="2400" b="0" i="0" dirty="0">
                <a:solidFill>
                  <a:srgbClr val="000000"/>
                </a:solidFill>
                <a:effectLst/>
                <a:latin typeface="Verdana" panose="020B0604030504040204" pitchFamily="34" charset="0"/>
              </a:rPr>
              <a:t> is also known as </a:t>
            </a:r>
            <a:r>
              <a:rPr lang="en-US" sz="2400" b="1" i="0" dirty="0">
                <a:solidFill>
                  <a:srgbClr val="000000"/>
                </a:solidFill>
                <a:effectLst/>
                <a:latin typeface="Verdana" panose="020B0604030504040204" pitchFamily="34" charset="0"/>
              </a:rPr>
              <a:t>explicit type casting</a:t>
            </a:r>
            <a:r>
              <a:rPr lang="en-US" sz="2400" b="0" i="0" dirty="0">
                <a:solidFill>
                  <a:srgbClr val="000000"/>
                </a:solidFill>
                <a:effectLst/>
                <a:latin typeface="Verdana" panose="020B0604030504040204" pitchFamily="34" charset="0"/>
              </a:rPr>
              <a:t> which is done by the programmer manually. In the narrowing type casting a larger type can be converted into a smaller type</a:t>
            </a:r>
            <a:endParaRPr lang="en-US" sz="2400" b="1" i="0" dirty="0">
              <a:solidFill>
                <a:srgbClr val="000000"/>
              </a:solidFill>
              <a:effectLst/>
              <a:latin typeface="Lato" panose="020F0502020204030203" pitchFamily="34" charset="0"/>
            </a:endParaRPr>
          </a:p>
        </p:txBody>
      </p:sp>
    </p:spTree>
    <p:extLst>
      <p:ext uri="{BB962C8B-B14F-4D97-AF65-F5344CB8AC3E}">
        <p14:creationId xmlns:p14="http://schemas.microsoft.com/office/powerpoint/2010/main" val="4264311570"/>
      </p:ext>
    </p:extLst>
  </p:cSld>
  <p:clrMapOvr>
    <a:masterClrMapping/>
  </p:clrMapOvr>
  <mc:AlternateContent xmlns:mc="http://schemas.openxmlformats.org/markup-compatibility/2006">
    <mc:Choice xmlns:p14="http://schemas.microsoft.com/office/powerpoint/2010/main" Requires="p14">
      <p:transition spd="slow" p14:dur="9250" advClick="0" advTm="6000">
        <p:pull/>
      </p:transition>
    </mc:Choice>
    <mc:Fallback>
      <p:transition spd="slow" advClick="0" advTm="6000">
        <p:pull/>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p:cNvSpPr txBox="1"/>
          <p:nvPr/>
        </p:nvSpPr>
        <p:spPr>
          <a:xfrm>
            <a:off x="1273302" y="291457"/>
            <a:ext cx="8600263" cy="581659"/>
          </a:xfrm>
          <a:prstGeom prst="rect">
            <a:avLst/>
          </a:prstGeom>
        </p:spPr>
        <p:txBody>
          <a:bodyPr wrap="square" lIns="0" tIns="0" rIns="0" bIns="0" rtlCol="0">
            <a:noAutofit/>
          </a:bodyPr>
          <a:lstStyle/>
          <a:p>
            <a:pPr marR="1635605" algn="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2</a:t>
            </a:fld>
            <a:endParaRPr sz="2800" dirty="0">
              <a:latin typeface="Century Gothic"/>
              <a:cs typeface="Century Gothic"/>
            </a:endParaRPr>
          </a:p>
        </p:txBody>
      </p:sp>
      <p:sp>
        <p:nvSpPr>
          <p:cNvPr id="18" name="object 4">
            <a:extLst>
              <a:ext uri="{FF2B5EF4-FFF2-40B4-BE49-F238E27FC236}">
                <a16:creationId xmlns:a16="http://schemas.microsoft.com/office/drawing/2014/main" id="{756A100B-2C9A-9D6F-CFEB-03348EB5AF14}"/>
              </a:ext>
            </a:extLst>
          </p:cNvPr>
          <p:cNvSpPr txBox="1"/>
          <p:nvPr/>
        </p:nvSpPr>
        <p:spPr>
          <a:xfrm>
            <a:off x="2057400" y="1183568"/>
            <a:ext cx="9721890" cy="569076"/>
          </a:xfrm>
          <a:prstGeom prst="rect">
            <a:avLst/>
          </a:prstGeom>
        </p:spPr>
        <p:txBody>
          <a:bodyPr wrap="square" lIns="0" tIns="0" rIns="0" bIns="0" rtlCol="0">
            <a:noAutofit/>
          </a:bodyPr>
          <a:lstStyle/>
          <a:p>
            <a:r>
              <a:rPr lang="en-US" sz="3600" b="1" dirty="0"/>
              <a:t>Features of Java</a:t>
            </a:r>
          </a:p>
        </p:txBody>
      </p:sp>
      <p:sp>
        <p:nvSpPr>
          <p:cNvPr id="19" name="object 4">
            <a:extLst>
              <a:ext uri="{FF2B5EF4-FFF2-40B4-BE49-F238E27FC236}">
                <a16:creationId xmlns:a16="http://schemas.microsoft.com/office/drawing/2014/main" id="{C6FA0B6E-55B9-486C-584D-B6A952908043}"/>
              </a:ext>
            </a:extLst>
          </p:cNvPr>
          <p:cNvSpPr txBox="1"/>
          <p:nvPr/>
        </p:nvSpPr>
        <p:spPr>
          <a:xfrm>
            <a:off x="1619615"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73996A95-309A-7FE4-91D1-6918334C90DA}"/>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5,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3C65922-5C59-150A-F773-62B6DC76D5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68" y="5781516"/>
            <a:ext cx="1168927" cy="1169943"/>
          </a:xfrm>
          <a:prstGeom prst="rect">
            <a:avLst/>
          </a:prstGeom>
        </p:spPr>
      </p:pic>
      <p:sp>
        <p:nvSpPr>
          <p:cNvPr id="3" name="Rectangle 1">
            <a:extLst>
              <a:ext uri="{FF2B5EF4-FFF2-40B4-BE49-F238E27FC236}">
                <a16:creationId xmlns:a16="http://schemas.microsoft.com/office/drawing/2014/main" id="{C3B5376B-8F1E-C1F1-D83B-54CFAE8D243E}"/>
              </a:ext>
            </a:extLst>
          </p:cNvPr>
          <p:cNvSpPr>
            <a:spLocks noChangeArrowheads="1"/>
          </p:cNvSpPr>
          <p:nvPr/>
        </p:nvSpPr>
        <p:spPr bwMode="auto">
          <a:xfrm>
            <a:off x="609601" y="1778676"/>
            <a:ext cx="10514076"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Object-Oriented</a:t>
            </a: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Everything in Java is treated as an object, which makes it easy to model real-world problems.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Platform Independent</a:t>
            </a: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Java code is compiled into bytecode, which can run on any system with a Java Virtual Machine (JVM). This is known as </a:t>
            </a:r>
            <a:r>
              <a:rPr kumimoji="0" lang="en-US" altLang="en-US" sz="2400" b="1" i="0" u="none" strike="noStrike" cap="none" normalizeH="0" baseline="0" dirty="0">
                <a:ln>
                  <a:noFill/>
                </a:ln>
                <a:solidFill>
                  <a:schemeClr val="tx1"/>
                </a:solidFill>
                <a:effectLst/>
                <a:latin typeface="Arial" panose="020B0604020202020204" pitchFamily="34" charset="0"/>
              </a:rPr>
              <a:t>Write Once, Run Anywhere</a:t>
            </a:r>
            <a:r>
              <a:rPr kumimoji="0" lang="en-US" altLang="en-US" sz="2400" i="0" u="none" strike="noStrike" cap="none" normalizeH="0" baseline="0" dirty="0">
                <a:ln>
                  <a:noFill/>
                </a:ln>
                <a:solidFill>
                  <a:schemeClr val="tx1"/>
                </a:solidFill>
                <a:effectLst/>
                <a:latin typeface="Arial" panose="020B0604020202020204" pitchFamily="34" charset="0"/>
              </a:rPr>
              <a:t> (WORA).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Simple and Familiar</a:t>
            </a: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Java has a clean and easy-to-learn syntax, especially for those familiar with C or 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250" advClick="0" advTm="6000">
        <p:pull/>
      </p:transition>
    </mc:Choice>
    <mc:Fallback xmlns="">
      <p:transition spd="slow" advClick="0" advTm="6000">
        <p:pull/>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ECFF9-0176-BF11-140F-CE8793BF0557}"/>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430611BE-326A-6BDE-72A0-3D2C33BB335F}"/>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B7DF8203-DD19-C4E5-468E-054538D0393A}"/>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6DB3D7EB-B98E-AD19-CD02-BB2EFE3C6E9A}"/>
              </a:ext>
            </a:extLst>
          </p:cNvPr>
          <p:cNvSpPr/>
          <p:nvPr/>
        </p:nvSpPr>
        <p:spPr>
          <a:xfrm>
            <a:off x="10437876" y="-1"/>
            <a:ext cx="685800" cy="1496897"/>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85A7B60A-45A3-0FFE-207A-4B1C94051C26}"/>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BFDB1619-C34A-DB2D-50B0-B3AB1DB42FF2}"/>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20</a:t>
            </a:fld>
            <a:endParaRPr sz="2800" dirty="0">
              <a:latin typeface="Century Gothic"/>
              <a:cs typeface="Century Gothic"/>
            </a:endParaRPr>
          </a:p>
        </p:txBody>
      </p:sp>
      <p:sp>
        <p:nvSpPr>
          <p:cNvPr id="18" name="object 4">
            <a:extLst>
              <a:ext uri="{FF2B5EF4-FFF2-40B4-BE49-F238E27FC236}">
                <a16:creationId xmlns:a16="http://schemas.microsoft.com/office/drawing/2014/main" id="{67A69209-6FE4-C8C7-DAB4-761B4998E2FF}"/>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1CFAD4C6-554B-5C1C-3345-74A1301DD1E0}"/>
              </a:ext>
            </a:extLst>
          </p:cNvPr>
          <p:cNvSpPr txBox="1"/>
          <p:nvPr/>
        </p:nvSpPr>
        <p:spPr>
          <a:xfrm>
            <a:off x="1660401"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C9084BDF-EA94-C830-F90A-B0E270F7630C}"/>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5,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83ADB4F-1E69-1DCB-1C33-9677D8D8CB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34092429-F2A1-C1B2-DEF3-B7E7CBC63E9C}"/>
              </a:ext>
            </a:extLst>
          </p:cNvPr>
          <p:cNvSpPr>
            <a:spLocks noChangeArrowheads="1"/>
          </p:cNvSpPr>
          <p:nvPr/>
        </p:nvSpPr>
        <p:spPr bwMode="auto">
          <a:xfrm>
            <a:off x="1191919" y="1961701"/>
            <a:ext cx="9226145"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3200" b="1" dirty="0">
                <a:solidFill>
                  <a:srgbClr val="000000"/>
                </a:solidFill>
                <a:latin typeface="Lato" panose="020F0502020204030203" pitchFamily="34" charset="0"/>
              </a:rPr>
              <a:t>ACTIVITY</a:t>
            </a:r>
          </a:p>
          <a:p>
            <a:pPr algn="ctr"/>
            <a:endParaRPr lang="en-US" sz="3200" b="1" i="0" dirty="0">
              <a:solidFill>
                <a:srgbClr val="000000"/>
              </a:solidFill>
              <a:effectLst/>
              <a:latin typeface="Lato" panose="020F0502020204030203" pitchFamily="34" charset="0"/>
            </a:endParaRPr>
          </a:p>
          <a:p>
            <a:pPr algn="l">
              <a:buNone/>
            </a:pPr>
            <a:r>
              <a:rPr lang="en-US" sz="3200" i="1" dirty="0">
                <a:solidFill>
                  <a:srgbClr val="FF0000"/>
                </a:solidFill>
                <a:effectLst/>
                <a:latin typeface="Lato" panose="020F0502020204030203" pitchFamily="34" charset="0"/>
              </a:rPr>
              <a:t>https://quizizz.com/admin/quiz/start_new/681893f59c811277d9a6995a</a:t>
            </a:r>
          </a:p>
        </p:txBody>
      </p:sp>
    </p:spTree>
    <p:extLst>
      <p:ext uri="{BB962C8B-B14F-4D97-AF65-F5344CB8AC3E}">
        <p14:creationId xmlns:p14="http://schemas.microsoft.com/office/powerpoint/2010/main" val="2326803395"/>
      </p:ext>
    </p:extLst>
  </p:cSld>
  <p:clrMapOvr>
    <a:masterClrMapping/>
  </p:clrMapOvr>
  <mc:AlternateContent xmlns:mc="http://schemas.openxmlformats.org/markup-compatibility/2006">
    <mc:Choice xmlns:p14="http://schemas.microsoft.com/office/powerpoint/2010/main" Requires="p14">
      <p:transition spd="slow" p14:dur="9250" advClick="0" advTm="6000">
        <p:pull/>
      </p:transition>
    </mc:Choice>
    <mc:Fallback>
      <p:transition spd="slow" advClick="0" advTm="6000">
        <p:pull/>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p:cNvSpPr/>
          <p:nvPr/>
        </p:nvSpPr>
        <p:spPr>
          <a:xfrm>
            <a:off x="10437876" y="-1"/>
            <a:ext cx="685800" cy="1447801"/>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p:cNvSpPr txBox="1"/>
          <p:nvPr/>
        </p:nvSpPr>
        <p:spPr>
          <a:xfrm>
            <a:off x="1273302" y="291457"/>
            <a:ext cx="8600263" cy="1308743"/>
          </a:xfrm>
          <a:prstGeom prst="rect">
            <a:avLst/>
          </a:prstGeom>
        </p:spPr>
        <p:txBody>
          <a:bodyPr wrap="square" lIns="0" tIns="0" rIns="0" bIns="0" rtlCol="0">
            <a:noAutofit/>
          </a:bodyPr>
          <a:lstStyle/>
          <a:p>
            <a:pPr marR="1635605" algn="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5CB897A-D086-4B36-9346-A67B451ED874}" type="slidenum">
              <a:rPr lang="en-US" sz="2800" spc="0" smtClean="0">
                <a:solidFill>
                  <a:srgbClr val="FFFFCC"/>
                </a:solidFill>
                <a:latin typeface="Century Gothic"/>
                <a:cs typeface="Century Gothic"/>
              </a:rPr>
              <a:t>21</a:t>
            </a:fld>
            <a:endParaRPr sz="2800" dirty="0">
              <a:latin typeface="Century Gothic"/>
              <a:cs typeface="Century Gothic"/>
            </a:endParaRPr>
          </a:p>
        </p:txBody>
      </p:sp>
      <p:sp>
        <p:nvSpPr>
          <p:cNvPr id="18" name="object 4">
            <a:extLst>
              <a:ext uri="{FF2B5EF4-FFF2-40B4-BE49-F238E27FC236}">
                <a16:creationId xmlns:a16="http://schemas.microsoft.com/office/drawing/2014/main" id="{756A100B-2C9A-9D6F-CFEB-03348EB5AF14}"/>
              </a:ext>
            </a:extLst>
          </p:cNvPr>
          <p:cNvSpPr txBox="1"/>
          <p:nvPr/>
        </p:nvSpPr>
        <p:spPr>
          <a:xfrm>
            <a:off x="725818" y="2667000"/>
            <a:ext cx="9721890" cy="581660"/>
          </a:xfrm>
          <a:prstGeom prst="rect">
            <a:avLst/>
          </a:prstGeom>
        </p:spPr>
        <p:txBody>
          <a:bodyPr wrap="square" lIns="0" tIns="0" rIns="0" bIns="0" rtlCol="0">
            <a:noAutofit/>
          </a:bodyPr>
          <a:lstStyle/>
          <a:p>
            <a:pPr marL="166688" marR="19088" algn="ctr">
              <a:lnSpc>
                <a:spcPct val="95825"/>
              </a:lnSpc>
              <a:spcBef>
                <a:spcPts val="336"/>
              </a:spcBef>
            </a:pPr>
            <a:r>
              <a:rPr lang="en-US" sz="3200" b="1" dirty="0">
                <a:latin typeface="Times New Roman"/>
                <a:cs typeface="Times New Roman"/>
              </a:rPr>
              <a:t>End of Today’s Class  </a:t>
            </a:r>
            <a:r>
              <a:rPr lang="en-US" sz="4000" dirty="0"/>
              <a:t>🤝</a:t>
            </a:r>
            <a:endParaRPr lang="en-US" sz="3200" dirty="0"/>
          </a:p>
          <a:p>
            <a:pPr marL="166688" marR="19088" algn="ctr">
              <a:lnSpc>
                <a:spcPct val="95825"/>
              </a:lnSpc>
              <a:spcBef>
                <a:spcPts val="336"/>
              </a:spcBef>
            </a:pPr>
            <a:endParaRPr lang="en-US" sz="3200" dirty="0"/>
          </a:p>
          <a:p>
            <a:pPr marL="166688" marR="19088" algn="ctr">
              <a:lnSpc>
                <a:spcPct val="95825"/>
              </a:lnSpc>
              <a:spcBef>
                <a:spcPts val="336"/>
              </a:spcBef>
            </a:pPr>
            <a:endParaRPr lang="en-US" sz="3200" dirty="0"/>
          </a:p>
          <a:p>
            <a:pPr marL="166688" marR="19088" algn="ctr">
              <a:lnSpc>
                <a:spcPct val="95825"/>
              </a:lnSpc>
              <a:spcBef>
                <a:spcPts val="336"/>
              </a:spcBef>
            </a:pPr>
            <a:r>
              <a:rPr lang="en-US" sz="3200" dirty="0">
                <a:latin typeface="Times New Roman"/>
                <a:cs typeface="Times New Roman"/>
              </a:rPr>
              <a:t>Thank you</a:t>
            </a:r>
            <a:endParaRPr sz="3200" dirty="0">
              <a:latin typeface="Times New Roman"/>
              <a:cs typeface="Times New Roman"/>
            </a:endParaRPr>
          </a:p>
        </p:txBody>
      </p:sp>
      <p:sp>
        <p:nvSpPr>
          <p:cNvPr id="2" name="TextBox 1">
            <a:extLst>
              <a:ext uri="{FF2B5EF4-FFF2-40B4-BE49-F238E27FC236}">
                <a16:creationId xmlns:a16="http://schemas.microsoft.com/office/drawing/2014/main" id="{6BA47B3D-1493-4CE4-01CA-B738288B7EA5}"/>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5,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0729EE1-DD9A-589B-4026-DDD64946C1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781516"/>
            <a:ext cx="1168927" cy="1169943"/>
          </a:xfrm>
          <a:prstGeom prst="rect">
            <a:avLst/>
          </a:prstGeom>
        </p:spPr>
      </p:pic>
    </p:spTree>
    <p:extLst>
      <p:ext uri="{BB962C8B-B14F-4D97-AF65-F5344CB8AC3E}">
        <p14:creationId xmlns:p14="http://schemas.microsoft.com/office/powerpoint/2010/main" val="3570612960"/>
      </p:ext>
    </p:extLst>
  </p:cSld>
  <p:clrMapOvr>
    <a:masterClrMapping/>
  </p:clrMapOvr>
  <mc:AlternateContent xmlns:mc="http://schemas.openxmlformats.org/markup-compatibility/2006" xmlns:p14="http://schemas.microsoft.com/office/powerpoint/2010/main">
    <mc:Choice Requires="p14">
      <p:transition spd="slow" p14:dur="9250" advClick="0" advTm="6000">
        <p:pull/>
      </p:transition>
    </mc:Choice>
    <mc:Fallback xmlns="">
      <p:transition spd="slow" advClick="0" advTm="6000">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4B5B8-B548-4941-42D9-B4622ED0428E}"/>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629E628B-AE29-FA8E-5D3D-046C5ABA6AB4}"/>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CF0598A5-94CF-7D3E-8F9F-0A2A94A1698E}"/>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03411777-49CC-22B1-C586-3682E0D75239}"/>
              </a:ext>
            </a:extLst>
          </p:cNvPr>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CF61931D-66EF-4877-130A-DA2D7993211E}"/>
              </a:ext>
            </a:extLst>
          </p:cNvPr>
          <p:cNvSpPr txBox="1"/>
          <p:nvPr/>
        </p:nvSpPr>
        <p:spPr>
          <a:xfrm>
            <a:off x="1068324" y="291457"/>
            <a:ext cx="8805241" cy="1461143"/>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3200" b="1" spc="-39" baseline="-1359" dirty="0">
                <a:solidFill>
                  <a:srgbClr val="00AF50"/>
                </a:solidFill>
                <a:latin typeface="Century Gothic"/>
                <a:cs typeface="Century Gothic"/>
              </a:rPr>
              <a:t>Department </a:t>
            </a:r>
            <a:r>
              <a:rPr lang="en-US" sz="3200" b="1" spc="0" baseline="-1359" dirty="0">
                <a:solidFill>
                  <a:srgbClr val="00AF50"/>
                </a:solidFill>
                <a:latin typeface="Century Gothic"/>
                <a:cs typeface="Century Gothic"/>
              </a:rPr>
              <a:t>of Business and ICT</a:t>
            </a:r>
          </a:p>
          <a:p>
            <a:pPr marL="166688" marR="1635605" algn="ctr">
              <a:lnSpc>
                <a:spcPts val="2185"/>
              </a:lnSpc>
              <a:spcBef>
                <a:spcPts val="109"/>
              </a:spcBef>
            </a:pPr>
            <a:endParaRPr lang="en-US" sz="2800" b="1" baseline="-1359" dirty="0">
              <a:solidFill>
                <a:schemeClr val="accent6">
                  <a:lumMod val="75000"/>
                </a:schemeClr>
              </a:solidFill>
              <a:latin typeface="Century Gothic"/>
              <a:cs typeface="Century Gothic"/>
            </a:endParaRPr>
          </a:p>
          <a:p>
            <a:endParaRPr lang="en-US" sz="3600" b="1" dirty="0"/>
          </a:p>
          <a:p>
            <a:endParaRPr lang="en-US" sz="2800" dirty="0"/>
          </a:p>
          <a:p>
            <a:endParaRPr lang="en-US" sz="2400" dirty="0"/>
          </a:p>
          <a:p>
            <a:pPr marL="166688" marR="1635605" algn="ctr">
              <a:lnSpc>
                <a:spcPts val="2185"/>
              </a:lnSpc>
              <a:spcBef>
                <a:spcPts val="109"/>
              </a:spcBef>
            </a:pPr>
            <a:endParaRPr lang="en-US" sz="2400" dirty="0">
              <a:latin typeface="Century Gothic"/>
              <a:cs typeface="Century Gothic"/>
            </a:endParaRPr>
          </a:p>
        </p:txBody>
      </p:sp>
      <p:sp>
        <p:nvSpPr>
          <p:cNvPr id="12" name="object 12">
            <a:extLst>
              <a:ext uri="{FF2B5EF4-FFF2-40B4-BE49-F238E27FC236}">
                <a16:creationId xmlns:a16="http://schemas.microsoft.com/office/drawing/2014/main" id="{A9204211-D700-E157-46CE-5DAEA0794A73}"/>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3</a:t>
            </a:fld>
            <a:endParaRPr sz="2800" dirty="0">
              <a:latin typeface="Century Gothic"/>
              <a:cs typeface="Century Gothic"/>
            </a:endParaRPr>
          </a:p>
        </p:txBody>
      </p:sp>
      <p:sp>
        <p:nvSpPr>
          <p:cNvPr id="20" name="TextBox 19">
            <a:extLst>
              <a:ext uri="{FF2B5EF4-FFF2-40B4-BE49-F238E27FC236}">
                <a16:creationId xmlns:a16="http://schemas.microsoft.com/office/drawing/2014/main" id="{B95B7BCE-C406-E96C-4023-C671AB6363EA}"/>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5,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A6BDEFD-B237-F38E-44D2-A4F8866C4B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5878068"/>
            <a:ext cx="1168927" cy="1169943"/>
          </a:xfrm>
          <a:prstGeom prst="rect">
            <a:avLst/>
          </a:prstGeom>
        </p:spPr>
      </p:pic>
      <p:sp>
        <p:nvSpPr>
          <p:cNvPr id="4" name="TextBox 3">
            <a:extLst>
              <a:ext uri="{FF2B5EF4-FFF2-40B4-BE49-F238E27FC236}">
                <a16:creationId xmlns:a16="http://schemas.microsoft.com/office/drawing/2014/main" id="{6AE1A8B5-FD9F-B288-18C7-44C2158ECFEA}"/>
              </a:ext>
            </a:extLst>
          </p:cNvPr>
          <p:cNvSpPr txBox="1"/>
          <p:nvPr/>
        </p:nvSpPr>
        <p:spPr>
          <a:xfrm>
            <a:off x="914400" y="1752600"/>
            <a:ext cx="10439400" cy="48013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Multithreaded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Java supports multithreading, allowing concurrent execution of two or more parts of a program for better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Architecture Neutral</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Java bytecode is not dependent on specific computer architecture, which contributes to its portability.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High Performance (with JIT)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Java is slower than languages like C++, but performance is improved using </a:t>
            </a:r>
            <a:r>
              <a:rPr kumimoji="0" lang="en-US" altLang="en-US" sz="2400" b="1" i="0" u="none" strike="noStrike" cap="none" normalizeH="0" baseline="0" dirty="0">
                <a:ln>
                  <a:noFill/>
                </a:ln>
                <a:solidFill>
                  <a:schemeClr val="tx1"/>
                </a:solidFill>
                <a:effectLst/>
                <a:latin typeface="Arial" panose="020B0604020202020204" pitchFamily="34" charset="0"/>
              </a:rPr>
              <a:t>Just-In-Time (JIT)</a:t>
            </a:r>
            <a:r>
              <a:rPr kumimoji="0" lang="en-US" altLang="en-US" sz="2400" b="0" i="0" u="none" strike="noStrike" cap="none" normalizeH="0" baseline="0" dirty="0">
                <a:ln>
                  <a:noFill/>
                </a:ln>
                <a:solidFill>
                  <a:schemeClr val="tx1"/>
                </a:solidFill>
                <a:effectLst/>
                <a:latin typeface="Arial" panose="020B0604020202020204" pitchFamily="34" charset="0"/>
              </a:rPr>
              <a:t> compilers.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Distributed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Java has a rich set of APIs for networking, which makes it ideal for developing distributed applications.</a:t>
            </a:r>
          </a:p>
          <a:p>
            <a:endParaRPr lang="en-US" dirty="0"/>
          </a:p>
        </p:txBody>
      </p:sp>
      <p:sp>
        <p:nvSpPr>
          <p:cNvPr id="5" name="object 4">
            <a:extLst>
              <a:ext uri="{FF2B5EF4-FFF2-40B4-BE49-F238E27FC236}">
                <a16:creationId xmlns:a16="http://schemas.microsoft.com/office/drawing/2014/main" id="{5C455512-FABB-A41B-A7DD-9A3A0E11BD94}"/>
              </a:ext>
            </a:extLst>
          </p:cNvPr>
          <p:cNvSpPr txBox="1"/>
          <p:nvPr/>
        </p:nvSpPr>
        <p:spPr>
          <a:xfrm>
            <a:off x="1555710" y="1183524"/>
            <a:ext cx="9721890" cy="569076"/>
          </a:xfrm>
          <a:prstGeom prst="rect">
            <a:avLst/>
          </a:prstGeom>
        </p:spPr>
        <p:txBody>
          <a:bodyPr wrap="square" lIns="0" tIns="0" rIns="0" bIns="0" rtlCol="0">
            <a:noAutofit/>
          </a:bodyPr>
          <a:lstStyle/>
          <a:p>
            <a:r>
              <a:rPr lang="en-US" sz="3600" b="1" dirty="0"/>
              <a:t>Features of Java</a:t>
            </a:r>
          </a:p>
        </p:txBody>
      </p:sp>
    </p:spTree>
    <p:extLst>
      <p:ext uri="{BB962C8B-B14F-4D97-AF65-F5344CB8AC3E}">
        <p14:creationId xmlns:p14="http://schemas.microsoft.com/office/powerpoint/2010/main" val="807977810"/>
      </p:ext>
    </p:extLst>
  </p:cSld>
  <p:clrMapOvr>
    <a:masterClrMapping/>
  </p:clrMapOvr>
  <mc:AlternateContent xmlns:mc="http://schemas.openxmlformats.org/markup-compatibility/2006" xmlns:p14="http://schemas.microsoft.com/office/powerpoint/2010/main">
    <mc:Choice Requires="p14">
      <p:transition spd="slow" p14:dur="9250" advClick="0" advTm="6000">
        <p:pull/>
      </p:transition>
    </mc:Choice>
    <mc:Fallback xmlns="">
      <p:transition spd="slow" advClick="0" advTm="6000">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6B144-5D95-DF76-0B3C-B5B26974D2BE}"/>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62E0F30E-F172-2FAC-1C6C-2D35177644FB}"/>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6CFE486F-1005-20A9-AEEA-DA608A916BCD}"/>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E957A9EE-6113-4C0A-F0B8-7CE76F54A5C4}"/>
              </a:ext>
            </a:extLst>
          </p:cNvPr>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EA0E14E8-9557-F12C-C44A-96BEA7D90E2B}"/>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147A7029-5C32-9012-F3D0-4D50897829D9}"/>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4</a:t>
            </a:fld>
            <a:endParaRPr sz="2800" dirty="0">
              <a:latin typeface="Century Gothic"/>
              <a:cs typeface="Century Gothic"/>
            </a:endParaRPr>
          </a:p>
        </p:txBody>
      </p:sp>
      <p:sp>
        <p:nvSpPr>
          <p:cNvPr id="18" name="object 4">
            <a:extLst>
              <a:ext uri="{FF2B5EF4-FFF2-40B4-BE49-F238E27FC236}">
                <a16:creationId xmlns:a16="http://schemas.microsoft.com/office/drawing/2014/main" id="{EE66F19A-810D-C480-7EBF-7CD248DD6130}"/>
              </a:ext>
            </a:extLst>
          </p:cNvPr>
          <p:cNvSpPr txBox="1"/>
          <p:nvPr/>
        </p:nvSpPr>
        <p:spPr>
          <a:xfrm>
            <a:off x="1028700" y="1206285"/>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39B4097C-6A20-DDB9-CF08-21E4DC54CE63}"/>
              </a:ext>
            </a:extLst>
          </p:cNvPr>
          <p:cNvSpPr txBox="1"/>
          <p:nvPr/>
        </p:nvSpPr>
        <p:spPr>
          <a:xfrm>
            <a:off x="1619615"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BF1290C8-1D85-8EE7-1E9D-01EF59BD0FFD}"/>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5,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C2F9310-A80C-EBBB-247D-A0E587FF40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3" name="Rectangle 1">
            <a:extLst>
              <a:ext uri="{FF2B5EF4-FFF2-40B4-BE49-F238E27FC236}">
                <a16:creationId xmlns:a16="http://schemas.microsoft.com/office/drawing/2014/main" id="{83FDB9F3-C893-6D75-1C9F-53A9F2767D3D}"/>
              </a:ext>
            </a:extLst>
          </p:cNvPr>
          <p:cNvSpPr>
            <a:spLocks noChangeArrowheads="1"/>
          </p:cNvSpPr>
          <p:nvPr/>
        </p:nvSpPr>
        <p:spPr bwMode="auto">
          <a:xfrm>
            <a:off x="1006564" y="1579439"/>
            <a:ext cx="10145843"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Arial" panose="020B0604020202020204" pitchFamily="34" charset="0"/>
              </a:rPr>
              <a:t>Secure</a:t>
            </a: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Arial" panose="020B0604020202020204" pitchFamily="34" charset="0"/>
              </a:rPr>
              <a:t>Java has built-in security features such as bytecode verification, a security manager, and sandboxing to prevent untrusted code from harming the system.</a:t>
            </a:r>
          </a:p>
          <a:p>
            <a:pPr marL="0" marR="0" lvl="0" indent="0" algn="l" defTabSz="914400" rtl="0" eaLnBrk="0" fontAlgn="base" latinLnBrk="0" hangingPunct="0">
              <a:lnSpc>
                <a:spcPct val="10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Arial" panose="020B0604020202020204" pitchFamily="34" charset="0"/>
              </a:rPr>
              <a:t>Robust</a:t>
            </a: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Arial" panose="020B0604020202020204" pitchFamily="34" charset="0"/>
              </a:rPr>
              <a:t>Strong memory management, exception handling, and compile-time error checking make Java reliable</a:t>
            </a:r>
          </a:p>
          <a:p>
            <a:pPr marL="0" marR="0" lvl="0" indent="0" algn="l" defTabSz="914400" rtl="0" eaLnBrk="0" fontAlgn="base" latinLnBrk="0" hangingPunct="0">
              <a:lnSpc>
                <a:spcPct val="10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Arial" panose="020B0604020202020204" pitchFamily="34" charset="0"/>
              </a:rPr>
              <a:t>Dynamic and Extensible</a:t>
            </a: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Arial" panose="020B0604020202020204" pitchFamily="34" charset="0"/>
              </a:rPr>
              <a:t>Java can dynamically load classes at runtime, and its architecture supports extensible programs using reflection and custom class loaders.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object 4">
            <a:extLst>
              <a:ext uri="{FF2B5EF4-FFF2-40B4-BE49-F238E27FC236}">
                <a16:creationId xmlns:a16="http://schemas.microsoft.com/office/drawing/2014/main" id="{70836B34-66B6-CF0E-EFE2-D4A8624AC285}"/>
              </a:ext>
            </a:extLst>
          </p:cNvPr>
          <p:cNvSpPr txBox="1"/>
          <p:nvPr/>
        </p:nvSpPr>
        <p:spPr>
          <a:xfrm>
            <a:off x="1784311" y="1003267"/>
            <a:ext cx="9721890" cy="569076"/>
          </a:xfrm>
          <a:prstGeom prst="rect">
            <a:avLst/>
          </a:prstGeom>
        </p:spPr>
        <p:txBody>
          <a:bodyPr wrap="square" lIns="0" tIns="0" rIns="0" bIns="0" rtlCol="0">
            <a:noAutofit/>
          </a:bodyPr>
          <a:lstStyle/>
          <a:p>
            <a:r>
              <a:rPr lang="en-US" sz="3600" b="1" dirty="0"/>
              <a:t>Features of Java</a:t>
            </a:r>
          </a:p>
        </p:txBody>
      </p:sp>
    </p:spTree>
    <p:extLst>
      <p:ext uri="{BB962C8B-B14F-4D97-AF65-F5344CB8AC3E}">
        <p14:creationId xmlns:p14="http://schemas.microsoft.com/office/powerpoint/2010/main" val="773824258"/>
      </p:ext>
    </p:extLst>
  </p:cSld>
  <p:clrMapOvr>
    <a:masterClrMapping/>
  </p:clrMapOvr>
  <mc:AlternateContent xmlns:mc="http://schemas.openxmlformats.org/markup-compatibility/2006" xmlns:p14="http://schemas.microsoft.com/office/powerpoint/2010/main">
    <mc:Choice Requires="p14">
      <p:transition spd="slow" p14:dur="9250" advClick="0" advTm="6000">
        <p:pull/>
      </p:transition>
    </mc:Choice>
    <mc:Fallback xmlns="">
      <p:transition spd="slow" advClick="0" advTm="6000">
        <p:pull/>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F29BE-8522-4F32-7AA6-0D98C054F8B3}"/>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1E2B6570-46E6-0E55-6886-D5127C288A9B}"/>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31A990AD-8481-5D30-1773-CD4A02FC1D2B}"/>
              </a:ext>
            </a:extLst>
          </p:cNvPr>
          <p:cNvSpPr/>
          <p:nvPr/>
        </p:nvSpPr>
        <p:spPr>
          <a:xfrm>
            <a:off x="10398252" y="-13715"/>
            <a:ext cx="765048" cy="1222247"/>
          </a:xfrm>
          <a:prstGeom prst="rect">
            <a:avLst/>
          </a:prstGeom>
          <a:blipFill>
            <a:blip r:embed="rId3"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E5A0E6D4-EDC4-868F-6282-4080CC0BC890}"/>
              </a:ext>
            </a:extLst>
          </p:cNvPr>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E86E3DC6-3E5D-F171-EA22-832B8C2E0C6A}"/>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3F1270DD-1C7C-8C8D-856D-FE499DD37935}"/>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5</a:t>
            </a:fld>
            <a:endParaRPr sz="2800" dirty="0">
              <a:latin typeface="Century Gothic"/>
              <a:cs typeface="Century Gothic"/>
            </a:endParaRPr>
          </a:p>
        </p:txBody>
      </p:sp>
      <p:sp>
        <p:nvSpPr>
          <p:cNvPr id="18" name="object 4">
            <a:extLst>
              <a:ext uri="{FF2B5EF4-FFF2-40B4-BE49-F238E27FC236}">
                <a16:creationId xmlns:a16="http://schemas.microsoft.com/office/drawing/2014/main" id="{9018EDD3-1627-CEF5-AED4-B2DAF09FEF32}"/>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C2D42144-B834-E06F-99CB-2369294EE942}"/>
              </a:ext>
            </a:extLst>
          </p:cNvPr>
          <p:cNvSpPr txBox="1"/>
          <p:nvPr/>
        </p:nvSpPr>
        <p:spPr>
          <a:xfrm>
            <a:off x="1619615"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7AE82A85-4D01-A45D-2E86-9373D801B5F0}"/>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5,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AD9265F-34B1-9EA1-973B-B7C542922D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3" name="Rectangle 1">
            <a:extLst>
              <a:ext uri="{FF2B5EF4-FFF2-40B4-BE49-F238E27FC236}">
                <a16:creationId xmlns:a16="http://schemas.microsoft.com/office/drawing/2014/main" id="{5CF6F3DE-EEA4-C6D4-EE6B-E78855087670}"/>
              </a:ext>
            </a:extLst>
          </p:cNvPr>
          <p:cNvSpPr>
            <a:spLocks noChangeArrowheads="1"/>
          </p:cNvSpPr>
          <p:nvPr/>
        </p:nvSpPr>
        <p:spPr bwMode="auto">
          <a:xfrm>
            <a:off x="989098" y="1903555"/>
            <a:ext cx="10537698" cy="3788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lnSpc>
                <a:spcPts val="2250"/>
              </a:lnSpc>
            </a:pPr>
            <a:r>
              <a:rPr lang="en-US" sz="4000" b="0" i="0" dirty="0">
                <a:solidFill>
                  <a:srgbClr val="000000"/>
                </a:solidFill>
                <a:effectLst/>
                <a:latin typeface="Lato" panose="020F0502020204030203" pitchFamily="34" charset="0"/>
              </a:rPr>
              <a:t>What is JVM (Java Virtual Machine)?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3200" dirty="0"/>
              <a:t>The </a:t>
            </a:r>
            <a:r>
              <a:rPr lang="en-US" sz="3200" b="1" dirty="0"/>
              <a:t>Java Virtual Machine (JVM)</a:t>
            </a:r>
            <a:r>
              <a:rPr lang="en-US" sz="3200" dirty="0"/>
              <a:t> is a core component of the Java platform that enables Java applications to run on any device or operating system without modification.</a:t>
            </a:r>
          </a:p>
          <a:p>
            <a:pPr marL="457200" indent="-457200" eaLnBrk="0" fontAlgn="base" hangingPunct="0">
              <a:spcBef>
                <a:spcPct val="0"/>
              </a:spcBef>
              <a:spcAft>
                <a:spcPct val="0"/>
              </a:spcAft>
              <a:buFont typeface="Wingdings" panose="05000000000000000000" pitchFamily="2" charset="2"/>
              <a:buChar char="v"/>
            </a:pPr>
            <a:r>
              <a:rPr lang="en-US" sz="3200" dirty="0"/>
              <a:t>The </a:t>
            </a:r>
            <a:r>
              <a:rPr lang="en-US" sz="3200" b="1" dirty="0"/>
              <a:t>JVM</a:t>
            </a:r>
            <a:r>
              <a:rPr lang="en-US" sz="3200" dirty="0"/>
              <a:t> is an abstract computing machine that interprets </a:t>
            </a:r>
            <a:r>
              <a:rPr lang="en-US" sz="3200" b="1" dirty="0"/>
              <a:t>compiled Java bytecode</a:t>
            </a:r>
            <a:r>
              <a:rPr lang="en-US" sz="3200" dirty="0"/>
              <a:t> and executes it. It's the </a:t>
            </a:r>
            <a:r>
              <a:rPr lang="en-US" sz="3200" b="1" dirty="0"/>
              <a:t>engine</a:t>
            </a:r>
            <a:r>
              <a:rPr lang="en-US" sz="3200" dirty="0"/>
              <a:t> that drives Java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5780691"/>
      </p:ext>
    </p:extLst>
  </p:cSld>
  <p:clrMapOvr>
    <a:masterClrMapping/>
  </p:clrMapOvr>
  <mc:AlternateContent xmlns:mc="http://schemas.openxmlformats.org/markup-compatibility/2006" xmlns:p14="http://schemas.microsoft.com/office/powerpoint/2010/main">
    <mc:Choice Requires="p14">
      <p:transition spd="slow" p14:dur="9250" advClick="0" advTm="6000">
        <p:pull/>
      </p:transition>
    </mc:Choice>
    <mc:Fallback xmlns="">
      <p:transition spd="slow" advClick="0" advTm="6000">
        <p:pull/>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980A7-E587-10A6-4A3B-00981366BB08}"/>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D038EC8F-DFE6-4EF2-D5AD-B9A7C740E900}"/>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4B9C636C-F4B5-1804-C3E8-2BB0FCE4F71A}"/>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37F106CE-92F8-F185-4807-B89483C06904}"/>
              </a:ext>
            </a:extLst>
          </p:cNvPr>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BF769DA2-824F-FBE8-EF09-1E4CC2027E7A}"/>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136A1CAB-C6E2-E138-C32A-12C7615835E4}"/>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6</a:t>
            </a:fld>
            <a:endParaRPr sz="2800" dirty="0">
              <a:latin typeface="Century Gothic"/>
              <a:cs typeface="Century Gothic"/>
            </a:endParaRPr>
          </a:p>
        </p:txBody>
      </p:sp>
      <p:sp>
        <p:nvSpPr>
          <p:cNvPr id="18" name="object 4">
            <a:extLst>
              <a:ext uri="{FF2B5EF4-FFF2-40B4-BE49-F238E27FC236}">
                <a16:creationId xmlns:a16="http://schemas.microsoft.com/office/drawing/2014/main" id="{A51920C5-5C8D-60DB-D542-15D8E635A6E2}"/>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F56A8E04-0B41-2B79-35EC-DAEF2D6DDD70}"/>
              </a:ext>
            </a:extLst>
          </p:cNvPr>
          <p:cNvSpPr txBox="1"/>
          <p:nvPr/>
        </p:nvSpPr>
        <p:spPr>
          <a:xfrm>
            <a:off x="1619615"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3AA3FA0B-E57B-695C-B080-1CABE6CCCD1B}"/>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5,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8A886D8-1624-69C8-E2C9-9B08A7DB35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3" name="Rectangle 1">
            <a:extLst>
              <a:ext uri="{FF2B5EF4-FFF2-40B4-BE49-F238E27FC236}">
                <a16:creationId xmlns:a16="http://schemas.microsoft.com/office/drawing/2014/main" id="{AC85DF82-1CBE-3059-6F83-E0478C5686DC}"/>
              </a:ext>
            </a:extLst>
          </p:cNvPr>
          <p:cNvSpPr>
            <a:spLocks noChangeArrowheads="1"/>
          </p:cNvSpPr>
          <p:nvPr/>
        </p:nvSpPr>
        <p:spPr bwMode="auto">
          <a:xfrm>
            <a:off x="986747" y="1418996"/>
            <a:ext cx="10623060" cy="4265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ts val="2250"/>
              </a:lnSpc>
              <a:buNone/>
            </a:pPr>
            <a:r>
              <a:rPr lang="en-US" sz="3600" b="1" i="0" dirty="0">
                <a:solidFill>
                  <a:srgbClr val="000000"/>
                </a:solidFill>
                <a:effectLst/>
                <a:latin typeface="Lato" panose="020F0502020204030203" pitchFamily="34" charset="0"/>
              </a:rPr>
              <a:t>What is JDK?</a:t>
            </a:r>
          </a:p>
          <a:p>
            <a:pPr marL="571500" indent="-571500" algn="l">
              <a:buFont typeface="Wingdings" panose="05000000000000000000" pitchFamily="2" charset="2"/>
              <a:buChar char="v"/>
            </a:pPr>
            <a:r>
              <a:rPr lang="en-US" sz="3600" b="1" i="0" dirty="0">
                <a:solidFill>
                  <a:srgbClr val="000000"/>
                </a:solidFill>
                <a:effectLst/>
                <a:latin typeface="inherit"/>
              </a:rPr>
              <a:t>Java Development Kit</a:t>
            </a:r>
            <a:r>
              <a:rPr lang="en-US" sz="3600" b="0" i="0" dirty="0">
                <a:solidFill>
                  <a:srgbClr val="000000"/>
                </a:solidFill>
                <a:effectLst/>
                <a:latin typeface="Verdana" panose="020B0604030504040204" pitchFamily="34" charset="0"/>
              </a:rPr>
              <a:t> which includes all the tools, executables, and binaries required to compile, debug, and execute a Java Program.</a:t>
            </a:r>
          </a:p>
          <a:p>
            <a:pPr marL="571500" indent="-571500" algn="l">
              <a:buFont typeface="Wingdings" panose="05000000000000000000" pitchFamily="2" charset="2"/>
              <a:buChar char="v"/>
            </a:pPr>
            <a:r>
              <a:rPr lang="en-US" sz="3600" b="0" i="0" dirty="0">
                <a:solidFill>
                  <a:srgbClr val="000000"/>
                </a:solidFill>
                <a:effectLst/>
                <a:latin typeface="Verdana" panose="020B0604030504040204" pitchFamily="34" charset="0"/>
              </a:rPr>
              <a:t>JDK is platform dependent i.e. there are separate installers for Windows, Mac, and Unix systems.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5809066"/>
      </p:ext>
    </p:extLst>
  </p:cSld>
  <p:clrMapOvr>
    <a:masterClrMapping/>
  </p:clrMapOvr>
  <mc:AlternateContent xmlns:mc="http://schemas.openxmlformats.org/markup-compatibility/2006" xmlns:p14="http://schemas.microsoft.com/office/powerpoint/2010/main">
    <mc:Choice Requires="p14">
      <p:transition spd="slow" p14:dur="9250" advClick="0" advTm="6000">
        <p:pull/>
      </p:transition>
    </mc:Choice>
    <mc:Fallback xmlns="">
      <p:transition spd="slow" advClick="0" advTm="6000">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FE222-DE3C-DEA3-0024-EB90239106D3}"/>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D8F505E5-C5B4-3488-5763-216E63CADCF3}"/>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2105DC81-1429-71F6-5F60-F4F10D2EC3B7}"/>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ECB43CC5-1640-16AF-ACDB-0C9FEEAA371C}"/>
              </a:ext>
            </a:extLst>
          </p:cNvPr>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5A774141-1E18-572D-0F61-288DA0DEB978}"/>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B01BAE33-4BA7-A053-FD8F-C218BFDAA66C}"/>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7</a:t>
            </a:fld>
            <a:endParaRPr sz="2800" dirty="0">
              <a:latin typeface="Century Gothic"/>
              <a:cs typeface="Century Gothic"/>
            </a:endParaRPr>
          </a:p>
        </p:txBody>
      </p:sp>
      <p:sp>
        <p:nvSpPr>
          <p:cNvPr id="18" name="object 4">
            <a:extLst>
              <a:ext uri="{FF2B5EF4-FFF2-40B4-BE49-F238E27FC236}">
                <a16:creationId xmlns:a16="http://schemas.microsoft.com/office/drawing/2014/main" id="{9162A198-4746-35A1-8701-BC4BD51744FD}"/>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3C1FADE7-5039-5279-7C20-5A03BDDE5D19}"/>
              </a:ext>
            </a:extLst>
          </p:cNvPr>
          <p:cNvSpPr txBox="1"/>
          <p:nvPr/>
        </p:nvSpPr>
        <p:spPr>
          <a:xfrm>
            <a:off x="1619615"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9D3D67A7-6E4F-470C-AA4C-197A2E7A05D5}"/>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5,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8B7BA362-FE23-6800-D8AF-305887B22D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136A3BA6-588E-82FD-F57A-5AE92E154EFF}"/>
              </a:ext>
            </a:extLst>
          </p:cNvPr>
          <p:cNvSpPr>
            <a:spLocks noChangeArrowheads="1"/>
          </p:cNvSpPr>
          <p:nvPr/>
        </p:nvSpPr>
        <p:spPr bwMode="auto">
          <a:xfrm>
            <a:off x="1058887" y="2022552"/>
            <a:ext cx="9721889" cy="284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ts val="2250"/>
              </a:lnSpc>
              <a:buNone/>
            </a:pPr>
            <a:r>
              <a:rPr lang="en-US" sz="3600" b="1" i="0" dirty="0">
                <a:solidFill>
                  <a:srgbClr val="000000"/>
                </a:solidFill>
                <a:effectLst/>
                <a:latin typeface="Lato" panose="020F0502020204030203" pitchFamily="34" charset="0"/>
              </a:rPr>
              <a:t>What is JRE?</a:t>
            </a:r>
          </a:p>
          <a:p>
            <a:pPr algn="l"/>
            <a:r>
              <a:rPr lang="en-US" sz="3200" b="1" i="0" dirty="0">
                <a:solidFill>
                  <a:srgbClr val="000000"/>
                </a:solidFill>
                <a:effectLst/>
                <a:latin typeface="inherit"/>
              </a:rPr>
              <a:t>JRE</a:t>
            </a:r>
            <a:r>
              <a:rPr lang="en-US" sz="3200" b="0" i="0" dirty="0">
                <a:solidFill>
                  <a:srgbClr val="000000"/>
                </a:solidFill>
                <a:effectLst/>
                <a:latin typeface="Verdana" panose="020B0604030504040204" pitchFamily="34" charset="0"/>
              </a:rPr>
              <a:t> is a </a:t>
            </a:r>
            <a:r>
              <a:rPr lang="en-US" sz="3200" b="1" i="0" dirty="0">
                <a:solidFill>
                  <a:srgbClr val="000000"/>
                </a:solidFill>
                <a:effectLst/>
                <a:latin typeface="inherit"/>
              </a:rPr>
              <a:t>Java Runtime Environment</a:t>
            </a:r>
            <a:r>
              <a:rPr lang="en-US" sz="3200" b="0" i="0" dirty="0">
                <a:solidFill>
                  <a:srgbClr val="000000"/>
                </a:solidFill>
                <a:effectLst/>
                <a:latin typeface="Verdana" panose="020B0604030504040204" pitchFamily="34" charset="0"/>
              </a:rPr>
              <a:t> which is the implementation of JVM i.e. the specifications that are defined in JVM are implemented and create a corresponding environment for the execution of code.</a:t>
            </a:r>
          </a:p>
        </p:txBody>
      </p:sp>
    </p:spTree>
    <p:extLst>
      <p:ext uri="{BB962C8B-B14F-4D97-AF65-F5344CB8AC3E}">
        <p14:creationId xmlns:p14="http://schemas.microsoft.com/office/powerpoint/2010/main" val="3402351036"/>
      </p:ext>
    </p:extLst>
  </p:cSld>
  <p:clrMapOvr>
    <a:masterClrMapping/>
  </p:clrMapOvr>
  <mc:AlternateContent xmlns:mc="http://schemas.openxmlformats.org/markup-compatibility/2006" xmlns:p14="http://schemas.microsoft.com/office/powerpoint/2010/main">
    <mc:Choice Requires="p14">
      <p:transition spd="slow" p14:dur="9250" advClick="0" advTm="6000">
        <p:pull/>
      </p:transition>
    </mc:Choice>
    <mc:Fallback xmlns="">
      <p:transition spd="slow" advClick="0" advTm="6000">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93E73-1D8C-E92F-BCBF-B581929ABCB2}"/>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B15A69DB-6143-2590-9AC8-6B129CD1A69B}"/>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0063FA66-A65A-FE72-7AB6-5C059C8EB69B}"/>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01916A64-9714-6AD6-CB8D-6A6BFBDE458F}"/>
              </a:ext>
            </a:extLst>
          </p:cNvPr>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6552C0D7-B5F2-3CF9-6ECB-5F2D0AB0678D}"/>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94A0CF28-4719-F3BB-4525-09B9CCDB4616}"/>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8</a:t>
            </a:fld>
            <a:endParaRPr sz="2800" dirty="0">
              <a:latin typeface="Century Gothic"/>
              <a:cs typeface="Century Gothic"/>
            </a:endParaRPr>
          </a:p>
        </p:txBody>
      </p:sp>
      <p:sp>
        <p:nvSpPr>
          <p:cNvPr id="18" name="object 4">
            <a:extLst>
              <a:ext uri="{FF2B5EF4-FFF2-40B4-BE49-F238E27FC236}">
                <a16:creationId xmlns:a16="http://schemas.microsoft.com/office/drawing/2014/main" id="{BBE67E91-368C-BBCC-14AC-CE17A7014A82}"/>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160E3120-93C1-822C-0FB6-289BBD12B1AF}"/>
              </a:ext>
            </a:extLst>
          </p:cNvPr>
          <p:cNvSpPr txBox="1"/>
          <p:nvPr/>
        </p:nvSpPr>
        <p:spPr>
          <a:xfrm>
            <a:off x="1619615" y="2067374"/>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D16F61FD-8D2F-217F-7807-5D5DC62FF30D}"/>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5,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994119E-ED5C-4567-A2C8-9FE97C6BC5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A8557723-97E4-EFF9-3F8E-A052E29B6D0A}"/>
              </a:ext>
            </a:extLst>
          </p:cNvPr>
          <p:cNvSpPr>
            <a:spLocks noChangeArrowheads="1"/>
          </p:cNvSpPr>
          <p:nvPr/>
        </p:nvSpPr>
        <p:spPr bwMode="auto">
          <a:xfrm>
            <a:off x="513535" y="1386539"/>
            <a:ext cx="972188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r>
              <a:rPr lang="en-US" sz="3200" b="1" dirty="0"/>
              <a:t>Integrated Development Environment(IDE)</a:t>
            </a:r>
            <a:endParaRPr lang="en-US" sz="3200" b="1" i="0" dirty="0">
              <a:solidFill>
                <a:srgbClr val="000000"/>
              </a:solidFill>
              <a:effectLst/>
              <a:latin typeface="inherit"/>
            </a:endParaRPr>
          </a:p>
          <a:p>
            <a:pPr marL="457200" indent="-457200" algn="l">
              <a:buFont typeface="Wingdings" panose="05000000000000000000" pitchFamily="2" charset="2"/>
              <a:buChar char="Ø"/>
            </a:pPr>
            <a:r>
              <a:rPr lang="en-US" sz="3200" dirty="0"/>
              <a:t>Is a </a:t>
            </a:r>
            <a:r>
              <a:rPr lang="en-US" sz="3200" b="1" dirty="0"/>
              <a:t>software application</a:t>
            </a:r>
            <a:r>
              <a:rPr lang="en-US" sz="3200" dirty="0"/>
              <a:t> that provides a </a:t>
            </a:r>
            <a:r>
              <a:rPr lang="en-US" sz="3200" b="1" dirty="0"/>
              <a:t>complete set of tools</a:t>
            </a:r>
            <a:r>
              <a:rPr lang="en-US" sz="3200" dirty="0"/>
              <a:t> to make software development faster and easier.</a:t>
            </a:r>
          </a:p>
          <a:p>
            <a:pPr marL="457200" indent="-457200" algn="l">
              <a:buFont typeface="Wingdings" panose="05000000000000000000" pitchFamily="2" charset="2"/>
              <a:buChar char="Ø"/>
            </a:pPr>
            <a:endParaRPr lang="en-US" sz="3200" b="0" i="0" dirty="0">
              <a:solidFill>
                <a:srgbClr val="000000"/>
              </a:solidFill>
              <a:effectLst/>
              <a:latin typeface="Verdana" panose="020B0604030504040204" pitchFamily="34" charset="0"/>
            </a:endParaRPr>
          </a:p>
        </p:txBody>
      </p:sp>
      <p:sp>
        <p:nvSpPr>
          <p:cNvPr id="4" name="Rectangle 1">
            <a:extLst>
              <a:ext uri="{FF2B5EF4-FFF2-40B4-BE49-F238E27FC236}">
                <a16:creationId xmlns:a16="http://schemas.microsoft.com/office/drawing/2014/main" id="{D1E3467D-8255-E814-CF7F-1775D1D8CB7A}"/>
              </a:ext>
            </a:extLst>
          </p:cNvPr>
          <p:cNvSpPr>
            <a:spLocks noChangeArrowheads="1"/>
          </p:cNvSpPr>
          <p:nvPr/>
        </p:nvSpPr>
        <p:spPr bwMode="auto">
          <a:xfrm>
            <a:off x="1016228" y="3477411"/>
            <a:ext cx="9549624"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panose="020B0604020202020204" pitchFamily="34" charset="0"/>
              </a:rPr>
              <a:t>Popular IDEs for Java</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dirty="0"/>
              <a:t>IntelliJ IDEA</a:t>
            </a:r>
            <a:endParaRPr lang="en-US" sz="2800"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dirty="0"/>
              <a:t> Eclipse</a:t>
            </a:r>
            <a:endParaRPr lang="en-US" sz="2800"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dirty="0"/>
              <a:t> NetBeans</a:t>
            </a:r>
            <a:endParaRPr lang="en-US" sz="2800"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400" dirty="0"/>
              <a:t>VS Code</a:t>
            </a: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2413926"/>
      </p:ext>
    </p:extLst>
  </p:cSld>
  <p:clrMapOvr>
    <a:masterClrMapping/>
  </p:clrMapOvr>
  <mc:AlternateContent xmlns:mc="http://schemas.openxmlformats.org/markup-compatibility/2006">
    <mc:Choice xmlns:p14="http://schemas.microsoft.com/office/powerpoint/2010/main" Requires="p14">
      <p:transition spd="slow" p14:dur="9250" advClick="0" advTm="6000">
        <p:pull/>
      </p:transition>
    </mc:Choice>
    <mc:Fallback>
      <p:transition spd="slow" advClick="0" advTm="6000">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D704A-A404-C1D9-0ECB-232AF90F80FA}"/>
            </a:ext>
          </a:extLst>
        </p:cNvPr>
        <p:cNvGrpSpPr/>
        <p:nvPr/>
      </p:nvGrpSpPr>
      <p:grpSpPr>
        <a:xfrm>
          <a:off x="0" y="0"/>
          <a:ext cx="0" cy="0"/>
          <a:chOff x="0" y="0"/>
          <a:chExt cx="0" cy="0"/>
        </a:xfrm>
      </p:grpSpPr>
      <p:sp>
        <p:nvSpPr>
          <p:cNvPr id="15" name="object 15">
            <a:extLst>
              <a:ext uri="{FF2B5EF4-FFF2-40B4-BE49-F238E27FC236}">
                <a16:creationId xmlns:a16="http://schemas.microsoft.com/office/drawing/2014/main" id="{C2B979DE-5BB7-F195-0B66-D3558B8C8E91}"/>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6" name="object 16">
            <a:extLst>
              <a:ext uri="{FF2B5EF4-FFF2-40B4-BE49-F238E27FC236}">
                <a16:creationId xmlns:a16="http://schemas.microsoft.com/office/drawing/2014/main" id="{60618CE7-23F1-7015-676D-11B832CEC1AB}"/>
              </a:ext>
            </a:extLst>
          </p:cNvPr>
          <p:cNvSpPr/>
          <p:nvPr/>
        </p:nvSpPr>
        <p:spPr>
          <a:xfrm>
            <a:off x="10398252" y="-13715"/>
            <a:ext cx="765048" cy="1222247"/>
          </a:xfrm>
          <a:prstGeom prst="rect">
            <a:avLst/>
          </a:prstGeom>
          <a:blipFill>
            <a:blip r:embed="rId2" cstate="print"/>
            <a:stretch>
              <a:fillRect/>
            </a:stretch>
          </a:blipFill>
        </p:spPr>
        <p:txBody>
          <a:bodyPr wrap="square" lIns="0" tIns="0" rIns="0" bIns="0" rtlCol="0">
            <a:noAutofit/>
          </a:bodyPr>
          <a:lstStyle/>
          <a:p>
            <a:endParaRPr/>
          </a:p>
        </p:txBody>
      </p:sp>
      <p:sp>
        <p:nvSpPr>
          <p:cNvPr id="17" name="object 17">
            <a:extLst>
              <a:ext uri="{FF2B5EF4-FFF2-40B4-BE49-F238E27FC236}">
                <a16:creationId xmlns:a16="http://schemas.microsoft.com/office/drawing/2014/main" id="{3DB3E61A-302D-7F2C-0B0D-C40BEC89AB57}"/>
              </a:ext>
            </a:extLst>
          </p:cNvPr>
          <p:cNvSpPr/>
          <p:nvPr/>
        </p:nvSpPr>
        <p:spPr>
          <a:xfrm>
            <a:off x="10437876" y="0"/>
            <a:ext cx="685800" cy="1143000"/>
          </a:xfrm>
          <a:custGeom>
            <a:avLst/>
            <a:gdLst/>
            <a:ahLst/>
            <a:cxnLst/>
            <a:rect l="l" t="t" r="r" b="b"/>
            <a:pathLst>
              <a:path w="685800" h="1143000">
                <a:moveTo>
                  <a:pt x="0" y="1143000"/>
                </a:moveTo>
                <a:lnTo>
                  <a:pt x="685800" y="1143000"/>
                </a:lnTo>
                <a:lnTo>
                  <a:pt x="685800" y="0"/>
                </a:lnTo>
                <a:lnTo>
                  <a:pt x="0" y="0"/>
                </a:lnTo>
                <a:lnTo>
                  <a:pt x="0" y="1143000"/>
                </a:lnTo>
                <a:close/>
              </a:path>
            </a:pathLst>
          </a:custGeom>
          <a:solidFill>
            <a:srgbClr val="00AF50"/>
          </a:solidFill>
        </p:spPr>
        <p:txBody>
          <a:bodyPr wrap="square" lIns="0" tIns="0" rIns="0" bIns="0" rtlCol="0">
            <a:noAutofit/>
          </a:bodyPr>
          <a:lstStyle/>
          <a:p>
            <a:endParaRPr/>
          </a:p>
        </p:txBody>
      </p:sp>
      <p:sp>
        <p:nvSpPr>
          <p:cNvPr id="13" name="object 13">
            <a:extLst>
              <a:ext uri="{FF2B5EF4-FFF2-40B4-BE49-F238E27FC236}">
                <a16:creationId xmlns:a16="http://schemas.microsoft.com/office/drawing/2014/main" id="{66334609-EC15-CCC1-47B1-11FB8F541AA3}"/>
              </a:ext>
            </a:extLst>
          </p:cNvPr>
          <p:cNvSpPr txBox="1"/>
          <p:nvPr/>
        </p:nvSpPr>
        <p:spPr>
          <a:xfrm>
            <a:off x="1273302" y="291457"/>
            <a:ext cx="8600263" cy="581659"/>
          </a:xfrm>
          <a:prstGeom prst="rect">
            <a:avLst/>
          </a:prstGeom>
        </p:spPr>
        <p:txBody>
          <a:bodyPr wrap="square" lIns="0" tIns="0" rIns="0" bIns="0" rtlCol="0">
            <a:noAutofit/>
          </a:bodyPr>
          <a:lstStyle/>
          <a:p>
            <a:pPr marR="1635605" algn="ctr">
              <a:lnSpc>
                <a:spcPct val="150000"/>
              </a:lnSpc>
              <a:spcBef>
                <a:spcPts val="600"/>
              </a:spcBef>
              <a:spcAft>
                <a:spcPts val="600"/>
              </a:spcAft>
            </a:pPr>
            <a:r>
              <a:rPr lang="en-US" sz="2000" b="1" dirty="0">
                <a:solidFill>
                  <a:srgbClr val="00AF50"/>
                </a:solidFill>
                <a:latin typeface="Century Gothic"/>
                <a:cs typeface="Century Gothic"/>
              </a:rPr>
              <a:t>LAIKIPIA EAST TECHNICAL AND VOCATIONAL COLLEGE</a:t>
            </a:r>
            <a:endParaRPr lang="en-US" sz="2000" b="1" spc="0" dirty="0">
              <a:solidFill>
                <a:srgbClr val="00AF50"/>
              </a:solidFill>
              <a:latin typeface="Century Gothic"/>
              <a:cs typeface="Century Gothic"/>
            </a:endParaRPr>
          </a:p>
          <a:p>
            <a:pPr marL="166688" marR="1635605" algn="ctr">
              <a:lnSpc>
                <a:spcPts val="2185"/>
              </a:lnSpc>
              <a:spcBef>
                <a:spcPts val="109"/>
              </a:spcBef>
            </a:pPr>
            <a:r>
              <a:rPr lang="en-US" sz="2400" b="1" spc="-39" baseline="-1359" dirty="0">
                <a:solidFill>
                  <a:srgbClr val="00AF50"/>
                </a:solidFill>
                <a:latin typeface="Century Gothic"/>
                <a:cs typeface="Century Gothic"/>
              </a:rPr>
              <a:t>Department </a:t>
            </a:r>
            <a:r>
              <a:rPr lang="en-US" sz="2400" b="1" spc="0" baseline="-1359" dirty="0">
                <a:solidFill>
                  <a:srgbClr val="00AF50"/>
                </a:solidFill>
                <a:latin typeface="Century Gothic"/>
                <a:cs typeface="Century Gothic"/>
              </a:rPr>
              <a:t>of Business and ICT</a:t>
            </a:r>
            <a:endParaRPr lang="en-US" sz="2400" dirty="0">
              <a:latin typeface="Century Gothic"/>
              <a:cs typeface="Century Gothic"/>
            </a:endParaRPr>
          </a:p>
        </p:txBody>
      </p:sp>
      <p:sp>
        <p:nvSpPr>
          <p:cNvPr id="12" name="object 12">
            <a:extLst>
              <a:ext uri="{FF2B5EF4-FFF2-40B4-BE49-F238E27FC236}">
                <a16:creationId xmlns:a16="http://schemas.microsoft.com/office/drawing/2014/main" id="{DFAD9F4C-3F2B-EDE1-248A-C1F6AE37FD0D}"/>
              </a:ext>
            </a:extLst>
          </p:cNvPr>
          <p:cNvSpPr txBox="1"/>
          <p:nvPr/>
        </p:nvSpPr>
        <p:spPr>
          <a:xfrm>
            <a:off x="10661396" y="632360"/>
            <a:ext cx="275670" cy="380796"/>
          </a:xfrm>
          <a:prstGeom prst="rect">
            <a:avLst/>
          </a:prstGeom>
        </p:spPr>
        <p:txBody>
          <a:bodyPr wrap="square" lIns="0" tIns="0" rIns="0" bIns="0" rtlCol="0">
            <a:noAutofit/>
          </a:bodyPr>
          <a:lstStyle/>
          <a:p>
            <a:pPr marL="12700">
              <a:lnSpc>
                <a:spcPts val="3000"/>
              </a:lnSpc>
              <a:spcBef>
                <a:spcPts val="150"/>
              </a:spcBef>
            </a:pPr>
            <a:fld id="{79B5749F-1D91-4F20-8F5F-D1F347C7FF6E}" type="slidenum">
              <a:rPr lang="en-US" sz="2800" spc="0" smtClean="0">
                <a:solidFill>
                  <a:srgbClr val="FFFFCC"/>
                </a:solidFill>
                <a:latin typeface="Century Gothic"/>
                <a:cs typeface="Century Gothic"/>
              </a:rPr>
              <a:t>9</a:t>
            </a:fld>
            <a:endParaRPr sz="2800" dirty="0">
              <a:latin typeface="Century Gothic"/>
              <a:cs typeface="Century Gothic"/>
            </a:endParaRPr>
          </a:p>
        </p:txBody>
      </p:sp>
      <p:sp>
        <p:nvSpPr>
          <p:cNvPr id="18" name="object 4">
            <a:extLst>
              <a:ext uri="{FF2B5EF4-FFF2-40B4-BE49-F238E27FC236}">
                <a16:creationId xmlns:a16="http://schemas.microsoft.com/office/drawing/2014/main" id="{18D6504E-4ABC-AB72-9310-6F03DF3C65D7}"/>
              </a:ext>
            </a:extLst>
          </p:cNvPr>
          <p:cNvSpPr txBox="1"/>
          <p:nvPr/>
        </p:nvSpPr>
        <p:spPr>
          <a:xfrm>
            <a:off x="-1981200" y="1048478"/>
            <a:ext cx="9721890" cy="569076"/>
          </a:xfrm>
          <a:prstGeom prst="rect">
            <a:avLst/>
          </a:prstGeom>
        </p:spPr>
        <p:txBody>
          <a:bodyPr wrap="square" lIns="0" tIns="0" rIns="0" bIns="0" rtlCol="0">
            <a:noAutofit/>
          </a:bodyPr>
          <a:lstStyle/>
          <a:p>
            <a:endParaRPr lang="en-US" sz="3600" dirty="0"/>
          </a:p>
          <a:p>
            <a:endParaRPr lang="en-US" sz="3600" dirty="0"/>
          </a:p>
        </p:txBody>
      </p:sp>
      <p:sp>
        <p:nvSpPr>
          <p:cNvPr id="19" name="object 4">
            <a:extLst>
              <a:ext uri="{FF2B5EF4-FFF2-40B4-BE49-F238E27FC236}">
                <a16:creationId xmlns:a16="http://schemas.microsoft.com/office/drawing/2014/main" id="{DC1756D7-8F2A-3D20-D82F-D1DBC9BF0CE0}"/>
              </a:ext>
            </a:extLst>
          </p:cNvPr>
          <p:cNvSpPr txBox="1"/>
          <p:nvPr/>
        </p:nvSpPr>
        <p:spPr>
          <a:xfrm>
            <a:off x="935100" y="1383460"/>
            <a:ext cx="9276665" cy="3810694"/>
          </a:xfrm>
          <a:prstGeom prst="rect">
            <a:avLst/>
          </a:prstGeom>
        </p:spPr>
        <p:txBody>
          <a:bodyPr wrap="square" lIns="0" tIns="0" rIns="0" bIns="0" rtlCol="0">
            <a:noAutofit/>
          </a:bodyPr>
          <a:lstStyle/>
          <a:p>
            <a:pPr marL="225425" marR="19088">
              <a:lnSpc>
                <a:spcPct val="95825"/>
              </a:lnSpc>
              <a:spcBef>
                <a:spcPts val="336"/>
              </a:spcBef>
            </a:pPr>
            <a:endParaRPr lang="en-US" sz="2800" dirty="0">
              <a:latin typeface="Times New Roman"/>
              <a:cs typeface="Times New Roman"/>
            </a:endParaRPr>
          </a:p>
          <a:p>
            <a:pPr marL="225425" marR="19088">
              <a:lnSpc>
                <a:spcPct val="95825"/>
              </a:lnSpc>
              <a:spcBef>
                <a:spcPts val="336"/>
              </a:spcBef>
            </a:pPr>
            <a:endParaRPr lang="en-US" sz="3200" dirty="0">
              <a:latin typeface="Times New Roman"/>
              <a:cs typeface="Times New Roman"/>
            </a:endParaRPr>
          </a:p>
          <a:p>
            <a:pPr marL="225425" marR="19088">
              <a:lnSpc>
                <a:spcPct val="95825"/>
              </a:lnSpc>
              <a:spcBef>
                <a:spcPts val="336"/>
              </a:spcBef>
            </a:pPr>
            <a:endParaRPr sz="3200" dirty="0">
              <a:latin typeface="Times New Roman"/>
              <a:cs typeface="Times New Roman"/>
            </a:endParaRPr>
          </a:p>
        </p:txBody>
      </p:sp>
      <p:sp>
        <p:nvSpPr>
          <p:cNvPr id="20" name="TextBox 19">
            <a:extLst>
              <a:ext uri="{FF2B5EF4-FFF2-40B4-BE49-F238E27FC236}">
                <a16:creationId xmlns:a16="http://schemas.microsoft.com/office/drawing/2014/main" id="{4F626181-1D0D-4160-C527-B3C08D688F36}"/>
              </a:ext>
            </a:extLst>
          </p:cNvPr>
          <p:cNvSpPr txBox="1"/>
          <p:nvPr/>
        </p:nvSpPr>
        <p:spPr>
          <a:xfrm>
            <a:off x="9300381" y="6166433"/>
            <a:ext cx="2205820" cy="400110"/>
          </a:xfrm>
          <a:prstGeom prst="rect">
            <a:avLst/>
          </a:prstGeom>
          <a:noFill/>
        </p:spPr>
        <p:txBody>
          <a:bodyPr wrap="square" rtlCol="0">
            <a:spAutoFit/>
          </a:bodyPr>
          <a:lstStyle/>
          <a:p>
            <a:fld id="{9CD479B2-8227-40A7-A032-BCA554ACEA14}" type="datetime4">
              <a:rPr lang="en-US" sz="2000" b="1">
                <a:solidFill>
                  <a:schemeClr val="accent6">
                    <a:lumMod val="50000"/>
                  </a:schemeClr>
                </a:solidFill>
                <a:latin typeface="Times New Roman" panose="02020603050405020304" pitchFamily="18" charset="0"/>
                <a:cs typeface="Times New Roman" panose="02020603050405020304" pitchFamily="18" charset="0"/>
              </a:rPr>
              <a:t>May 5, 2025</a:t>
            </a:fld>
            <a:endParaRPr lang="en-US" sz="2000" b="1" dirty="0">
              <a:solidFill>
                <a:schemeClr val="accent6">
                  <a:lumMod val="50000"/>
                </a:schemeClr>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08A0336-E466-E517-5F9D-0F5AA01F1D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8" y="5878068"/>
            <a:ext cx="1168927" cy="1169943"/>
          </a:xfrm>
          <a:prstGeom prst="rect">
            <a:avLst/>
          </a:prstGeom>
        </p:spPr>
      </p:pic>
      <p:sp>
        <p:nvSpPr>
          <p:cNvPr id="22" name="Rectangle 10">
            <a:extLst>
              <a:ext uri="{FF2B5EF4-FFF2-40B4-BE49-F238E27FC236}">
                <a16:creationId xmlns:a16="http://schemas.microsoft.com/office/drawing/2014/main" id="{F3B804D3-96FB-C420-CB00-18681BCBB073}"/>
              </a:ext>
            </a:extLst>
          </p:cNvPr>
          <p:cNvSpPr>
            <a:spLocks noChangeArrowheads="1"/>
          </p:cNvSpPr>
          <p:nvPr/>
        </p:nvSpPr>
        <p:spPr bwMode="auto">
          <a:xfrm>
            <a:off x="1438999" y="2038982"/>
            <a:ext cx="9226145" cy="2246769"/>
          </a:xfrm>
          <a:prstGeom prst="rect">
            <a:avLst/>
          </a:prstGeom>
          <a:solidFill>
            <a:schemeClr val="tx1">
              <a:lumMod val="95000"/>
              <a:lumOff val="5000"/>
            </a:schemeClr>
          </a:solidFill>
          <a:ln>
            <a:noFill/>
          </a:ln>
          <a:effectLst/>
        </p:spPr>
        <p:txBody>
          <a:bodyPr vert="horz" wrap="square" lIns="91440" tIns="45720" rIns="91440" bIns="45720" numCol="1" anchor="ctr" anchorCtr="0" compatLnSpc="1">
            <a:prstTxWarp prst="textNoShape">
              <a:avLst/>
            </a:prstTxWarp>
            <a:spAutoFit/>
          </a:bodyPr>
          <a:lstStyle/>
          <a:p>
            <a:pPr algn="ctr"/>
            <a:r>
              <a:rPr lang="en-US" sz="2800" b="0" i="0" dirty="0">
                <a:solidFill>
                  <a:srgbClr val="CC99CD"/>
                </a:solidFill>
                <a:effectLst/>
                <a:latin typeface="Courier New" panose="02070309020205020404" pitchFamily="49" charset="0"/>
              </a:rPr>
              <a:t>public</a:t>
            </a:r>
            <a:r>
              <a:rPr lang="en-US" sz="2800" b="0" i="0" dirty="0">
                <a:solidFill>
                  <a:srgbClr val="CCCCCC"/>
                </a:solidFill>
                <a:effectLst/>
                <a:latin typeface="Courier New" panose="02070309020205020404" pitchFamily="49" charset="0"/>
              </a:rPr>
              <a:t> </a:t>
            </a:r>
            <a:r>
              <a:rPr lang="en-US" sz="2800" b="0" i="0" dirty="0">
                <a:solidFill>
                  <a:srgbClr val="CC99CD"/>
                </a:solidFill>
                <a:effectLst/>
                <a:latin typeface="Courier New" panose="02070309020205020404" pitchFamily="49" charset="0"/>
              </a:rPr>
              <a:t>class</a:t>
            </a:r>
            <a:r>
              <a:rPr lang="en-US" sz="2800" b="0" i="0" dirty="0">
                <a:solidFill>
                  <a:srgbClr val="CCCCCC"/>
                </a:solidFill>
                <a:effectLst/>
                <a:latin typeface="Courier New" panose="02070309020205020404" pitchFamily="49" charset="0"/>
              </a:rPr>
              <a:t> </a:t>
            </a:r>
            <a:r>
              <a:rPr lang="en-US" sz="2800" b="0" i="0" dirty="0" err="1">
                <a:solidFill>
                  <a:srgbClr val="CCCCCC"/>
                </a:solidFill>
                <a:effectLst/>
                <a:latin typeface="Courier New" panose="02070309020205020404" pitchFamily="49" charset="0"/>
              </a:rPr>
              <a:t>MyFirstJavaProgram</a:t>
            </a:r>
            <a:r>
              <a:rPr lang="en-US" sz="2800" b="0" i="0" dirty="0">
                <a:solidFill>
                  <a:srgbClr val="CCCCCC"/>
                </a:solidFill>
                <a:effectLst/>
                <a:latin typeface="Courier New" panose="02070309020205020404" pitchFamily="49" charset="0"/>
              </a:rPr>
              <a:t> {</a:t>
            </a:r>
          </a:p>
          <a:p>
            <a:pPr algn="ctr"/>
            <a:r>
              <a:rPr lang="en-US" sz="2800" b="0" i="0" dirty="0">
                <a:solidFill>
                  <a:srgbClr val="CCCCCC"/>
                </a:solidFill>
                <a:effectLst/>
                <a:latin typeface="Courier New" panose="02070309020205020404" pitchFamily="49" charset="0"/>
              </a:rPr>
              <a:t> </a:t>
            </a:r>
            <a:r>
              <a:rPr lang="en-US" sz="2800" b="0" i="0" dirty="0">
                <a:solidFill>
                  <a:srgbClr val="999999"/>
                </a:solidFill>
                <a:effectLst/>
                <a:latin typeface="Courier New" panose="02070309020205020404" pitchFamily="49" charset="0"/>
              </a:rPr>
              <a:t>/* This is my first java program. */</a:t>
            </a:r>
            <a:r>
              <a:rPr lang="en-US" sz="2800" b="0" i="0" dirty="0">
                <a:solidFill>
                  <a:srgbClr val="CCCCCC"/>
                </a:solidFill>
                <a:effectLst/>
                <a:latin typeface="Courier New" panose="02070309020205020404" pitchFamily="49" charset="0"/>
              </a:rPr>
              <a:t> </a:t>
            </a:r>
            <a:r>
              <a:rPr lang="en-US" sz="2800" b="0" i="0" dirty="0">
                <a:solidFill>
                  <a:srgbClr val="CC99CD"/>
                </a:solidFill>
                <a:effectLst/>
                <a:latin typeface="Courier New" panose="02070309020205020404" pitchFamily="49" charset="0"/>
              </a:rPr>
              <a:t>public</a:t>
            </a:r>
            <a:r>
              <a:rPr lang="en-US" sz="2800" b="0" i="0" dirty="0">
                <a:solidFill>
                  <a:srgbClr val="CCCCCC"/>
                </a:solidFill>
                <a:effectLst/>
                <a:latin typeface="Courier New" panose="02070309020205020404" pitchFamily="49" charset="0"/>
              </a:rPr>
              <a:t> </a:t>
            </a:r>
            <a:r>
              <a:rPr lang="en-US" sz="2800" b="0" i="0" dirty="0">
                <a:solidFill>
                  <a:srgbClr val="CC99CD"/>
                </a:solidFill>
                <a:effectLst/>
                <a:latin typeface="Courier New" panose="02070309020205020404" pitchFamily="49" charset="0"/>
              </a:rPr>
              <a:t>static</a:t>
            </a:r>
            <a:r>
              <a:rPr lang="en-US" sz="2800" b="0" i="0" dirty="0">
                <a:solidFill>
                  <a:srgbClr val="CCCCCC"/>
                </a:solidFill>
                <a:effectLst/>
                <a:latin typeface="Courier New" panose="02070309020205020404" pitchFamily="49" charset="0"/>
              </a:rPr>
              <a:t> </a:t>
            </a:r>
            <a:r>
              <a:rPr lang="en-US" sz="2800" b="0" i="0" dirty="0">
                <a:solidFill>
                  <a:srgbClr val="CC99CD"/>
                </a:solidFill>
                <a:effectLst/>
                <a:latin typeface="Courier New" panose="02070309020205020404" pitchFamily="49" charset="0"/>
              </a:rPr>
              <a:t>void</a:t>
            </a:r>
            <a:r>
              <a:rPr lang="en-US" sz="2800" b="0" i="0" dirty="0">
                <a:solidFill>
                  <a:srgbClr val="CCCCCC"/>
                </a:solidFill>
                <a:effectLst/>
                <a:latin typeface="Courier New" panose="02070309020205020404" pitchFamily="49" charset="0"/>
              </a:rPr>
              <a:t> </a:t>
            </a:r>
            <a:r>
              <a:rPr lang="en-US" sz="2800" b="0" i="0" dirty="0">
                <a:solidFill>
                  <a:srgbClr val="F08D49"/>
                </a:solidFill>
                <a:effectLst/>
                <a:latin typeface="Courier New" panose="02070309020205020404" pitchFamily="49" charset="0"/>
              </a:rPr>
              <a:t>main</a:t>
            </a:r>
            <a:r>
              <a:rPr lang="en-US" sz="2800" b="0" i="0" dirty="0">
                <a:solidFill>
                  <a:srgbClr val="CCCCCC"/>
                </a:solidFill>
                <a:effectLst/>
                <a:latin typeface="Courier New" panose="02070309020205020404" pitchFamily="49" charset="0"/>
              </a:rPr>
              <a:t>(String []</a:t>
            </a:r>
            <a:r>
              <a:rPr lang="en-US" sz="2800" b="0" i="0" dirty="0" err="1">
                <a:solidFill>
                  <a:srgbClr val="CCCCCC"/>
                </a:solidFill>
                <a:effectLst/>
                <a:latin typeface="Courier New" panose="02070309020205020404" pitchFamily="49" charset="0"/>
              </a:rPr>
              <a:t>args</a:t>
            </a:r>
            <a:r>
              <a:rPr lang="en-US" sz="2800" b="0" i="0" dirty="0">
                <a:solidFill>
                  <a:srgbClr val="CCCCCC"/>
                </a:solidFill>
                <a:effectLst/>
                <a:latin typeface="Courier New" panose="02070309020205020404" pitchFamily="49" charset="0"/>
              </a:rPr>
              <a:t>) { </a:t>
            </a:r>
            <a:r>
              <a:rPr lang="en-US" sz="2800" b="0" i="0" dirty="0" err="1">
                <a:solidFill>
                  <a:srgbClr val="CCCCCC"/>
                </a:solidFill>
                <a:effectLst/>
                <a:latin typeface="Courier New" panose="02070309020205020404" pitchFamily="49" charset="0"/>
              </a:rPr>
              <a:t>System.out.</a:t>
            </a:r>
            <a:r>
              <a:rPr lang="en-US" sz="2800" b="0" i="0" dirty="0" err="1">
                <a:solidFill>
                  <a:srgbClr val="F08D49"/>
                </a:solidFill>
                <a:effectLst/>
                <a:latin typeface="Courier New" panose="02070309020205020404" pitchFamily="49" charset="0"/>
              </a:rPr>
              <a:t>println</a:t>
            </a:r>
            <a:r>
              <a:rPr lang="en-US" sz="2800" b="0" i="0" dirty="0">
                <a:solidFill>
                  <a:srgbClr val="CCCCCC"/>
                </a:solidFill>
                <a:effectLst/>
                <a:latin typeface="Courier New" panose="02070309020205020404" pitchFamily="49" charset="0"/>
              </a:rPr>
              <a:t>(</a:t>
            </a:r>
            <a:r>
              <a:rPr lang="en-US" sz="2800" b="0" i="0" dirty="0">
                <a:solidFill>
                  <a:srgbClr val="7EC699"/>
                </a:solidFill>
                <a:effectLst/>
                <a:latin typeface="Courier New" panose="02070309020205020404" pitchFamily="49" charset="0"/>
              </a:rPr>
              <a:t>"Hello World"</a:t>
            </a:r>
            <a:r>
              <a:rPr lang="en-US" sz="2800" b="0" i="0" dirty="0">
                <a:solidFill>
                  <a:srgbClr val="CCCCCC"/>
                </a:solidFill>
                <a:effectLst/>
                <a:latin typeface="Courier New" panose="02070309020205020404" pitchFamily="49" charset="0"/>
              </a:rPr>
              <a:t>);</a:t>
            </a:r>
          </a:p>
          <a:p>
            <a:pPr algn="ctr"/>
            <a:r>
              <a:rPr lang="en-US" sz="2800" b="0" i="0" dirty="0">
                <a:solidFill>
                  <a:srgbClr val="CCCCCC"/>
                </a:solidFill>
                <a:effectLst/>
                <a:latin typeface="Courier New" panose="02070309020205020404" pitchFamily="49" charset="0"/>
              </a:rPr>
              <a:t> </a:t>
            </a:r>
            <a:r>
              <a:rPr lang="en-US" sz="2800" b="0" i="0" dirty="0">
                <a:solidFill>
                  <a:srgbClr val="999999"/>
                </a:solidFill>
                <a:effectLst/>
                <a:latin typeface="Courier New" panose="02070309020205020404" pitchFamily="49" charset="0"/>
              </a:rPr>
              <a:t>// prints Hello World</a:t>
            </a:r>
            <a:r>
              <a:rPr lang="en-US" sz="2800" b="0" i="0" dirty="0">
                <a:solidFill>
                  <a:srgbClr val="CCCCCC"/>
                </a:solidFill>
                <a:effectLst/>
                <a:latin typeface="Courier New" panose="02070309020205020404" pitchFamily="49" charset="0"/>
              </a:rPr>
              <a:t> } }</a:t>
            </a:r>
            <a:endParaRPr lang="en-US" sz="2800" b="1" i="0" dirty="0">
              <a:solidFill>
                <a:srgbClr val="000000"/>
              </a:solidFill>
              <a:effectLst/>
              <a:latin typeface="Lato" panose="020F0502020204030203" pitchFamily="34" charset="0"/>
            </a:endParaRPr>
          </a:p>
        </p:txBody>
      </p:sp>
      <p:sp>
        <p:nvSpPr>
          <p:cNvPr id="3" name="TextBox 2">
            <a:extLst>
              <a:ext uri="{FF2B5EF4-FFF2-40B4-BE49-F238E27FC236}">
                <a16:creationId xmlns:a16="http://schemas.microsoft.com/office/drawing/2014/main" id="{8DA73D88-9636-0375-7A41-ED661163904A}"/>
              </a:ext>
            </a:extLst>
          </p:cNvPr>
          <p:cNvSpPr txBox="1"/>
          <p:nvPr/>
        </p:nvSpPr>
        <p:spPr>
          <a:xfrm>
            <a:off x="1073015" y="1208098"/>
            <a:ext cx="7773365" cy="923330"/>
          </a:xfrm>
          <a:prstGeom prst="rect">
            <a:avLst/>
          </a:prstGeom>
          <a:noFill/>
        </p:spPr>
        <p:txBody>
          <a:bodyPr wrap="square" rtlCol="0">
            <a:spAutoFit/>
          </a:bodyPr>
          <a:lstStyle/>
          <a:p>
            <a:pPr algn="r"/>
            <a:r>
              <a:rPr lang="en-US" sz="3600" b="1" i="0" dirty="0">
                <a:solidFill>
                  <a:srgbClr val="000000"/>
                </a:solidFill>
                <a:effectLst/>
                <a:latin typeface="Lato" panose="020F0502020204030203" pitchFamily="34" charset="0"/>
              </a:rPr>
              <a:t>Java - Hello World Program</a:t>
            </a:r>
          </a:p>
          <a:p>
            <a:endParaRPr lang="en-US" dirty="0"/>
          </a:p>
        </p:txBody>
      </p:sp>
    </p:spTree>
    <p:extLst>
      <p:ext uri="{BB962C8B-B14F-4D97-AF65-F5344CB8AC3E}">
        <p14:creationId xmlns:p14="http://schemas.microsoft.com/office/powerpoint/2010/main" val="3148977233"/>
      </p:ext>
    </p:extLst>
  </p:cSld>
  <p:clrMapOvr>
    <a:masterClrMapping/>
  </p:clrMapOvr>
  <mc:AlternateContent xmlns:mc="http://schemas.openxmlformats.org/markup-compatibility/2006" xmlns:p14="http://schemas.microsoft.com/office/powerpoint/2010/main">
    <mc:Choice Requires="p14">
      <p:transition spd="slow" p14:dur="9250" advClick="0" advTm="6000">
        <p:pull/>
      </p:transition>
    </mc:Choice>
    <mc:Fallback xmlns="">
      <p:transition spd="slow" advClick="0" advTm="6000">
        <p:pull/>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1121</TotalTime>
  <Words>2344</Words>
  <Application>Microsoft Office PowerPoint</Application>
  <PresentationFormat>Widescreen</PresentationFormat>
  <Paragraphs>266</Paragraphs>
  <Slides>21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inherit</vt:lpstr>
      <vt:lpstr>Arial</vt:lpstr>
      <vt:lpstr>Calibri</vt:lpstr>
      <vt:lpstr>Century Gothic</vt:lpstr>
      <vt:lpstr>Courier New</vt:lpstr>
      <vt:lpstr>Lato</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MFSP</dc:creator>
  <cp:lastModifiedBy>Duncan Ndegwa</cp:lastModifiedBy>
  <cp:revision>17</cp:revision>
  <dcterms:modified xsi:type="dcterms:W3CDTF">2025-05-05T12:02:28Z</dcterms:modified>
</cp:coreProperties>
</file>