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80" r:id="rId4"/>
    <p:sldId id="281" r:id="rId5"/>
    <p:sldId id="286" r:id="rId6"/>
    <p:sldId id="287" r:id="rId7"/>
    <p:sldId id="285" r:id="rId8"/>
    <p:sldId id="279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48" autoAdjust="0"/>
  </p:normalViewPr>
  <p:slideViewPr>
    <p:cSldViewPr>
      <p:cViewPr varScale="1">
        <p:scale>
          <a:sx n="60" d="100"/>
          <a:sy n="60" d="100"/>
        </p:scale>
        <p:origin x="73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-18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EC2399-415A-C65C-B605-2D72A54E69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946BA-0E49-9C19-E1A9-9A77F66842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6FD01-4189-490F-AB82-761B964EC976}" type="datetime1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92597-CAFC-729F-B329-120A7DED32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5B456-2A8C-F03F-F2BC-980F44EBE2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552CA-38D6-4618-ACEC-AFF6C325E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1084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21EF6-2BB6-43DE-9CEC-D5D8E593D737}" type="datetime1">
              <a:rPr lang="en-US" smtClean="0"/>
              <a:t>5/5/2025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636D3-0DF5-40D4-884C-13F611668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608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java/util/scanner_nextdouble.htm" TargetMode="External"/><Relationship Id="rId13" Type="http://schemas.openxmlformats.org/officeDocument/2006/relationships/hyperlink" Target="https://www.tutorialspoint.com/java/util/scanner_nextshort.htm" TargetMode="External"/><Relationship Id="rId3" Type="http://schemas.openxmlformats.org/officeDocument/2006/relationships/hyperlink" Target="https://www.tutorialspoint.com/java/util/scanner_next.htm" TargetMode="External"/><Relationship Id="rId7" Type="http://schemas.openxmlformats.org/officeDocument/2006/relationships/hyperlink" Target="https://www.tutorialspoint.com/java/util/scanner_nextbyte.htm" TargetMode="External"/><Relationship Id="rId12" Type="http://schemas.openxmlformats.org/officeDocument/2006/relationships/hyperlink" Target="https://www.tutorialspoint.com/java/util/scanner_nextlong.htm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tutorialspoint.com/java/util/scanner_nextboolean.htm" TargetMode="External"/><Relationship Id="rId11" Type="http://schemas.openxmlformats.org/officeDocument/2006/relationships/hyperlink" Target="https://www.tutorialspoint.com/java/util/scanner_nextline.htm" TargetMode="External"/><Relationship Id="rId5" Type="http://schemas.openxmlformats.org/officeDocument/2006/relationships/hyperlink" Target="https://www.tutorialspoint.com/java/util/scanner_nextbiginteger.htm" TargetMode="External"/><Relationship Id="rId10" Type="http://schemas.openxmlformats.org/officeDocument/2006/relationships/hyperlink" Target="https://www.tutorialspoint.com/java/util/scanner_nextint.htm" TargetMode="External"/><Relationship Id="rId4" Type="http://schemas.openxmlformats.org/officeDocument/2006/relationships/hyperlink" Target="https://www.tutorialspoint.com/java/util/scanner_nextbigdecimal.htm" TargetMode="External"/><Relationship Id="rId9" Type="http://schemas.openxmlformats.org/officeDocument/2006/relationships/hyperlink" Target="https://www.tutorialspoint.com/java/util/scanner_nextfloat.htm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en-US" b="1" u="none" strike="noStrike" dirty="0">
                <a:solidFill>
                  <a:srgbClr val="008000"/>
                </a:solidFill>
                <a:effectLst/>
                <a:latin typeface="inherit"/>
                <a:hlinkClick r:id="rId3"/>
              </a:rPr>
              <a:t>String next()</a:t>
            </a:r>
            <a:r>
              <a:rPr lang="en-US" dirty="0">
                <a:effectLst/>
              </a:rPr>
              <a:t>This method finds and returns the next complete token from this scanner.</a:t>
            </a:r>
          </a:p>
          <a:p>
            <a:pPr algn="l">
              <a:buNone/>
            </a:pPr>
            <a:r>
              <a:rPr lang="en-US" dirty="0">
                <a:effectLst/>
              </a:rPr>
              <a:t>2</a:t>
            </a:r>
            <a:r>
              <a:rPr lang="en-US" b="1" u="none" strike="noStrike" dirty="0">
                <a:solidFill>
                  <a:srgbClr val="008000"/>
                </a:solidFill>
                <a:effectLst/>
                <a:latin typeface="inherit"/>
                <a:hlinkClick r:id="rId4"/>
              </a:rPr>
              <a:t>BigDecimal </a:t>
            </a:r>
            <a:r>
              <a:rPr lang="en-US" b="1" u="none" strike="noStrike" dirty="0" err="1">
                <a:solidFill>
                  <a:srgbClr val="008000"/>
                </a:solidFill>
                <a:effectLst/>
                <a:latin typeface="inherit"/>
                <a:hlinkClick r:id="rId4"/>
              </a:rPr>
              <a:t>nextBigDecimal</a:t>
            </a:r>
            <a:r>
              <a:rPr lang="en-US" b="1" u="none" strike="noStrike" dirty="0">
                <a:solidFill>
                  <a:srgbClr val="008000"/>
                </a:solidFill>
                <a:effectLst/>
                <a:latin typeface="inherit"/>
                <a:hlinkClick r:id="rId4"/>
              </a:rPr>
              <a:t>()</a:t>
            </a:r>
            <a:r>
              <a:rPr lang="en-US" dirty="0">
                <a:effectLst/>
              </a:rPr>
              <a:t>This method scans the next token of the input as a </a:t>
            </a:r>
            <a:r>
              <a:rPr lang="en-US" dirty="0" err="1">
                <a:effectLst/>
              </a:rPr>
              <a:t>BigDecimal</a:t>
            </a:r>
            <a:r>
              <a:rPr lang="en-US" dirty="0">
                <a:effectLst/>
              </a:rPr>
              <a:t>.</a:t>
            </a:r>
          </a:p>
          <a:p>
            <a:pPr algn="l">
              <a:buNone/>
            </a:pPr>
            <a:r>
              <a:rPr lang="en-US" dirty="0">
                <a:effectLst/>
              </a:rPr>
              <a:t>3</a:t>
            </a:r>
            <a:r>
              <a:rPr lang="en-US" b="1" u="none" strike="noStrike" dirty="0">
                <a:solidFill>
                  <a:srgbClr val="008000"/>
                </a:solidFill>
                <a:effectLst/>
                <a:latin typeface="inherit"/>
                <a:hlinkClick r:id="rId5"/>
              </a:rPr>
              <a:t>BigInteger </a:t>
            </a:r>
            <a:r>
              <a:rPr lang="en-US" b="1" u="none" strike="noStrike" dirty="0" err="1">
                <a:solidFill>
                  <a:srgbClr val="008000"/>
                </a:solidFill>
                <a:effectLst/>
                <a:latin typeface="inherit"/>
                <a:hlinkClick r:id="rId5"/>
              </a:rPr>
              <a:t>nextBigInteger</a:t>
            </a:r>
            <a:r>
              <a:rPr lang="en-US" b="1" u="none" strike="noStrike" dirty="0">
                <a:solidFill>
                  <a:srgbClr val="008000"/>
                </a:solidFill>
                <a:effectLst/>
                <a:latin typeface="inherit"/>
                <a:hlinkClick r:id="rId5"/>
              </a:rPr>
              <a:t>()</a:t>
            </a:r>
            <a:r>
              <a:rPr lang="en-US" dirty="0">
                <a:effectLst/>
              </a:rPr>
              <a:t>This method Scans the next token of the input as a </a:t>
            </a:r>
            <a:r>
              <a:rPr lang="en-US" dirty="0" err="1">
                <a:effectLst/>
              </a:rPr>
              <a:t>BigInteger</a:t>
            </a:r>
            <a:r>
              <a:rPr lang="en-US" dirty="0">
                <a:effectLst/>
              </a:rPr>
              <a:t>.</a:t>
            </a:r>
          </a:p>
          <a:p>
            <a:pPr algn="l">
              <a:buNone/>
            </a:pPr>
            <a:r>
              <a:rPr lang="en-US" dirty="0">
                <a:effectLst/>
              </a:rPr>
              <a:t>4</a:t>
            </a:r>
            <a:r>
              <a:rPr lang="en-US" b="1" u="none" strike="noStrike" dirty="0">
                <a:solidFill>
                  <a:srgbClr val="008000"/>
                </a:solidFill>
                <a:effectLst/>
                <a:latin typeface="inherit"/>
                <a:hlinkClick r:id="rId6"/>
              </a:rPr>
              <a:t>boolean </a:t>
            </a:r>
            <a:r>
              <a:rPr lang="en-US" b="1" u="none" strike="noStrike" dirty="0" err="1">
                <a:solidFill>
                  <a:srgbClr val="008000"/>
                </a:solidFill>
                <a:effectLst/>
                <a:latin typeface="inherit"/>
                <a:hlinkClick r:id="rId6"/>
              </a:rPr>
              <a:t>nextBoolean</a:t>
            </a:r>
            <a:r>
              <a:rPr lang="en-US" b="1" u="none" strike="noStrike" dirty="0">
                <a:solidFill>
                  <a:srgbClr val="008000"/>
                </a:solidFill>
                <a:effectLst/>
                <a:latin typeface="inherit"/>
                <a:hlinkClick r:id="rId6"/>
              </a:rPr>
              <a:t>()</a:t>
            </a:r>
            <a:r>
              <a:rPr lang="en-US" dirty="0">
                <a:effectLst/>
              </a:rPr>
              <a:t>This method scans the next token of the input into a </a:t>
            </a:r>
            <a:r>
              <a:rPr lang="en-US" dirty="0" err="1">
                <a:effectLst/>
              </a:rPr>
              <a:t>boolean</a:t>
            </a:r>
            <a:r>
              <a:rPr lang="en-US" dirty="0">
                <a:effectLst/>
              </a:rPr>
              <a:t> value and returns that value.</a:t>
            </a:r>
          </a:p>
          <a:p>
            <a:pPr algn="l">
              <a:buNone/>
            </a:pPr>
            <a:r>
              <a:rPr lang="en-US" dirty="0">
                <a:effectLst/>
              </a:rPr>
              <a:t>5</a:t>
            </a:r>
            <a:r>
              <a:rPr lang="en-US" b="1" u="none" strike="noStrike" dirty="0">
                <a:solidFill>
                  <a:srgbClr val="008000"/>
                </a:solidFill>
                <a:effectLst/>
                <a:latin typeface="inherit"/>
                <a:hlinkClick r:id="rId7"/>
              </a:rPr>
              <a:t>byte </a:t>
            </a:r>
            <a:r>
              <a:rPr lang="en-US" b="1" u="none" strike="noStrike" dirty="0" err="1">
                <a:solidFill>
                  <a:srgbClr val="008000"/>
                </a:solidFill>
                <a:effectLst/>
                <a:latin typeface="inherit"/>
                <a:hlinkClick r:id="rId7"/>
              </a:rPr>
              <a:t>nextByte</a:t>
            </a:r>
            <a:r>
              <a:rPr lang="en-US" b="1" u="none" strike="noStrike" dirty="0">
                <a:solidFill>
                  <a:srgbClr val="008000"/>
                </a:solidFill>
                <a:effectLst/>
                <a:latin typeface="inherit"/>
                <a:hlinkClick r:id="rId7"/>
              </a:rPr>
              <a:t>()</a:t>
            </a:r>
            <a:r>
              <a:rPr lang="en-US" dirty="0">
                <a:effectLst/>
              </a:rPr>
              <a:t>This method scans the next token of the input as a byte.</a:t>
            </a:r>
          </a:p>
          <a:p>
            <a:pPr algn="l">
              <a:buNone/>
            </a:pPr>
            <a:r>
              <a:rPr lang="en-US" dirty="0">
                <a:effectLst/>
              </a:rPr>
              <a:t>6</a:t>
            </a:r>
            <a:r>
              <a:rPr lang="en-US" b="1" u="none" strike="noStrike" dirty="0">
                <a:solidFill>
                  <a:srgbClr val="008000"/>
                </a:solidFill>
                <a:effectLst/>
                <a:latin typeface="inherit"/>
                <a:hlinkClick r:id="rId8"/>
              </a:rPr>
              <a:t>double </a:t>
            </a:r>
            <a:r>
              <a:rPr lang="en-US" b="1" u="none" strike="noStrike" dirty="0" err="1">
                <a:solidFill>
                  <a:srgbClr val="008000"/>
                </a:solidFill>
                <a:effectLst/>
                <a:latin typeface="inherit"/>
                <a:hlinkClick r:id="rId8"/>
              </a:rPr>
              <a:t>nextDouble</a:t>
            </a:r>
            <a:r>
              <a:rPr lang="en-US" b="1" u="none" strike="noStrike" dirty="0">
                <a:solidFill>
                  <a:srgbClr val="008000"/>
                </a:solidFill>
                <a:effectLst/>
                <a:latin typeface="inherit"/>
                <a:hlinkClick r:id="rId8"/>
              </a:rPr>
              <a:t>()</a:t>
            </a:r>
            <a:r>
              <a:rPr lang="en-US" dirty="0">
                <a:effectLst/>
              </a:rPr>
              <a:t>This method scans the next token of the input as a double.</a:t>
            </a:r>
          </a:p>
          <a:p>
            <a:pPr algn="l">
              <a:buNone/>
            </a:pPr>
            <a:r>
              <a:rPr lang="en-US" dirty="0">
                <a:effectLst/>
              </a:rPr>
              <a:t>7</a:t>
            </a:r>
            <a:r>
              <a:rPr lang="en-US" b="1" u="none" strike="noStrike" dirty="0">
                <a:solidFill>
                  <a:srgbClr val="008000"/>
                </a:solidFill>
                <a:effectLst/>
                <a:latin typeface="inherit"/>
                <a:hlinkClick r:id="rId9"/>
              </a:rPr>
              <a:t>float </a:t>
            </a:r>
            <a:r>
              <a:rPr lang="en-US" b="1" u="none" strike="noStrike" dirty="0" err="1">
                <a:solidFill>
                  <a:srgbClr val="008000"/>
                </a:solidFill>
                <a:effectLst/>
                <a:latin typeface="inherit"/>
                <a:hlinkClick r:id="rId9"/>
              </a:rPr>
              <a:t>nextFloat</a:t>
            </a:r>
            <a:r>
              <a:rPr lang="en-US" b="1" u="none" strike="noStrike" dirty="0">
                <a:solidFill>
                  <a:srgbClr val="008000"/>
                </a:solidFill>
                <a:effectLst/>
                <a:latin typeface="inherit"/>
                <a:hlinkClick r:id="rId9"/>
              </a:rPr>
              <a:t>()</a:t>
            </a:r>
            <a:r>
              <a:rPr lang="en-US" dirty="0">
                <a:effectLst/>
              </a:rPr>
              <a:t>This method scans the next token of the input as a float.</a:t>
            </a:r>
          </a:p>
          <a:p>
            <a:pPr algn="l">
              <a:buNone/>
            </a:pPr>
            <a:r>
              <a:rPr lang="en-US" dirty="0">
                <a:effectLst/>
              </a:rPr>
              <a:t>8</a:t>
            </a:r>
            <a:r>
              <a:rPr lang="en-US" b="1" u="none" strike="noStrike" dirty="0">
                <a:solidFill>
                  <a:srgbClr val="008000"/>
                </a:solidFill>
                <a:effectLst/>
                <a:latin typeface="inherit"/>
                <a:hlinkClick r:id="rId10"/>
              </a:rPr>
              <a:t>int </a:t>
            </a:r>
            <a:r>
              <a:rPr lang="en-US" b="1" u="none" strike="noStrike" dirty="0" err="1">
                <a:solidFill>
                  <a:srgbClr val="008000"/>
                </a:solidFill>
                <a:effectLst/>
                <a:latin typeface="inherit"/>
                <a:hlinkClick r:id="rId10"/>
              </a:rPr>
              <a:t>nextInt</a:t>
            </a:r>
            <a:r>
              <a:rPr lang="en-US" b="1" u="none" strike="noStrike" dirty="0">
                <a:solidFill>
                  <a:srgbClr val="008000"/>
                </a:solidFill>
                <a:effectLst/>
                <a:latin typeface="inherit"/>
                <a:hlinkClick r:id="rId10"/>
              </a:rPr>
              <a:t>()</a:t>
            </a:r>
            <a:r>
              <a:rPr lang="en-US" dirty="0">
                <a:effectLst/>
              </a:rPr>
              <a:t>This method scans the next token of the input as an int.</a:t>
            </a:r>
          </a:p>
          <a:p>
            <a:pPr algn="l">
              <a:buNone/>
            </a:pPr>
            <a:r>
              <a:rPr lang="en-US" dirty="0">
                <a:effectLst/>
              </a:rPr>
              <a:t>9</a:t>
            </a:r>
            <a:r>
              <a:rPr lang="en-US" b="1" u="none" strike="noStrike" dirty="0">
                <a:solidFill>
                  <a:srgbClr val="008000"/>
                </a:solidFill>
                <a:effectLst/>
                <a:latin typeface="inherit"/>
                <a:hlinkClick r:id="rId11"/>
              </a:rPr>
              <a:t>String </a:t>
            </a:r>
            <a:r>
              <a:rPr lang="en-US" b="1" u="none" strike="noStrike" dirty="0" err="1">
                <a:solidFill>
                  <a:srgbClr val="008000"/>
                </a:solidFill>
                <a:effectLst/>
                <a:latin typeface="inherit"/>
                <a:hlinkClick r:id="rId11"/>
              </a:rPr>
              <a:t>nextLine</a:t>
            </a:r>
            <a:r>
              <a:rPr lang="en-US" b="1" u="none" strike="noStrike" dirty="0">
                <a:solidFill>
                  <a:srgbClr val="008000"/>
                </a:solidFill>
                <a:effectLst/>
                <a:latin typeface="inherit"/>
                <a:hlinkClick r:id="rId11"/>
              </a:rPr>
              <a:t>()</a:t>
            </a:r>
            <a:r>
              <a:rPr lang="en-US" dirty="0">
                <a:effectLst/>
              </a:rPr>
              <a:t>This method advances this scanner past the current line and returns the input that was skipped.</a:t>
            </a:r>
          </a:p>
          <a:p>
            <a:pPr algn="l">
              <a:buNone/>
            </a:pPr>
            <a:r>
              <a:rPr lang="en-US" dirty="0">
                <a:effectLst/>
              </a:rPr>
              <a:t>10</a:t>
            </a:r>
            <a:r>
              <a:rPr lang="en-US" b="1" u="none" strike="noStrike" dirty="0">
                <a:solidFill>
                  <a:srgbClr val="008000"/>
                </a:solidFill>
                <a:effectLst/>
                <a:latin typeface="inherit"/>
                <a:hlinkClick r:id="rId12"/>
              </a:rPr>
              <a:t>long </a:t>
            </a:r>
            <a:r>
              <a:rPr lang="en-US" b="1" u="none" strike="noStrike" dirty="0" err="1">
                <a:solidFill>
                  <a:srgbClr val="008000"/>
                </a:solidFill>
                <a:effectLst/>
                <a:latin typeface="inherit"/>
                <a:hlinkClick r:id="rId12"/>
              </a:rPr>
              <a:t>nextLong</a:t>
            </a:r>
            <a:r>
              <a:rPr lang="en-US" b="1" u="none" strike="noStrike" dirty="0">
                <a:solidFill>
                  <a:srgbClr val="008000"/>
                </a:solidFill>
                <a:effectLst/>
                <a:latin typeface="inherit"/>
                <a:hlinkClick r:id="rId12"/>
              </a:rPr>
              <a:t>()</a:t>
            </a:r>
            <a:r>
              <a:rPr lang="en-US" dirty="0">
                <a:effectLst/>
              </a:rPr>
              <a:t>This method scans the next token of the input as a long.</a:t>
            </a:r>
          </a:p>
          <a:p>
            <a:pPr algn="l"/>
            <a:r>
              <a:rPr lang="en-US" dirty="0">
                <a:effectLst/>
              </a:rPr>
              <a:t>11</a:t>
            </a:r>
            <a:r>
              <a:rPr lang="en-US" b="1" u="none" strike="noStrike" dirty="0">
                <a:solidFill>
                  <a:srgbClr val="008000"/>
                </a:solidFill>
                <a:effectLst/>
                <a:latin typeface="inherit"/>
                <a:hlinkClick r:id="rId13"/>
              </a:rPr>
              <a:t>short </a:t>
            </a:r>
            <a:r>
              <a:rPr lang="en-US" b="1" u="none" strike="noStrike" dirty="0" err="1">
                <a:solidFill>
                  <a:srgbClr val="008000"/>
                </a:solidFill>
                <a:effectLst/>
                <a:latin typeface="inherit"/>
                <a:hlinkClick r:id="rId13"/>
              </a:rPr>
              <a:t>nextShort</a:t>
            </a:r>
            <a:r>
              <a:rPr lang="en-US" b="1" u="none" strike="noStrike" dirty="0">
                <a:solidFill>
                  <a:srgbClr val="008000"/>
                </a:solidFill>
                <a:effectLst/>
                <a:latin typeface="inherit"/>
                <a:hlinkClick r:id="rId13"/>
              </a:rPr>
              <a:t>()</a:t>
            </a:r>
            <a:r>
              <a:rPr lang="en-US" dirty="0">
                <a:effectLst/>
              </a:rPr>
              <a:t>This method scans the next token of the input as a short.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8921EF6-2BB6-43DE-9CEC-D5D8E593D737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636D3-0DF5-40D4-884C-13F6116683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8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✅ Exercise : Area of a Rectangle</a:t>
            </a:r>
          </a:p>
          <a:p>
            <a:r>
              <a:rPr lang="en-US" b="1" dirty="0"/>
              <a:t>Task:</a:t>
            </a:r>
            <a:br>
              <a:rPr lang="en-US" dirty="0"/>
            </a:br>
            <a:r>
              <a:rPr lang="en-US" dirty="0"/>
              <a:t>Ask the user to enter the </a:t>
            </a:r>
            <a:r>
              <a:rPr lang="en-US" b="1" dirty="0"/>
              <a:t>length</a:t>
            </a:r>
            <a:r>
              <a:rPr lang="en-US" dirty="0"/>
              <a:t> and </a:t>
            </a:r>
            <a:r>
              <a:rPr lang="en-US" b="1" dirty="0"/>
              <a:t>width</a:t>
            </a:r>
            <a:r>
              <a:rPr lang="en-US" dirty="0"/>
              <a:t> of a rectangle, then calculate and print the </a:t>
            </a:r>
            <a:r>
              <a:rPr lang="en-US" b="1" dirty="0"/>
              <a:t>area</a:t>
            </a:r>
            <a:r>
              <a:rPr lang="en-US" dirty="0"/>
              <a:t>.</a:t>
            </a:r>
          </a:p>
          <a:p>
            <a:r>
              <a:rPr lang="en-US" dirty="0"/>
              <a:t>Ask the user to enter an integer, and print whether it is </a:t>
            </a:r>
            <a:r>
              <a:rPr lang="en-US" b="1" dirty="0"/>
              <a:t>even</a:t>
            </a:r>
            <a:r>
              <a:rPr lang="en-US" dirty="0"/>
              <a:t> or </a:t>
            </a:r>
            <a:r>
              <a:rPr lang="en-US" b="1" dirty="0"/>
              <a:t>odd</a:t>
            </a:r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8921EF6-2BB6-43DE-9CEC-D5D8E593D737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636D3-0DF5-40D4-884C-13F6116683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0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250" advClick="0" advTm="6000">
        <p:pull/>
      </p:transition>
    </mc:Choice>
    <mc:Fallback xmlns="">
      <p:transition spd="slow" advClick="0" advTm="6000">
        <p:pull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9250" advClick="0" advTm="6000">
        <p:pull/>
      </p:transition>
    </mc:Choice>
    <mc:Fallback xmlns="">
      <p:transition spd="slow" advClick="0" advTm="6000">
        <p:pull/>
      </p:transition>
    </mc:Fallback>
  </mc:AlternateConten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10398252" y="-13715"/>
            <a:ext cx="765048" cy="12222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98252" y="-13715"/>
            <a:ext cx="765048" cy="12222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98883" y="480234"/>
            <a:ext cx="9764417" cy="11563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635605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AF50"/>
                </a:solidFill>
                <a:latin typeface="Century Gothic"/>
                <a:cs typeface="Century Gothic"/>
              </a:rPr>
              <a:t>LAIKIPIA EAST TECHNICAL AND VOCATIONAL COLLEGE</a:t>
            </a:r>
            <a:endParaRPr lang="en-US" sz="2400" b="1" spc="0" dirty="0">
              <a:solidFill>
                <a:srgbClr val="00AF50"/>
              </a:solidFill>
              <a:latin typeface="Century Gothic"/>
              <a:cs typeface="Century Gothic"/>
            </a:endParaRPr>
          </a:p>
          <a:p>
            <a:pPr marL="166688" marR="1635605" algn="ctr">
              <a:lnSpc>
                <a:spcPts val="2185"/>
              </a:lnSpc>
              <a:spcBef>
                <a:spcPts val="109"/>
              </a:spcBef>
            </a:pPr>
            <a:r>
              <a:rPr lang="en-US" sz="2800" b="1" spc="-39" baseline="-1359" dirty="0">
                <a:solidFill>
                  <a:srgbClr val="00AF50"/>
                </a:solidFill>
                <a:latin typeface="Century Gothic"/>
                <a:cs typeface="Century Gothic"/>
              </a:rPr>
              <a:t>Department </a:t>
            </a:r>
            <a:r>
              <a:rPr lang="en-US" sz="2800" b="1" spc="0" baseline="-1359" dirty="0">
                <a:solidFill>
                  <a:srgbClr val="00AF50"/>
                </a:solidFill>
                <a:latin typeface="Century Gothic"/>
                <a:cs typeface="Century Gothic"/>
              </a:rPr>
              <a:t>of Business and ICT</a:t>
            </a:r>
            <a:endParaRPr lang="en-US" sz="2800" dirty="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8883" y="2324929"/>
            <a:ext cx="9237931" cy="11563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44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Java - User Input</a:t>
            </a:r>
          </a:p>
          <a:p>
            <a:pPr marL="12700" algn="ctr">
              <a:lnSpc>
                <a:spcPts val="2955"/>
              </a:lnSpc>
              <a:spcBef>
                <a:spcPts val="147"/>
              </a:spcBef>
            </a:pPr>
            <a:endParaRPr lang="en-US" sz="2800" b="1" dirty="0">
              <a:latin typeface="Times New Roman"/>
              <a:cs typeface="Times New Roman"/>
            </a:endParaRPr>
          </a:p>
          <a:p>
            <a:pPr marL="12700" algn="ctr">
              <a:lnSpc>
                <a:spcPts val="2955"/>
              </a:lnSpc>
              <a:spcBef>
                <a:spcPts val="147"/>
              </a:spcBef>
            </a:pPr>
            <a:endParaRPr lang="en-US" sz="2800" b="1" dirty="0">
              <a:latin typeface="Times New Roman"/>
              <a:cs typeface="Times New Roman"/>
            </a:endParaRPr>
          </a:p>
          <a:p>
            <a:pPr marL="12700" algn="ctr">
              <a:lnSpc>
                <a:spcPts val="2955"/>
              </a:lnSpc>
              <a:spcBef>
                <a:spcPts val="147"/>
              </a:spcBef>
            </a:pPr>
            <a:endParaRPr lang="en-US" sz="2800" b="1" dirty="0">
              <a:latin typeface="Times New Roman"/>
              <a:cs typeface="Times New Roman"/>
            </a:endParaRPr>
          </a:p>
          <a:p>
            <a:pPr marL="12700" algn="ctr">
              <a:lnSpc>
                <a:spcPts val="2955"/>
              </a:lnSpc>
              <a:spcBef>
                <a:spcPts val="147"/>
              </a:spcBef>
            </a:pPr>
            <a:endParaRPr lang="en-US" sz="2800" b="1" dirty="0">
              <a:latin typeface="Times New Roman"/>
              <a:cs typeface="Times New Roman"/>
            </a:endParaRPr>
          </a:p>
          <a:p>
            <a:pPr marL="12700" algn="ctr">
              <a:lnSpc>
                <a:spcPts val="2955"/>
              </a:lnSpc>
              <a:spcBef>
                <a:spcPts val="147"/>
              </a:spcBef>
            </a:pPr>
            <a:endParaRPr lang="en-US" sz="2800" b="1" dirty="0">
              <a:latin typeface="Times New Roman"/>
              <a:cs typeface="Times New Roman"/>
            </a:endParaRPr>
          </a:p>
          <a:p>
            <a:pPr marL="12700" algn="ctr">
              <a:lnSpc>
                <a:spcPts val="2955"/>
              </a:lnSpc>
              <a:spcBef>
                <a:spcPts val="147"/>
              </a:spcBef>
            </a:pPr>
            <a:r>
              <a:rPr lang="en-US" sz="2400" b="1" dirty="0">
                <a:latin typeface="Times New Roman"/>
                <a:cs typeface="Times New Roman"/>
              </a:rPr>
              <a:t>DUNCAN NDEGWA</a:t>
            </a:r>
          </a:p>
          <a:p>
            <a:pPr marL="12700" algn="ctr">
              <a:lnSpc>
                <a:spcPts val="2955"/>
              </a:lnSpc>
              <a:spcBef>
                <a:spcPts val="147"/>
              </a:spcBef>
            </a:pP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14600" y="3111166"/>
            <a:ext cx="7620000" cy="7645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955"/>
              </a:lnSpc>
              <a:spcBef>
                <a:spcPts val="147"/>
              </a:spcBef>
            </a:pP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45666" y="4818393"/>
            <a:ext cx="7391400" cy="6696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463" marR="61335">
              <a:lnSpc>
                <a:spcPts val="2955"/>
              </a:lnSpc>
              <a:spcBef>
                <a:spcPts val="147"/>
              </a:spcBef>
            </a:pPr>
            <a:endParaRPr lang="en-US" sz="2800" dirty="0">
              <a:latin typeface="Times New Roman"/>
              <a:cs typeface="Times New Roman"/>
            </a:endParaRPr>
          </a:p>
          <a:p>
            <a:pPr marL="29463" marR="61335">
              <a:lnSpc>
                <a:spcPts val="2955"/>
              </a:lnSpc>
              <a:spcBef>
                <a:spcPts val="147"/>
              </a:spcBef>
            </a:pP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947E349D-C0F2-E8AD-8D30-F3E4397FC240}"/>
              </a:ext>
            </a:extLst>
          </p:cNvPr>
          <p:cNvSpPr txBox="1"/>
          <p:nvPr/>
        </p:nvSpPr>
        <p:spPr>
          <a:xfrm>
            <a:off x="10661396" y="632360"/>
            <a:ext cx="275670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fld id="{79B5749F-1D91-4F20-8F5F-D1F347C7FF6E}" type="slidenum">
              <a:rPr lang="en-US" sz="2800" spc="0" smtClean="0">
                <a:solidFill>
                  <a:srgbClr val="FFFFCC"/>
                </a:solidFill>
                <a:latin typeface="Century Gothic"/>
                <a:cs typeface="Century Gothic"/>
              </a:rPr>
              <a:t>1</a:t>
            </a:fld>
            <a:endParaRPr sz="2800" dirty="0">
              <a:latin typeface="Century Gothic"/>
              <a:cs typeface="Century Gothic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8CA37B-A4CE-2B3D-6E02-5B8F88A49C4F}"/>
              </a:ext>
            </a:extLst>
          </p:cNvPr>
          <p:cNvSpPr txBox="1"/>
          <p:nvPr/>
        </p:nvSpPr>
        <p:spPr>
          <a:xfrm>
            <a:off x="9300381" y="6166433"/>
            <a:ext cx="2205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CD479B2-8227-40A7-A032-BCA554ACEA14}" type="datetime4">
              <a:rPr lang="en-US" sz="20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5, 2025</a:t>
            </a:fld>
            <a:endParaRPr lang="en-US" sz="20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B0AA1D-CF81-7DE1-59D3-2D9E196232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2" y="5781516"/>
            <a:ext cx="1168927" cy="11699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250" advClick="0" advTm="6000">
        <p:pull/>
      </p:transition>
    </mc:Choice>
    <mc:Fallback xmlns="">
      <p:transition spd="slow" advClick="0" advTm="6000"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10398252" y="-13715"/>
            <a:ext cx="765048" cy="12222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398252" y="-13715"/>
            <a:ext cx="765048" cy="12222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73302" y="291457"/>
            <a:ext cx="8600263" cy="5816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635605" algn="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00AF50"/>
                </a:solidFill>
                <a:latin typeface="Century Gothic"/>
                <a:cs typeface="Century Gothic"/>
              </a:rPr>
              <a:t>LAIKIPIA EAST TECHNICAL AND VOCATIONAL COLLEGE</a:t>
            </a:r>
            <a:endParaRPr lang="en-US" sz="2000" b="1" spc="0" dirty="0">
              <a:solidFill>
                <a:srgbClr val="00AF50"/>
              </a:solidFill>
              <a:latin typeface="Century Gothic"/>
              <a:cs typeface="Century Gothic"/>
            </a:endParaRPr>
          </a:p>
          <a:p>
            <a:pPr marL="166688" marR="1635605" algn="ctr">
              <a:lnSpc>
                <a:spcPts val="2185"/>
              </a:lnSpc>
              <a:spcBef>
                <a:spcPts val="109"/>
              </a:spcBef>
            </a:pPr>
            <a:r>
              <a:rPr lang="en-US" sz="2400" b="1" spc="-39" baseline="-1359" dirty="0">
                <a:solidFill>
                  <a:srgbClr val="00AF50"/>
                </a:solidFill>
                <a:latin typeface="Century Gothic"/>
                <a:cs typeface="Century Gothic"/>
              </a:rPr>
              <a:t>Department </a:t>
            </a:r>
            <a:r>
              <a:rPr lang="en-US" sz="2400" b="1" spc="0" baseline="-1359" dirty="0">
                <a:solidFill>
                  <a:srgbClr val="00AF50"/>
                </a:solidFill>
                <a:latin typeface="Century Gothic"/>
                <a:cs typeface="Century Gothic"/>
              </a:rPr>
              <a:t>of Business and ICT</a:t>
            </a:r>
            <a:endParaRPr lang="en-US" sz="2400" dirty="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61396" y="632360"/>
            <a:ext cx="275670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fld id="{79B5749F-1D91-4F20-8F5F-D1F347C7FF6E}" type="slidenum">
              <a:rPr lang="en-US" sz="2800" spc="0" smtClean="0">
                <a:solidFill>
                  <a:srgbClr val="FFFFCC"/>
                </a:solidFill>
                <a:latin typeface="Century Gothic"/>
                <a:cs typeface="Century Gothic"/>
              </a:rPr>
              <a:t>2</a:t>
            </a:fld>
            <a:endParaRPr sz="2800" dirty="0">
              <a:latin typeface="Century Gothic"/>
              <a:cs typeface="Century Gothic"/>
            </a:endParaRP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756A100B-2C9A-9D6F-CFEB-03348EB5AF14}"/>
              </a:ext>
            </a:extLst>
          </p:cNvPr>
          <p:cNvSpPr txBox="1"/>
          <p:nvPr/>
        </p:nvSpPr>
        <p:spPr>
          <a:xfrm>
            <a:off x="2394297" y="1351152"/>
            <a:ext cx="9721890" cy="5690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6688" marR="19088">
              <a:lnSpc>
                <a:spcPct val="95825"/>
              </a:lnSpc>
              <a:spcBef>
                <a:spcPts val="336"/>
              </a:spcBef>
            </a:pPr>
            <a:r>
              <a:rPr lang="en-US" sz="40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User Input in Java</a:t>
            </a:r>
          </a:p>
          <a:p>
            <a:pPr marL="166688" marR="19088">
              <a:lnSpc>
                <a:spcPct val="95825"/>
              </a:lnSpc>
              <a:spcBef>
                <a:spcPts val="336"/>
              </a:spcBef>
            </a:pPr>
            <a:endParaRPr lang="en-US" sz="3200" dirty="0"/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C6FA0B6E-55B9-486C-584D-B6A952908043}"/>
              </a:ext>
            </a:extLst>
          </p:cNvPr>
          <p:cNvSpPr txBox="1"/>
          <p:nvPr/>
        </p:nvSpPr>
        <p:spPr>
          <a:xfrm>
            <a:off x="1619615" y="2067374"/>
            <a:ext cx="9276665" cy="38106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5425" marR="19088">
              <a:lnSpc>
                <a:spcPct val="95825"/>
              </a:lnSpc>
              <a:spcBef>
                <a:spcPts val="336"/>
              </a:spcBef>
            </a:pPr>
            <a:endParaRPr lang="en-US" sz="3200" dirty="0">
              <a:latin typeface="Times New Roman"/>
              <a:cs typeface="Times New Roman"/>
            </a:endParaRPr>
          </a:p>
          <a:p>
            <a:pPr marL="225425" marR="19088">
              <a:lnSpc>
                <a:spcPct val="95825"/>
              </a:lnSpc>
              <a:spcBef>
                <a:spcPts val="336"/>
              </a:spcBef>
            </a:pP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996A95-309A-7FE4-91D1-6918334C90DA}"/>
              </a:ext>
            </a:extLst>
          </p:cNvPr>
          <p:cNvSpPr txBox="1"/>
          <p:nvPr/>
        </p:nvSpPr>
        <p:spPr>
          <a:xfrm>
            <a:off x="9300381" y="6166433"/>
            <a:ext cx="2205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CD479B2-8227-40A7-A032-BCA554ACEA14}" type="datetime4">
              <a:rPr lang="en-US" sz="20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5, 2025</a:t>
            </a:fld>
            <a:endParaRPr lang="en-US" sz="20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C65922-5C59-150A-F773-62B6DC76D5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68" y="5781516"/>
            <a:ext cx="1168927" cy="1169943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CDC1E90D-7319-320B-A3BE-1D89BAB52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38" y="2090528"/>
            <a:ext cx="1074941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take input from the user in Java, the Scanner class is used. The 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inherit"/>
              </a:rPr>
              <a:t>Scanner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class a built-in class of </a:t>
            </a:r>
            <a:r>
              <a:rPr lang="en-US" sz="3600" b="0" i="0" u="none" strike="noStrike" dirty="0"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java.util package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3600" b="0" i="0" u="none" strike="noStrike" dirty="0">
                <a:solidFill>
                  <a:srgbClr val="008000"/>
                </a:solidFill>
                <a:effectLst/>
                <a:latin typeface="Verdana" panose="020B0604030504040204" pitchFamily="34" charset="0"/>
              </a:rPr>
              <a:t>Java Scanner class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provides many built-in methods to take different types of user inputs from the users.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250" advClick="0" advTm="6000">
        <p:pull/>
      </p:transition>
    </mc:Choice>
    <mc:Fallback xmlns="">
      <p:transition spd="slow" advClick="0" advTm="6000"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4B5B8-B548-4941-42D9-B4622ED04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>
            <a:extLst>
              <a:ext uri="{FF2B5EF4-FFF2-40B4-BE49-F238E27FC236}">
                <a16:creationId xmlns:a16="http://schemas.microsoft.com/office/drawing/2014/main" id="{629E628B-AE29-FA8E-5D3D-046C5ABA6AB4}"/>
              </a:ext>
            </a:extLst>
          </p:cNvPr>
          <p:cNvSpPr/>
          <p:nvPr/>
        </p:nvSpPr>
        <p:spPr>
          <a:xfrm>
            <a:off x="10398252" y="-13715"/>
            <a:ext cx="765048" cy="12222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CF0598A5-94CF-7D3E-8F9F-0A2A94A1698E}"/>
              </a:ext>
            </a:extLst>
          </p:cNvPr>
          <p:cNvSpPr/>
          <p:nvPr/>
        </p:nvSpPr>
        <p:spPr>
          <a:xfrm>
            <a:off x="10398252" y="-13715"/>
            <a:ext cx="765048" cy="12222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03411777-49CC-22B1-C586-3682E0D75239}"/>
              </a:ext>
            </a:extLst>
          </p:cNvPr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CF61931D-66EF-4877-130A-DA2D7993211E}"/>
              </a:ext>
            </a:extLst>
          </p:cNvPr>
          <p:cNvSpPr txBox="1"/>
          <p:nvPr/>
        </p:nvSpPr>
        <p:spPr>
          <a:xfrm>
            <a:off x="1068324" y="291457"/>
            <a:ext cx="8805241" cy="1461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635605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00AF50"/>
                </a:solidFill>
                <a:latin typeface="Century Gothic"/>
                <a:cs typeface="Century Gothic"/>
              </a:rPr>
              <a:t>LAIKIPIA EAST TECHNICAL AND VOCATIONAL COLLEGE</a:t>
            </a:r>
            <a:endParaRPr lang="en-US" sz="2000" b="1" spc="0" dirty="0">
              <a:solidFill>
                <a:srgbClr val="00AF50"/>
              </a:solidFill>
              <a:latin typeface="Century Gothic"/>
              <a:cs typeface="Century Gothic"/>
            </a:endParaRPr>
          </a:p>
          <a:p>
            <a:pPr marL="166688" marR="1635605" algn="ctr">
              <a:lnSpc>
                <a:spcPts val="2185"/>
              </a:lnSpc>
              <a:spcBef>
                <a:spcPts val="109"/>
              </a:spcBef>
            </a:pPr>
            <a:r>
              <a:rPr lang="en-US" sz="3200" b="1" spc="-39" baseline="-1359" dirty="0">
                <a:solidFill>
                  <a:srgbClr val="00AF50"/>
                </a:solidFill>
                <a:latin typeface="Century Gothic"/>
                <a:cs typeface="Century Gothic"/>
              </a:rPr>
              <a:t>Department </a:t>
            </a:r>
            <a:r>
              <a:rPr lang="en-US" sz="3200" b="1" spc="0" baseline="-1359" dirty="0">
                <a:solidFill>
                  <a:srgbClr val="00AF50"/>
                </a:solidFill>
                <a:latin typeface="Century Gothic"/>
                <a:cs typeface="Century Gothic"/>
              </a:rPr>
              <a:t>of Business and ICT</a:t>
            </a:r>
          </a:p>
          <a:p>
            <a:pPr marL="166688" marR="1635605" algn="ctr">
              <a:lnSpc>
                <a:spcPts val="2185"/>
              </a:lnSpc>
              <a:spcBef>
                <a:spcPts val="109"/>
              </a:spcBef>
            </a:pPr>
            <a:endParaRPr lang="en-US" sz="2800" b="1" baseline="-1359" dirty="0">
              <a:solidFill>
                <a:schemeClr val="accent6">
                  <a:lumMod val="75000"/>
                </a:schemeClr>
              </a:solidFill>
              <a:latin typeface="Century Gothic"/>
              <a:cs typeface="Century Gothic"/>
            </a:endParaRPr>
          </a:p>
          <a:p>
            <a:endParaRPr lang="en-US" sz="3600" b="1" dirty="0"/>
          </a:p>
          <a:p>
            <a:endParaRPr lang="en-US" sz="2800" dirty="0"/>
          </a:p>
          <a:p>
            <a:endParaRPr lang="en-US" sz="2400" dirty="0"/>
          </a:p>
          <a:p>
            <a:pPr marL="166688" marR="1635605" algn="ctr">
              <a:lnSpc>
                <a:spcPts val="2185"/>
              </a:lnSpc>
              <a:spcBef>
                <a:spcPts val="109"/>
              </a:spcBef>
            </a:pPr>
            <a:endParaRPr lang="en-US" sz="2400" dirty="0">
              <a:latin typeface="Century Gothic"/>
              <a:cs typeface="Century Gothic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A9204211-D700-E157-46CE-5DAEA0794A73}"/>
              </a:ext>
            </a:extLst>
          </p:cNvPr>
          <p:cNvSpPr txBox="1"/>
          <p:nvPr/>
        </p:nvSpPr>
        <p:spPr>
          <a:xfrm>
            <a:off x="10661396" y="632360"/>
            <a:ext cx="275670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fld id="{79B5749F-1D91-4F20-8F5F-D1F347C7FF6E}" type="slidenum">
              <a:rPr lang="en-US" sz="2800" spc="0" smtClean="0">
                <a:solidFill>
                  <a:srgbClr val="FFFFCC"/>
                </a:solidFill>
                <a:latin typeface="Century Gothic"/>
                <a:cs typeface="Century Gothic"/>
              </a:rPr>
              <a:t>3</a:t>
            </a:fld>
            <a:endParaRPr sz="2800" dirty="0">
              <a:latin typeface="Century Gothic"/>
              <a:cs typeface="Century Gothic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5B7BCE-C406-E96C-4023-C671AB6363EA}"/>
              </a:ext>
            </a:extLst>
          </p:cNvPr>
          <p:cNvSpPr txBox="1"/>
          <p:nvPr/>
        </p:nvSpPr>
        <p:spPr>
          <a:xfrm>
            <a:off x="9300381" y="6166433"/>
            <a:ext cx="2205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CD479B2-8227-40A7-A032-BCA554ACEA14}" type="datetime4">
              <a:rPr lang="en-US" sz="20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5, 2025</a:t>
            </a:fld>
            <a:endParaRPr lang="en-US" sz="20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6BDEFD-B237-F38E-44D2-A4F8866C4B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5878068"/>
            <a:ext cx="1168927" cy="1169943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F476EC02-ADD0-0AEE-D02F-AE360B326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527" y="1625449"/>
            <a:ext cx="10801282" cy="39087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How to Use Scanner Class to Take User Input?</a:t>
            </a:r>
          </a:p>
          <a:p>
            <a:pPr algn="l"/>
            <a:r>
              <a:rPr lang="en-US" sz="4000" b="0" i="0" dirty="0">
                <a:effectLst/>
                <a:latin typeface="Verdana" panose="020B0604030504040204" pitchFamily="34" charset="0"/>
              </a:rPr>
              <a:t>Step 1: Import Scanner Class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import </a:t>
            </a:r>
            <a:r>
              <a:rPr lang="en-US" sz="3600" b="0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java.util.Scanner</a:t>
            </a:r>
            <a:endParaRPr lang="en-US" sz="3600" b="0" i="0" dirty="0">
              <a:solidFill>
                <a:srgbClr val="FF0000"/>
              </a:solidFill>
              <a:effectLst/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b="1" i="0" dirty="0">
                <a:effectLst/>
                <a:latin typeface="Verdana" panose="020B0604030504040204" pitchFamily="34" charset="0"/>
              </a:rPr>
              <a:t>Step 2: Create Scanner Class's Object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2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Scanner obj = new Scanner(System.in);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i="0" dirty="0">
                <a:effectLst/>
                <a:latin typeface="Verdana" panose="020B0604030504040204" pitchFamily="34" charset="0"/>
              </a:rPr>
              <a:t>Step 3: Take User Input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2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int age = </a:t>
            </a:r>
            <a:r>
              <a:rPr lang="en-US" sz="3200" b="0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obj.nextInt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();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97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250" advClick="0" advTm="6000">
        <p:pull/>
      </p:transition>
    </mc:Choice>
    <mc:Fallback xmlns="">
      <p:transition spd="slow" advClick="0" advTm="6000">
        <p:pull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6B144-5D95-DF76-0B3C-B5B26974D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>
            <a:extLst>
              <a:ext uri="{FF2B5EF4-FFF2-40B4-BE49-F238E27FC236}">
                <a16:creationId xmlns:a16="http://schemas.microsoft.com/office/drawing/2014/main" id="{62E0F30E-F172-2FAC-1C6C-2D35177644FB}"/>
              </a:ext>
            </a:extLst>
          </p:cNvPr>
          <p:cNvSpPr/>
          <p:nvPr/>
        </p:nvSpPr>
        <p:spPr>
          <a:xfrm>
            <a:off x="10398252" y="-13715"/>
            <a:ext cx="765048" cy="12222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6CFE486F-1005-20A9-AEEA-DA608A916BCD}"/>
              </a:ext>
            </a:extLst>
          </p:cNvPr>
          <p:cNvSpPr/>
          <p:nvPr/>
        </p:nvSpPr>
        <p:spPr>
          <a:xfrm>
            <a:off x="10398252" y="-13715"/>
            <a:ext cx="765048" cy="12222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E957A9EE-6113-4C0A-F0B8-7CE76F54A5C4}"/>
              </a:ext>
            </a:extLst>
          </p:cNvPr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EA0E14E8-9557-F12C-C44A-96BEA7D90E2B}"/>
              </a:ext>
            </a:extLst>
          </p:cNvPr>
          <p:cNvSpPr txBox="1"/>
          <p:nvPr/>
        </p:nvSpPr>
        <p:spPr>
          <a:xfrm>
            <a:off x="1273302" y="291457"/>
            <a:ext cx="8600263" cy="5816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635605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00AF50"/>
                </a:solidFill>
                <a:latin typeface="Century Gothic"/>
                <a:cs typeface="Century Gothic"/>
              </a:rPr>
              <a:t>LAIKIPIA EAST TECHNICAL AND VOCATIONAL COLLEGE</a:t>
            </a:r>
            <a:endParaRPr lang="en-US" sz="2000" b="1" spc="0" dirty="0">
              <a:solidFill>
                <a:srgbClr val="00AF50"/>
              </a:solidFill>
              <a:latin typeface="Century Gothic"/>
              <a:cs typeface="Century Gothic"/>
            </a:endParaRPr>
          </a:p>
          <a:p>
            <a:pPr marL="166688" marR="1635605" algn="ctr">
              <a:lnSpc>
                <a:spcPts val="2185"/>
              </a:lnSpc>
              <a:spcBef>
                <a:spcPts val="109"/>
              </a:spcBef>
            </a:pPr>
            <a:r>
              <a:rPr lang="en-US" sz="2400" b="1" spc="-39" baseline="-1359" dirty="0">
                <a:solidFill>
                  <a:srgbClr val="00AF50"/>
                </a:solidFill>
                <a:latin typeface="Century Gothic"/>
                <a:cs typeface="Century Gothic"/>
              </a:rPr>
              <a:t>Department </a:t>
            </a:r>
            <a:r>
              <a:rPr lang="en-US" sz="2400" b="1" spc="0" baseline="-1359" dirty="0">
                <a:solidFill>
                  <a:srgbClr val="00AF50"/>
                </a:solidFill>
                <a:latin typeface="Century Gothic"/>
                <a:cs typeface="Century Gothic"/>
              </a:rPr>
              <a:t>of Business and ICT</a:t>
            </a:r>
            <a:endParaRPr lang="en-US" sz="2400" dirty="0">
              <a:latin typeface="Century Gothic"/>
              <a:cs typeface="Century Gothic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147A7029-5C32-9012-F3D0-4D50897829D9}"/>
              </a:ext>
            </a:extLst>
          </p:cNvPr>
          <p:cNvSpPr txBox="1"/>
          <p:nvPr/>
        </p:nvSpPr>
        <p:spPr>
          <a:xfrm>
            <a:off x="10661396" y="632360"/>
            <a:ext cx="275670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fld id="{79B5749F-1D91-4F20-8F5F-D1F347C7FF6E}" type="slidenum">
              <a:rPr lang="en-US" sz="2800" spc="0" smtClean="0">
                <a:solidFill>
                  <a:srgbClr val="FFFFCC"/>
                </a:solidFill>
                <a:latin typeface="Century Gothic"/>
                <a:cs typeface="Century Gothic"/>
              </a:rPr>
              <a:t>4</a:t>
            </a:fld>
            <a:endParaRPr sz="2800" dirty="0">
              <a:latin typeface="Century Gothic"/>
              <a:cs typeface="Century Gothic"/>
            </a:endParaRP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EE66F19A-810D-C480-7EBF-7CD248DD6130}"/>
              </a:ext>
            </a:extLst>
          </p:cNvPr>
          <p:cNvSpPr txBox="1"/>
          <p:nvPr/>
        </p:nvSpPr>
        <p:spPr>
          <a:xfrm>
            <a:off x="1028700" y="1206285"/>
            <a:ext cx="9721890" cy="5690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lang="en-US" sz="3600" dirty="0"/>
          </a:p>
          <a:p>
            <a:endParaRPr lang="en-US" sz="3600" dirty="0"/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39B4097C-6A20-DDB9-CF08-21E4DC54CE63}"/>
              </a:ext>
            </a:extLst>
          </p:cNvPr>
          <p:cNvSpPr txBox="1"/>
          <p:nvPr/>
        </p:nvSpPr>
        <p:spPr>
          <a:xfrm>
            <a:off x="1619615" y="2067374"/>
            <a:ext cx="9276665" cy="38106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5425" marR="19088">
              <a:lnSpc>
                <a:spcPct val="95825"/>
              </a:lnSpc>
              <a:spcBef>
                <a:spcPts val="336"/>
              </a:spcBef>
            </a:pPr>
            <a:endParaRPr lang="en-US" sz="2800" dirty="0">
              <a:latin typeface="Times New Roman"/>
              <a:cs typeface="Times New Roman"/>
            </a:endParaRPr>
          </a:p>
          <a:p>
            <a:pPr marL="225425" marR="19088">
              <a:lnSpc>
                <a:spcPct val="95825"/>
              </a:lnSpc>
              <a:spcBef>
                <a:spcPts val="336"/>
              </a:spcBef>
            </a:pPr>
            <a:endParaRPr lang="en-US" sz="3200" dirty="0">
              <a:latin typeface="Times New Roman"/>
              <a:cs typeface="Times New Roman"/>
            </a:endParaRPr>
          </a:p>
          <a:p>
            <a:pPr marL="225425" marR="19088">
              <a:lnSpc>
                <a:spcPct val="95825"/>
              </a:lnSpc>
              <a:spcBef>
                <a:spcPts val="336"/>
              </a:spcBef>
            </a:pP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1290C8-1D85-8EE7-1E9D-01EF59BD0FFD}"/>
              </a:ext>
            </a:extLst>
          </p:cNvPr>
          <p:cNvSpPr txBox="1"/>
          <p:nvPr/>
        </p:nvSpPr>
        <p:spPr>
          <a:xfrm>
            <a:off x="9300381" y="6166433"/>
            <a:ext cx="2205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CD479B2-8227-40A7-A032-BCA554ACEA14}" type="datetime4">
              <a:rPr lang="en-US" sz="20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5, 2025</a:t>
            </a:fld>
            <a:endParaRPr lang="en-US" sz="20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2F9310-A80C-EBBB-247D-A0E587FF40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928" y="5878068"/>
            <a:ext cx="1168927" cy="1169943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83FDB9F3-C893-6D75-1C9F-53A9F2767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15" y="1546192"/>
            <a:ext cx="9420419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Exercise 1: Read and Display Name</a:t>
            </a:r>
          </a:p>
          <a:p>
            <a:r>
              <a:rPr lang="en-US" sz="3600" dirty="0"/>
              <a:t>Write a Java program that asks the user to enter their name and then prints a greeting message</a:t>
            </a:r>
          </a:p>
          <a:p>
            <a:r>
              <a:rPr kumimoji="0" lang="en-US" altLang="en-US" sz="36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 Output: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</a:endParaRPr>
          </a:p>
          <a:p>
            <a:endParaRPr lang="en-US" sz="36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730844-08C5-2732-F89F-2CB62BE20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992286"/>
            <a:ext cx="4421210" cy="107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384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Enter your name: Alice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Hello, Alice!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82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250" advClick="0" advTm="6000">
        <p:pull/>
      </p:transition>
    </mc:Choice>
    <mc:Fallback xmlns="">
      <p:transition spd="slow" advClick="0" advTm="6000"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E7D6C-9A48-49CC-685B-9507517F6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>
            <a:extLst>
              <a:ext uri="{FF2B5EF4-FFF2-40B4-BE49-F238E27FC236}">
                <a16:creationId xmlns:a16="http://schemas.microsoft.com/office/drawing/2014/main" id="{D897FA9F-94D3-80AF-FD0D-339CC39B11FA}"/>
              </a:ext>
            </a:extLst>
          </p:cNvPr>
          <p:cNvSpPr/>
          <p:nvPr/>
        </p:nvSpPr>
        <p:spPr>
          <a:xfrm>
            <a:off x="10398252" y="-13715"/>
            <a:ext cx="765048" cy="12222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AF6A530F-A25C-DF53-8B34-3422D494B503}"/>
              </a:ext>
            </a:extLst>
          </p:cNvPr>
          <p:cNvSpPr/>
          <p:nvPr/>
        </p:nvSpPr>
        <p:spPr>
          <a:xfrm>
            <a:off x="10398252" y="-13715"/>
            <a:ext cx="765048" cy="12222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39AC2352-E76C-D6BE-3589-3FED850C2E18}"/>
              </a:ext>
            </a:extLst>
          </p:cNvPr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5CBFEBD2-514C-FA4A-2EB3-DDEC378EFB3B}"/>
              </a:ext>
            </a:extLst>
          </p:cNvPr>
          <p:cNvSpPr txBox="1"/>
          <p:nvPr/>
        </p:nvSpPr>
        <p:spPr>
          <a:xfrm>
            <a:off x="1273302" y="291457"/>
            <a:ext cx="8600263" cy="5816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635605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00AF50"/>
                </a:solidFill>
                <a:latin typeface="Century Gothic"/>
                <a:cs typeface="Century Gothic"/>
              </a:rPr>
              <a:t>LAIKIPIA EAST TECHNICAL AND VOCATIONAL COLLEGE</a:t>
            </a:r>
            <a:endParaRPr lang="en-US" sz="2000" b="1" spc="0" dirty="0">
              <a:solidFill>
                <a:srgbClr val="00AF50"/>
              </a:solidFill>
              <a:latin typeface="Century Gothic"/>
              <a:cs typeface="Century Gothic"/>
            </a:endParaRPr>
          </a:p>
          <a:p>
            <a:pPr marL="166688" marR="1635605" algn="ctr">
              <a:lnSpc>
                <a:spcPts val="2185"/>
              </a:lnSpc>
              <a:spcBef>
                <a:spcPts val="109"/>
              </a:spcBef>
            </a:pPr>
            <a:r>
              <a:rPr lang="en-US" sz="2400" b="1" spc="-39" baseline="-1359" dirty="0">
                <a:solidFill>
                  <a:srgbClr val="00AF50"/>
                </a:solidFill>
                <a:latin typeface="Century Gothic"/>
                <a:cs typeface="Century Gothic"/>
              </a:rPr>
              <a:t>Department </a:t>
            </a:r>
            <a:r>
              <a:rPr lang="en-US" sz="2400" b="1" spc="0" baseline="-1359" dirty="0">
                <a:solidFill>
                  <a:srgbClr val="00AF50"/>
                </a:solidFill>
                <a:latin typeface="Century Gothic"/>
                <a:cs typeface="Century Gothic"/>
              </a:rPr>
              <a:t>of Business and ICT</a:t>
            </a:r>
            <a:endParaRPr lang="en-US" sz="2400" dirty="0">
              <a:latin typeface="Century Gothic"/>
              <a:cs typeface="Century Gothic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05C15F81-B5BB-384F-FFB2-A94F5C4395D4}"/>
              </a:ext>
            </a:extLst>
          </p:cNvPr>
          <p:cNvSpPr txBox="1"/>
          <p:nvPr/>
        </p:nvSpPr>
        <p:spPr>
          <a:xfrm>
            <a:off x="10661396" y="632360"/>
            <a:ext cx="275670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fld id="{79B5749F-1D91-4F20-8F5F-D1F347C7FF6E}" type="slidenum">
              <a:rPr lang="en-US" sz="2800" spc="0" smtClean="0">
                <a:solidFill>
                  <a:srgbClr val="FFFFCC"/>
                </a:solidFill>
                <a:latin typeface="Century Gothic"/>
                <a:cs typeface="Century Gothic"/>
              </a:rPr>
              <a:t>5</a:t>
            </a:fld>
            <a:endParaRPr sz="2800" dirty="0">
              <a:latin typeface="Century Gothic"/>
              <a:cs typeface="Century Gothic"/>
            </a:endParaRP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77E1E1C2-DB09-7F35-AA98-CAB558F275E0}"/>
              </a:ext>
            </a:extLst>
          </p:cNvPr>
          <p:cNvSpPr txBox="1"/>
          <p:nvPr/>
        </p:nvSpPr>
        <p:spPr>
          <a:xfrm>
            <a:off x="1028700" y="1206285"/>
            <a:ext cx="9721890" cy="5690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lang="en-US" sz="3600" dirty="0"/>
          </a:p>
          <a:p>
            <a:endParaRPr lang="en-US" sz="3600" dirty="0"/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A0320FC5-84B6-CE13-0561-05C4091A3B98}"/>
              </a:ext>
            </a:extLst>
          </p:cNvPr>
          <p:cNvSpPr txBox="1"/>
          <p:nvPr/>
        </p:nvSpPr>
        <p:spPr>
          <a:xfrm>
            <a:off x="1619615" y="2067374"/>
            <a:ext cx="9276665" cy="38106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5425" marR="19088">
              <a:lnSpc>
                <a:spcPct val="95825"/>
              </a:lnSpc>
              <a:spcBef>
                <a:spcPts val="336"/>
              </a:spcBef>
            </a:pPr>
            <a:endParaRPr lang="en-US" sz="2800" dirty="0">
              <a:latin typeface="Times New Roman"/>
              <a:cs typeface="Times New Roman"/>
            </a:endParaRPr>
          </a:p>
          <a:p>
            <a:pPr marL="225425" marR="19088">
              <a:lnSpc>
                <a:spcPct val="95825"/>
              </a:lnSpc>
              <a:spcBef>
                <a:spcPts val="336"/>
              </a:spcBef>
            </a:pPr>
            <a:endParaRPr lang="en-US" sz="3200" dirty="0">
              <a:latin typeface="Times New Roman"/>
              <a:cs typeface="Times New Roman"/>
            </a:endParaRPr>
          </a:p>
          <a:p>
            <a:pPr marL="225425" marR="19088">
              <a:lnSpc>
                <a:spcPct val="95825"/>
              </a:lnSpc>
              <a:spcBef>
                <a:spcPts val="336"/>
              </a:spcBef>
            </a:pP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98081A-110C-8263-8C05-D14877C540F2}"/>
              </a:ext>
            </a:extLst>
          </p:cNvPr>
          <p:cNvSpPr txBox="1"/>
          <p:nvPr/>
        </p:nvSpPr>
        <p:spPr>
          <a:xfrm>
            <a:off x="9300381" y="6166433"/>
            <a:ext cx="2205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CD479B2-8227-40A7-A032-BCA554ACEA14}" type="datetime4">
              <a:rPr lang="en-US" sz="20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5, 2025</a:t>
            </a:fld>
            <a:endParaRPr lang="en-US" sz="20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081399-D909-694C-E6C3-37DCA83D3C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928" y="5878068"/>
            <a:ext cx="1168927" cy="1169943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D0642F4D-7AD1-B178-1DA1-A551C65EE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15" y="1515415"/>
            <a:ext cx="942041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Exercise 2: Add Two Numbers</a:t>
            </a:r>
          </a:p>
          <a:p>
            <a:r>
              <a:rPr lang="en-US" sz="3600" dirty="0"/>
              <a:t>Write a Java program that asks the user to input two numbers and prints their sum.</a:t>
            </a:r>
          </a:p>
          <a:p>
            <a:r>
              <a:rPr kumimoji="0" lang="en-US" altLang="en-US" sz="36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 Output: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</a:endParaRPr>
          </a:p>
          <a:p>
            <a:endParaRPr lang="en-US" sz="36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4D3409-1CA2-A209-119E-B6E8F4A46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033815"/>
            <a:ext cx="4783682" cy="15542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384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Enter first number: 5  </a:t>
            </a:r>
          </a:p>
          <a:p>
            <a:pPr marL="0" marR="0" lvl="0" indent="0" algn="l" defTabSz="914400" rtl="0" eaLnBrk="0" fontAlgn="base" latinLnBrk="0" hangingPunct="0">
              <a:lnSpc>
                <a:spcPts val="384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Enter second number: 7  </a:t>
            </a:r>
          </a:p>
          <a:p>
            <a:pPr marL="0" marR="0" lvl="0" indent="0" algn="l" defTabSz="914400" rtl="0" eaLnBrk="0" fontAlgn="base" latinLnBrk="0" hangingPunct="0">
              <a:lnSpc>
                <a:spcPts val="384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The sum is: 12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438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250" advClick="0" advTm="6000">
        <p:pull/>
      </p:transition>
    </mc:Choice>
    <mc:Fallback>
      <p:transition spd="slow" advClick="0" advTm="6000">
        <p:pull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E093F-22CA-2D8C-44EA-B1347A3AC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>
            <a:extLst>
              <a:ext uri="{FF2B5EF4-FFF2-40B4-BE49-F238E27FC236}">
                <a16:creationId xmlns:a16="http://schemas.microsoft.com/office/drawing/2014/main" id="{7E8C3A78-B328-FFE3-3B48-141B78C03C5E}"/>
              </a:ext>
            </a:extLst>
          </p:cNvPr>
          <p:cNvSpPr/>
          <p:nvPr/>
        </p:nvSpPr>
        <p:spPr>
          <a:xfrm>
            <a:off x="10398252" y="-13715"/>
            <a:ext cx="765048" cy="12222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0D907D2E-814D-BE15-0133-0CB78A5F3CF0}"/>
              </a:ext>
            </a:extLst>
          </p:cNvPr>
          <p:cNvSpPr/>
          <p:nvPr/>
        </p:nvSpPr>
        <p:spPr>
          <a:xfrm>
            <a:off x="10398252" y="-13715"/>
            <a:ext cx="765048" cy="12222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2328F4FB-AE9C-1D5C-F56D-3614599FDCBD}"/>
              </a:ext>
            </a:extLst>
          </p:cNvPr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96538406-1736-F155-2A2C-585CA2E7B238}"/>
              </a:ext>
            </a:extLst>
          </p:cNvPr>
          <p:cNvSpPr txBox="1"/>
          <p:nvPr/>
        </p:nvSpPr>
        <p:spPr>
          <a:xfrm>
            <a:off x="1273302" y="291457"/>
            <a:ext cx="8600263" cy="5816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635605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00AF50"/>
                </a:solidFill>
                <a:latin typeface="Century Gothic"/>
                <a:cs typeface="Century Gothic"/>
              </a:rPr>
              <a:t>LAIKIPIA EAST TECHNICAL AND VOCATIONAL COLLEGE</a:t>
            </a:r>
            <a:endParaRPr lang="en-US" sz="2000" b="1" spc="0" dirty="0">
              <a:solidFill>
                <a:srgbClr val="00AF50"/>
              </a:solidFill>
              <a:latin typeface="Century Gothic"/>
              <a:cs typeface="Century Gothic"/>
            </a:endParaRPr>
          </a:p>
          <a:p>
            <a:pPr marL="166688" marR="1635605" algn="ctr">
              <a:lnSpc>
                <a:spcPts val="2185"/>
              </a:lnSpc>
              <a:spcBef>
                <a:spcPts val="109"/>
              </a:spcBef>
            </a:pPr>
            <a:r>
              <a:rPr lang="en-US" sz="2400" b="1" spc="-39" baseline="-1359" dirty="0">
                <a:solidFill>
                  <a:srgbClr val="00AF50"/>
                </a:solidFill>
                <a:latin typeface="Century Gothic"/>
                <a:cs typeface="Century Gothic"/>
              </a:rPr>
              <a:t>Department </a:t>
            </a:r>
            <a:r>
              <a:rPr lang="en-US" sz="2400" b="1" spc="0" baseline="-1359" dirty="0">
                <a:solidFill>
                  <a:srgbClr val="00AF50"/>
                </a:solidFill>
                <a:latin typeface="Century Gothic"/>
                <a:cs typeface="Century Gothic"/>
              </a:rPr>
              <a:t>of Business and ICT</a:t>
            </a:r>
            <a:endParaRPr lang="en-US" sz="2400" dirty="0">
              <a:latin typeface="Century Gothic"/>
              <a:cs typeface="Century Gothic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C4B2167D-87C1-DC9C-893B-ACFCAAB805A9}"/>
              </a:ext>
            </a:extLst>
          </p:cNvPr>
          <p:cNvSpPr txBox="1"/>
          <p:nvPr/>
        </p:nvSpPr>
        <p:spPr>
          <a:xfrm>
            <a:off x="10661396" y="632360"/>
            <a:ext cx="275670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fld id="{79B5749F-1D91-4F20-8F5F-D1F347C7FF6E}" type="slidenum">
              <a:rPr lang="en-US" sz="2800" spc="0" smtClean="0">
                <a:solidFill>
                  <a:srgbClr val="FFFFCC"/>
                </a:solidFill>
                <a:latin typeface="Century Gothic"/>
                <a:cs typeface="Century Gothic"/>
              </a:rPr>
              <a:t>6</a:t>
            </a:fld>
            <a:endParaRPr sz="2800" dirty="0">
              <a:latin typeface="Century Gothic"/>
              <a:cs typeface="Century Gothic"/>
            </a:endParaRP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3C41C483-335D-D4E7-168F-53DDCBEEBD93}"/>
              </a:ext>
            </a:extLst>
          </p:cNvPr>
          <p:cNvSpPr txBox="1"/>
          <p:nvPr/>
        </p:nvSpPr>
        <p:spPr>
          <a:xfrm>
            <a:off x="1028700" y="1206285"/>
            <a:ext cx="9721890" cy="5690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lang="en-US" sz="3600" dirty="0"/>
          </a:p>
          <a:p>
            <a:endParaRPr lang="en-US" sz="3600" dirty="0"/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C24C53DD-7BCA-DEB2-1D27-A3917C6CE00A}"/>
              </a:ext>
            </a:extLst>
          </p:cNvPr>
          <p:cNvSpPr txBox="1"/>
          <p:nvPr/>
        </p:nvSpPr>
        <p:spPr>
          <a:xfrm>
            <a:off x="1619615" y="2067374"/>
            <a:ext cx="9276665" cy="38106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5425" marR="19088">
              <a:lnSpc>
                <a:spcPct val="95825"/>
              </a:lnSpc>
              <a:spcBef>
                <a:spcPts val="336"/>
              </a:spcBef>
            </a:pPr>
            <a:endParaRPr lang="en-US" sz="2800" dirty="0">
              <a:latin typeface="Times New Roman"/>
              <a:cs typeface="Times New Roman"/>
            </a:endParaRPr>
          </a:p>
          <a:p>
            <a:pPr marL="225425" marR="19088">
              <a:lnSpc>
                <a:spcPct val="95825"/>
              </a:lnSpc>
              <a:spcBef>
                <a:spcPts val="336"/>
              </a:spcBef>
            </a:pPr>
            <a:endParaRPr lang="en-US" sz="3200" dirty="0">
              <a:latin typeface="Times New Roman"/>
              <a:cs typeface="Times New Roman"/>
            </a:endParaRPr>
          </a:p>
          <a:p>
            <a:pPr marL="225425" marR="19088">
              <a:lnSpc>
                <a:spcPct val="95825"/>
              </a:lnSpc>
              <a:spcBef>
                <a:spcPts val="336"/>
              </a:spcBef>
            </a:pP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942C00-27AA-49B8-1B2B-D1D77A91B8B4}"/>
              </a:ext>
            </a:extLst>
          </p:cNvPr>
          <p:cNvSpPr txBox="1"/>
          <p:nvPr/>
        </p:nvSpPr>
        <p:spPr>
          <a:xfrm>
            <a:off x="9300381" y="6166433"/>
            <a:ext cx="2205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CD479B2-8227-40A7-A032-BCA554ACEA14}" type="datetime4">
              <a:rPr lang="en-US" sz="20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5, 2025</a:t>
            </a:fld>
            <a:endParaRPr lang="en-US" sz="20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1A0322-98EC-2998-794D-D4FD02796D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928" y="5878068"/>
            <a:ext cx="1168927" cy="1169943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0D1692FF-142D-C251-CDE0-F70876A9A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303" y="1484638"/>
            <a:ext cx="9766732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/>
              <a:t>Exercise 3: Simple Age Calculator</a:t>
            </a:r>
          </a:p>
          <a:p>
            <a:r>
              <a:rPr lang="en-US" sz="3600" dirty="0"/>
              <a:t>Ask the user to enter their </a:t>
            </a:r>
            <a:r>
              <a:rPr lang="en-US" sz="3600" b="1" dirty="0"/>
              <a:t>birth year</a:t>
            </a:r>
            <a:r>
              <a:rPr lang="en-US" sz="3600" dirty="0"/>
              <a:t> and calculate their </a:t>
            </a:r>
            <a:r>
              <a:rPr lang="en-US" sz="3600" b="1" dirty="0"/>
              <a:t>age</a:t>
            </a:r>
            <a:r>
              <a:rPr lang="en-US" sz="3600" dirty="0"/>
              <a:t> based on the current year (e.g. 2025).</a:t>
            </a:r>
          </a:p>
          <a:p>
            <a:r>
              <a:rPr kumimoji="0" lang="en-US" altLang="en-US" sz="36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 Output: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</a:endParaRPr>
          </a:p>
          <a:p>
            <a:endParaRPr lang="en-US" sz="36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33E7A4-8256-D207-8DBB-591674C0E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062139"/>
            <a:ext cx="5261377" cy="1066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384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Enter your birth year: 2005  </a:t>
            </a:r>
          </a:p>
          <a:p>
            <a:pPr marL="0" marR="0" lvl="0" indent="0" algn="l" defTabSz="914400" rtl="0" eaLnBrk="0" fontAlgn="base" latinLnBrk="0" hangingPunct="0">
              <a:lnSpc>
                <a:spcPts val="384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</a:rPr>
              <a:t>You are 20 years old.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359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250" advClick="0" advTm="6000">
        <p:pull/>
      </p:transition>
    </mc:Choice>
    <mc:Fallback>
      <p:transition spd="slow" advClick="0" advTm="6000">
        <p:pull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D704A-A404-C1D9-0ECB-232AF90F8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>
            <a:extLst>
              <a:ext uri="{FF2B5EF4-FFF2-40B4-BE49-F238E27FC236}">
                <a16:creationId xmlns:a16="http://schemas.microsoft.com/office/drawing/2014/main" id="{C2B979DE-5BB7-F195-0B66-D3558B8C8E91}"/>
              </a:ext>
            </a:extLst>
          </p:cNvPr>
          <p:cNvSpPr/>
          <p:nvPr/>
        </p:nvSpPr>
        <p:spPr>
          <a:xfrm>
            <a:off x="10398252" y="-13715"/>
            <a:ext cx="765048" cy="12222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60618CE7-23F1-7015-676D-11B832CEC1AB}"/>
              </a:ext>
            </a:extLst>
          </p:cNvPr>
          <p:cNvSpPr/>
          <p:nvPr/>
        </p:nvSpPr>
        <p:spPr>
          <a:xfrm>
            <a:off x="10398252" y="-13715"/>
            <a:ext cx="765048" cy="12222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3DB3E61A-302D-7F2C-0B0D-C40BEC89AB57}"/>
              </a:ext>
            </a:extLst>
          </p:cNvPr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66334609-EC15-CCC1-47B1-11FB8F541AA3}"/>
              </a:ext>
            </a:extLst>
          </p:cNvPr>
          <p:cNvSpPr txBox="1"/>
          <p:nvPr/>
        </p:nvSpPr>
        <p:spPr>
          <a:xfrm>
            <a:off x="1273302" y="291457"/>
            <a:ext cx="8600263" cy="5816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635605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00AF50"/>
                </a:solidFill>
                <a:latin typeface="Century Gothic"/>
                <a:cs typeface="Century Gothic"/>
              </a:rPr>
              <a:t>LAIKIPIA EAST TECHNICAL AND VOCATIONAL COLLEGE</a:t>
            </a:r>
            <a:endParaRPr lang="en-US" sz="2000" b="1" spc="0" dirty="0">
              <a:solidFill>
                <a:srgbClr val="00AF50"/>
              </a:solidFill>
              <a:latin typeface="Century Gothic"/>
              <a:cs typeface="Century Gothic"/>
            </a:endParaRPr>
          </a:p>
          <a:p>
            <a:pPr marL="166688" marR="1635605" algn="ctr">
              <a:lnSpc>
                <a:spcPts val="2185"/>
              </a:lnSpc>
              <a:spcBef>
                <a:spcPts val="109"/>
              </a:spcBef>
            </a:pPr>
            <a:r>
              <a:rPr lang="en-US" sz="2400" b="1" spc="-39" baseline="-1359" dirty="0">
                <a:solidFill>
                  <a:srgbClr val="00AF50"/>
                </a:solidFill>
                <a:latin typeface="Century Gothic"/>
                <a:cs typeface="Century Gothic"/>
              </a:rPr>
              <a:t>Department </a:t>
            </a:r>
            <a:r>
              <a:rPr lang="en-US" sz="2400" b="1" spc="0" baseline="-1359" dirty="0">
                <a:solidFill>
                  <a:srgbClr val="00AF50"/>
                </a:solidFill>
                <a:latin typeface="Century Gothic"/>
                <a:cs typeface="Century Gothic"/>
              </a:rPr>
              <a:t>of Business and ICT</a:t>
            </a:r>
            <a:endParaRPr lang="en-US" sz="2400" dirty="0">
              <a:latin typeface="Century Gothic"/>
              <a:cs typeface="Century Gothic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DFAD9F4C-3F2B-EDE1-248A-C1F6AE37FD0D}"/>
              </a:ext>
            </a:extLst>
          </p:cNvPr>
          <p:cNvSpPr txBox="1"/>
          <p:nvPr/>
        </p:nvSpPr>
        <p:spPr>
          <a:xfrm>
            <a:off x="10661396" y="632360"/>
            <a:ext cx="275670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fld id="{79B5749F-1D91-4F20-8F5F-D1F347C7FF6E}" type="slidenum">
              <a:rPr lang="en-US" sz="2800" spc="0" smtClean="0">
                <a:solidFill>
                  <a:srgbClr val="FFFFCC"/>
                </a:solidFill>
                <a:latin typeface="Century Gothic"/>
                <a:cs typeface="Century Gothic"/>
              </a:rPr>
              <a:t>7</a:t>
            </a:fld>
            <a:endParaRPr sz="2800" dirty="0">
              <a:latin typeface="Century Gothic"/>
              <a:cs typeface="Century Gothic"/>
            </a:endParaRP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18D6504E-4ABC-AB72-9310-6F03DF3C65D7}"/>
              </a:ext>
            </a:extLst>
          </p:cNvPr>
          <p:cNvSpPr txBox="1"/>
          <p:nvPr/>
        </p:nvSpPr>
        <p:spPr>
          <a:xfrm>
            <a:off x="-1981200" y="1048478"/>
            <a:ext cx="9721890" cy="5690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 lang="en-US" sz="3600" dirty="0"/>
          </a:p>
          <a:p>
            <a:endParaRPr lang="en-US" sz="3600" dirty="0"/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DC1756D7-8F2A-3D20-D82F-D1DBC9BF0CE0}"/>
              </a:ext>
            </a:extLst>
          </p:cNvPr>
          <p:cNvSpPr txBox="1"/>
          <p:nvPr/>
        </p:nvSpPr>
        <p:spPr>
          <a:xfrm>
            <a:off x="1660401" y="2067374"/>
            <a:ext cx="9276665" cy="38106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5425" marR="19088">
              <a:lnSpc>
                <a:spcPct val="95825"/>
              </a:lnSpc>
              <a:spcBef>
                <a:spcPts val="336"/>
              </a:spcBef>
            </a:pPr>
            <a:endParaRPr lang="en-US" sz="2800" dirty="0">
              <a:latin typeface="Times New Roman"/>
              <a:cs typeface="Times New Roman"/>
            </a:endParaRPr>
          </a:p>
          <a:p>
            <a:pPr marL="225425" marR="19088">
              <a:lnSpc>
                <a:spcPct val="95825"/>
              </a:lnSpc>
              <a:spcBef>
                <a:spcPts val="336"/>
              </a:spcBef>
            </a:pPr>
            <a:endParaRPr lang="en-US" sz="3200" dirty="0">
              <a:latin typeface="Times New Roman"/>
              <a:cs typeface="Times New Roman"/>
            </a:endParaRPr>
          </a:p>
          <a:p>
            <a:pPr marL="225425" marR="19088">
              <a:lnSpc>
                <a:spcPct val="95825"/>
              </a:lnSpc>
              <a:spcBef>
                <a:spcPts val="336"/>
              </a:spcBef>
            </a:pP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626181-1D0D-4160-C527-B3C08D688F36}"/>
              </a:ext>
            </a:extLst>
          </p:cNvPr>
          <p:cNvSpPr txBox="1"/>
          <p:nvPr/>
        </p:nvSpPr>
        <p:spPr>
          <a:xfrm>
            <a:off x="9300381" y="6166433"/>
            <a:ext cx="2205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CD479B2-8227-40A7-A032-BCA554ACEA14}" type="datetime4">
              <a:rPr lang="en-US" sz="20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5, 2025</a:t>
            </a:fld>
            <a:endParaRPr lang="en-US" sz="20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8A0336-E466-E517-5F9D-0F5AA01F1D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928" y="5878068"/>
            <a:ext cx="1168927" cy="1169943"/>
          </a:xfrm>
          <a:prstGeom prst="rect">
            <a:avLst/>
          </a:prstGeom>
        </p:spPr>
      </p:pic>
      <p:sp>
        <p:nvSpPr>
          <p:cNvPr id="22" name="Rectangle 10">
            <a:extLst>
              <a:ext uri="{FF2B5EF4-FFF2-40B4-BE49-F238E27FC236}">
                <a16:creationId xmlns:a16="http://schemas.microsoft.com/office/drawing/2014/main" id="{F3B804D3-96FB-C420-CB00-18681BCBB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932" y="1840892"/>
            <a:ext cx="9226145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              Q&amp;A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Thank you for your time!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Questions?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READ ON JAVA OPERATORS</a:t>
            </a:r>
          </a:p>
        </p:txBody>
      </p:sp>
    </p:spTree>
    <p:extLst>
      <p:ext uri="{BB962C8B-B14F-4D97-AF65-F5344CB8AC3E}">
        <p14:creationId xmlns:p14="http://schemas.microsoft.com/office/powerpoint/2010/main" val="314897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250" advClick="0" advTm="6000">
        <p:pull/>
      </p:transition>
    </mc:Choice>
    <mc:Fallback xmlns="">
      <p:transition spd="slow" advClick="0" advTm="6000">
        <p:pull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10398252" y="-13715"/>
            <a:ext cx="765048" cy="12222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398252" y="-13715"/>
            <a:ext cx="765048" cy="12222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437876" y="-1"/>
            <a:ext cx="685800" cy="1447801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0" y="1143000"/>
                </a:moveTo>
                <a:lnTo>
                  <a:pt x="685800" y="1143000"/>
                </a:lnTo>
                <a:lnTo>
                  <a:pt x="6858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73302" y="291457"/>
            <a:ext cx="8600263" cy="13087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635605" algn="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00AF50"/>
                </a:solidFill>
                <a:latin typeface="Century Gothic"/>
                <a:cs typeface="Century Gothic"/>
              </a:rPr>
              <a:t>LAIKIPIA EAST TECHNICAL AND VOCATIONAL COLLEGE</a:t>
            </a:r>
            <a:endParaRPr lang="en-US" sz="2000" b="1" spc="0" dirty="0">
              <a:solidFill>
                <a:srgbClr val="00AF50"/>
              </a:solidFill>
              <a:latin typeface="Century Gothic"/>
              <a:cs typeface="Century Gothic"/>
            </a:endParaRPr>
          </a:p>
          <a:p>
            <a:pPr marL="166688" marR="1635605" algn="ctr">
              <a:lnSpc>
                <a:spcPts val="2185"/>
              </a:lnSpc>
              <a:spcBef>
                <a:spcPts val="109"/>
              </a:spcBef>
            </a:pPr>
            <a:r>
              <a:rPr lang="en-US" sz="2400" b="1" spc="-39" baseline="-1359" dirty="0">
                <a:solidFill>
                  <a:srgbClr val="00AF50"/>
                </a:solidFill>
                <a:latin typeface="Century Gothic"/>
                <a:cs typeface="Century Gothic"/>
              </a:rPr>
              <a:t>Department </a:t>
            </a:r>
            <a:r>
              <a:rPr lang="en-US" sz="2400" b="1" spc="0" baseline="-1359" dirty="0">
                <a:solidFill>
                  <a:srgbClr val="00AF50"/>
                </a:solidFill>
                <a:latin typeface="Century Gothic"/>
                <a:cs typeface="Century Gothic"/>
              </a:rPr>
              <a:t>of Business and ICT</a:t>
            </a:r>
            <a:endParaRPr lang="en-US" sz="2400" dirty="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61396" y="632360"/>
            <a:ext cx="275670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fld id="{75CB897A-D086-4B36-9346-A67B451ED874}" type="slidenum">
              <a:rPr lang="en-US" sz="2800" spc="0" smtClean="0">
                <a:solidFill>
                  <a:srgbClr val="FFFFCC"/>
                </a:solidFill>
                <a:latin typeface="Century Gothic"/>
                <a:cs typeface="Century Gothic"/>
              </a:rPr>
              <a:t>8</a:t>
            </a:fld>
            <a:endParaRPr sz="2800" dirty="0">
              <a:latin typeface="Century Gothic"/>
              <a:cs typeface="Century Gothic"/>
            </a:endParaRP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756A100B-2C9A-9D6F-CFEB-03348EB5AF14}"/>
              </a:ext>
            </a:extLst>
          </p:cNvPr>
          <p:cNvSpPr txBox="1"/>
          <p:nvPr/>
        </p:nvSpPr>
        <p:spPr>
          <a:xfrm>
            <a:off x="725818" y="2667000"/>
            <a:ext cx="9721890" cy="5816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6688" marR="19088" algn="ctr">
              <a:lnSpc>
                <a:spcPct val="95825"/>
              </a:lnSpc>
              <a:spcBef>
                <a:spcPts val="336"/>
              </a:spcBef>
            </a:pPr>
            <a:r>
              <a:rPr lang="en-US" sz="3200" b="1" dirty="0">
                <a:latin typeface="Times New Roman"/>
                <a:cs typeface="Times New Roman"/>
              </a:rPr>
              <a:t>End of Presentation  </a:t>
            </a:r>
            <a:r>
              <a:rPr lang="en-US" sz="4000" dirty="0"/>
              <a:t>🤝</a:t>
            </a:r>
            <a:endParaRPr lang="en-US" sz="3200" dirty="0"/>
          </a:p>
          <a:p>
            <a:pPr marL="166688" marR="19088" algn="ctr">
              <a:lnSpc>
                <a:spcPct val="95825"/>
              </a:lnSpc>
              <a:spcBef>
                <a:spcPts val="336"/>
              </a:spcBef>
            </a:pPr>
            <a:endParaRPr lang="en-US" sz="3200" dirty="0"/>
          </a:p>
          <a:p>
            <a:pPr marL="166688" marR="19088" algn="ctr">
              <a:lnSpc>
                <a:spcPct val="95825"/>
              </a:lnSpc>
              <a:spcBef>
                <a:spcPts val="336"/>
              </a:spcBef>
            </a:pPr>
            <a:endParaRPr lang="en-US" sz="3200" dirty="0"/>
          </a:p>
          <a:p>
            <a:pPr marL="166688" marR="19088" algn="ctr">
              <a:lnSpc>
                <a:spcPct val="95825"/>
              </a:lnSpc>
              <a:spcBef>
                <a:spcPts val="336"/>
              </a:spcBef>
            </a:pPr>
            <a:r>
              <a:rPr lang="en-US" sz="3200" dirty="0">
                <a:latin typeface="Times New Roman"/>
                <a:cs typeface="Times New Roman"/>
              </a:rPr>
              <a:t>Thank you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A47B3D-1493-4CE4-01CA-B738288B7EA5}"/>
              </a:ext>
            </a:extLst>
          </p:cNvPr>
          <p:cNvSpPr txBox="1"/>
          <p:nvPr/>
        </p:nvSpPr>
        <p:spPr>
          <a:xfrm>
            <a:off x="9300381" y="6166433"/>
            <a:ext cx="2205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CD479B2-8227-40A7-A032-BCA554ACEA14}" type="datetime4">
              <a:rPr lang="en-US" sz="20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5, 2025</a:t>
            </a:fld>
            <a:endParaRPr lang="en-US" sz="20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729EE1-DD9A-589B-4026-DDD64946C1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1516"/>
            <a:ext cx="1168927" cy="116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1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250" advClick="0" advTm="6000">
        <p:pull/>
      </p:transition>
    </mc:Choice>
    <mc:Fallback xmlns="">
      <p:transition spd="slow" advClick="0" advTm="6000">
        <p:pull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830</TotalTime>
  <Words>592</Words>
  <Application>Microsoft Office PowerPoint</Application>
  <PresentationFormat>Widescreen</PresentationFormat>
  <Paragraphs>98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 Unicode MS</vt:lpstr>
      <vt:lpstr>inherit</vt:lpstr>
      <vt:lpstr>Arial</vt:lpstr>
      <vt:lpstr>Calibri</vt:lpstr>
      <vt:lpstr>Century Gothic</vt:lpstr>
      <vt:lpstr>Courier New</vt:lpstr>
      <vt:lpstr>Lato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MFSP</dc:creator>
  <cp:lastModifiedBy>Duncan Ndegwa</cp:lastModifiedBy>
  <cp:revision>16</cp:revision>
  <dcterms:modified xsi:type="dcterms:W3CDTF">2025-05-05T12:35:44Z</dcterms:modified>
</cp:coreProperties>
</file>