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8" r:id="rId3"/>
    <p:sldId id="259" r:id="rId4"/>
    <p:sldId id="260" r:id="rId5"/>
    <p:sldId id="261" r:id="rId6"/>
    <p:sldId id="262" r:id="rId7"/>
    <p:sldId id="263" r:id="rId8"/>
    <p:sldId id="305" r:id="rId9"/>
    <p:sldId id="264" r:id="rId10"/>
    <p:sldId id="265" r:id="rId11"/>
    <p:sldId id="266" r:id="rId12"/>
    <p:sldId id="267" r:id="rId13"/>
    <p:sldId id="268" r:id="rId14"/>
    <p:sldId id="270"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0000" autoAdjust="0"/>
  </p:normalViewPr>
  <p:slideViewPr>
    <p:cSldViewPr>
      <p:cViewPr varScale="1">
        <p:scale>
          <a:sx n="58" d="100"/>
          <a:sy n="58" d="100"/>
        </p:scale>
        <p:origin x="-17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6435A-752F-4CA6-BE97-842AE392674A}" type="datetimeFigureOut">
              <a:rPr lang="en-US" smtClean="0"/>
              <a:pPr/>
              <a:t>9/22/2015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A31FAB-FAD4-4FD5-AD1E-8B7948A95968}"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1EC6D3-9F67-4B57-BB45-84D7A9B68CAC}" type="datetimeFigureOut">
              <a:rPr lang="en-US" smtClean="0"/>
              <a:pPr/>
              <a:t>9/22/2015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6010B-D713-4925-8AC2-43797D0D60F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Chapter 14 begins with an overview of computer security concept.</a:t>
            </a:r>
          </a:p>
          <a:p>
            <a:endParaRPr lang="en-NZ" dirty="0" smtClean="0"/>
          </a:p>
          <a:p>
            <a:r>
              <a:rPr lang="en-NZ" dirty="0" smtClean="0"/>
              <a:t>Then the chapter provides a survey of the threats to computer security.</a:t>
            </a:r>
          </a:p>
          <a:p>
            <a:endParaRPr lang="en-NZ" dirty="0" smtClean="0"/>
          </a:p>
          <a:p>
            <a:r>
              <a:rPr lang="en-NZ" dirty="0" smtClean="0"/>
              <a:t>he bulk of the chapter is devoted to four major threats: </a:t>
            </a:r>
          </a:p>
          <a:p>
            <a:pPr lvl="1">
              <a:buFont typeface="Arial" pitchFamily="34" charset="0"/>
              <a:buChar char="•"/>
            </a:pPr>
            <a:r>
              <a:rPr lang="en-NZ" dirty="0" smtClean="0"/>
              <a:t> viruses, </a:t>
            </a:r>
          </a:p>
          <a:p>
            <a:pPr lvl="1">
              <a:buFont typeface="Arial" pitchFamily="34" charset="0"/>
              <a:buChar char="•"/>
            </a:pPr>
            <a:r>
              <a:rPr lang="en-NZ" dirty="0" smtClean="0"/>
              <a:t> worms, </a:t>
            </a:r>
          </a:p>
          <a:p>
            <a:pPr lvl="1">
              <a:buFont typeface="Arial" pitchFamily="34" charset="0"/>
              <a:buChar char="•"/>
            </a:pPr>
            <a:r>
              <a:rPr lang="en-NZ" dirty="0" smtClean="0"/>
              <a:t> bots, and </a:t>
            </a:r>
          </a:p>
          <a:p>
            <a:pPr lvl="1">
              <a:buFont typeface="Arial" pitchFamily="34" charset="0"/>
              <a:buChar char="•"/>
            </a:pPr>
            <a:r>
              <a:rPr lang="en-NZ" dirty="0" smtClean="0"/>
              <a:t> </a:t>
            </a:r>
            <a:r>
              <a:rPr lang="en-NZ" dirty="0" err="1" smtClean="0"/>
              <a:t>rootkits</a:t>
            </a:r>
            <a:r>
              <a:rPr lang="en-NZ" dirty="0" smtClean="0"/>
              <a: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Misappropriation: </a:t>
            </a:r>
          </a:p>
          <a:p>
            <a:pPr lvl="1">
              <a:buFont typeface="Arial" pitchFamily="34" charset="0"/>
              <a:buChar char="•"/>
            </a:pPr>
            <a:r>
              <a:rPr lang="en-NZ" b="1" dirty="0" smtClean="0"/>
              <a:t> </a:t>
            </a:r>
            <a:r>
              <a:rPr lang="en-NZ" dirty="0" smtClean="0"/>
              <a:t>This can include theft of service.</a:t>
            </a:r>
          </a:p>
          <a:p>
            <a:pPr lvl="1">
              <a:buFont typeface="Arial" pitchFamily="34" charset="0"/>
              <a:buChar char="•"/>
            </a:pPr>
            <a:r>
              <a:rPr lang="en-NZ" dirty="0" smtClean="0"/>
              <a:t> An example is an a distributed denial of service attack, when malicious software is installed on a number of hosts to be used as platforms to launch traffic at a target host. </a:t>
            </a:r>
          </a:p>
          <a:p>
            <a:pPr lvl="1">
              <a:buFont typeface="Arial" pitchFamily="34" charset="0"/>
              <a:buChar char="•"/>
            </a:pPr>
            <a:r>
              <a:rPr lang="en-NZ" dirty="0" smtClean="0"/>
              <a:t> In this case, the malicious software makes unauthorized use of processor and operating system resources.</a:t>
            </a:r>
          </a:p>
          <a:p>
            <a:pPr lvl="1">
              <a:buFont typeface="Arial" pitchFamily="34" charset="0"/>
              <a:buChar char="•"/>
            </a:pPr>
            <a:endParaRPr lang="en-NZ" dirty="0" smtClean="0"/>
          </a:p>
          <a:p>
            <a:r>
              <a:rPr lang="en-NZ" b="1" dirty="0" smtClean="0"/>
              <a:t>Misuse: </a:t>
            </a:r>
          </a:p>
          <a:p>
            <a:pPr lvl="1">
              <a:buFont typeface="Arial" pitchFamily="34" charset="0"/>
              <a:buChar char="•"/>
            </a:pPr>
            <a:r>
              <a:rPr lang="en-NZ" b="1" dirty="0" smtClean="0"/>
              <a:t> </a:t>
            </a:r>
            <a:r>
              <a:rPr lang="en-NZ" dirty="0" smtClean="0"/>
              <a:t>Misuse can occur either by means of malicious logic or a hacker that has gained unauthorized access to a system. </a:t>
            </a:r>
          </a:p>
          <a:p>
            <a:pPr lvl="1">
              <a:buFont typeface="Arial" pitchFamily="34" charset="0"/>
              <a:buChar char="•"/>
            </a:pPr>
            <a:r>
              <a:rPr lang="en-NZ" dirty="0" smtClean="0"/>
              <a:t> In either case, security functions can be disabled or thwarted.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table relates the</a:t>
            </a:r>
            <a:r>
              <a:rPr lang="en-NZ" baseline="0" dirty="0" smtClean="0"/>
              <a:t> assets to </a:t>
            </a:r>
            <a:r>
              <a:rPr lang="en-NZ" dirty="0" err="1" smtClean="0"/>
              <a:t>to</a:t>
            </a:r>
            <a:r>
              <a:rPr lang="en-NZ" dirty="0" smtClean="0"/>
              <a:t> the concepts of integrity, confidentiality, and availability introduced earlier.</a:t>
            </a:r>
          </a:p>
          <a:p>
            <a:endParaRPr lang="en-NZ" dirty="0" smtClean="0"/>
          </a:p>
          <a:p>
            <a:r>
              <a:rPr lang="en-NZ" b="1" dirty="0" smtClean="0"/>
              <a:t>Hardware </a:t>
            </a:r>
          </a:p>
          <a:p>
            <a:pPr lvl="1">
              <a:buFont typeface="Arial" pitchFamily="34" charset="0"/>
              <a:buChar char="•"/>
            </a:pPr>
            <a:r>
              <a:rPr lang="en-NZ" b="1" dirty="0" smtClean="0"/>
              <a:t> </a:t>
            </a:r>
            <a:r>
              <a:rPr lang="en-NZ" dirty="0" smtClean="0"/>
              <a:t>A major threat to computer system hardware is the threat to availability. </a:t>
            </a:r>
          </a:p>
          <a:p>
            <a:pPr lvl="1">
              <a:buFont typeface="Arial" pitchFamily="34" charset="0"/>
              <a:buChar char="•"/>
            </a:pPr>
            <a:r>
              <a:rPr lang="en-NZ" dirty="0" smtClean="0"/>
              <a:t> Hardware is the most vulnerable to attack and the least susceptible to automated controls.</a:t>
            </a:r>
          </a:p>
          <a:p>
            <a:pPr lvl="1">
              <a:buFont typeface="Arial" pitchFamily="34" charset="0"/>
              <a:buChar char="•"/>
            </a:pPr>
            <a:r>
              <a:rPr lang="en-NZ" baseline="0" dirty="0" smtClean="0"/>
              <a:t> </a:t>
            </a:r>
            <a:r>
              <a:rPr lang="en-NZ" dirty="0" smtClean="0"/>
              <a:t>Threats include accidental and deliberate damage to equipment as well as theft. </a:t>
            </a:r>
          </a:p>
          <a:p>
            <a:r>
              <a:rPr lang="en-NZ" dirty="0" smtClean="0"/>
              <a:t/>
            </a:r>
            <a:br>
              <a:rPr lang="en-NZ" dirty="0" smtClean="0"/>
            </a:br>
            <a:r>
              <a:rPr lang="en-NZ" b="1" dirty="0" smtClean="0"/>
              <a:t>Software </a:t>
            </a:r>
          </a:p>
          <a:p>
            <a:pPr lvl="1">
              <a:buFont typeface="Arial" pitchFamily="34" charset="0"/>
              <a:buChar char="•"/>
            </a:pPr>
            <a:r>
              <a:rPr lang="en-NZ" dirty="0" smtClean="0"/>
              <a:t> </a:t>
            </a:r>
            <a:r>
              <a:rPr lang="en-NZ" b="0" dirty="0" smtClean="0"/>
              <a:t>I</a:t>
            </a:r>
            <a:r>
              <a:rPr lang="en-NZ" dirty="0" smtClean="0"/>
              <a:t>ncludes the operating system, utilities, and application programs.</a:t>
            </a:r>
          </a:p>
          <a:p>
            <a:pPr lvl="1">
              <a:buFont typeface="Arial" pitchFamily="34" charset="0"/>
              <a:buChar char="•"/>
            </a:pPr>
            <a:r>
              <a:rPr lang="en-NZ" dirty="0" smtClean="0"/>
              <a:t> A key threat to software is an attack on availability</a:t>
            </a:r>
            <a:r>
              <a:rPr lang="en-NZ" baseline="0" dirty="0" smtClean="0"/>
              <a:t> through </a:t>
            </a:r>
            <a:r>
              <a:rPr lang="en-NZ" dirty="0" smtClean="0"/>
              <a:t>deletion, alteration or damage to render it useless,</a:t>
            </a:r>
            <a:r>
              <a:rPr lang="en-NZ" baseline="0" dirty="0" smtClean="0"/>
              <a:t> or worse, malicious</a:t>
            </a:r>
            <a:r>
              <a:rPr lang="en-NZ" dirty="0" smtClean="0"/>
              <a:t> </a:t>
            </a:r>
          </a:p>
          <a:p>
            <a:endParaRPr lang="en-NZ" dirty="0" smtClean="0"/>
          </a:p>
          <a:p>
            <a:r>
              <a:rPr lang="en-NZ" b="1" dirty="0" smtClean="0"/>
              <a:t>Data </a:t>
            </a:r>
          </a:p>
          <a:p>
            <a:pPr lvl="1">
              <a:buFont typeface="Arial" pitchFamily="34" charset="0"/>
              <a:buChar char="•"/>
            </a:pPr>
            <a:r>
              <a:rPr lang="en-NZ" b="1" dirty="0" smtClean="0"/>
              <a:t> </a:t>
            </a:r>
            <a:r>
              <a:rPr lang="en-NZ" dirty="0" smtClean="0"/>
              <a:t>Involves files and other forms of data controlled by individuals, groups, and business organizations.</a:t>
            </a:r>
          </a:p>
          <a:p>
            <a:pPr lvl="1">
              <a:buFont typeface="Arial" pitchFamily="34" charset="0"/>
              <a:buChar char="•"/>
            </a:pPr>
            <a:r>
              <a:rPr lang="en-NZ" dirty="0" smtClean="0"/>
              <a:t> Security concerns with respect to data are broad, encompassing availability, secrecy, and integrity. In the case of availability, the concern is with the destruction of data files, which can occur either accidentally or maliciously.</a:t>
            </a:r>
          </a:p>
          <a:p>
            <a:pPr lvl="1">
              <a:buFont typeface="Arial" pitchFamily="34" charset="0"/>
              <a:buChar char="•"/>
            </a:pPr>
            <a:endParaRPr lang="en-NZ" dirty="0" smtClean="0"/>
          </a:p>
          <a:p>
            <a:pPr lvl="0">
              <a:buFont typeface="Arial" pitchFamily="34" charset="0"/>
              <a:buNone/>
            </a:pPr>
            <a:r>
              <a:rPr lang="en-NZ" b="1" dirty="0" smtClean="0"/>
              <a:t>Communication Lines and Networks </a:t>
            </a:r>
          </a:p>
          <a:p>
            <a:pPr lvl="1">
              <a:buFont typeface="Arial" pitchFamily="34" charset="0"/>
              <a:buChar char="•"/>
            </a:pPr>
            <a:r>
              <a:rPr lang="en-NZ" b="1" dirty="0" smtClean="0"/>
              <a:t> </a:t>
            </a:r>
            <a:r>
              <a:rPr lang="en-NZ" dirty="0" smtClean="0"/>
              <a:t>Network security attacks can be classified as </a:t>
            </a:r>
            <a:r>
              <a:rPr lang="en-NZ" b="1" dirty="0" smtClean="0"/>
              <a:t>passive attacks </a:t>
            </a:r>
            <a:r>
              <a:rPr lang="en-NZ" dirty="0" smtClean="0"/>
              <a:t>and </a:t>
            </a:r>
            <a:r>
              <a:rPr lang="en-NZ" b="1" dirty="0" smtClean="0"/>
              <a:t>active attacks</a:t>
            </a:r>
            <a:r>
              <a:rPr lang="en-NZ" dirty="0" smtClean="0"/>
              <a:t>.</a:t>
            </a:r>
          </a:p>
          <a:p>
            <a:pPr lvl="1">
              <a:buFont typeface="Arial" pitchFamily="34" charset="0"/>
              <a:buChar char="•"/>
            </a:pPr>
            <a:r>
              <a:rPr lang="en-NZ" dirty="0" smtClean="0"/>
              <a:t> A passive attack attempts to learn or make use of information from the system but does not affect system resources.</a:t>
            </a:r>
          </a:p>
          <a:p>
            <a:pPr lvl="1">
              <a:buFont typeface="Arial" pitchFamily="34" charset="0"/>
              <a:buChar char="•"/>
            </a:pPr>
            <a:r>
              <a:rPr lang="en-NZ" dirty="0" smtClean="0"/>
              <a:t> An active attack attempts to alter system resources or affect their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Perhaps the most sophisticated types of threats to computer systems are presented by programs that exploit vulnerabilities in computing systems. </a:t>
            </a:r>
          </a:p>
          <a:p>
            <a:pPr lvl="1">
              <a:buFont typeface="Arial" pitchFamily="34" charset="0"/>
              <a:buChar char="•"/>
            </a:pPr>
            <a:r>
              <a:rPr lang="en-NZ" dirty="0" smtClean="0"/>
              <a:t> Such threats are referred to as malicious software, or malware. </a:t>
            </a:r>
          </a:p>
          <a:p>
            <a:pPr lvl="0">
              <a:buFont typeface="Arial" pitchFamily="34" charset="0"/>
              <a:buNone/>
            </a:pPr>
            <a:endParaRPr lang="en-NZ" dirty="0" smtClean="0"/>
          </a:p>
          <a:p>
            <a:pPr lvl="0">
              <a:buFont typeface="Arial" pitchFamily="34" charset="0"/>
              <a:buNone/>
            </a:pPr>
            <a:r>
              <a:rPr lang="en-NZ" dirty="0" smtClean="0"/>
              <a:t>Malware is software designed to cause damage to or use up the resources of a target computer. </a:t>
            </a:r>
          </a:p>
          <a:p>
            <a:pPr lvl="1">
              <a:buFont typeface="Arial" pitchFamily="34" charset="0"/>
              <a:buChar char="•"/>
            </a:pPr>
            <a:r>
              <a:rPr lang="en-NZ" dirty="0" smtClean="0"/>
              <a:t> It is frequently concealed within or masquerades as legitimate software. </a:t>
            </a:r>
          </a:p>
          <a:p>
            <a:pPr lvl="1">
              <a:buFont typeface="Arial" pitchFamily="34" charset="0"/>
              <a:buChar char="•"/>
            </a:pPr>
            <a:r>
              <a:rPr lang="en-NZ" dirty="0" smtClean="0"/>
              <a:t> In some cases, it spreads itself to other computers via e-mail or infected floppy disks.</a:t>
            </a:r>
          </a:p>
          <a:p>
            <a:pPr lvl="0">
              <a:buFont typeface="Arial" pitchFamily="34" charset="0"/>
              <a:buNone/>
            </a:pPr>
            <a:endParaRPr lang="en-NZ" dirty="0" smtClean="0"/>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backdoor, also known as a trapdoor, is a secret entry point into a program that allows someone who is aware of the backdoor to gain access without going through the usual security access procedures. </a:t>
            </a:r>
          </a:p>
          <a:p>
            <a:endParaRPr lang="en-NZ" dirty="0" smtClean="0"/>
          </a:p>
          <a:p>
            <a:r>
              <a:rPr lang="en-NZ" dirty="0" smtClean="0"/>
              <a:t>Programmers have used backdoors legitimately for many years to debug and test programs; </a:t>
            </a:r>
          </a:p>
          <a:p>
            <a:pPr lvl="1">
              <a:buFont typeface="Arial" pitchFamily="34" charset="0"/>
              <a:buChar char="•"/>
            </a:pPr>
            <a:r>
              <a:rPr lang="en-NZ" dirty="0" smtClean="0"/>
              <a:t> Called a maintenance hook.</a:t>
            </a:r>
          </a:p>
          <a:p>
            <a:pPr lvl="1">
              <a:buFont typeface="Arial" pitchFamily="34" charset="0"/>
              <a:buChar char="•"/>
            </a:pPr>
            <a:r>
              <a:rPr lang="en-NZ" dirty="0" smtClean="0"/>
              <a:t> Usually is done when the programmer is developing an application that has an authentication procedure, or a long setup, requiring the user to enter many different values to run the application.</a:t>
            </a:r>
          </a:p>
          <a:p>
            <a:pPr lvl="0">
              <a:buFont typeface="Arial" pitchFamily="34" charset="0"/>
              <a:buNone/>
            </a:pPr>
            <a:endParaRPr lang="en-NZ" dirty="0" smtClean="0"/>
          </a:p>
          <a:p>
            <a:pPr lvl="0">
              <a:buFont typeface="Arial" pitchFamily="34" charset="0"/>
              <a:buNone/>
            </a:pPr>
            <a:r>
              <a:rPr lang="en-NZ" dirty="0" smtClean="0"/>
              <a:t>Backdoors become threats when unscrupulous programmers use them to gain unauthorized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of the oldest types of program threat, predating viruses and worms, is the logic bomb. </a:t>
            </a:r>
          </a:p>
          <a:p>
            <a:endParaRPr lang="en-NZ" dirty="0" smtClean="0"/>
          </a:p>
          <a:p>
            <a:r>
              <a:rPr lang="en-NZ" dirty="0" smtClean="0"/>
              <a:t>The logic bomb is code embedded in some legitimate program that is set to “explode” when certain conditions are met. </a:t>
            </a:r>
          </a:p>
          <a:p>
            <a:pPr lvl="1">
              <a:buFont typeface="Arial" pitchFamily="34" charset="0"/>
              <a:buChar char="•"/>
            </a:pPr>
            <a:r>
              <a:rPr lang="en-NZ" dirty="0" smtClean="0"/>
              <a:t> Once triggered, a bomb may alter or delete data or entire files, cause a machine halt, or do some other damage.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Trojan horse is a useful, or apparently useful, program or command procedure containing hidden code that, when invoked, performs some unwanted or harmful function.</a:t>
            </a:r>
          </a:p>
          <a:p>
            <a:endParaRPr lang="en-NZ" dirty="0" smtClean="0"/>
          </a:p>
          <a:p>
            <a:r>
              <a:rPr lang="en-NZ" dirty="0" smtClean="0"/>
              <a:t>Trojan horse programs can be used to accomplish functions indirectly that an unauthorized user could not accomplish directly.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Mobile code refers to programs (e.g., script, macro, or other portable instruction) that can be shipped unchanged to a heterogeneous collection of platforms and execute with identical semantics.</a:t>
            </a:r>
          </a:p>
          <a:p>
            <a:endParaRPr lang="en-NZ" dirty="0" smtClean="0"/>
          </a:p>
          <a:p>
            <a:r>
              <a:rPr lang="en-NZ" dirty="0" smtClean="0"/>
              <a:t>Mobile code is transmitted from a remote system to a local system and then executed on the local system without the user’s explicit instruction.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multipartite virus infects in multiple ways.</a:t>
            </a:r>
          </a:p>
          <a:p>
            <a:endParaRPr lang="en-NZ" dirty="0" smtClean="0"/>
          </a:p>
          <a:p>
            <a:r>
              <a:rPr lang="en-NZ" dirty="0" smtClean="0"/>
              <a:t>Typically, the multipartite virus is capable of infecting multiple types of files, so that virus eradication must deal with all of the possible sites of infection.</a:t>
            </a:r>
          </a:p>
          <a:p>
            <a:endParaRPr lang="en-NZ" dirty="0" smtClean="0"/>
          </a:p>
          <a:p>
            <a:r>
              <a:rPr lang="en-NZ" dirty="0" smtClean="0"/>
              <a:t>A blended attack uses multiple methods of infection or transmission, to maximize the speed of contagion and the severity of the attack.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Confidentiality: </a:t>
            </a:r>
            <a:r>
              <a:rPr lang="en-NZ" b="0" dirty="0" smtClean="0"/>
              <a:t>Covering</a:t>
            </a:r>
            <a:r>
              <a:rPr lang="en-NZ" dirty="0" smtClean="0"/>
              <a:t> two related concepts:</a:t>
            </a:r>
          </a:p>
          <a:p>
            <a:pPr lvl="1"/>
            <a:r>
              <a:rPr lang="en-NZ" dirty="0" smtClean="0"/>
              <a:t>— Data confidentiality: Assures that private or confidential information is not made available or disclosed to unauthorized individuals</a:t>
            </a:r>
          </a:p>
          <a:p>
            <a:pPr lvl="1"/>
            <a:r>
              <a:rPr lang="en-NZ" dirty="0" smtClean="0"/>
              <a:t>—Privacy: Assures that individuals control or influence what information related to them may be collected and stored and by whom and to whom that information may be disclosed</a:t>
            </a:r>
          </a:p>
          <a:p>
            <a:pPr lvl="1"/>
            <a:endParaRPr lang="en-NZ" dirty="0" smtClean="0"/>
          </a:p>
          <a:p>
            <a:r>
              <a:rPr lang="en-NZ" b="1" dirty="0" smtClean="0"/>
              <a:t>Integrity:</a:t>
            </a:r>
            <a:r>
              <a:rPr lang="en-NZ" dirty="0" smtClean="0"/>
              <a:t> Also covers two related concepts:</a:t>
            </a:r>
          </a:p>
          <a:p>
            <a:pPr lvl="1"/>
            <a:r>
              <a:rPr lang="en-NZ" dirty="0" smtClean="0"/>
              <a:t>—Data integrity: Assures that information and programs are changed only in a specified and authorized manner</a:t>
            </a:r>
          </a:p>
          <a:p>
            <a:pPr lvl="1"/>
            <a:r>
              <a:rPr lang="en-NZ" dirty="0" smtClean="0"/>
              <a:t>—System integrity: Assures that a system performs its intended function in an unimpaired manner, free from deliberate or inadvertent unauthorized manipulation of the system</a:t>
            </a:r>
          </a:p>
          <a:p>
            <a:pPr lvl="1"/>
            <a:endParaRPr lang="en-NZ" dirty="0" smtClean="0"/>
          </a:p>
          <a:p>
            <a:r>
              <a:rPr lang="en-NZ" b="1" dirty="0" smtClean="0"/>
              <a:t>Availability: </a:t>
            </a:r>
            <a:r>
              <a:rPr lang="en-NZ" dirty="0" smtClean="0"/>
              <a:t>Assures that systems work promptly and service is not denied to authorized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computer virus is a piece of software that can “infect” other programs by modifying them; </a:t>
            </a:r>
          </a:p>
          <a:p>
            <a:pPr lvl="1">
              <a:buFont typeface="Arial" pitchFamily="34" charset="0"/>
              <a:buChar char="•"/>
            </a:pPr>
            <a:r>
              <a:rPr lang="en-NZ" dirty="0" smtClean="0"/>
              <a:t> The modification includes injecting the original program with a routine to make copies of the virus program, which can then go on to infect other programs.</a:t>
            </a:r>
          </a:p>
          <a:p>
            <a:pPr lvl="1">
              <a:buFont typeface="Arial" pitchFamily="34" charset="0"/>
              <a:buChar char="•"/>
            </a:pPr>
            <a:endParaRPr lang="en-NZ" dirty="0" smtClean="0"/>
          </a:p>
          <a:p>
            <a:r>
              <a:rPr lang="en-NZ" dirty="0" smtClean="0"/>
              <a:t>A computer virus carries in its instructional code the recipe for making perfect copies of itself. </a:t>
            </a:r>
          </a:p>
          <a:p>
            <a:pPr lvl="1">
              <a:buFont typeface="Arial" pitchFamily="34" charset="0"/>
              <a:buChar char="•"/>
            </a:pPr>
            <a:r>
              <a:rPr lang="en-NZ" dirty="0" smtClean="0"/>
              <a:t> The typical virus becomes embedded in a program on a computer. </a:t>
            </a:r>
          </a:p>
          <a:p>
            <a:pPr lvl="1">
              <a:buFont typeface="Arial" pitchFamily="34" charset="0"/>
              <a:buChar char="•"/>
            </a:pPr>
            <a:r>
              <a:rPr lang="en-NZ" dirty="0" smtClean="0"/>
              <a:t> Then, whenever the infected computer comes into contact with an uninfected piece of software, a fresh copy of the virus passes into the new program. </a:t>
            </a:r>
          </a:p>
          <a:p>
            <a:pPr lvl="0">
              <a:buFont typeface="Arial" pitchFamily="34" charset="0"/>
              <a:buNone/>
            </a:pPr>
            <a:endParaRPr lang="en-NZ" dirty="0" smtClean="0"/>
          </a:p>
          <a:p>
            <a:pPr lvl="0">
              <a:buFont typeface="Arial" pitchFamily="34" charset="0"/>
              <a:buNone/>
            </a:pPr>
            <a:r>
              <a:rPr lang="en-NZ" dirty="0" smtClean="0"/>
              <a:t>A computer virus has three parts:</a:t>
            </a:r>
          </a:p>
          <a:p>
            <a:pPr lvl="0">
              <a:buFont typeface="Arial" pitchFamily="34" charset="0"/>
              <a:buNone/>
            </a:pPr>
            <a:r>
              <a:rPr lang="en-NZ" b="1" dirty="0" smtClean="0"/>
              <a:t>Infection mechanism</a:t>
            </a:r>
            <a:r>
              <a:rPr lang="en-NZ" dirty="0" smtClean="0"/>
              <a:t>: </a:t>
            </a:r>
          </a:p>
          <a:p>
            <a:pPr lvl="1">
              <a:buFont typeface="Arial" pitchFamily="34" charset="0"/>
              <a:buChar char="•"/>
            </a:pPr>
            <a:r>
              <a:rPr lang="en-NZ" dirty="0" smtClean="0"/>
              <a:t> The means by which a virus spreads, enabling it to replicate.</a:t>
            </a:r>
          </a:p>
          <a:p>
            <a:pPr lvl="1">
              <a:buFont typeface="Arial" pitchFamily="34" charset="0"/>
              <a:buChar char="•"/>
            </a:pPr>
            <a:r>
              <a:rPr lang="en-NZ" dirty="0" smtClean="0"/>
              <a:t> The mechanism is also referred to as the infection vector.</a:t>
            </a:r>
            <a:br>
              <a:rPr lang="en-NZ" dirty="0" smtClean="0"/>
            </a:br>
            <a:endParaRPr lang="en-NZ" dirty="0" smtClean="0"/>
          </a:p>
          <a:p>
            <a:pPr lvl="0">
              <a:buFont typeface="Arial" pitchFamily="34" charset="0"/>
              <a:buNone/>
            </a:pPr>
            <a:r>
              <a:rPr lang="en-NZ" b="1" dirty="0" smtClean="0"/>
              <a:t>Trigger:</a:t>
            </a:r>
            <a:r>
              <a:rPr lang="en-NZ" dirty="0" smtClean="0"/>
              <a:t> </a:t>
            </a:r>
          </a:p>
          <a:p>
            <a:pPr lvl="1">
              <a:buFont typeface="Arial" pitchFamily="34" charset="0"/>
              <a:buChar char="•"/>
            </a:pPr>
            <a:r>
              <a:rPr lang="en-NZ" dirty="0" smtClean="0"/>
              <a:t> The event or condition that determines when the payload is activated or delivered.</a:t>
            </a:r>
          </a:p>
          <a:p>
            <a:pPr lvl="1">
              <a:buFont typeface="Arial" pitchFamily="34" charset="0"/>
              <a:buChar char="•"/>
            </a:pPr>
            <a:endParaRPr lang="en-NZ" dirty="0" smtClean="0"/>
          </a:p>
          <a:p>
            <a:pPr lvl="0">
              <a:buFont typeface="Arial" pitchFamily="34" charset="0"/>
              <a:buNone/>
            </a:pPr>
            <a:r>
              <a:rPr lang="en-NZ" b="1" dirty="0" smtClean="0"/>
              <a:t>Payload: </a:t>
            </a:r>
          </a:p>
          <a:p>
            <a:pPr lvl="1">
              <a:buFont typeface="Arial" pitchFamily="34" charset="0"/>
              <a:buChar char="•"/>
            </a:pPr>
            <a:r>
              <a:rPr lang="en-NZ" b="1" dirty="0" smtClean="0"/>
              <a:t> </a:t>
            </a:r>
            <a:r>
              <a:rPr lang="en-NZ" dirty="0" smtClean="0"/>
              <a:t>What the virus does, besides spreading. </a:t>
            </a:r>
          </a:p>
          <a:p>
            <a:pPr lvl="1">
              <a:buFont typeface="Arial" pitchFamily="34" charset="0"/>
              <a:buChar char="•"/>
            </a:pPr>
            <a:r>
              <a:rPr lang="en-NZ" dirty="0" smtClean="0"/>
              <a:t> The payload may involve damage or may involve benign but noticeable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During its lifetime, a typical virus goes through the following four phases:</a:t>
            </a:r>
          </a:p>
          <a:p>
            <a:endParaRPr lang="en-NZ" dirty="0" smtClean="0"/>
          </a:p>
          <a:p>
            <a:r>
              <a:rPr lang="en-NZ" b="1" dirty="0" smtClean="0"/>
              <a:t>Dormant phase: </a:t>
            </a:r>
          </a:p>
          <a:p>
            <a:pPr lvl="1">
              <a:buFont typeface="Arial" pitchFamily="34" charset="0"/>
              <a:buChar char="•"/>
            </a:pPr>
            <a:r>
              <a:rPr lang="en-NZ" b="1" dirty="0" smtClean="0"/>
              <a:t> </a:t>
            </a:r>
            <a:r>
              <a:rPr lang="en-NZ" dirty="0" smtClean="0"/>
              <a:t>The virus is idle. </a:t>
            </a:r>
          </a:p>
          <a:p>
            <a:pPr lvl="1">
              <a:buFont typeface="Arial" pitchFamily="34" charset="0"/>
              <a:buChar char="•"/>
            </a:pPr>
            <a:r>
              <a:rPr lang="en-NZ" dirty="0" smtClean="0"/>
              <a:t> The virus will eventually be activated by some event, such as a date, the presence of another program or file, or the capacity of the disk exceeding some limit. </a:t>
            </a:r>
          </a:p>
          <a:p>
            <a:pPr lvl="1">
              <a:buFont typeface="Arial" pitchFamily="34" charset="0"/>
              <a:buChar char="•"/>
            </a:pPr>
            <a:r>
              <a:rPr lang="en-NZ" dirty="0" smtClean="0"/>
              <a:t> Not all viruses have this stage.</a:t>
            </a:r>
          </a:p>
          <a:p>
            <a:pPr lvl="1">
              <a:buFont typeface="Arial" pitchFamily="34" charset="0"/>
              <a:buChar char="•"/>
            </a:pPr>
            <a:endParaRPr lang="en-NZ" dirty="0" smtClean="0"/>
          </a:p>
          <a:p>
            <a:r>
              <a:rPr lang="en-NZ" b="1" dirty="0" smtClean="0"/>
              <a:t>Propagation phase: </a:t>
            </a:r>
          </a:p>
          <a:p>
            <a:pPr lvl="1">
              <a:buFont typeface="Arial" pitchFamily="34" charset="0"/>
              <a:buChar char="•"/>
            </a:pPr>
            <a:r>
              <a:rPr lang="en-NZ" b="1" dirty="0" smtClean="0"/>
              <a:t> </a:t>
            </a:r>
            <a:r>
              <a:rPr lang="en-NZ" dirty="0" smtClean="0"/>
              <a:t>The virus places an identical copy of itself into other programs or into certain system areas on the disk.</a:t>
            </a:r>
          </a:p>
          <a:p>
            <a:pPr lvl="1">
              <a:buFont typeface="Arial" pitchFamily="34" charset="0"/>
              <a:buChar char="•"/>
            </a:pPr>
            <a:r>
              <a:rPr lang="en-NZ" dirty="0" smtClean="0"/>
              <a:t> Each infected program will now contain a clone of the virus, which will itself enter a propagation phase.</a:t>
            </a:r>
          </a:p>
          <a:p>
            <a:pPr lvl="1">
              <a:buFont typeface="Arial" pitchFamily="34" charset="0"/>
              <a:buChar char="•"/>
            </a:pPr>
            <a:endParaRPr lang="en-NZ" dirty="0" smtClean="0"/>
          </a:p>
          <a:p>
            <a:r>
              <a:rPr lang="en-NZ" b="1" dirty="0" smtClean="0"/>
              <a:t>Triggering phase: </a:t>
            </a:r>
          </a:p>
          <a:p>
            <a:pPr lvl="1">
              <a:buFont typeface="Arial" pitchFamily="34" charset="0"/>
              <a:buChar char="•"/>
            </a:pPr>
            <a:r>
              <a:rPr lang="en-NZ" b="1" dirty="0" smtClean="0"/>
              <a:t> </a:t>
            </a:r>
            <a:r>
              <a:rPr lang="en-NZ" dirty="0" smtClean="0"/>
              <a:t>The virus is activated to perform the function for which it was intended.</a:t>
            </a:r>
          </a:p>
          <a:p>
            <a:pPr lvl="1">
              <a:buFont typeface="Arial" pitchFamily="34" charset="0"/>
              <a:buChar char="•"/>
            </a:pPr>
            <a:r>
              <a:rPr lang="en-NZ" dirty="0" smtClean="0"/>
              <a:t> As with the dormant phase, the triggering phase can be caused by a variety of system events, including a count of the number of times that this copy of the virus has made copies of itself.</a:t>
            </a:r>
          </a:p>
          <a:p>
            <a:pPr lvl="1">
              <a:buFont typeface="Arial" pitchFamily="34" charset="0"/>
              <a:buChar char="•"/>
            </a:pPr>
            <a:endParaRPr lang="en-NZ" dirty="0" smtClean="0"/>
          </a:p>
          <a:p>
            <a:r>
              <a:rPr lang="en-NZ" b="1" dirty="0" smtClean="0"/>
              <a:t>Execution phase: </a:t>
            </a:r>
          </a:p>
          <a:p>
            <a:pPr lvl="1">
              <a:buFont typeface="Arial" pitchFamily="34" charset="0"/>
              <a:buChar char="•"/>
            </a:pPr>
            <a:r>
              <a:rPr lang="en-NZ" b="1" dirty="0" smtClean="0"/>
              <a:t> </a:t>
            </a:r>
            <a:r>
              <a:rPr lang="en-NZ" dirty="0" smtClean="0"/>
              <a:t>The function is performed. </a:t>
            </a:r>
          </a:p>
          <a:p>
            <a:pPr lvl="1">
              <a:buFont typeface="Arial" pitchFamily="34" charset="0"/>
              <a:buChar char="•"/>
            </a:pPr>
            <a:r>
              <a:rPr lang="en-NZ" dirty="0" smtClean="0"/>
              <a:t> The function may be harmless, such as a message on the screen, or damaging, such as the destruction of programs and data files.</a:t>
            </a:r>
          </a:p>
          <a:p>
            <a:pPr lvl="1">
              <a:buFont typeface="Arial" pitchFamily="34" charset="0"/>
              <a:buChar char="•"/>
            </a:pPr>
            <a:endParaRPr lang="en-NZ" dirty="0" smtClean="0"/>
          </a:p>
          <a:p>
            <a:r>
              <a:rPr lang="en-NZ" dirty="0" smtClean="0"/>
              <a:t>Most viruses carry out their work in a manner that is specific to a particular operating system and, in some cases, specific to a particular hardware platform.</a:t>
            </a:r>
          </a:p>
          <a:p>
            <a:pPr lvl="1">
              <a:buFont typeface="Arial" pitchFamily="34" charset="0"/>
              <a:buChar char="•"/>
            </a:pPr>
            <a:r>
              <a:rPr lang="en-NZ" dirty="0" smtClean="0"/>
              <a:t> Thus, they are designed to take advantage of the details and weaknesses of particular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can be </a:t>
            </a:r>
            <a:r>
              <a:rPr lang="en-NZ" dirty="0" err="1" smtClean="0"/>
              <a:t>prepended</a:t>
            </a:r>
            <a:r>
              <a:rPr lang="en-NZ" dirty="0" smtClean="0"/>
              <a:t> or </a:t>
            </a:r>
            <a:r>
              <a:rPr lang="en-NZ" dirty="0" err="1" smtClean="0"/>
              <a:t>postpended</a:t>
            </a:r>
            <a:r>
              <a:rPr lang="en-NZ" dirty="0" smtClean="0"/>
              <a:t> to an executable program, or it can be embedded in some other fashion. </a:t>
            </a:r>
          </a:p>
          <a:p>
            <a:endParaRPr lang="en-NZ" dirty="0" smtClean="0"/>
          </a:p>
          <a:p>
            <a:r>
              <a:rPr lang="en-NZ" dirty="0" smtClean="0"/>
              <a:t>The key to its operation is that the infected program, when invoked, will first execute the virus code and then execute the original code of the program.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very general depiction of virus structure is shown here.</a:t>
            </a:r>
          </a:p>
          <a:p>
            <a:endParaRPr lang="en-NZ" dirty="0" smtClean="0"/>
          </a:p>
          <a:p>
            <a:r>
              <a:rPr lang="en-NZ" dirty="0" smtClean="0"/>
              <a:t> In this case, the virus code, V, is </a:t>
            </a:r>
            <a:r>
              <a:rPr lang="en-NZ" dirty="0" err="1" smtClean="0"/>
              <a:t>prepended</a:t>
            </a:r>
            <a:r>
              <a:rPr lang="en-NZ" dirty="0" smtClean="0"/>
              <a:t> to infected programs, </a:t>
            </a:r>
          </a:p>
          <a:p>
            <a:pPr lvl="1">
              <a:buFont typeface="Arial" pitchFamily="34" charset="0"/>
              <a:buChar char="•"/>
            </a:pPr>
            <a:r>
              <a:rPr lang="en-NZ" dirty="0" smtClean="0"/>
              <a:t> it is assumed that the entry point to the program, when invoked, is the first line of the program.</a:t>
            </a:r>
          </a:p>
          <a:p>
            <a:pPr lvl="1">
              <a:buFont typeface="Arial" pitchFamily="34" charset="0"/>
              <a:buChar char="•"/>
            </a:pPr>
            <a:endParaRPr lang="en-NZ" dirty="0" smtClean="0"/>
          </a:p>
          <a:p>
            <a:r>
              <a:rPr lang="en-NZ" dirty="0" smtClean="0"/>
              <a:t>The infected program begins with the virus code and works as follows. </a:t>
            </a:r>
          </a:p>
          <a:p>
            <a:pPr lvl="1">
              <a:buFont typeface="Arial" pitchFamily="34" charset="0"/>
              <a:buChar char="•"/>
            </a:pPr>
            <a:r>
              <a:rPr lang="en-NZ" dirty="0" smtClean="0"/>
              <a:t> The first line of code is a jump to the main virus program. </a:t>
            </a:r>
          </a:p>
          <a:p>
            <a:pPr lvl="1">
              <a:buFont typeface="Arial" pitchFamily="34" charset="0"/>
              <a:buChar char="•"/>
            </a:pPr>
            <a:r>
              <a:rPr lang="en-NZ" dirty="0" smtClean="0"/>
              <a:t> The second line is a special marker that is used by the virus to determine whether or not a potential victim program has already been infected with this virus.</a:t>
            </a:r>
          </a:p>
          <a:p>
            <a:pPr lvl="1">
              <a:buFont typeface="Arial" pitchFamily="34" charset="0"/>
              <a:buChar char="•"/>
            </a:pPr>
            <a:r>
              <a:rPr lang="en-NZ" dirty="0" smtClean="0"/>
              <a:t> When the program is invoked, control is immediately transferred to the main virus program. </a:t>
            </a:r>
          </a:p>
          <a:p>
            <a:pPr lvl="1">
              <a:buFont typeface="Arial" pitchFamily="34" charset="0"/>
              <a:buChar char="•"/>
            </a:pPr>
            <a:r>
              <a:rPr lang="en-NZ" dirty="0" smtClean="0"/>
              <a:t> The virus program may first seek out uninfected executable files and infect them.</a:t>
            </a:r>
          </a:p>
          <a:p>
            <a:pPr lvl="1">
              <a:buFont typeface="Arial" pitchFamily="34" charset="0"/>
              <a:buChar char="•"/>
            </a:pPr>
            <a:r>
              <a:rPr lang="en-NZ" dirty="0" smtClean="0"/>
              <a:t> Next, the virus may perform some action, usually detrimental to the system. </a:t>
            </a:r>
          </a:p>
          <a:p>
            <a:pPr lvl="2">
              <a:buFont typeface="Arial" pitchFamily="34" charset="0"/>
              <a:buChar char="•"/>
            </a:pPr>
            <a:r>
              <a:rPr lang="en-NZ" dirty="0" smtClean="0"/>
              <a:t>This action could be performed every time the program is invoked, or it could be a logic bomb that triggers only under certain conditions. </a:t>
            </a:r>
          </a:p>
          <a:p>
            <a:pPr lvl="1">
              <a:buFont typeface="Arial" pitchFamily="34" charset="0"/>
              <a:buChar char="•"/>
            </a:pPr>
            <a:r>
              <a:rPr lang="en-NZ" dirty="0" smtClean="0"/>
              <a:t>Finally, the virus transfers control to the original program. </a:t>
            </a:r>
          </a:p>
          <a:p>
            <a:pPr lvl="1">
              <a:buFont typeface="Arial" pitchFamily="34" charset="0"/>
              <a:buChar char="•"/>
            </a:pPr>
            <a:endParaRPr lang="en-NZ" dirty="0" smtClean="0"/>
          </a:p>
          <a:p>
            <a:pPr lvl="0">
              <a:buFont typeface="Arial" pitchFamily="34" charset="0"/>
              <a:buNone/>
            </a:pPr>
            <a:r>
              <a:rPr lang="en-NZ" dirty="0" smtClean="0"/>
              <a:t>If the infection phase of the program is reasonably rapid, a user is unlikely to notice any difference between the execution of an infected and an uninfected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such as the one just described is easily detected because an infected version of a program is longer than the corresponding uninfected one. </a:t>
            </a:r>
          </a:p>
          <a:p>
            <a:endParaRPr lang="en-NZ" dirty="0" smtClean="0"/>
          </a:p>
          <a:p>
            <a:r>
              <a:rPr lang="en-NZ" dirty="0" smtClean="0"/>
              <a:t>A way to thwart such a simple means of detecting a virus is to compress the executable file so that both the infected and uninfected versions are of identical length. </a:t>
            </a:r>
          </a:p>
          <a:p>
            <a:endParaRPr lang="en-NZ" dirty="0" smtClean="0"/>
          </a:p>
          <a:p>
            <a:r>
              <a:rPr lang="en-NZ" dirty="0" smtClean="0"/>
              <a:t>This figure shows in general terms the logic required. </a:t>
            </a:r>
          </a:p>
          <a:p>
            <a:endParaRPr lang="en-NZ" dirty="0" smtClean="0"/>
          </a:p>
          <a:p>
            <a:r>
              <a:rPr lang="en-NZ" dirty="0" smtClean="0"/>
              <a:t>We assume that program P1 is infected with the virus CV.</a:t>
            </a:r>
          </a:p>
          <a:p>
            <a:pPr lvl="1">
              <a:buFont typeface="Arial" pitchFamily="34" charset="0"/>
              <a:buChar char="•"/>
            </a:pPr>
            <a:r>
              <a:rPr lang="en-NZ" dirty="0" smtClean="0"/>
              <a:t> When this program is invoked, control passes to its virus, which performs the following steps:</a:t>
            </a:r>
          </a:p>
          <a:p>
            <a:endParaRPr lang="en-NZ" dirty="0" smtClean="0"/>
          </a:p>
          <a:p>
            <a:pPr marL="228600" indent="-228600">
              <a:buNone/>
            </a:pPr>
            <a:r>
              <a:rPr lang="en-NZ" b="1" dirty="0" smtClean="0"/>
              <a:t>1. </a:t>
            </a:r>
            <a:r>
              <a:rPr lang="en-NZ" dirty="0" smtClean="0"/>
              <a:t>For each uninfected file P2 that is found, the virus first compresses that file to produce P' 2, which is shorter than the original program by the size of the virus.</a:t>
            </a:r>
          </a:p>
          <a:p>
            <a:pPr marL="228600" indent="-228600">
              <a:buAutoNum type="arabicPeriod"/>
            </a:pPr>
            <a:endParaRPr lang="en-NZ" dirty="0" smtClean="0"/>
          </a:p>
          <a:p>
            <a:r>
              <a:rPr lang="en-NZ" b="1" dirty="0" smtClean="0"/>
              <a:t>2. </a:t>
            </a:r>
            <a:r>
              <a:rPr lang="en-NZ" dirty="0" smtClean="0"/>
              <a:t>A copy of the virus is </a:t>
            </a:r>
            <a:r>
              <a:rPr lang="en-NZ" dirty="0" err="1" smtClean="0"/>
              <a:t>prepended</a:t>
            </a:r>
            <a:r>
              <a:rPr lang="en-NZ" dirty="0" smtClean="0"/>
              <a:t> to the compressed program.</a:t>
            </a:r>
          </a:p>
          <a:p>
            <a:endParaRPr lang="en-NZ" dirty="0" smtClean="0"/>
          </a:p>
          <a:p>
            <a:r>
              <a:rPr lang="en-NZ" b="1" dirty="0" smtClean="0"/>
              <a:t>3. </a:t>
            </a:r>
            <a:r>
              <a:rPr lang="en-NZ" dirty="0" smtClean="0"/>
              <a:t>The compressed version of the original infected program, P9 1, is uncompressed.</a:t>
            </a:r>
          </a:p>
          <a:p>
            <a:endParaRPr lang="en-NZ" dirty="0" smtClean="0"/>
          </a:p>
          <a:p>
            <a:r>
              <a:rPr lang="en-NZ" b="1" dirty="0" smtClean="0"/>
              <a:t>4. </a:t>
            </a:r>
            <a:r>
              <a:rPr lang="en-NZ" dirty="0" smtClean="0"/>
              <a:t>The uncompressed original program is executed. </a:t>
            </a:r>
          </a:p>
          <a:p>
            <a:pPr lvl="1">
              <a:buFont typeface="Arial" pitchFamily="34" charset="0"/>
              <a:buChar char="•"/>
            </a:pPr>
            <a:r>
              <a:rPr lang="en-NZ" dirty="0" smtClean="0"/>
              <a:t> In this example, the virus does nothing other than propagate, it could include a logic bomb.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no simple or universally agreed upon classification scheme for viruses.</a:t>
            </a:r>
          </a:p>
          <a:p>
            <a:endParaRPr lang="en-NZ" dirty="0" smtClean="0"/>
          </a:p>
          <a:p>
            <a:r>
              <a:rPr lang="en-NZ" dirty="0" smtClean="0"/>
              <a:t>We follow a method to</a:t>
            </a:r>
            <a:r>
              <a:rPr lang="en-NZ" baseline="0" dirty="0" smtClean="0"/>
              <a:t> </a:t>
            </a:r>
            <a:r>
              <a:rPr lang="en-NZ" dirty="0" smtClean="0"/>
              <a:t>classify viruses along two orthogonal axes: </a:t>
            </a:r>
          </a:p>
          <a:p>
            <a:pPr lvl="1">
              <a:buFont typeface="Arial" pitchFamily="34" charset="0"/>
              <a:buChar char="•"/>
            </a:pPr>
            <a:r>
              <a:rPr lang="en-NZ" dirty="0" smtClean="0"/>
              <a:t> the type of target the virus tries to infect and </a:t>
            </a:r>
          </a:p>
          <a:p>
            <a:pPr lvl="1">
              <a:buFont typeface="Arial" pitchFamily="34" charset="0"/>
              <a:buChar char="•"/>
            </a:pPr>
            <a:r>
              <a:rPr lang="en-NZ" dirty="0" smtClean="0"/>
              <a:t> the method the virus uses to conceal itself from detection by users and antivirus software.</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Boot sector infector: </a:t>
            </a:r>
            <a:r>
              <a:rPr lang="en-NZ" dirty="0" smtClean="0"/>
              <a:t>Infects a master boot record or boot record and spreads when a system is booted from the disk containing the virus</a:t>
            </a:r>
          </a:p>
          <a:p>
            <a:endParaRPr lang="en-NZ" dirty="0" smtClean="0"/>
          </a:p>
          <a:p>
            <a:r>
              <a:rPr lang="en-NZ" b="1" dirty="0" smtClean="0"/>
              <a:t>File infector: </a:t>
            </a:r>
            <a:r>
              <a:rPr lang="en-NZ" dirty="0" smtClean="0"/>
              <a:t>Infects files that the operating system or shell consider to be executable</a:t>
            </a:r>
          </a:p>
          <a:p>
            <a:endParaRPr lang="en-NZ" dirty="0" smtClean="0"/>
          </a:p>
          <a:p>
            <a:r>
              <a:rPr lang="en-NZ" b="1" dirty="0" smtClean="0"/>
              <a:t>Macro virus: </a:t>
            </a:r>
            <a:r>
              <a:rPr lang="en-NZ" dirty="0" smtClean="0"/>
              <a:t>Infects files with macro code that is interpreted by an 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virus classification by concealment strategy includes the following categories:</a:t>
            </a:r>
          </a:p>
          <a:p>
            <a:endParaRPr lang="en-NZ" dirty="0" smtClean="0"/>
          </a:p>
          <a:p>
            <a:r>
              <a:rPr lang="en-NZ" b="1" dirty="0" smtClean="0"/>
              <a:t>Encrypted virus: </a:t>
            </a:r>
          </a:p>
          <a:p>
            <a:pPr lvl="1">
              <a:buFont typeface="Arial" pitchFamily="34" charset="0"/>
              <a:buChar char="•"/>
            </a:pPr>
            <a:r>
              <a:rPr lang="en-NZ" dirty="0" smtClean="0"/>
              <a:t> A portion of the virus creates a random encryption key and encrypts the remainder of the virus.</a:t>
            </a:r>
          </a:p>
          <a:p>
            <a:pPr lvl="1">
              <a:buFont typeface="Arial" pitchFamily="34" charset="0"/>
              <a:buChar char="•"/>
            </a:pPr>
            <a:r>
              <a:rPr lang="en-NZ" dirty="0" smtClean="0"/>
              <a:t> The key is stored with the virus.</a:t>
            </a:r>
          </a:p>
          <a:p>
            <a:pPr lvl="1">
              <a:buFont typeface="Arial" pitchFamily="34" charset="0"/>
              <a:buChar char="•"/>
            </a:pPr>
            <a:r>
              <a:rPr lang="en-NZ" dirty="0" smtClean="0"/>
              <a:t> When an infected program is invoked, the virus uses the stored random key to decrypt the virus.</a:t>
            </a:r>
          </a:p>
          <a:p>
            <a:pPr lvl="1">
              <a:buFont typeface="Arial" pitchFamily="34" charset="0"/>
              <a:buChar char="•"/>
            </a:pPr>
            <a:r>
              <a:rPr lang="en-NZ" dirty="0" smtClean="0"/>
              <a:t> When the virus replicates, a different random key is selected.</a:t>
            </a:r>
          </a:p>
          <a:p>
            <a:pPr lvl="1">
              <a:buFont typeface="Arial" pitchFamily="34" charset="0"/>
              <a:buChar char="•"/>
            </a:pPr>
            <a:r>
              <a:rPr lang="en-NZ" dirty="0" smtClean="0"/>
              <a:t>  Because the bulk of the virus is encrypted with a different key for each instance, there is no constant bit pattern to observe.</a:t>
            </a:r>
          </a:p>
          <a:p>
            <a:pPr lvl="1">
              <a:buFont typeface="Arial" pitchFamily="34" charset="0"/>
              <a:buChar char="•"/>
            </a:pPr>
            <a:endParaRPr lang="en-NZ" dirty="0" smtClean="0"/>
          </a:p>
          <a:p>
            <a:r>
              <a:rPr lang="en-NZ" b="1" dirty="0" smtClean="0"/>
              <a:t>Stealth virus: </a:t>
            </a:r>
          </a:p>
          <a:p>
            <a:pPr lvl="1">
              <a:buFont typeface="Arial" pitchFamily="34" charset="0"/>
              <a:buChar char="•"/>
            </a:pPr>
            <a:r>
              <a:rPr lang="en-NZ" b="1" dirty="0" smtClean="0"/>
              <a:t> </a:t>
            </a:r>
            <a:r>
              <a:rPr lang="en-NZ" dirty="0" smtClean="0"/>
              <a:t>A form of virus explicitly designed to hide itself from detection by antivirus software.</a:t>
            </a:r>
          </a:p>
          <a:p>
            <a:pPr lvl="1">
              <a:buFont typeface="Arial" pitchFamily="34" charset="0"/>
              <a:buChar char="•"/>
            </a:pPr>
            <a:r>
              <a:rPr lang="en-NZ" dirty="0" smtClean="0"/>
              <a:t> Thus, the entire virus, not just a payload, is hidden.</a:t>
            </a:r>
          </a:p>
          <a:p>
            <a:pPr lvl="1">
              <a:buFont typeface="Arial" pitchFamily="34" charset="0"/>
              <a:buChar char="•"/>
            </a:pPr>
            <a:endParaRPr lang="en-NZ" dirty="0" smtClean="0"/>
          </a:p>
          <a:p>
            <a:r>
              <a:rPr lang="en-NZ" b="1" dirty="0" smtClean="0"/>
              <a:t>Polymorphic virus: </a:t>
            </a:r>
          </a:p>
          <a:p>
            <a:pPr lvl="1">
              <a:buFont typeface="Arial" pitchFamily="34" charset="0"/>
              <a:buChar char="•"/>
            </a:pPr>
            <a:r>
              <a:rPr lang="en-NZ" b="1" dirty="0" smtClean="0"/>
              <a:t> </a:t>
            </a:r>
            <a:r>
              <a:rPr lang="en-NZ" dirty="0" smtClean="0"/>
              <a:t>A virus that mutates with every infection, making detection by the “signature” of the virus impossible.</a:t>
            </a:r>
          </a:p>
          <a:p>
            <a:pPr lvl="1">
              <a:buFont typeface="Arial" pitchFamily="34" charset="0"/>
              <a:buChar char="•"/>
            </a:pPr>
            <a:endParaRPr lang="en-NZ" dirty="0" smtClean="0"/>
          </a:p>
          <a:p>
            <a:r>
              <a:rPr lang="en-NZ" b="1" dirty="0" smtClean="0"/>
              <a:t>Metamorphic virus: </a:t>
            </a:r>
          </a:p>
          <a:p>
            <a:pPr lvl="1">
              <a:buFont typeface="Arial" pitchFamily="34" charset="0"/>
              <a:buChar char="•"/>
            </a:pPr>
            <a:r>
              <a:rPr lang="en-NZ" b="1" dirty="0" smtClean="0"/>
              <a:t> </a:t>
            </a:r>
            <a:r>
              <a:rPr lang="en-NZ" dirty="0" smtClean="0"/>
              <a:t>As with a polymorphic virus, a metamorphic virus mutates with every infection.</a:t>
            </a:r>
          </a:p>
          <a:p>
            <a:pPr lvl="1">
              <a:buFont typeface="Arial" pitchFamily="34" charset="0"/>
              <a:buChar char="•"/>
            </a:pPr>
            <a:r>
              <a:rPr lang="en-NZ" dirty="0" smtClean="0"/>
              <a:t> The difference is that a metamorphic virus rewrites itself completely at each iteration, increasing the difficulty of detection. </a:t>
            </a:r>
          </a:p>
          <a:p>
            <a:pPr lvl="1">
              <a:buFont typeface="Arial" pitchFamily="34" charset="0"/>
              <a:buChar char="•"/>
            </a:pPr>
            <a:r>
              <a:rPr lang="en-NZ" dirty="0" smtClean="0"/>
              <a:t> Metamorphic viruses may change their </a:t>
            </a:r>
            <a:r>
              <a:rPr lang="en-NZ" dirty="0" err="1" smtClean="0"/>
              <a:t>behavior</a:t>
            </a:r>
            <a:r>
              <a:rPr lang="en-NZ" dirty="0" smtClean="0"/>
              <a:t> as well as their appearance.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mid-1990s, macro viruses became by far the most prevalent type of virus.</a:t>
            </a:r>
          </a:p>
          <a:p>
            <a:endParaRPr lang="en-NZ" dirty="0" smtClean="0"/>
          </a:p>
          <a:p>
            <a:r>
              <a:rPr lang="en-NZ" dirty="0" smtClean="0"/>
              <a:t>Macro viruses are particularly threatening for a number of reasons:</a:t>
            </a:r>
          </a:p>
          <a:p>
            <a:pPr marL="228600" indent="-228600">
              <a:buAutoNum type="arabicPeriod"/>
            </a:pPr>
            <a:r>
              <a:rPr lang="en-NZ" dirty="0" smtClean="0"/>
              <a:t>A macro virus is platform independent. Many macro viruses infect Microsoft Word documents or other Microsoft Office documents. </a:t>
            </a:r>
          </a:p>
          <a:p>
            <a:pPr marL="685800" lvl="1" indent="-228600">
              <a:buFont typeface="Arial" pitchFamily="34" charset="0"/>
              <a:buChar char="•"/>
            </a:pPr>
            <a:r>
              <a:rPr lang="en-NZ" dirty="0" smtClean="0"/>
              <a:t> Any hardware platform and operating system that supports these applications can be infected.</a:t>
            </a:r>
          </a:p>
          <a:p>
            <a:pPr marL="685800" lvl="1" indent="-228600">
              <a:buFont typeface="Arial" pitchFamily="34" charset="0"/>
              <a:buChar char="•"/>
            </a:pPr>
            <a:endParaRPr lang="en-NZ" dirty="0" smtClean="0"/>
          </a:p>
          <a:p>
            <a:r>
              <a:rPr lang="en-NZ" dirty="0" smtClean="0"/>
              <a:t>2. Macro viruses infect documents, not executable portions of code.</a:t>
            </a:r>
          </a:p>
          <a:p>
            <a:pPr lvl="1">
              <a:buFont typeface="Arial" pitchFamily="34" charset="0"/>
              <a:buChar char="•"/>
            </a:pPr>
            <a:r>
              <a:rPr lang="en-NZ" dirty="0" smtClean="0"/>
              <a:t> Most of the information introduced onto a computer system is in the form of a document rather than a program.</a:t>
            </a:r>
          </a:p>
          <a:p>
            <a:pPr lvl="1">
              <a:buFont typeface="Arial" pitchFamily="34" charset="0"/>
              <a:buChar char="•"/>
            </a:pPr>
            <a:endParaRPr lang="en-NZ" dirty="0" smtClean="0"/>
          </a:p>
          <a:p>
            <a:r>
              <a:rPr lang="en-NZ" dirty="0" smtClean="0"/>
              <a:t>3. Macro viruses are easily spread.</a:t>
            </a:r>
          </a:p>
          <a:p>
            <a:pPr lvl="1">
              <a:buFont typeface="Arial" pitchFamily="34" charset="0"/>
              <a:buChar char="•"/>
            </a:pPr>
            <a:r>
              <a:rPr lang="en-NZ" dirty="0" smtClean="0"/>
              <a:t> A very common method is by electronic mail.</a:t>
            </a:r>
          </a:p>
          <a:p>
            <a:pPr lvl="1">
              <a:buFont typeface="Arial" pitchFamily="34" charset="0"/>
              <a:buChar char="•"/>
            </a:pPr>
            <a:endParaRPr lang="en-NZ" dirty="0" smtClean="0"/>
          </a:p>
          <a:p>
            <a:r>
              <a:rPr lang="en-NZ" dirty="0" smtClean="0"/>
              <a:t>4. Because macro viruses infect user documents rather than system programs, traditional file system access controls are of limited use in preventing their spread.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Authenticity: </a:t>
            </a:r>
          </a:p>
          <a:p>
            <a:pPr lvl="1">
              <a:buFont typeface="Arial" pitchFamily="34" charset="0"/>
              <a:buChar char="•"/>
            </a:pPr>
            <a:r>
              <a:rPr lang="en-NZ" b="1" dirty="0" smtClean="0"/>
              <a:t> </a:t>
            </a:r>
            <a:r>
              <a:rPr lang="en-NZ" dirty="0" smtClean="0"/>
              <a:t>The property of being genuine and being able to be verified and trusted; confidence in the validity of a transmission, a message, or message originator. </a:t>
            </a:r>
          </a:p>
          <a:p>
            <a:pPr lvl="1">
              <a:buFont typeface="Arial" pitchFamily="34" charset="0"/>
              <a:buChar char="•"/>
            </a:pPr>
            <a:r>
              <a:rPr lang="en-NZ" dirty="0" smtClean="0"/>
              <a:t>This means verifying that users are who they say they are and that each input arriving at the system came from a trusted source.</a:t>
            </a:r>
          </a:p>
          <a:p>
            <a:pPr lvl="1">
              <a:buFont typeface="Arial" pitchFamily="34" charset="0"/>
              <a:buChar char="•"/>
            </a:pPr>
            <a:endParaRPr lang="en-NZ" dirty="0" smtClean="0"/>
          </a:p>
          <a:p>
            <a:r>
              <a:rPr lang="en-NZ" b="1" dirty="0" smtClean="0"/>
              <a:t>Accountability: </a:t>
            </a:r>
          </a:p>
          <a:p>
            <a:pPr lvl="1">
              <a:buFont typeface="Arial" pitchFamily="34" charset="0"/>
              <a:buChar char="•"/>
            </a:pPr>
            <a:r>
              <a:rPr lang="en-NZ" b="1" dirty="0" smtClean="0"/>
              <a:t> </a:t>
            </a:r>
            <a:r>
              <a:rPr lang="en-NZ" dirty="0" smtClean="0"/>
              <a:t>The security goal that generates the requirement for actions of an entity to be traced uniquely to that entity. </a:t>
            </a:r>
          </a:p>
          <a:p>
            <a:pPr lvl="1">
              <a:buFont typeface="Arial" pitchFamily="34" charset="0"/>
              <a:buChar char="•"/>
            </a:pPr>
            <a:r>
              <a:rPr lang="en-NZ" dirty="0" smtClean="0"/>
              <a:t> This supports </a:t>
            </a:r>
            <a:r>
              <a:rPr lang="en-NZ" dirty="0" err="1" smtClean="0"/>
              <a:t>nonrepudiation</a:t>
            </a:r>
            <a:r>
              <a:rPr lang="en-NZ" dirty="0" smtClean="0"/>
              <a:t>, deterrence, fault isolation, intrusion detection and prevention, and after-action recovery and legal 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more recent development in malicious software is the e-mail virus. </a:t>
            </a:r>
          </a:p>
          <a:p>
            <a:endParaRPr lang="en-NZ" dirty="0" smtClean="0"/>
          </a:p>
          <a:p>
            <a:r>
              <a:rPr lang="en-NZ" dirty="0" smtClean="0"/>
              <a:t>The first rapidly spreading e-mail viruses, such as Melissa, made use of a Microsoft Word macro embedded in an attachment. </a:t>
            </a:r>
          </a:p>
          <a:p>
            <a:endParaRPr lang="en-NZ" dirty="0" smtClean="0"/>
          </a:p>
          <a:p>
            <a:r>
              <a:rPr lang="en-NZ" dirty="0" smtClean="0"/>
              <a:t>If the recipient opens the e-mail attachment, the Word macro is activated. Then</a:t>
            </a:r>
          </a:p>
          <a:p>
            <a:pPr lvl="1"/>
            <a:r>
              <a:rPr lang="en-NZ" dirty="0" smtClean="0"/>
              <a:t>1. The e-mail virus sends itself to everyone on the mailing list in the user’s e-mail package.</a:t>
            </a:r>
          </a:p>
          <a:p>
            <a:pPr lvl="1"/>
            <a:r>
              <a:rPr lang="en-NZ" dirty="0" smtClean="0"/>
              <a:t>2. The virus does local damage on the user’s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worm is a program that can replicate itself and send copies from computer to computer across network connections. </a:t>
            </a:r>
          </a:p>
          <a:p>
            <a:pPr lvl="1">
              <a:buFont typeface="Arial" pitchFamily="34" charset="0"/>
              <a:buChar char="•"/>
            </a:pPr>
            <a:r>
              <a:rPr lang="en-NZ" dirty="0" smtClean="0"/>
              <a:t> Upon arrival, the worm may be activated to replicate and propagate again. </a:t>
            </a:r>
          </a:p>
          <a:p>
            <a:pPr lvl="0">
              <a:buFont typeface="Arial" pitchFamily="34" charset="0"/>
              <a:buNone/>
            </a:pPr>
            <a:endParaRPr lang="en-NZ" dirty="0" smtClean="0"/>
          </a:p>
          <a:p>
            <a:pPr lvl="0">
              <a:buFont typeface="Arial" pitchFamily="34" charset="0"/>
              <a:buNone/>
            </a:pPr>
            <a:r>
              <a:rPr lang="en-NZ" dirty="0" smtClean="0"/>
              <a:t>In addition to propagation, the worm usually performs some unwanted function.</a:t>
            </a:r>
          </a:p>
          <a:p>
            <a:pPr lvl="1">
              <a:buFont typeface="Arial" pitchFamily="34" charset="0"/>
              <a:buChar char="•"/>
            </a:pPr>
            <a:r>
              <a:rPr lang="en-NZ" dirty="0" smtClean="0"/>
              <a:t> An e-mail virus has some of the characteristics of a worm because it propagates itself from system to system.</a:t>
            </a:r>
          </a:p>
          <a:p>
            <a:pPr lvl="1">
              <a:buFont typeface="Arial" pitchFamily="34" charset="0"/>
              <a:buChar char="•"/>
            </a:pPr>
            <a:r>
              <a:rPr lang="en-NZ" dirty="0" smtClean="0"/>
              <a:t> However, we can still classify it as a virus because it uses a document modified to contain viral macro content and requires human action.</a:t>
            </a:r>
          </a:p>
          <a:p>
            <a:pPr lvl="1">
              <a:buFont typeface="Arial" pitchFamily="34" charset="0"/>
              <a:buChar char="•"/>
            </a:pPr>
            <a:endParaRPr lang="en-NZ" dirty="0" smtClean="0"/>
          </a:p>
          <a:p>
            <a:pPr lvl="0">
              <a:buFont typeface="Arial" pitchFamily="34" charset="0"/>
              <a:buNone/>
            </a:pPr>
            <a:r>
              <a:rPr lang="en-NZ" dirty="0" smtClean="0"/>
              <a:t>A worm actively seeks out more machines to infect and each machine that is infected serves as an automated launching pad for attacks on</a:t>
            </a:r>
          </a:p>
          <a:p>
            <a:r>
              <a:rPr lang="en-NZ" dirty="0" smtClean="0"/>
              <a:t>other machines.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replicate itself, a network worm uses some sort of network vehicle. </a:t>
            </a:r>
          </a:p>
          <a:p>
            <a:endParaRPr lang="en-NZ" dirty="0" smtClean="0"/>
          </a:p>
          <a:p>
            <a:r>
              <a:rPr lang="en-NZ" dirty="0" smtClean="0"/>
              <a:t>Examples include the following:</a:t>
            </a:r>
          </a:p>
          <a:p>
            <a:endParaRPr lang="en-NZ" dirty="0" smtClean="0"/>
          </a:p>
          <a:p>
            <a:r>
              <a:rPr lang="en-NZ" b="1" dirty="0" smtClean="0"/>
              <a:t>Electronic mail facility: </a:t>
            </a:r>
          </a:p>
          <a:p>
            <a:pPr lvl="1">
              <a:buFont typeface="Arial" pitchFamily="34" charset="0"/>
              <a:buChar char="•"/>
            </a:pPr>
            <a:r>
              <a:rPr lang="en-NZ" b="1" dirty="0" smtClean="0"/>
              <a:t> </a:t>
            </a:r>
            <a:r>
              <a:rPr lang="en-NZ" dirty="0" smtClean="0"/>
              <a:t>A worm mails a copy of itself to other systems, so that its code is run when the e-mail or an attachment is received or viewed.</a:t>
            </a:r>
          </a:p>
          <a:p>
            <a:pPr lvl="1">
              <a:buFont typeface="Arial" pitchFamily="34" charset="0"/>
              <a:buChar char="•"/>
            </a:pPr>
            <a:endParaRPr lang="en-NZ" dirty="0" smtClean="0"/>
          </a:p>
          <a:p>
            <a:r>
              <a:rPr lang="en-NZ" b="1" dirty="0" smtClean="0"/>
              <a:t>Remote execution capability: </a:t>
            </a:r>
          </a:p>
          <a:p>
            <a:pPr lvl="1">
              <a:buFont typeface="Arial" pitchFamily="34" charset="0"/>
              <a:buChar char="•"/>
            </a:pPr>
            <a:r>
              <a:rPr lang="en-NZ" b="1" dirty="0" smtClean="0"/>
              <a:t> </a:t>
            </a:r>
            <a:r>
              <a:rPr lang="en-NZ" dirty="0" smtClean="0"/>
              <a:t>A worm executes a copy of itself on another system, either using an explicit remote execution facility or by exploiting a program flaw in a network service to subvert its operations.</a:t>
            </a:r>
          </a:p>
          <a:p>
            <a:endParaRPr lang="en-NZ" dirty="0" smtClean="0"/>
          </a:p>
          <a:p>
            <a:r>
              <a:rPr lang="en-NZ" b="1" dirty="0" smtClean="0"/>
              <a:t>Remote login capability: </a:t>
            </a:r>
          </a:p>
          <a:p>
            <a:pPr lvl="1">
              <a:buFont typeface="Arial" pitchFamily="34" charset="0"/>
              <a:buChar char="•"/>
            </a:pPr>
            <a:r>
              <a:rPr lang="en-NZ" b="1" dirty="0" smtClean="0"/>
              <a:t> </a:t>
            </a:r>
            <a:r>
              <a:rPr lang="en-NZ" dirty="0" smtClean="0"/>
              <a:t>A worm logs onto a remote system as a user and then uses commands to copy itself from one system to the other, where it then executes.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speed of propagation and the total number of hosts infected depend on a number of factors, including the mode of propagation, the vulnerability or vulnerabilities exploited, and the degree of similarity to preceding attacks. </a:t>
            </a:r>
          </a:p>
          <a:p>
            <a:pPr lvl="1">
              <a:buFont typeface="Arial" pitchFamily="34" charset="0"/>
              <a:buChar char="•"/>
            </a:pPr>
            <a:r>
              <a:rPr lang="en-NZ" dirty="0" smtClean="0"/>
              <a:t>For the latter factor, an attack that is a variation of a recent previous attack may be countered more effectively than a more novel attack.</a:t>
            </a:r>
          </a:p>
          <a:p>
            <a:endParaRPr lang="en-NZ" dirty="0" smtClean="0"/>
          </a:p>
          <a:p>
            <a:r>
              <a:rPr lang="en-NZ" dirty="0" smtClean="0"/>
              <a:t>This figure shows the dynamics for one typical set of parameters. </a:t>
            </a:r>
          </a:p>
          <a:p>
            <a:pPr lvl="0">
              <a:buFont typeface="Arial" pitchFamily="34" charset="0"/>
              <a:buNone/>
            </a:pPr>
            <a:endParaRPr lang="en-NZ" dirty="0" smtClean="0"/>
          </a:p>
          <a:p>
            <a:pPr lvl="0">
              <a:buFont typeface="Arial" pitchFamily="34" charset="0"/>
              <a:buNone/>
            </a:pPr>
            <a:r>
              <a:rPr lang="en-NZ" dirty="0" smtClean="0"/>
              <a:t>Propagation proceeds through three phases. </a:t>
            </a:r>
          </a:p>
          <a:p>
            <a:pPr marL="228600" lvl="0" indent="-228600">
              <a:buFont typeface="+mj-lt"/>
              <a:buAutoNum type="arabicPeriod"/>
            </a:pPr>
            <a:r>
              <a:rPr lang="en-NZ" dirty="0" smtClean="0"/>
              <a:t> In the initial phase, the number of hosts increases exponentially. </a:t>
            </a:r>
          </a:p>
          <a:p>
            <a:pPr marL="685800" lvl="1" indent="-228600">
              <a:buFont typeface="Arial" pitchFamily="34" charset="0"/>
              <a:buChar char="•"/>
            </a:pPr>
            <a:r>
              <a:rPr lang="en-NZ" dirty="0" smtClean="0"/>
              <a:t> e.g. consider a simplified case in which a worm is launched from a single host and infects two nearby hosts.</a:t>
            </a:r>
          </a:p>
          <a:p>
            <a:pPr marL="685800" lvl="1" indent="-228600">
              <a:buFont typeface="Arial" pitchFamily="34" charset="0"/>
              <a:buChar char="•"/>
            </a:pPr>
            <a:r>
              <a:rPr lang="en-NZ" dirty="0" smtClean="0"/>
              <a:t> Each of these hosts infects two more hosts, and so on.</a:t>
            </a:r>
          </a:p>
          <a:p>
            <a:pPr marL="228600" lvl="0" indent="-228600">
              <a:buFont typeface="+mj-lt"/>
              <a:buAutoNum type="arabicPeriod"/>
            </a:pPr>
            <a:endParaRPr lang="en-NZ" dirty="0" smtClean="0"/>
          </a:p>
          <a:p>
            <a:pPr marL="228600" lvl="0" indent="-228600">
              <a:buFont typeface="+mj-lt"/>
              <a:buAutoNum type="arabicPeriod"/>
            </a:pPr>
            <a:r>
              <a:rPr lang="en-NZ" dirty="0" smtClean="0"/>
              <a:t>This results in exponential growth.</a:t>
            </a:r>
          </a:p>
          <a:p>
            <a:pPr marL="228600" lvl="0" indent="-228600">
              <a:buFont typeface="+mj-lt"/>
              <a:buAutoNum type="arabicPeriod"/>
            </a:pPr>
            <a:endParaRPr lang="en-NZ" dirty="0" smtClean="0"/>
          </a:p>
          <a:p>
            <a:pPr marL="228600" lvl="0" indent="-228600">
              <a:buFont typeface="+mj-lt"/>
              <a:buAutoNum type="arabicPeriod"/>
            </a:pPr>
            <a:r>
              <a:rPr lang="en-NZ" dirty="0" smtClean="0"/>
              <a:t>After a time, infecting hosts waste some time attacking already infected hosts, which reduces the rate of infection.</a:t>
            </a:r>
          </a:p>
          <a:p>
            <a:pPr marL="685800" lvl="1" indent="-228600">
              <a:buFont typeface="Arial" pitchFamily="34" charset="0"/>
              <a:buChar char="•"/>
            </a:pPr>
            <a:r>
              <a:rPr lang="en-NZ" dirty="0" smtClean="0"/>
              <a:t> During this middle phase, growth is approximately linear, but the rate of infection is rapid.</a:t>
            </a:r>
          </a:p>
          <a:p>
            <a:pPr marL="685800" lvl="1" indent="-228600">
              <a:buFont typeface="Arial" pitchFamily="34" charset="0"/>
              <a:buChar char="•"/>
            </a:pPr>
            <a:r>
              <a:rPr lang="en-NZ" dirty="0" smtClean="0"/>
              <a:t>  When most vulnerable computers have been infected, the attack enters a slow finish phase as the worm seeks out those remaining hosts that are difficult to identify.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dirty="0" err="1" smtClean="0"/>
              <a:t>bot</a:t>
            </a:r>
            <a:r>
              <a:rPr lang="en-NZ" dirty="0" smtClean="0"/>
              <a:t> (robot), also known as a zombie or drone, is a program that secretly takes over another Internet-attached computer and then uses that computer to launch attacks that are difficult to trace to the </a:t>
            </a:r>
            <a:r>
              <a:rPr lang="en-NZ" dirty="0" err="1" smtClean="0"/>
              <a:t>bot’s</a:t>
            </a:r>
            <a:r>
              <a:rPr lang="en-NZ" dirty="0" smtClean="0"/>
              <a:t> creator.</a:t>
            </a:r>
          </a:p>
          <a:p>
            <a:endParaRPr lang="en-NZ" dirty="0" smtClean="0"/>
          </a:p>
          <a:p>
            <a:r>
              <a:rPr lang="en-NZ" dirty="0" smtClean="0"/>
              <a:t>The </a:t>
            </a:r>
            <a:r>
              <a:rPr lang="en-NZ" dirty="0" err="1" smtClean="0"/>
              <a:t>bot</a:t>
            </a:r>
            <a:r>
              <a:rPr lang="en-NZ" dirty="0" smtClean="0"/>
              <a:t> is typically planted on hundreds or thousands of computers belonging to unsuspecting third parties.</a:t>
            </a:r>
          </a:p>
          <a:p>
            <a:endParaRPr lang="en-NZ" dirty="0" smtClean="0"/>
          </a:p>
          <a:p>
            <a:r>
              <a:rPr lang="en-NZ" dirty="0" smtClean="0"/>
              <a:t>The collection of bots often is capable of acting in a coordinated manner; </a:t>
            </a:r>
          </a:p>
          <a:p>
            <a:pPr lvl="1">
              <a:buFont typeface="Arial" pitchFamily="34" charset="0"/>
              <a:buChar char="•"/>
            </a:pPr>
            <a:r>
              <a:rPr lang="en-NZ" dirty="0" smtClean="0"/>
              <a:t> such a collection is referred to as a </a:t>
            </a:r>
            <a:r>
              <a:rPr lang="en-NZ" dirty="0" err="1" smtClean="0"/>
              <a:t>botnet</a:t>
            </a:r>
            <a:r>
              <a:rPr lang="en-NZ" dirty="0" smtClean="0"/>
              <a:t>.</a:t>
            </a:r>
          </a:p>
          <a:p>
            <a:pPr lvl="1">
              <a:buFont typeface="Arial" pitchFamily="34" charset="0"/>
              <a:buChar char="•"/>
            </a:pPr>
            <a:endParaRPr lang="en-NZ" dirty="0" smtClean="0"/>
          </a:p>
          <a:p>
            <a:r>
              <a:rPr lang="en-NZ" dirty="0" smtClean="0"/>
              <a:t>A </a:t>
            </a:r>
            <a:r>
              <a:rPr lang="en-NZ" dirty="0" err="1" smtClean="0"/>
              <a:t>botnet</a:t>
            </a:r>
            <a:r>
              <a:rPr lang="en-NZ" dirty="0" smtClean="0"/>
              <a:t> exhibits three characteristics: </a:t>
            </a:r>
          </a:p>
          <a:p>
            <a:pPr lvl="1">
              <a:buFont typeface="Arial" pitchFamily="34" charset="0"/>
              <a:buChar char="•"/>
            </a:pPr>
            <a:r>
              <a:rPr lang="en-NZ" dirty="0" smtClean="0"/>
              <a:t> the </a:t>
            </a:r>
            <a:r>
              <a:rPr lang="en-NZ" dirty="0" err="1" smtClean="0"/>
              <a:t>bot</a:t>
            </a:r>
            <a:r>
              <a:rPr lang="en-NZ" dirty="0" smtClean="0"/>
              <a:t> functionality,</a:t>
            </a:r>
          </a:p>
          <a:p>
            <a:pPr lvl="1">
              <a:buFont typeface="Arial" pitchFamily="34" charset="0"/>
              <a:buChar char="•"/>
            </a:pPr>
            <a:r>
              <a:rPr lang="en-NZ" dirty="0" smtClean="0"/>
              <a:t> a remote control facility, and </a:t>
            </a:r>
          </a:p>
          <a:p>
            <a:pPr lvl="1">
              <a:buFont typeface="Arial" pitchFamily="34" charset="0"/>
              <a:buChar char="•"/>
            </a:pPr>
            <a:r>
              <a:rPr lang="en-NZ" dirty="0" smtClean="0"/>
              <a:t> a spreading mechanism to propagate the bots and construct the </a:t>
            </a:r>
            <a:r>
              <a:rPr lang="en-NZ" dirty="0" err="1" smtClean="0"/>
              <a:t>botnet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a:t>
            </a:r>
            <a:r>
              <a:rPr lang="en-NZ" dirty="0" err="1" smtClean="0"/>
              <a:t>rootkit</a:t>
            </a:r>
            <a:r>
              <a:rPr lang="en-NZ" dirty="0" smtClean="0"/>
              <a:t> is a set of programs installed on a system to maintain administrator (or root) access to that system.</a:t>
            </a:r>
          </a:p>
          <a:p>
            <a:endParaRPr lang="en-NZ" dirty="0" smtClean="0"/>
          </a:p>
          <a:p>
            <a:r>
              <a:rPr lang="en-NZ" dirty="0" smtClean="0"/>
              <a:t>Root access provides access to all the functions and services of the operating system. </a:t>
            </a:r>
          </a:p>
          <a:p>
            <a:endParaRPr lang="en-NZ" dirty="0" smtClean="0"/>
          </a:p>
          <a:p>
            <a:r>
              <a:rPr lang="en-NZ" dirty="0" smtClean="0"/>
              <a:t>The </a:t>
            </a:r>
            <a:r>
              <a:rPr lang="en-NZ" dirty="0" err="1" smtClean="0"/>
              <a:t>rootkit</a:t>
            </a:r>
            <a:r>
              <a:rPr lang="en-NZ" dirty="0" smtClean="0"/>
              <a:t> alters the host’s standard functionality in a malicious and stealthy way.</a:t>
            </a:r>
          </a:p>
          <a:p>
            <a:endParaRPr lang="en-NZ" dirty="0" smtClean="0"/>
          </a:p>
          <a:p>
            <a:r>
              <a:rPr lang="en-NZ" dirty="0" smtClean="0"/>
              <a:t>With root access, an attacker has complete control of the system and can add or changes programs and files, monitor processes, send and</a:t>
            </a:r>
          </a:p>
          <a:p>
            <a:r>
              <a:rPr lang="en-NZ" dirty="0" smtClean="0"/>
              <a:t>receive network traffic, and get backdoor access on demand.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err="1" smtClean="0"/>
              <a:t>Rootkits</a:t>
            </a:r>
            <a:r>
              <a:rPr lang="en-NZ" dirty="0" smtClean="0"/>
              <a:t> can be classified based on whether they can survive a reboot and execution mode.</a:t>
            </a:r>
          </a:p>
          <a:p>
            <a:endParaRPr lang="en-NZ" dirty="0" smtClean="0"/>
          </a:p>
          <a:p>
            <a:r>
              <a:rPr lang="en-NZ" dirty="0" smtClean="0"/>
              <a:t>A </a:t>
            </a:r>
            <a:r>
              <a:rPr lang="en-NZ" dirty="0" err="1" smtClean="0"/>
              <a:t>rootkit</a:t>
            </a:r>
            <a:r>
              <a:rPr lang="en-NZ" dirty="0" smtClean="0"/>
              <a:t> may be</a:t>
            </a:r>
          </a:p>
          <a:p>
            <a:r>
              <a:rPr lang="en-NZ" b="1" dirty="0" smtClean="0"/>
              <a:t>Persistent: </a:t>
            </a:r>
          </a:p>
          <a:p>
            <a:pPr lvl="1">
              <a:buFont typeface="Arial" pitchFamily="34" charset="0"/>
              <a:buChar char="•"/>
            </a:pPr>
            <a:r>
              <a:rPr lang="en-NZ" b="1" dirty="0" smtClean="0"/>
              <a:t> </a:t>
            </a:r>
            <a:r>
              <a:rPr lang="en-NZ" dirty="0" smtClean="0"/>
              <a:t>Activates each time the system boots. </a:t>
            </a:r>
          </a:p>
          <a:p>
            <a:pPr lvl="1">
              <a:buFont typeface="Arial" pitchFamily="34" charset="0"/>
              <a:buChar char="•"/>
            </a:pPr>
            <a:r>
              <a:rPr lang="en-NZ" dirty="0" smtClean="0"/>
              <a:t> The </a:t>
            </a:r>
            <a:r>
              <a:rPr lang="en-NZ" dirty="0" err="1" smtClean="0"/>
              <a:t>rootkit</a:t>
            </a:r>
            <a:r>
              <a:rPr lang="en-NZ" dirty="0" smtClean="0"/>
              <a:t> must store code in a persistent store, such as the registry or file system, and configure a method by which the code executes without user intervention.</a:t>
            </a:r>
          </a:p>
          <a:p>
            <a:pPr lvl="1">
              <a:buFont typeface="Arial" pitchFamily="34" charset="0"/>
              <a:buChar char="•"/>
            </a:pPr>
            <a:endParaRPr lang="en-NZ" dirty="0" smtClean="0"/>
          </a:p>
          <a:p>
            <a:r>
              <a:rPr lang="en-NZ" b="1" dirty="0" smtClean="0"/>
              <a:t>Memory based: </a:t>
            </a:r>
          </a:p>
          <a:p>
            <a:pPr lvl="1">
              <a:buFont typeface="Arial" pitchFamily="34" charset="0"/>
              <a:buChar char="•"/>
            </a:pPr>
            <a:r>
              <a:rPr lang="en-NZ" b="1" dirty="0" smtClean="0"/>
              <a:t> </a:t>
            </a:r>
            <a:r>
              <a:rPr lang="en-NZ" dirty="0" smtClean="0"/>
              <a:t>Has no persistent code and therefore cannot survive a reboot.</a:t>
            </a:r>
          </a:p>
          <a:p>
            <a:pPr lvl="1">
              <a:buFont typeface="Arial" pitchFamily="34" charset="0"/>
              <a:buChar char="•"/>
            </a:pPr>
            <a:endParaRPr lang="en-NZ" dirty="0" smtClean="0"/>
          </a:p>
          <a:p>
            <a:r>
              <a:rPr lang="en-NZ" b="1" dirty="0" smtClean="0"/>
              <a:t>User mode: </a:t>
            </a:r>
          </a:p>
          <a:p>
            <a:pPr lvl="1">
              <a:buFont typeface="Arial" pitchFamily="34" charset="0"/>
              <a:buChar char="•"/>
            </a:pPr>
            <a:r>
              <a:rPr lang="en-NZ" b="1" dirty="0" smtClean="0"/>
              <a:t> </a:t>
            </a:r>
            <a:r>
              <a:rPr lang="en-NZ" dirty="0" smtClean="0"/>
              <a:t>Intercepts calls to APIs (application program interfaces) and modifies returned results. </a:t>
            </a:r>
          </a:p>
          <a:p>
            <a:pPr lvl="1">
              <a:buFont typeface="Arial" pitchFamily="34" charset="0"/>
              <a:buChar char="•"/>
            </a:pPr>
            <a:r>
              <a:rPr lang="en-NZ" dirty="0" smtClean="0"/>
              <a:t> E.g. when an application performs a directory listing, the return results don’t include entries identifying the files associated with the </a:t>
            </a:r>
            <a:r>
              <a:rPr lang="en-NZ" dirty="0" err="1" smtClean="0"/>
              <a:t>rootkit</a:t>
            </a:r>
            <a:r>
              <a:rPr lang="en-NZ" dirty="0" smtClean="0"/>
              <a:t>.</a:t>
            </a:r>
          </a:p>
          <a:p>
            <a:pPr lvl="1">
              <a:buFont typeface="Arial" pitchFamily="34" charset="0"/>
              <a:buChar char="•"/>
            </a:pPr>
            <a:endParaRPr lang="en-NZ" dirty="0" smtClean="0"/>
          </a:p>
          <a:p>
            <a:r>
              <a:rPr lang="en-NZ" b="1" dirty="0" smtClean="0"/>
              <a:t>Kernel mode: </a:t>
            </a:r>
          </a:p>
          <a:p>
            <a:pPr lvl="1">
              <a:buFont typeface="Arial" pitchFamily="34" charset="0"/>
              <a:buChar char="•"/>
            </a:pPr>
            <a:r>
              <a:rPr lang="en-NZ" b="1" dirty="0" smtClean="0"/>
              <a:t> </a:t>
            </a:r>
            <a:r>
              <a:rPr lang="en-NZ" dirty="0" smtClean="0"/>
              <a:t>Can intercept calls to native APIs in kernel mode. </a:t>
            </a:r>
          </a:p>
          <a:p>
            <a:pPr lvl="1">
              <a:buFont typeface="Arial" pitchFamily="34" charset="0"/>
              <a:buChar char="•"/>
            </a:pPr>
            <a:r>
              <a:rPr lang="en-NZ" dirty="0" smtClean="0"/>
              <a:t> The </a:t>
            </a:r>
            <a:r>
              <a:rPr lang="en-NZ" dirty="0" err="1" smtClean="0"/>
              <a:t>rootkit</a:t>
            </a:r>
            <a:r>
              <a:rPr lang="en-NZ" dirty="0" smtClean="0"/>
              <a:t> can also hide the presence of a malware process by removing it from the kernel’s list of active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Unlike worms or bots, </a:t>
            </a:r>
            <a:r>
              <a:rPr lang="en-NZ" dirty="0" err="1" smtClean="0"/>
              <a:t>rootkits</a:t>
            </a:r>
            <a:r>
              <a:rPr lang="en-NZ" dirty="0" smtClean="0"/>
              <a:t> do not directly rely on vulnerabilities or exploits to get on a computer.</a:t>
            </a:r>
          </a:p>
          <a:p>
            <a:pPr lvl="1">
              <a:buFont typeface="Arial" pitchFamily="34" charset="0"/>
              <a:buChar char="•"/>
            </a:pPr>
            <a:r>
              <a:rPr lang="en-NZ" dirty="0" smtClean="0"/>
              <a:t> One method of </a:t>
            </a:r>
            <a:r>
              <a:rPr lang="en-NZ" dirty="0" err="1" smtClean="0"/>
              <a:t>rootkit</a:t>
            </a:r>
            <a:r>
              <a:rPr lang="en-NZ" dirty="0" smtClean="0"/>
              <a:t> installation is via a Trojan horse program.</a:t>
            </a:r>
          </a:p>
          <a:p>
            <a:pPr lvl="1">
              <a:buFont typeface="Arial" pitchFamily="34" charset="0"/>
              <a:buChar char="•"/>
            </a:pPr>
            <a:r>
              <a:rPr lang="en-NZ" baseline="0" dirty="0" smtClean="0"/>
              <a:t> </a:t>
            </a:r>
            <a:r>
              <a:rPr lang="en-NZ" dirty="0" smtClean="0"/>
              <a:t>The user is induced to load the Trojan </a:t>
            </a:r>
            <a:r>
              <a:rPr lang="en-NZ" dirty="0" err="1" smtClean="0"/>
              <a:t>horse,which</a:t>
            </a:r>
            <a:r>
              <a:rPr lang="en-NZ" dirty="0" smtClean="0"/>
              <a:t> then installs the </a:t>
            </a:r>
            <a:r>
              <a:rPr lang="en-NZ" dirty="0" err="1" smtClean="0"/>
              <a:t>rootkit</a:t>
            </a:r>
            <a:r>
              <a:rPr lang="en-NZ" dirty="0" smtClean="0"/>
              <a:t>.</a:t>
            </a:r>
          </a:p>
          <a:p>
            <a:pPr lvl="1">
              <a:buFont typeface="Arial" pitchFamily="34" charset="0"/>
              <a:buChar char="•"/>
            </a:pPr>
            <a:endParaRPr lang="en-NZ" dirty="0" smtClean="0"/>
          </a:p>
          <a:p>
            <a:pPr lvl="0">
              <a:buFont typeface="Arial" pitchFamily="34" charset="0"/>
              <a:buNone/>
            </a:pPr>
            <a:r>
              <a:rPr lang="en-NZ" dirty="0" smtClean="0"/>
              <a:t>Another means of </a:t>
            </a:r>
            <a:r>
              <a:rPr lang="en-NZ" dirty="0" err="1" smtClean="0"/>
              <a:t>rootkit</a:t>
            </a:r>
            <a:r>
              <a:rPr lang="en-NZ" dirty="0" smtClean="0"/>
              <a:t> installation is by hacker activity.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Unauthorized Disclosure</a:t>
            </a:r>
          </a:p>
          <a:p>
            <a:pPr lvl="1">
              <a:buFont typeface="Arial" pitchFamily="34" charset="0"/>
              <a:buChar char="•"/>
            </a:pPr>
            <a:r>
              <a:rPr lang="en-NZ" dirty="0" smtClean="0"/>
              <a:t> A circumstance or event whereby an entity gains access to data for which the entity is not authorized.</a:t>
            </a:r>
          </a:p>
          <a:p>
            <a:pPr lvl="0">
              <a:buFont typeface="Arial" pitchFamily="34" charset="0"/>
              <a:buNone/>
            </a:pPr>
            <a:endParaRPr lang="en-NZ" dirty="0" smtClean="0"/>
          </a:p>
          <a:p>
            <a:pPr lvl="0">
              <a:buFont typeface="Arial" pitchFamily="34" charset="0"/>
              <a:buNone/>
            </a:pPr>
            <a:r>
              <a:rPr lang="en-NZ" b="1" dirty="0" smtClean="0"/>
              <a:t>Deception</a:t>
            </a:r>
          </a:p>
          <a:p>
            <a:pPr lvl="1">
              <a:buFont typeface="Arial" pitchFamily="34" charset="0"/>
              <a:buChar char="•"/>
            </a:pPr>
            <a:r>
              <a:rPr lang="en-NZ" dirty="0" smtClean="0"/>
              <a:t> A circumstance or event that may result in an authorized entity receiving false data and believing it to be true.</a:t>
            </a:r>
          </a:p>
          <a:p>
            <a:pPr lvl="0">
              <a:buFont typeface="Arial" pitchFamily="34" charset="0"/>
              <a:buNone/>
            </a:pPr>
            <a:endParaRPr lang="en-NZ" dirty="0" smtClean="0"/>
          </a:p>
          <a:p>
            <a:pPr lvl="0">
              <a:buFont typeface="Arial" pitchFamily="34" charset="0"/>
              <a:buNone/>
            </a:pPr>
            <a:r>
              <a:rPr lang="en-NZ" b="1" dirty="0" smtClean="0"/>
              <a:t>Disruption</a:t>
            </a:r>
          </a:p>
          <a:p>
            <a:pPr lvl="1">
              <a:buFont typeface="Arial" pitchFamily="34" charset="0"/>
              <a:buChar char="•"/>
            </a:pPr>
            <a:r>
              <a:rPr lang="en-NZ" dirty="0" smtClean="0"/>
              <a:t> A circumstance or event that interrupts or prevents the correct operation of system services and functions.</a:t>
            </a:r>
          </a:p>
          <a:p>
            <a:pPr lvl="0">
              <a:buFont typeface="Arial" pitchFamily="34" charset="0"/>
              <a:buNone/>
            </a:pPr>
            <a:endParaRPr lang="en-NZ" dirty="0" smtClean="0"/>
          </a:p>
          <a:p>
            <a:pPr lvl="0">
              <a:buFont typeface="Arial" pitchFamily="34" charset="0"/>
              <a:buNone/>
            </a:pPr>
            <a:r>
              <a:rPr lang="en-NZ" b="1" dirty="0" smtClean="0"/>
              <a:t>Usurpation</a:t>
            </a:r>
          </a:p>
          <a:p>
            <a:pPr lvl="1">
              <a:buFont typeface="Arial" pitchFamily="34" charset="0"/>
              <a:buChar char="•"/>
            </a:pPr>
            <a:r>
              <a:rPr lang="en-NZ" dirty="0" smtClean="0"/>
              <a:t> A circumstance or event that results in control of system services or functions by an unauthorized entity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Unauthorized Disclosure</a:t>
            </a:r>
          </a:p>
          <a:p>
            <a:pPr lvl="1">
              <a:buFont typeface="Arial" pitchFamily="34" charset="0"/>
              <a:buChar char="•"/>
            </a:pPr>
            <a:r>
              <a:rPr lang="en-NZ" dirty="0" smtClean="0"/>
              <a:t> A circumstance or event whereby an entity gains access to data for which the entity is not authorized.</a:t>
            </a:r>
          </a:p>
          <a:p>
            <a:pPr lvl="0">
              <a:buFont typeface="Arial" pitchFamily="34" charset="0"/>
              <a:buNone/>
            </a:pPr>
            <a:endParaRPr lang="en-NZ" dirty="0" smtClean="0"/>
          </a:p>
          <a:p>
            <a:pPr lvl="0">
              <a:buFont typeface="Arial" pitchFamily="34" charset="0"/>
              <a:buNone/>
            </a:pPr>
            <a:r>
              <a:rPr lang="en-NZ" b="1" dirty="0" smtClean="0"/>
              <a:t>Deception</a:t>
            </a:r>
          </a:p>
          <a:p>
            <a:pPr lvl="1">
              <a:buFont typeface="Arial" pitchFamily="34" charset="0"/>
              <a:buChar char="•"/>
            </a:pPr>
            <a:r>
              <a:rPr lang="en-NZ" dirty="0" smtClean="0"/>
              <a:t> A circumstance or event that may result in an authorized entity receiving false data and believing it to be true.</a:t>
            </a:r>
          </a:p>
          <a:p>
            <a:pPr lvl="0">
              <a:buFont typeface="Arial" pitchFamily="34" charset="0"/>
              <a:buNone/>
            </a:pPr>
            <a:endParaRPr lang="en-NZ" dirty="0" smtClean="0"/>
          </a:p>
          <a:p>
            <a:pPr lvl="0">
              <a:buFont typeface="Arial" pitchFamily="34" charset="0"/>
              <a:buNone/>
            </a:pPr>
            <a:r>
              <a:rPr lang="en-NZ" b="1" dirty="0" smtClean="0"/>
              <a:t>Disruption</a:t>
            </a:r>
          </a:p>
          <a:p>
            <a:pPr lvl="1">
              <a:buFont typeface="Arial" pitchFamily="34" charset="0"/>
              <a:buChar char="•"/>
            </a:pPr>
            <a:r>
              <a:rPr lang="en-NZ" dirty="0" smtClean="0"/>
              <a:t> A circumstance or event that interrupts or prevents the correct operation of system services and functions.</a:t>
            </a:r>
          </a:p>
          <a:p>
            <a:pPr lvl="0">
              <a:buFont typeface="Arial" pitchFamily="34" charset="0"/>
              <a:buNone/>
            </a:pPr>
            <a:endParaRPr lang="en-NZ" dirty="0" smtClean="0"/>
          </a:p>
          <a:p>
            <a:pPr lvl="0">
              <a:buFont typeface="Arial" pitchFamily="34" charset="0"/>
              <a:buNone/>
            </a:pPr>
            <a:r>
              <a:rPr lang="en-NZ" b="1" dirty="0" smtClean="0"/>
              <a:t>Usurpation</a:t>
            </a:r>
          </a:p>
          <a:p>
            <a:pPr lvl="1">
              <a:buFont typeface="Arial" pitchFamily="34" charset="0"/>
              <a:buChar char="•"/>
            </a:pPr>
            <a:r>
              <a:rPr lang="en-NZ" dirty="0" smtClean="0"/>
              <a:t> A circumstance or event that results in control of system services or functions by an unauthorized entity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Exposure:</a:t>
            </a:r>
          </a:p>
          <a:p>
            <a:pPr lvl="1">
              <a:buFont typeface="Arial" pitchFamily="34" charset="0"/>
              <a:buChar char="•"/>
            </a:pPr>
            <a:r>
              <a:rPr lang="en-NZ" b="1" dirty="0" smtClean="0"/>
              <a:t> </a:t>
            </a:r>
            <a:r>
              <a:rPr lang="en-NZ" dirty="0" smtClean="0"/>
              <a:t>This can be deliberate, as when an insider intentionally releases sensitive information, such as credit card numbers, to an outsider. </a:t>
            </a:r>
          </a:p>
          <a:p>
            <a:pPr lvl="1">
              <a:buFont typeface="Arial" pitchFamily="34" charset="0"/>
              <a:buChar char="•"/>
            </a:pPr>
            <a:r>
              <a:rPr lang="en-NZ" dirty="0" smtClean="0"/>
              <a:t> Can also be the result of a human, hardware, or software </a:t>
            </a:r>
            <a:r>
              <a:rPr lang="en-GB" noProof="0" dirty="0" smtClean="0"/>
              <a:t>error</a:t>
            </a:r>
            <a:r>
              <a:rPr lang="en-NZ" dirty="0" smtClean="0"/>
              <a:t>, which results in an entity gaining unauthorized knowledge of sensitive data.</a:t>
            </a:r>
          </a:p>
          <a:p>
            <a:endParaRPr lang="en-NZ" dirty="0" smtClean="0"/>
          </a:p>
          <a:p>
            <a:r>
              <a:rPr lang="en-NZ" b="1" dirty="0" smtClean="0"/>
              <a:t>Interception:</a:t>
            </a:r>
          </a:p>
          <a:p>
            <a:pPr lvl="1">
              <a:buFont typeface="Arial" pitchFamily="34" charset="0"/>
              <a:buChar char="•"/>
            </a:pPr>
            <a:r>
              <a:rPr lang="en-NZ" dirty="0" smtClean="0"/>
              <a:t> On a shared local area network (LAN), such as a wireless LAN or a broadcast Ethernet, any device attached to the LAN can receive a copy of packets intended for another device.</a:t>
            </a:r>
          </a:p>
          <a:p>
            <a:pPr lvl="1">
              <a:buFont typeface="Arial" pitchFamily="34" charset="0"/>
              <a:buChar char="•"/>
            </a:pPr>
            <a:r>
              <a:rPr lang="en-NZ" dirty="0" smtClean="0"/>
              <a:t> On the Internet, a determined hacker can gain access to e-mail traffic and other data transfers.</a:t>
            </a:r>
          </a:p>
          <a:p>
            <a:endParaRPr lang="en-NZ" dirty="0" smtClean="0"/>
          </a:p>
          <a:p>
            <a:r>
              <a:rPr lang="en-NZ" b="1" dirty="0" smtClean="0"/>
              <a:t>Inference:</a:t>
            </a:r>
          </a:p>
          <a:p>
            <a:pPr lvl="1">
              <a:buFont typeface="Arial" pitchFamily="34" charset="0"/>
              <a:buChar char="•"/>
            </a:pPr>
            <a:r>
              <a:rPr lang="en-NZ" dirty="0" smtClean="0"/>
              <a:t> An adversary is able to gain information from observing the pattern of traffic on a network, such as the amount of traffic between particular pairs of hosts on the network. </a:t>
            </a:r>
          </a:p>
          <a:p>
            <a:pPr lvl="1">
              <a:buFont typeface="Arial" pitchFamily="34" charset="0"/>
              <a:buChar char="•"/>
            </a:pPr>
            <a:r>
              <a:rPr lang="en-NZ" dirty="0" smtClean="0"/>
              <a:t> Another example is the inference of detailed information from a database by a user who has only limited access</a:t>
            </a:r>
          </a:p>
          <a:p>
            <a:pPr lvl="1">
              <a:buFont typeface="Arial" pitchFamily="34" charset="0"/>
              <a:buNone/>
            </a:pPr>
            <a:endParaRPr lang="en-NZ" dirty="0" smtClean="0"/>
          </a:p>
          <a:p>
            <a:r>
              <a:rPr lang="en-NZ" b="1" dirty="0" smtClean="0"/>
              <a:t>Intrusion: </a:t>
            </a:r>
          </a:p>
          <a:p>
            <a:pPr lvl="1">
              <a:buFont typeface="Arial" pitchFamily="34" charset="0"/>
              <a:buChar char="•"/>
            </a:pPr>
            <a:r>
              <a:rPr lang="en-NZ" b="1" dirty="0" smtClean="0"/>
              <a:t> </a:t>
            </a:r>
            <a:r>
              <a:rPr lang="en-NZ" dirty="0" smtClean="0"/>
              <a:t>An adversary gaining unauthorized access to sensitive data by overcoming the system’s access control protections.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smtClean="0"/>
              <a:t>Masquerade:</a:t>
            </a:r>
            <a:r>
              <a:rPr lang="en-NZ" dirty="0" smtClean="0"/>
              <a:t> </a:t>
            </a:r>
          </a:p>
          <a:p>
            <a:pPr lvl="1">
              <a:buFont typeface="Arial" pitchFamily="34" charset="0"/>
              <a:buChar char="•"/>
            </a:pPr>
            <a:r>
              <a:rPr lang="en-NZ" dirty="0" smtClean="0"/>
              <a:t> An attempt by an unauthorized user to gain access to a system by posing as an authorized user; this could happen if the unauthorized user has learned another user’s logon ID and password.</a:t>
            </a:r>
          </a:p>
          <a:p>
            <a:pPr lvl="1">
              <a:buFont typeface="Arial" pitchFamily="34" charset="0"/>
              <a:buChar char="•"/>
            </a:pPr>
            <a:r>
              <a:rPr lang="en-NZ" dirty="0" smtClean="0"/>
              <a:t> Another example is malicious logic, such as a Trojan horse, that appears to perform a useful or desirable function but actually gains unauthorized access to system resources or tricks a user into executing other malicious logic.</a:t>
            </a:r>
          </a:p>
          <a:p>
            <a:pPr lvl="0">
              <a:buFont typeface="Arial" pitchFamily="34" charset="0"/>
              <a:buNone/>
            </a:pPr>
            <a:endParaRPr lang="en-NZ" dirty="0" smtClean="0"/>
          </a:p>
          <a:p>
            <a:pPr lvl="0">
              <a:buFont typeface="Arial" pitchFamily="34" charset="0"/>
              <a:buNone/>
            </a:pPr>
            <a:r>
              <a:rPr lang="en-NZ" b="1" dirty="0" smtClean="0"/>
              <a:t>Falsification: </a:t>
            </a:r>
          </a:p>
          <a:p>
            <a:pPr lvl="1">
              <a:buFont typeface="Arial" pitchFamily="34" charset="0"/>
              <a:buChar char="•"/>
            </a:pPr>
            <a:r>
              <a:rPr lang="en-NZ" dirty="0" smtClean="0"/>
              <a:t>This refers to the altering or replacing of valid data or the introduction of false data into a file or database. For example, a student my alter his or her grades on a school database.</a:t>
            </a:r>
          </a:p>
          <a:p>
            <a:pPr lvl="1">
              <a:buFont typeface="Arial" pitchFamily="34" charset="0"/>
              <a:buChar char="•"/>
            </a:pPr>
            <a:endParaRPr lang="en-NZ" dirty="0" smtClean="0"/>
          </a:p>
          <a:p>
            <a:pPr lvl="0">
              <a:buFont typeface="Arial" pitchFamily="34" charset="0"/>
              <a:buNone/>
            </a:pPr>
            <a:r>
              <a:rPr lang="en-NZ" b="1" dirty="0" smtClean="0"/>
              <a:t>Repudiation: </a:t>
            </a:r>
          </a:p>
          <a:p>
            <a:pPr lvl="1">
              <a:buFont typeface="Arial" pitchFamily="34" charset="0"/>
              <a:buChar char="•"/>
            </a:pPr>
            <a:r>
              <a:rPr lang="en-NZ" b="1" dirty="0" smtClean="0"/>
              <a:t> </a:t>
            </a:r>
            <a:r>
              <a:rPr lang="en-NZ" dirty="0" smtClean="0"/>
              <a:t>A user either denies sending data or a user denies receiving or possessing the data.</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Incapacitation: </a:t>
            </a:r>
          </a:p>
          <a:p>
            <a:pPr lvl="1">
              <a:buFont typeface="Arial" pitchFamily="34" charset="0"/>
              <a:buChar char="•"/>
            </a:pPr>
            <a:r>
              <a:rPr lang="en-NZ" b="1" dirty="0" smtClean="0"/>
              <a:t> </a:t>
            </a:r>
            <a:r>
              <a:rPr lang="en-NZ" dirty="0" smtClean="0"/>
              <a:t>This is an attack on system availability. </a:t>
            </a:r>
          </a:p>
          <a:p>
            <a:pPr lvl="1">
              <a:buFont typeface="Arial" pitchFamily="34" charset="0"/>
              <a:buChar char="•"/>
            </a:pPr>
            <a:r>
              <a:rPr lang="en-NZ" dirty="0" smtClean="0"/>
              <a:t> This could occur as a result of physical destruction of or damage to system hardware.</a:t>
            </a:r>
          </a:p>
          <a:p>
            <a:pPr lvl="1">
              <a:buFont typeface="Arial" pitchFamily="34" charset="0"/>
              <a:buChar char="•"/>
            </a:pPr>
            <a:r>
              <a:rPr lang="en-NZ" dirty="0" smtClean="0"/>
              <a:t> Often malicious software, such as Trojan horses, viruses, or worms, could operate in such a way as to disable a system or some of its services.</a:t>
            </a:r>
          </a:p>
          <a:p>
            <a:pPr lvl="1">
              <a:buFont typeface="Arial" pitchFamily="34" charset="0"/>
              <a:buChar char="•"/>
            </a:pPr>
            <a:endParaRPr lang="en-NZ" dirty="0" smtClean="0"/>
          </a:p>
          <a:p>
            <a:r>
              <a:rPr lang="en-NZ" b="1" dirty="0" smtClean="0"/>
              <a:t>Corruption: </a:t>
            </a:r>
          </a:p>
          <a:p>
            <a:pPr lvl="1">
              <a:buFont typeface="Arial" pitchFamily="34" charset="0"/>
              <a:buChar char="•"/>
            </a:pPr>
            <a:r>
              <a:rPr lang="en-NZ" b="1" dirty="0" smtClean="0"/>
              <a:t> </a:t>
            </a:r>
            <a:r>
              <a:rPr lang="en-NZ" dirty="0" smtClean="0"/>
              <a:t>This is an attack on system integrity. </a:t>
            </a:r>
          </a:p>
          <a:p>
            <a:pPr lvl="1">
              <a:buFont typeface="Arial" pitchFamily="34" charset="0"/>
              <a:buChar char="•"/>
            </a:pPr>
            <a:r>
              <a:rPr lang="en-NZ" dirty="0" smtClean="0"/>
              <a:t> Malicious software in this context could operate in such a way that system resources or services function in an unintended manner. </a:t>
            </a:r>
          </a:p>
          <a:p>
            <a:pPr lvl="1">
              <a:buFont typeface="Arial" pitchFamily="34" charset="0"/>
              <a:buChar char="•"/>
            </a:pPr>
            <a:r>
              <a:rPr lang="en-NZ" dirty="0" smtClean="0"/>
              <a:t> Or a user could gain unauthorized access to </a:t>
            </a:r>
            <a:r>
              <a:rPr lang="en-NZ" dirty="0" err="1" smtClean="0"/>
              <a:t>asystem</a:t>
            </a:r>
            <a:r>
              <a:rPr lang="en-NZ" dirty="0" smtClean="0"/>
              <a:t> and modify some of its functions. An example of the latter is a user</a:t>
            </a:r>
          </a:p>
          <a:p>
            <a:pPr lvl="1">
              <a:buFont typeface="Arial" pitchFamily="34" charset="0"/>
              <a:buChar char="•"/>
            </a:pPr>
            <a:r>
              <a:rPr lang="en-NZ" dirty="0" smtClean="0"/>
              <a:t>placing backdoor logic in the system to provide subsequent access to a system and its resources by other than the usual procedure.</a:t>
            </a:r>
          </a:p>
          <a:p>
            <a:pPr lvl="1">
              <a:buFont typeface="Arial" pitchFamily="34" charset="0"/>
              <a:buChar char="•"/>
            </a:pPr>
            <a:endParaRPr lang="en-NZ" dirty="0" smtClean="0"/>
          </a:p>
          <a:p>
            <a:pPr lvl="0">
              <a:buFont typeface="Arial" pitchFamily="34" charset="0"/>
              <a:buNone/>
            </a:pPr>
            <a:r>
              <a:rPr lang="en-NZ" b="1" dirty="0" smtClean="0"/>
              <a:t>Obstruction: </a:t>
            </a:r>
          </a:p>
          <a:p>
            <a:pPr lvl="1">
              <a:buFont typeface="Arial" pitchFamily="34" charset="0"/>
              <a:buChar char="•"/>
            </a:pPr>
            <a:r>
              <a:rPr lang="en-NZ" b="1" dirty="0" smtClean="0"/>
              <a:t> </a:t>
            </a:r>
            <a:r>
              <a:rPr lang="en-NZ" dirty="0" smtClean="0"/>
              <a:t>One way to obstruct system operation is to interfere with communications by disabling communication links or altering communication control information.</a:t>
            </a:r>
          </a:p>
          <a:p>
            <a:pPr lvl="1">
              <a:buFont typeface="Arial" pitchFamily="34" charset="0"/>
              <a:buChar char="•"/>
            </a:pPr>
            <a:r>
              <a:rPr lang="en-NZ" dirty="0" smtClean="0"/>
              <a:t> Another way is to overload the system by placing excess burden on communication traffic or processing resources.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6C21E6E-CF19-4E6B-B050-D40B46C285E5}" type="datetimeFigureOut">
              <a:rPr lang="en-US" smtClean="0"/>
              <a:pPr/>
              <a:t>9/22/2015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C21E6E-CF19-4E6B-B050-D40B46C285E5}" type="datetimeFigureOut">
              <a:rPr lang="en-US" smtClean="0"/>
              <a:pPr/>
              <a:t>9/22/2015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C21E6E-CF19-4E6B-B050-D40B46C285E5}" type="datetimeFigureOut">
              <a:rPr lang="en-US" smtClean="0"/>
              <a:pPr/>
              <a:t>9/22/2015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6C21E6E-CF19-4E6B-B050-D40B46C285E5}" type="datetimeFigureOut">
              <a:rPr lang="en-US" smtClean="0"/>
              <a:pPr/>
              <a:t>9/22/2015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C21E6E-CF19-4E6B-B050-D40B46C285E5}" type="datetimeFigureOut">
              <a:rPr lang="en-US" smtClean="0"/>
              <a:pPr/>
              <a:t>9/22/2015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6C21E6E-CF19-4E6B-B050-D40B46C285E5}" type="datetimeFigureOut">
              <a:rPr lang="en-US" smtClean="0"/>
              <a:pPr/>
              <a:t>9/22/2015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6C21E6E-CF19-4E6B-B050-D40B46C285E5}" type="datetimeFigureOut">
              <a:rPr lang="en-US" smtClean="0"/>
              <a:pPr/>
              <a:t>9/22/2015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6C21E6E-CF19-4E6B-B050-D40B46C285E5}" type="datetimeFigureOut">
              <a:rPr lang="en-US" smtClean="0"/>
              <a:pPr/>
              <a:t>9/22/2015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21E6E-CF19-4E6B-B050-D40B46C285E5}" type="datetimeFigureOut">
              <a:rPr lang="en-US" smtClean="0"/>
              <a:pPr/>
              <a:t>9/22/2015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21E6E-CF19-4E6B-B050-D40B46C285E5}" type="datetimeFigureOut">
              <a:rPr lang="en-US" smtClean="0"/>
              <a:pPr/>
              <a:t>9/22/2015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21E6E-CF19-4E6B-B050-D40B46C285E5}" type="datetimeFigureOut">
              <a:rPr lang="en-US" smtClean="0"/>
              <a:pPr/>
              <a:t>9/22/2015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CB4D5C-68EB-4103-ADB2-7D0CA8C0585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21E6E-CF19-4E6B-B050-D40B46C285E5}" type="datetimeFigureOut">
              <a:rPr lang="en-US" smtClean="0"/>
              <a:pPr/>
              <a:t>9/22/2015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4D5C-68EB-4103-ADB2-7D0CA8C0585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Overview of Computer Security</a:t>
            </a:r>
            <a:endParaRPr lang="en-GB" dirty="0"/>
          </a:p>
        </p:txBody>
      </p:sp>
      <p:sp>
        <p:nvSpPr>
          <p:cNvPr id="3" name="Subtitle 2"/>
          <p:cNvSpPr>
            <a:spLocks noGrp="1"/>
          </p:cNvSpPr>
          <p:nvPr>
            <p:ph type="subTitle" idx="1"/>
          </p:nvPr>
        </p:nvSpPr>
        <p:spPr/>
        <p:txBody>
          <a:bodyPr/>
          <a:lstStyle/>
          <a:p>
            <a:endParaRPr lang="en-GB"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Attacks resulting in </a:t>
            </a:r>
            <a:br>
              <a:rPr lang="en-NZ" dirty="0" smtClean="0"/>
            </a:br>
            <a:r>
              <a:rPr lang="en-NZ" dirty="0" smtClean="0"/>
              <a:t>Deception</a:t>
            </a:r>
            <a:endParaRPr lang="en-NZ"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NZ" dirty="0" smtClean="0"/>
              <a:t>Deception is a threat to either system </a:t>
            </a:r>
            <a:r>
              <a:rPr lang="en-NZ" b="1" dirty="0" smtClean="0"/>
              <a:t>integrity</a:t>
            </a:r>
            <a:r>
              <a:rPr lang="en-NZ" dirty="0" smtClean="0"/>
              <a:t> or data integrity.</a:t>
            </a:r>
          </a:p>
          <a:p>
            <a:r>
              <a:rPr lang="en-NZ" dirty="0" smtClean="0"/>
              <a:t>Attacks include:</a:t>
            </a:r>
          </a:p>
          <a:p>
            <a:pPr lvl="1"/>
            <a:r>
              <a:rPr lang="en-NZ" b="1" i="1" dirty="0" smtClean="0"/>
              <a:t>Masquerade</a:t>
            </a:r>
          </a:p>
          <a:p>
            <a:pPr lvl="2"/>
            <a:r>
              <a:rPr lang="en-NZ" dirty="0" smtClean="0"/>
              <a:t>An attempt by an unauthorized user to gain access to a system by posing as an authorized user; this could happen if the unauthorized user has learned another user’s logon ID and password.</a:t>
            </a:r>
          </a:p>
          <a:p>
            <a:pPr lvl="1"/>
            <a:r>
              <a:rPr lang="en-NZ" b="1" i="1" dirty="0" smtClean="0"/>
              <a:t>Falsification</a:t>
            </a:r>
          </a:p>
          <a:p>
            <a:pPr lvl="2"/>
            <a:r>
              <a:rPr lang="en-NZ" dirty="0" smtClean="0"/>
              <a:t>This refers to the altering or replacing of valid data or the introduction of false data into a file or database. For example, a student my alter his or her grades on a school database.</a:t>
            </a:r>
          </a:p>
          <a:p>
            <a:pPr lvl="1"/>
            <a:r>
              <a:rPr lang="en-NZ" b="1" i="1" dirty="0" smtClean="0"/>
              <a:t>Repudiation</a:t>
            </a:r>
          </a:p>
          <a:p>
            <a:pPr lvl="2"/>
            <a:r>
              <a:rPr lang="en-NZ" b="1" dirty="0" smtClean="0"/>
              <a:t> </a:t>
            </a:r>
            <a:r>
              <a:rPr lang="en-NZ" dirty="0" smtClean="0"/>
              <a:t>A user either denies sending data or a user denies receiving or possessing the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Attacks resulting in </a:t>
            </a:r>
            <a:br>
              <a:rPr lang="en-NZ" dirty="0" smtClean="0"/>
            </a:br>
            <a:r>
              <a:rPr lang="en-NZ" dirty="0" smtClean="0"/>
              <a:t>Disruption</a:t>
            </a:r>
            <a:endParaRPr lang="en-NZ"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NZ" dirty="0" smtClean="0"/>
              <a:t>Disruption is a threat to availability or </a:t>
            </a:r>
            <a:r>
              <a:rPr lang="en-NZ" b="1" dirty="0" smtClean="0"/>
              <a:t>system integrity.</a:t>
            </a:r>
          </a:p>
          <a:p>
            <a:r>
              <a:rPr lang="en-NZ" dirty="0" smtClean="0"/>
              <a:t>Attacks include:</a:t>
            </a:r>
          </a:p>
          <a:p>
            <a:pPr lvl="1"/>
            <a:r>
              <a:rPr lang="en-NZ" b="1" i="1" dirty="0" smtClean="0"/>
              <a:t>Incapacitation</a:t>
            </a:r>
          </a:p>
          <a:p>
            <a:pPr lvl="2"/>
            <a:r>
              <a:rPr lang="en-NZ" dirty="0" smtClean="0"/>
              <a:t>This could occur as a result of physical destruction of or damage to system hardware.</a:t>
            </a:r>
          </a:p>
          <a:p>
            <a:pPr lvl="2"/>
            <a:r>
              <a:rPr lang="en-NZ" dirty="0" smtClean="0"/>
              <a:t> Often malicious software, such as Trojan horses, viruses, or worms, could operate in such a way as to disable a system or some of its services.</a:t>
            </a:r>
          </a:p>
          <a:p>
            <a:pPr lvl="1"/>
            <a:r>
              <a:rPr lang="en-NZ" b="1" i="1" dirty="0" smtClean="0"/>
              <a:t>Corruption</a:t>
            </a:r>
          </a:p>
          <a:p>
            <a:pPr lvl="2"/>
            <a:r>
              <a:rPr lang="en-NZ" dirty="0" smtClean="0"/>
              <a:t>Malicious software in this context could operate in such a way that system resources or services function in an unintended manner</a:t>
            </a:r>
          </a:p>
          <a:p>
            <a:pPr lvl="1"/>
            <a:r>
              <a:rPr lang="en-NZ" b="1" i="1" dirty="0" smtClean="0"/>
              <a:t>Obstruction</a:t>
            </a:r>
          </a:p>
          <a:p>
            <a:pPr lvl="2"/>
            <a:r>
              <a:rPr lang="en-NZ" dirty="0" smtClean="0"/>
              <a:t>to interfere with communications by disabling communication links or altering communication control information.</a:t>
            </a:r>
          </a:p>
          <a:p>
            <a:pPr lvl="2"/>
            <a:r>
              <a:rPr lang="en-NZ" dirty="0" smtClean="0"/>
              <a:t>to overload the system by placing excess burden on communication traffic or processing resources.</a:t>
            </a:r>
          </a:p>
          <a:p>
            <a:pPr lvl="1"/>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Attacks resulting in</a:t>
            </a:r>
            <a:br>
              <a:rPr lang="en-NZ" dirty="0" smtClean="0"/>
            </a:br>
            <a:r>
              <a:rPr lang="en-NZ" dirty="0" smtClean="0"/>
              <a:t>usurpation</a:t>
            </a:r>
            <a:endParaRPr lang="en-NZ" dirty="0"/>
          </a:p>
        </p:txBody>
      </p:sp>
      <p:sp>
        <p:nvSpPr>
          <p:cNvPr id="3" name="Content Placeholder 2"/>
          <p:cNvSpPr>
            <a:spLocks noGrp="1"/>
          </p:cNvSpPr>
          <p:nvPr>
            <p:ph idx="1"/>
          </p:nvPr>
        </p:nvSpPr>
        <p:spPr/>
        <p:txBody>
          <a:bodyPr>
            <a:normAutofit fontScale="85000" lnSpcReduction="10000"/>
          </a:bodyPr>
          <a:lstStyle/>
          <a:p>
            <a:r>
              <a:rPr lang="en-NZ" dirty="0" smtClean="0"/>
              <a:t>Usurpation is a threat to </a:t>
            </a:r>
            <a:r>
              <a:rPr lang="en-NZ" b="1" dirty="0" smtClean="0"/>
              <a:t>system integrity</a:t>
            </a:r>
            <a:r>
              <a:rPr lang="en-NZ" dirty="0" smtClean="0"/>
              <a:t>. </a:t>
            </a:r>
          </a:p>
          <a:p>
            <a:r>
              <a:rPr lang="en-NZ" dirty="0" smtClean="0"/>
              <a:t>Attacks include:</a:t>
            </a:r>
          </a:p>
          <a:p>
            <a:pPr lvl="1"/>
            <a:r>
              <a:rPr lang="en-NZ" b="1" i="1" dirty="0" smtClean="0"/>
              <a:t>Misappropriation</a:t>
            </a:r>
          </a:p>
          <a:p>
            <a:pPr lvl="2"/>
            <a:r>
              <a:rPr lang="en-NZ" dirty="0" smtClean="0"/>
              <a:t>This can include theft of service.</a:t>
            </a:r>
          </a:p>
          <a:p>
            <a:pPr lvl="2"/>
            <a:r>
              <a:rPr lang="en-NZ" dirty="0" smtClean="0"/>
              <a:t> An example is an a distributed denial of service attack, when malicious software is installed on a number of hosts to be used as platforms to launch traffic at a target host. </a:t>
            </a:r>
          </a:p>
          <a:p>
            <a:pPr lvl="2"/>
            <a:r>
              <a:rPr lang="en-NZ" dirty="0" smtClean="0"/>
              <a:t> In this case, the malicious software makes unauthorized use of processor and operating system resources.</a:t>
            </a:r>
          </a:p>
          <a:p>
            <a:pPr lvl="1"/>
            <a:r>
              <a:rPr lang="en-NZ" b="1" i="1" dirty="0" smtClean="0"/>
              <a:t>Misuse</a:t>
            </a:r>
          </a:p>
          <a:p>
            <a:pPr lvl="2"/>
            <a:r>
              <a:rPr lang="en-NZ" dirty="0" smtClean="0"/>
              <a:t>Misuse can occur either by means of malicious logic or a hacker that has gained unauthorized access to a system. </a:t>
            </a:r>
          </a:p>
          <a:p>
            <a:pPr lvl="2"/>
            <a:r>
              <a:rPr lang="en-NZ" dirty="0" smtClean="0"/>
              <a:t> In either case, security functions can be disabled or thwarted.</a:t>
            </a:r>
          </a:p>
          <a:p>
            <a:pPr lvl="1"/>
            <a:endParaRPr lang="en-NZ" dirty="0" smtClean="0"/>
          </a:p>
          <a:p>
            <a:pPr lvl="1"/>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Assets</a:t>
            </a:r>
            <a:endParaRPr lang="en-NZ" dirty="0"/>
          </a:p>
        </p:txBody>
      </p:sp>
      <p:sp>
        <p:nvSpPr>
          <p:cNvPr id="3" name="Content Placeholder 2"/>
          <p:cNvSpPr>
            <a:spLocks noGrp="1"/>
          </p:cNvSpPr>
          <p:nvPr>
            <p:ph idx="1"/>
          </p:nvPr>
        </p:nvSpPr>
        <p:spPr/>
        <p:txBody>
          <a:bodyPr/>
          <a:lstStyle/>
          <a:p>
            <a:r>
              <a:rPr lang="en-NZ" dirty="0" smtClean="0"/>
              <a:t>The assets of a computer system can be categorized as </a:t>
            </a:r>
          </a:p>
          <a:p>
            <a:pPr lvl="1"/>
            <a:r>
              <a:rPr lang="en-NZ" dirty="0" smtClean="0"/>
              <a:t>hardware, </a:t>
            </a:r>
          </a:p>
          <a:p>
            <a:pPr lvl="1"/>
            <a:r>
              <a:rPr lang="en-NZ" dirty="0" smtClean="0"/>
              <a:t> software, </a:t>
            </a:r>
          </a:p>
          <a:p>
            <a:pPr lvl="1"/>
            <a:r>
              <a:rPr lang="en-NZ" dirty="0" smtClean="0"/>
              <a:t>data, </a:t>
            </a:r>
          </a:p>
          <a:p>
            <a:pPr lvl="1"/>
            <a:r>
              <a:rPr lang="en-NZ" dirty="0" smtClean="0"/>
              <a:t>communication lines and networks.</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Assets in Relation to the </a:t>
            </a:r>
            <a:br>
              <a:rPr lang="en-US" dirty="0" smtClean="0"/>
            </a:br>
            <a:r>
              <a:rPr lang="en-US" dirty="0" smtClean="0"/>
              <a:t>CIA </a:t>
            </a:r>
            <a:r>
              <a:rPr lang="en-US" dirty="0" err="1" smtClean="0"/>
              <a:t>Triagle</a:t>
            </a:r>
            <a:endParaRPr lang="en-US" dirty="0"/>
          </a:p>
        </p:txBody>
      </p:sp>
      <p:pic>
        <p:nvPicPr>
          <p:cNvPr id="4" name="Content Placeholder 3" descr="Table14_02.gif"/>
          <p:cNvPicPr>
            <a:picLocks noGrp="1" noChangeAspect="1"/>
          </p:cNvPicPr>
          <p:nvPr>
            <p:ph idx="1"/>
          </p:nvPr>
        </p:nvPicPr>
        <p:blipFill>
          <a:blip r:embed="rId3"/>
          <a:stretch>
            <a:fillRect/>
          </a:stretch>
        </p:blipFill>
        <p:spPr>
          <a:xfrm>
            <a:off x="838200" y="1600200"/>
            <a:ext cx="7427260" cy="4791075"/>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solidFill>
                  <a:schemeClr val="accent1">
                    <a:lumMod val="75000"/>
                  </a:schemeClr>
                </a:solidFill>
              </a:rPr>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Malware</a:t>
            </a:r>
            <a:endParaRPr lang="en-NZ" dirty="0"/>
          </a:p>
        </p:txBody>
      </p:sp>
      <p:sp>
        <p:nvSpPr>
          <p:cNvPr id="3" name="Content Placeholder 2"/>
          <p:cNvSpPr>
            <a:spLocks noGrp="1"/>
          </p:cNvSpPr>
          <p:nvPr>
            <p:ph idx="1"/>
          </p:nvPr>
        </p:nvSpPr>
        <p:spPr/>
        <p:txBody>
          <a:bodyPr/>
          <a:lstStyle/>
          <a:p>
            <a:r>
              <a:rPr lang="en-NZ" dirty="0" smtClean="0"/>
              <a:t>General term for any </a:t>
            </a:r>
            <a:r>
              <a:rPr lang="en-NZ" u="sng" dirty="0" smtClean="0"/>
              <a:t>Mal</a:t>
            </a:r>
            <a:r>
              <a:rPr lang="en-NZ" dirty="0" smtClean="0"/>
              <a:t>icious </a:t>
            </a:r>
            <a:r>
              <a:rPr lang="en-NZ" dirty="0" err="1" smtClean="0"/>
              <a:t>soft</a:t>
            </a:r>
            <a:r>
              <a:rPr lang="en-NZ" u="sng" dirty="0" err="1" smtClean="0"/>
              <a:t>Ware</a:t>
            </a:r>
            <a:endParaRPr lang="en-NZ" u="sng" dirty="0" smtClean="0"/>
          </a:p>
          <a:p>
            <a:pPr lvl="1"/>
            <a:r>
              <a:rPr lang="en-NZ" dirty="0" smtClean="0"/>
              <a:t>Software designed to cause </a:t>
            </a:r>
            <a:r>
              <a:rPr lang="en-NZ" b="1" dirty="0" smtClean="0"/>
              <a:t>damage </a:t>
            </a:r>
          </a:p>
          <a:p>
            <a:pPr lvl="1"/>
            <a:r>
              <a:rPr lang="en-NZ" dirty="0" smtClean="0"/>
              <a:t>Or </a:t>
            </a:r>
            <a:r>
              <a:rPr lang="en-NZ" b="1" dirty="0" smtClean="0"/>
              <a:t>use up the resources </a:t>
            </a:r>
            <a:r>
              <a:rPr lang="en-NZ" dirty="0" smtClean="0"/>
              <a:t>of a target computer. </a:t>
            </a:r>
          </a:p>
          <a:p>
            <a:r>
              <a:rPr lang="en-NZ" dirty="0" smtClean="0"/>
              <a:t>Some malware is </a:t>
            </a:r>
            <a:r>
              <a:rPr lang="en-NZ" b="1" i="1" dirty="0" smtClean="0"/>
              <a:t>parasitic</a:t>
            </a:r>
          </a:p>
          <a:p>
            <a:pPr lvl="1"/>
            <a:r>
              <a:rPr lang="en-NZ" dirty="0" smtClean="0"/>
              <a:t>Contained within other software</a:t>
            </a:r>
          </a:p>
          <a:p>
            <a:r>
              <a:rPr lang="en-NZ" dirty="0" smtClean="0"/>
              <a:t>Some malware is </a:t>
            </a:r>
            <a:r>
              <a:rPr lang="en-NZ" b="1" dirty="0" smtClean="0"/>
              <a:t>self-replicating</a:t>
            </a:r>
            <a:r>
              <a:rPr lang="en-NZ" dirty="0" smtClean="0"/>
              <a:t>, others require some other means to </a:t>
            </a:r>
            <a:r>
              <a:rPr lang="en-NZ" b="1" i="1" dirty="0" err="1" smtClean="0"/>
              <a:t>propogate</a:t>
            </a:r>
            <a:r>
              <a:rPr lang="en-NZ" dirty="0" smtClean="0"/>
              <a:t>.</a:t>
            </a:r>
          </a:p>
          <a:p>
            <a:pPr lvl="1"/>
            <a:endParaRPr lang="en-NZ" u="sng" dirty="0" smtClean="0"/>
          </a:p>
          <a:p>
            <a:endParaRPr lang="en-NZ" u="sng"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a:t>
            </a:r>
            <a:endParaRPr lang="en-US" dirty="0"/>
          </a:p>
        </p:txBody>
      </p:sp>
      <p:sp>
        <p:nvSpPr>
          <p:cNvPr id="3" name="Content Placeholder 2"/>
          <p:cNvSpPr>
            <a:spLocks noGrp="1"/>
          </p:cNvSpPr>
          <p:nvPr>
            <p:ph idx="1"/>
          </p:nvPr>
        </p:nvSpPr>
        <p:spPr/>
        <p:txBody>
          <a:bodyPr>
            <a:normAutofit/>
          </a:bodyPr>
          <a:lstStyle/>
          <a:p>
            <a:r>
              <a:rPr lang="en-US" b="1" dirty="0" smtClean="0"/>
              <a:t>Trapdoor</a:t>
            </a:r>
          </a:p>
          <a:p>
            <a:pPr lvl="1"/>
            <a:r>
              <a:rPr lang="en-US" dirty="0" smtClean="0"/>
              <a:t>Secret entry point</a:t>
            </a:r>
          </a:p>
          <a:p>
            <a:pPr lvl="2"/>
            <a:r>
              <a:rPr lang="en-US" dirty="0" smtClean="0"/>
              <a:t>allows someone who is aware of the backdoor to gain access without going through the usual security access procedures.</a:t>
            </a:r>
          </a:p>
          <a:p>
            <a:pPr lvl="1"/>
            <a:r>
              <a:rPr lang="en-US" dirty="0" smtClean="0"/>
              <a:t>Useful for programmers debugging</a:t>
            </a:r>
          </a:p>
          <a:p>
            <a:pPr lvl="2"/>
            <a:r>
              <a:rPr lang="en-US" dirty="0" smtClean="0"/>
              <a:t>But allows </a:t>
            </a:r>
            <a:r>
              <a:rPr lang="en-NZ" dirty="0" smtClean="0"/>
              <a:t>unscrupulous programmers to gain unauthorized access.</a:t>
            </a:r>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Bomb</a:t>
            </a:r>
            <a:endParaRPr lang="en-US" dirty="0"/>
          </a:p>
        </p:txBody>
      </p:sp>
      <p:sp>
        <p:nvSpPr>
          <p:cNvPr id="3" name="Content Placeholder 2"/>
          <p:cNvSpPr>
            <a:spLocks noGrp="1"/>
          </p:cNvSpPr>
          <p:nvPr>
            <p:ph idx="1"/>
          </p:nvPr>
        </p:nvSpPr>
        <p:spPr/>
        <p:txBody>
          <a:bodyPr/>
          <a:lstStyle/>
          <a:p>
            <a:r>
              <a:rPr lang="en-US" dirty="0" smtClean="0"/>
              <a:t>Explodes when certain conditions are met</a:t>
            </a:r>
          </a:p>
          <a:p>
            <a:pPr lvl="1"/>
            <a:r>
              <a:rPr lang="en-US" dirty="0" smtClean="0"/>
              <a:t>Presence or absence of certain files</a:t>
            </a:r>
          </a:p>
          <a:p>
            <a:pPr lvl="1"/>
            <a:r>
              <a:rPr lang="en-US" dirty="0" smtClean="0"/>
              <a:t>Particular day of the week</a:t>
            </a:r>
          </a:p>
          <a:p>
            <a:pPr lvl="1"/>
            <a:r>
              <a:rPr lang="en-US" dirty="0" smtClean="0"/>
              <a:t>Particular user running application</a:t>
            </a:r>
          </a:p>
          <a:p>
            <a:pPr lvl="1"/>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a:t>
            </a:r>
            <a:endParaRPr lang="en-US" dirty="0"/>
          </a:p>
        </p:txBody>
      </p:sp>
      <p:sp>
        <p:nvSpPr>
          <p:cNvPr id="3" name="Content Placeholder 2"/>
          <p:cNvSpPr>
            <a:spLocks noGrp="1"/>
          </p:cNvSpPr>
          <p:nvPr>
            <p:ph idx="1"/>
          </p:nvPr>
        </p:nvSpPr>
        <p:spPr/>
        <p:txBody>
          <a:bodyPr/>
          <a:lstStyle/>
          <a:p>
            <a:r>
              <a:rPr lang="en-US" smtClean="0"/>
              <a:t>Useful program that contains hidden code that when invoked performs some unwanted or harmful function</a:t>
            </a:r>
          </a:p>
          <a:p>
            <a:r>
              <a:rPr lang="en-US" smtClean="0"/>
              <a:t>Can be used to accomplish functions indirectly that an unauthorized user could not accomplish directly</a:t>
            </a:r>
          </a:p>
          <a:p>
            <a:pPr lvl="1"/>
            <a:r>
              <a:rPr lang="en-US" smtClean="0"/>
              <a:t>User may set file permission so everyone has access</a:t>
            </a:r>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Computer Security Concepts</a:t>
            </a:r>
          </a:p>
          <a:p>
            <a:r>
              <a:rPr lang="en-NZ" dirty="0" smtClean="0"/>
              <a:t>Threats, Attacks, and Assets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Code</a:t>
            </a:r>
            <a:endParaRPr lang="en-US" dirty="0"/>
          </a:p>
        </p:txBody>
      </p:sp>
      <p:sp>
        <p:nvSpPr>
          <p:cNvPr id="3" name="Content Placeholder 2"/>
          <p:cNvSpPr>
            <a:spLocks noGrp="1"/>
          </p:cNvSpPr>
          <p:nvPr>
            <p:ph idx="1"/>
          </p:nvPr>
        </p:nvSpPr>
        <p:spPr/>
        <p:txBody>
          <a:bodyPr/>
          <a:lstStyle/>
          <a:p>
            <a:r>
              <a:rPr lang="en-US" dirty="0" smtClean="0"/>
              <a:t>Transmitted from remote system to local system</a:t>
            </a:r>
          </a:p>
          <a:p>
            <a:r>
              <a:rPr lang="en-US" dirty="0" smtClean="0"/>
              <a:t>Executed on local system without the user’s explicit instruction</a:t>
            </a:r>
          </a:p>
          <a:p>
            <a:r>
              <a:rPr lang="en-US" dirty="0" smtClean="0"/>
              <a:t>Common example is cross-site scripting attacks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Multiple-Threat </a:t>
            </a:r>
            <a:br>
              <a:rPr lang="en-US" dirty="0" smtClean="0"/>
            </a:br>
            <a:r>
              <a:rPr lang="en-US" dirty="0" smtClean="0"/>
              <a:t>Malware</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Multipartite virus infects in multiple ways</a:t>
            </a:r>
          </a:p>
          <a:p>
            <a:pPr lvl="1"/>
            <a:r>
              <a:rPr lang="en-US" dirty="0" smtClean="0"/>
              <a:t>Blended attack uses multiple methods</a:t>
            </a:r>
          </a:p>
          <a:p>
            <a:pPr lvl="1"/>
            <a:r>
              <a:rPr lang="en-US" dirty="0" smtClean="0"/>
              <a:t>Ex: </a:t>
            </a:r>
            <a:r>
              <a:rPr lang="en-US" dirty="0" err="1" smtClean="0"/>
              <a:t>Nimda</a:t>
            </a:r>
            <a:r>
              <a:rPr lang="en-US" dirty="0" smtClean="0"/>
              <a:t> has worm, virus, and mobile code characteristics</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solidFill>
                  <a:schemeClr val="accent1">
                    <a:lumMod val="75000"/>
                  </a:schemeClr>
                </a:solidFill>
              </a:rPr>
              <a:t>Viruses, Worms, and Bots</a:t>
            </a:r>
          </a:p>
          <a:p>
            <a:r>
              <a:rPr lang="en-NZ" dirty="0" err="1" smtClean="0"/>
              <a:t>Rootkits</a:t>
            </a:r>
            <a:endParaRPr lang="en-NZ" dirty="0" smtClean="0"/>
          </a:p>
        </p:txBody>
      </p:sp>
      <p:cxnSp>
        <p:nvCxnSpPr>
          <p:cNvPr id="4" name="Straight Arrow Connector 3"/>
          <p:cNvCxnSpPr/>
          <p:nvPr/>
        </p:nvCxnSpPr>
        <p:spPr>
          <a:xfrm>
            <a:off x="152400" y="4265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Parts of Virus</a:t>
            </a:r>
            <a:endParaRPr lang="en-US" dirty="0"/>
          </a:p>
        </p:txBody>
      </p:sp>
      <p:sp>
        <p:nvSpPr>
          <p:cNvPr id="3" name="Content Placeholder 2"/>
          <p:cNvSpPr>
            <a:spLocks noGrp="1"/>
          </p:cNvSpPr>
          <p:nvPr>
            <p:ph idx="1"/>
          </p:nvPr>
        </p:nvSpPr>
        <p:spPr/>
        <p:txBody>
          <a:bodyPr/>
          <a:lstStyle/>
          <a:p>
            <a:r>
              <a:rPr lang="en-US" dirty="0" smtClean="0"/>
              <a:t>Software that “infects” other software by modifying them</a:t>
            </a:r>
          </a:p>
          <a:p>
            <a:r>
              <a:rPr lang="en-US" dirty="0" smtClean="0"/>
              <a:t>Modification includes </a:t>
            </a:r>
          </a:p>
          <a:p>
            <a:pPr lvl="1"/>
            <a:r>
              <a:rPr lang="en-US" dirty="0" smtClean="0"/>
              <a:t>An infection mechanism</a:t>
            </a:r>
          </a:p>
          <a:p>
            <a:pPr lvl="1"/>
            <a:r>
              <a:rPr lang="en-US" dirty="0" smtClean="0"/>
              <a:t>Trigger</a:t>
            </a:r>
          </a:p>
          <a:p>
            <a:pPr lvl="1"/>
            <a:r>
              <a:rPr lang="en-US" dirty="0" smtClean="0"/>
              <a:t>Payload</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smtClean="0"/>
              <a:t>Virus Stages</a:t>
            </a:r>
            <a:endParaRPr lang="en-US"/>
          </a:p>
        </p:txBody>
      </p:sp>
      <p:sp>
        <p:nvSpPr>
          <p:cNvPr id="1019907" name="Rectangle 3"/>
          <p:cNvSpPr>
            <a:spLocks noGrp="1" noChangeArrowheads="1"/>
          </p:cNvSpPr>
          <p:nvPr>
            <p:ph type="body" idx="1"/>
          </p:nvPr>
        </p:nvSpPr>
        <p:spPr/>
        <p:txBody>
          <a:bodyPr/>
          <a:lstStyle/>
          <a:p>
            <a:r>
              <a:rPr lang="en-NZ" dirty="0" smtClean="0"/>
              <a:t>During its lifetime, a typical virus goes through the following four phases:</a:t>
            </a:r>
          </a:p>
          <a:p>
            <a:pPr lvl="1"/>
            <a:r>
              <a:rPr lang="en-US" dirty="0" smtClean="0"/>
              <a:t>Dormant phase</a:t>
            </a:r>
          </a:p>
          <a:p>
            <a:pPr lvl="1"/>
            <a:r>
              <a:rPr lang="en-US" dirty="0" smtClean="0"/>
              <a:t>Propagation phase</a:t>
            </a:r>
          </a:p>
          <a:p>
            <a:pPr lvl="1"/>
            <a:r>
              <a:rPr lang="en-US" dirty="0" smtClean="0"/>
              <a:t>Triggering phase</a:t>
            </a:r>
          </a:p>
          <a:p>
            <a:pPr lvl="1"/>
            <a:r>
              <a:rPr lang="en-US" dirty="0" smtClean="0"/>
              <a:t>Execution phase</a:t>
            </a:r>
          </a:p>
          <a:p>
            <a:pPr lvl="1">
              <a:buNone/>
            </a:pPr>
            <a:endParaRPr lang="en-US" dirty="0" smtClean="0"/>
          </a:p>
          <a:p>
            <a:pPr lvl="1"/>
            <a:endParaRPr lang="en-US" dirty="0" smtClean="0"/>
          </a:p>
          <a:p>
            <a:pPr lvl="1"/>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0DDB12E8-41CC-46DD-A455-01ABF9EE7AA6}" type="slidenum">
              <a:rPr lang="en-US"/>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Virus Structure</a:t>
            </a:r>
            <a:endParaRPr lang="en-NZ" dirty="0"/>
          </a:p>
        </p:txBody>
      </p:sp>
      <p:sp>
        <p:nvSpPr>
          <p:cNvPr id="3" name="Content Placeholder 2"/>
          <p:cNvSpPr>
            <a:spLocks noGrp="1"/>
          </p:cNvSpPr>
          <p:nvPr>
            <p:ph idx="1"/>
          </p:nvPr>
        </p:nvSpPr>
        <p:spPr/>
        <p:txBody>
          <a:bodyPr/>
          <a:lstStyle/>
          <a:p>
            <a:r>
              <a:rPr lang="en-NZ" dirty="0" smtClean="0"/>
              <a:t>May be </a:t>
            </a:r>
            <a:r>
              <a:rPr lang="en-NZ" dirty="0" err="1" smtClean="0"/>
              <a:t>prepended</a:t>
            </a:r>
            <a:r>
              <a:rPr lang="en-NZ" dirty="0" smtClean="0"/>
              <a:t>, </a:t>
            </a:r>
            <a:r>
              <a:rPr lang="en-NZ" dirty="0" err="1" smtClean="0"/>
              <a:t>postpended</a:t>
            </a:r>
            <a:r>
              <a:rPr lang="en-NZ" dirty="0" smtClean="0"/>
              <a:t>, or embedded in an executable</a:t>
            </a:r>
          </a:p>
          <a:p>
            <a:r>
              <a:rPr lang="en-NZ" dirty="0" smtClean="0"/>
              <a:t>When the executable runs, it first executes the virus, then calls the original code of the program</a:t>
            </a:r>
            <a:endParaRPr lang="en-NZ"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Virus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905741" y="1364273"/>
            <a:ext cx="6019059" cy="54937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Compression Virus</a:t>
            </a:r>
            <a:endParaRPr lang="en-US" dirty="0"/>
          </a:p>
        </p:txBody>
      </p:sp>
      <p:pic>
        <p:nvPicPr>
          <p:cNvPr id="4" name="Content Placeholder 3" descr="Fig14_04.gif"/>
          <p:cNvPicPr>
            <a:picLocks noGrp="1" noChangeAspect="1"/>
          </p:cNvPicPr>
          <p:nvPr>
            <p:ph idx="1"/>
          </p:nvPr>
        </p:nvPicPr>
        <p:blipFill>
          <a:blip r:embed="rId3"/>
          <a:stretch>
            <a:fillRect/>
          </a:stretch>
        </p:blipFill>
        <p:spPr>
          <a:xfrm>
            <a:off x="1143000" y="1447800"/>
            <a:ext cx="7354955" cy="4090987"/>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Virus Classification</a:t>
            </a:r>
            <a:endParaRPr lang="en-NZ" dirty="0"/>
          </a:p>
        </p:txBody>
      </p:sp>
      <p:sp>
        <p:nvSpPr>
          <p:cNvPr id="3" name="Content Placeholder 2"/>
          <p:cNvSpPr>
            <a:spLocks noGrp="1"/>
          </p:cNvSpPr>
          <p:nvPr>
            <p:ph idx="1"/>
          </p:nvPr>
        </p:nvSpPr>
        <p:spPr/>
        <p:txBody>
          <a:bodyPr/>
          <a:lstStyle/>
          <a:p>
            <a:r>
              <a:rPr lang="en-NZ" dirty="0" smtClean="0"/>
              <a:t>There is no simple or universally agreed upon classification scheme for viruses, </a:t>
            </a:r>
          </a:p>
          <a:p>
            <a:r>
              <a:rPr lang="en-NZ" dirty="0" smtClean="0"/>
              <a:t>It is possible to classify a virus by a number of means including</a:t>
            </a:r>
          </a:p>
          <a:p>
            <a:pPr lvl="1"/>
            <a:r>
              <a:rPr lang="en-NZ" dirty="0" smtClean="0"/>
              <a:t>By target</a:t>
            </a:r>
          </a:p>
          <a:p>
            <a:pPr lvl="1"/>
            <a:r>
              <a:rPr lang="en-NZ" dirty="0" smtClean="0"/>
              <a:t>By Concealment strategy</a:t>
            </a:r>
          </a:p>
          <a:p>
            <a:pPr lvl="1"/>
            <a:endParaRPr lang="en-NZ"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Target</a:t>
            </a:r>
            <a:endParaRPr lang="en-US" dirty="0"/>
          </a:p>
        </p:txBody>
      </p:sp>
      <p:sp>
        <p:nvSpPr>
          <p:cNvPr id="3" name="Content Placeholder 2"/>
          <p:cNvSpPr>
            <a:spLocks noGrp="1"/>
          </p:cNvSpPr>
          <p:nvPr>
            <p:ph idx="1"/>
          </p:nvPr>
        </p:nvSpPr>
        <p:spPr/>
        <p:txBody>
          <a:bodyPr/>
          <a:lstStyle/>
          <a:p>
            <a:r>
              <a:rPr lang="en-US" smtClean="0"/>
              <a:t>Boot sector infector</a:t>
            </a:r>
          </a:p>
          <a:p>
            <a:r>
              <a:rPr lang="en-US" smtClean="0"/>
              <a:t>File infector</a:t>
            </a:r>
          </a:p>
          <a:p>
            <a:r>
              <a:rPr lang="en-US" smtClean="0"/>
              <a:t>Macro virus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Security definition</a:t>
            </a:r>
            <a:endParaRPr lang="en-NZ" dirty="0"/>
          </a:p>
        </p:txBody>
      </p:sp>
      <p:sp>
        <p:nvSpPr>
          <p:cNvPr id="3" name="Content Placeholder 2"/>
          <p:cNvSpPr>
            <a:spLocks noGrp="1"/>
          </p:cNvSpPr>
          <p:nvPr>
            <p:ph idx="1"/>
          </p:nvPr>
        </p:nvSpPr>
        <p:spPr/>
        <p:txBody>
          <a:bodyPr/>
          <a:lstStyle/>
          <a:p>
            <a:r>
              <a:rPr lang="en-NZ" dirty="0" smtClean="0"/>
              <a:t>The NIST Computer Security Handbook defines </a:t>
            </a:r>
            <a:r>
              <a:rPr lang="en-NZ" b="1" i="1" dirty="0" smtClean="0"/>
              <a:t>computer security </a:t>
            </a:r>
            <a:r>
              <a:rPr lang="en-NZ" dirty="0" smtClean="0"/>
              <a:t>as:</a:t>
            </a:r>
          </a:p>
          <a:p>
            <a:endParaRPr lang="en-NZ" dirty="0" smtClean="0"/>
          </a:p>
          <a:p>
            <a:pPr lvl="1"/>
            <a:r>
              <a:rPr lang="en-NZ" dirty="0" smtClean="0"/>
              <a:t>The protection afforded to an automated information system in order to attain the applicable objectives of preserving the integrity, availability and confidentiality of information system resources</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by Concealment </a:t>
            </a:r>
            <a:br>
              <a:rPr lang="en-US" dirty="0" smtClean="0"/>
            </a:br>
            <a:r>
              <a:rPr lang="en-US" dirty="0" smtClean="0"/>
              <a:t>Strategy</a:t>
            </a:r>
            <a:endParaRPr lang="en-US" dirty="0"/>
          </a:p>
        </p:txBody>
      </p:sp>
      <p:sp>
        <p:nvSpPr>
          <p:cNvPr id="3" name="Content Placeholder 2"/>
          <p:cNvSpPr>
            <a:spLocks noGrp="1"/>
          </p:cNvSpPr>
          <p:nvPr>
            <p:ph idx="1"/>
          </p:nvPr>
        </p:nvSpPr>
        <p:spPr/>
        <p:txBody>
          <a:bodyPr/>
          <a:lstStyle/>
          <a:p>
            <a:r>
              <a:rPr lang="en-US" sz="2800" dirty="0" smtClean="0"/>
              <a:t>Encrypted virus</a:t>
            </a:r>
          </a:p>
          <a:p>
            <a:pPr lvl="1"/>
            <a:r>
              <a:rPr lang="en-US" sz="2400" dirty="0" smtClean="0"/>
              <a:t>Random encryption key encrypts remainder of virus</a:t>
            </a:r>
          </a:p>
          <a:p>
            <a:r>
              <a:rPr lang="en-US" sz="2800" dirty="0" smtClean="0"/>
              <a:t>Stealth virus</a:t>
            </a:r>
          </a:p>
          <a:p>
            <a:pPr lvl="1"/>
            <a:r>
              <a:rPr lang="en-US" sz="2400" dirty="0" smtClean="0"/>
              <a:t>Hides itself from detection of antivirus software</a:t>
            </a:r>
          </a:p>
          <a:p>
            <a:r>
              <a:rPr lang="en-US" sz="2800" dirty="0" smtClean="0"/>
              <a:t>Polymorphic virus</a:t>
            </a:r>
          </a:p>
          <a:p>
            <a:pPr lvl="1"/>
            <a:r>
              <a:rPr lang="en-US" sz="2400" dirty="0" smtClean="0"/>
              <a:t>Mutates with every infection</a:t>
            </a:r>
          </a:p>
          <a:p>
            <a:r>
              <a:rPr lang="en-US" sz="2800" dirty="0" smtClean="0"/>
              <a:t>Metamorphic virus</a:t>
            </a:r>
          </a:p>
          <a:p>
            <a:pPr lvl="1"/>
            <a:r>
              <a:rPr lang="en-US" sz="2400" dirty="0" smtClean="0"/>
              <a:t>Mutates with every infection</a:t>
            </a:r>
          </a:p>
          <a:p>
            <a:pPr lvl="1"/>
            <a:r>
              <a:rPr lang="en-US" sz="2400" dirty="0" smtClean="0"/>
              <a:t>Rewrites itself completely after every iteration</a:t>
            </a:r>
          </a:p>
          <a:p>
            <a:pPr lvl="1">
              <a:buNone/>
            </a:pPr>
            <a:endParaRPr lang="en-US" sz="24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smtClean="0"/>
              <a:t>Macro Viruses</a:t>
            </a:r>
            <a:endParaRPr lang="en-US"/>
          </a:p>
        </p:txBody>
      </p:sp>
      <p:sp>
        <p:nvSpPr>
          <p:cNvPr id="1025027" name="Rectangle 3"/>
          <p:cNvSpPr>
            <a:spLocks noGrp="1" noChangeArrowheads="1"/>
          </p:cNvSpPr>
          <p:nvPr>
            <p:ph type="body" idx="1"/>
          </p:nvPr>
        </p:nvSpPr>
        <p:spPr/>
        <p:txBody>
          <a:bodyPr/>
          <a:lstStyle/>
          <a:p>
            <a:r>
              <a:rPr lang="en-US" smtClean="0"/>
              <a:t>Platform independent</a:t>
            </a:r>
          </a:p>
          <a:p>
            <a:pPr lvl="1"/>
            <a:r>
              <a:rPr lang="en-US" smtClean="0"/>
              <a:t>Most infect Microsoft Word documents</a:t>
            </a:r>
          </a:p>
          <a:p>
            <a:r>
              <a:rPr lang="en-US" smtClean="0"/>
              <a:t>Infect documents, not executable portions of code</a:t>
            </a:r>
          </a:p>
          <a:p>
            <a:r>
              <a:rPr lang="en-US" smtClean="0"/>
              <a:t>Easily spread</a:t>
            </a:r>
          </a:p>
          <a:p>
            <a:r>
              <a:rPr lang="en-US" smtClean="0"/>
              <a:t>File system access controls are of limited use in preventing spread</a:t>
            </a:r>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512890D0-889D-4314-9936-CBD73A133177}" type="slidenum">
              <a:rPr lang="en-US"/>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Viruses</a:t>
            </a:r>
            <a:endParaRPr lang="en-US" dirty="0"/>
          </a:p>
        </p:txBody>
      </p:sp>
      <p:sp>
        <p:nvSpPr>
          <p:cNvPr id="3" name="Content Placeholder 2"/>
          <p:cNvSpPr>
            <a:spLocks noGrp="1"/>
          </p:cNvSpPr>
          <p:nvPr>
            <p:ph idx="1"/>
          </p:nvPr>
        </p:nvSpPr>
        <p:spPr/>
        <p:txBody>
          <a:bodyPr/>
          <a:lstStyle/>
          <a:p>
            <a:r>
              <a:rPr lang="en-US" dirty="0" smtClean="0"/>
              <a:t>May make use of MS Word macro’s</a:t>
            </a:r>
          </a:p>
          <a:p>
            <a:r>
              <a:rPr lang="en-US" dirty="0" smtClean="0"/>
              <a:t>If someone opens the attachment it</a:t>
            </a:r>
          </a:p>
          <a:p>
            <a:pPr lvl="1"/>
            <a:r>
              <a:rPr lang="en-US" dirty="0" smtClean="0"/>
              <a:t>Accesses the local address book and sends copies of itself to contacts</a:t>
            </a:r>
          </a:p>
          <a:p>
            <a:pPr lvl="1"/>
            <a:r>
              <a:rPr lang="en-US" dirty="0" smtClean="0"/>
              <a:t>May perform local damage</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r>
              <a:rPr lang="en-US" smtClean="0"/>
              <a:t>Worms</a:t>
            </a:r>
            <a:endParaRPr lang="en-US" dirty="0"/>
          </a:p>
        </p:txBody>
      </p:sp>
      <p:sp>
        <p:nvSpPr>
          <p:cNvPr id="1017859" name="Rectangle 3"/>
          <p:cNvSpPr>
            <a:spLocks noGrp="1" noChangeArrowheads="1"/>
          </p:cNvSpPr>
          <p:nvPr>
            <p:ph type="body" idx="1"/>
          </p:nvPr>
        </p:nvSpPr>
        <p:spPr/>
        <p:txBody>
          <a:bodyPr/>
          <a:lstStyle/>
          <a:p>
            <a:r>
              <a:rPr lang="en-US" dirty="0" smtClean="0"/>
              <a:t>Replicates itself</a:t>
            </a:r>
          </a:p>
          <a:p>
            <a:r>
              <a:rPr lang="en-US" dirty="0" smtClean="0"/>
              <a:t>Use network connections to spread form system to system</a:t>
            </a:r>
          </a:p>
          <a:p>
            <a:r>
              <a:rPr lang="en-US" dirty="0" smtClean="0"/>
              <a:t>Email virus has elements of being a worm (self replicating)</a:t>
            </a:r>
          </a:p>
          <a:p>
            <a:pPr lvl="1"/>
            <a:r>
              <a:rPr lang="en-US" dirty="0" smtClean="0"/>
              <a:t>But normally requires some intervention to run, so classed as a virus rather than worm</a:t>
            </a:r>
            <a:endParaRPr lang="en-US" dirty="0"/>
          </a:p>
        </p:txBody>
      </p:sp>
      <p:sp>
        <p:nvSpPr>
          <p:cNvPr id="6" name="Slide Number Placeholder 5"/>
          <p:cNvSpPr>
            <a:spLocks noGrp="1"/>
          </p:cNvSpPr>
          <p:nvPr>
            <p:ph type="sldNum" sz="quarter" idx="4294967295"/>
          </p:nvPr>
        </p:nvSpPr>
        <p:spPr>
          <a:xfrm>
            <a:off x="7010400" y="6245225"/>
            <a:ext cx="2133600" cy="476250"/>
          </a:xfrm>
          <a:prstGeom prst="rect">
            <a:avLst/>
          </a:prstGeom>
        </p:spPr>
        <p:txBody>
          <a:bodyPr/>
          <a:lstStyle/>
          <a:p>
            <a:fld id="{591DE19D-B100-4FAB-83BE-3342D4BB088B}" type="slidenum">
              <a:rPr lang="en-US"/>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 Propagation</a:t>
            </a:r>
            <a:endParaRPr lang="en-US" dirty="0"/>
          </a:p>
        </p:txBody>
      </p:sp>
      <p:sp>
        <p:nvSpPr>
          <p:cNvPr id="3" name="Content Placeholder 2"/>
          <p:cNvSpPr>
            <a:spLocks noGrp="1"/>
          </p:cNvSpPr>
          <p:nvPr>
            <p:ph idx="1"/>
          </p:nvPr>
        </p:nvSpPr>
        <p:spPr/>
        <p:txBody>
          <a:bodyPr>
            <a:normAutofit lnSpcReduction="10000"/>
          </a:bodyPr>
          <a:lstStyle/>
          <a:p>
            <a:r>
              <a:rPr lang="en-US" dirty="0" smtClean="0"/>
              <a:t>Electronic mail facility</a:t>
            </a:r>
          </a:p>
          <a:p>
            <a:pPr lvl="1"/>
            <a:r>
              <a:rPr lang="en-US" dirty="0" smtClean="0"/>
              <a:t>A worm mails a copy of itself to other systems</a:t>
            </a:r>
          </a:p>
          <a:p>
            <a:r>
              <a:rPr lang="en-US" dirty="0" smtClean="0"/>
              <a:t>Remote execution capability</a:t>
            </a:r>
          </a:p>
          <a:p>
            <a:pPr lvl="1"/>
            <a:r>
              <a:rPr lang="en-US" dirty="0" smtClean="0"/>
              <a:t>A worm executes a copy of itself on another system</a:t>
            </a:r>
          </a:p>
          <a:p>
            <a:r>
              <a:rPr lang="en-US" dirty="0" smtClean="0"/>
              <a:t>Remote log-in capability</a:t>
            </a:r>
          </a:p>
          <a:p>
            <a:pPr lvl="1"/>
            <a:r>
              <a:rPr lang="en-US" dirty="0" smtClean="0"/>
              <a:t>A worm logs on to a remote system as a user and then uses commands to copy itself from one system to the other</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Worm Propagation Model</a:t>
            </a:r>
            <a:endParaRPr lang="en-US" dirty="0"/>
          </a:p>
        </p:txBody>
      </p:sp>
      <p:pic>
        <p:nvPicPr>
          <p:cNvPr id="4" name="Content Placeholder 3" descr="Fig14_05.gif"/>
          <p:cNvPicPr>
            <a:picLocks noGrp="1" noChangeAspect="1"/>
          </p:cNvPicPr>
          <p:nvPr>
            <p:ph idx="1"/>
          </p:nvPr>
        </p:nvPicPr>
        <p:blipFill>
          <a:blip r:embed="rId3"/>
          <a:stretch>
            <a:fillRect/>
          </a:stretch>
        </p:blipFill>
        <p:spPr>
          <a:xfrm>
            <a:off x="1546522" y="1143000"/>
            <a:ext cx="6609506" cy="5410200"/>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a:t>
            </a:r>
            <a:endParaRPr lang="en-US" dirty="0"/>
          </a:p>
        </p:txBody>
      </p:sp>
      <p:sp>
        <p:nvSpPr>
          <p:cNvPr id="3" name="Content Placeholder 2"/>
          <p:cNvSpPr>
            <a:spLocks noGrp="1"/>
          </p:cNvSpPr>
          <p:nvPr>
            <p:ph idx="1"/>
          </p:nvPr>
        </p:nvSpPr>
        <p:spPr/>
        <p:txBody>
          <a:bodyPr/>
          <a:lstStyle/>
          <a:p>
            <a:r>
              <a:rPr lang="en-US" dirty="0" smtClean="0"/>
              <a:t>From Ro</a:t>
            </a:r>
            <a:r>
              <a:rPr lang="en-US" u="sng" dirty="0" smtClean="0"/>
              <a:t>bot</a:t>
            </a:r>
          </a:p>
          <a:p>
            <a:pPr lvl="1"/>
            <a:r>
              <a:rPr lang="en-US" dirty="0" smtClean="0"/>
              <a:t>Also called Zombie or drone</a:t>
            </a:r>
          </a:p>
          <a:p>
            <a:r>
              <a:rPr lang="en-US" dirty="0" smtClean="0"/>
              <a:t>Program secretly takes of another Internet-attached computer</a:t>
            </a:r>
          </a:p>
          <a:p>
            <a:r>
              <a:rPr lang="en-US" dirty="0" smtClean="0"/>
              <a:t>Launch attacks that are difficult to trace to </a:t>
            </a:r>
            <a:r>
              <a:rPr lang="en-US" dirty="0" err="1" smtClean="0"/>
              <a:t>bot’s</a:t>
            </a:r>
            <a:r>
              <a:rPr lang="en-US" dirty="0" smtClean="0"/>
              <a:t> creator</a:t>
            </a:r>
          </a:p>
          <a:p>
            <a:r>
              <a:rPr lang="en-US" dirty="0" smtClean="0"/>
              <a:t>Collection of bots is a </a:t>
            </a:r>
            <a:r>
              <a:rPr lang="en-US" dirty="0" err="1" smtClean="0"/>
              <a:t>botnet</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solidFill>
                  <a:schemeClr val="accent1">
                    <a:lumMod val="75000"/>
                  </a:schemeClr>
                </a:solidFill>
              </a:rPr>
              <a:t>Rootkits</a:t>
            </a:r>
            <a:endParaRPr lang="en-NZ" dirty="0" smtClean="0">
              <a:solidFill>
                <a:schemeClr val="accent1">
                  <a:lumMod val="75000"/>
                </a:schemeClr>
              </a:solidFill>
            </a:endParaRP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Rootkit</a:t>
            </a:r>
            <a:endParaRPr lang="en-US" dirty="0"/>
          </a:p>
        </p:txBody>
      </p:sp>
      <p:sp>
        <p:nvSpPr>
          <p:cNvPr id="3" name="Content Placeholder 2"/>
          <p:cNvSpPr>
            <a:spLocks noGrp="1"/>
          </p:cNvSpPr>
          <p:nvPr>
            <p:ph idx="1"/>
          </p:nvPr>
        </p:nvSpPr>
        <p:spPr/>
        <p:txBody>
          <a:bodyPr/>
          <a:lstStyle/>
          <a:p>
            <a:r>
              <a:rPr lang="en-US" dirty="0" smtClean="0"/>
              <a:t>Set of programs installed on a system to maintain administrator (or root) access to that system</a:t>
            </a:r>
          </a:p>
          <a:p>
            <a:r>
              <a:rPr lang="en-US" dirty="0" smtClean="0"/>
              <a:t>Hides its existence</a:t>
            </a:r>
          </a:p>
          <a:p>
            <a:r>
              <a:rPr lang="en-US" dirty="0" smtClean="0"/>
              <a:t>Attacker has complete control of the system.</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Rootkit</a:t>
            </a:r>
            <a:r>
              <a:rPr lang="en-NZ" dirty="0" smtClean="0"/>
              <a:t> classification</a:t>
            </a:r>
            <a:endParaRPr lang="en-NZ" dirty="0"/>
          </a:p>
        </p:txBody>
      </p:sp>
      <p:sp>
        <p:nvSpPr>
          <p:cNvPr id="3" name="Content Placeholder 2"/>
          <p:cNvSpPr>
            <a:spLocks noGrp="1"/>
          </p:cNvSpPr>
          <p:nvPr>
            <p:ph idx="1"/>
          </p:nvPr>
        </p:nvSpPr>
        <p:spPr/>
        <p:txBody>
          <a:bodyPr/>
          <a:lstStyle/>
          <a:p>
            <a:r>
              <a:rPr lang="en-NZ" dirty="0" err="1" smtClean="0"/>
              <a:t>Rootkits</a:t>
            </a:r>
            <a:r>
              <a:rPr lang="en-NZ" dirty="0" smtClean="0"/>
              <a:t> can be classified based on whether they can survive a reboot and execution mode.</a:t>
            </a:r>
          </a:p>
          <a:p>
            <a:pPr lvl="1"/>
            <a:r>
              <a:rPr lang="en-NZ" dirty="0" smtClean="0"/>
              <a:t>Persistent</a:t>
            </a:r>
          </a:p>
          <a:p>
            <a:pPr lvl="1"/>
            <a:r>
              <a:rPr lang="en-NZ" dirty="0" smtClean="0"/>
              <a:t>Memory based</a:t>
            </a:r>
          </a:p>
          <a:p>
            <a:pPr lvl="1"/>
            <a:r>
              <a:rPr lang="en-NZ" dirty="0" smtClean="0"/>
              <a:t>User mode</a:t>
            </a:r>
          </a:p>
          <a:p>
            <a:pPr lvl="1"/>
            <a:r>
              <a:rPr lang="en-NZ" dirty="0" smtClean="0"/>
              <a:t>Kernel mode</a:t>
            </a:r>
            <a:endParaRPr lang="en-NZ"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Computer Security Triad</a:t>
            </a:r>
          </a:p>
        </p:txBody>
      </p:sp>
      <p:sp>
        <p:nvSpPr>
          <p:cNvPr id="4" name="Content Placeholder 3"/>
          <p:cNvSpPr>
            <a:spLocks noGrp="1"/>
          </p:cNvSpPr>
          <p:nvPr>
            <p:ph idx="1"/>
          </p:nvPr>
        </p:nvSpPr>
        <p:spPr/>
        <p:txBody>
          <a:bodyPr/>
          <a:lstStyle/>
          <a:p>
            <a:r>
              <a:rPr lang="en-US" dirty="0" smtClean="0"/>
              <a:t>THREE key objectives are at the heart of computer security</a:t>
            </a:r>
          </a:p>
          <a:p>
            <a:pPr lvl="1"/>
            <a:r>
              <a:rPr lang="en-US" dirty="0" smtClean="0"/>
              <a:t>Confidentiality</a:t>
            </a:r>
          </a:p>
          <a:p>
            <a:pPr lvl="1"/>
            <a:r>
              <a:rPr lang="en-US" dirty="0" smtClean="0"/>
              <a:t>Integrity</a:t>
            </a:r>
          </a:p>
          <a:p>
            <a:pPr lvl="1"/>
            <a:r>
              <a:rPr lang="en-US" dirty="0" smtClean="0"/>
              <a:t>Availability</a:t>
            </a:r>
          </a:p>
        </p:txBody>
      </p:sp>
      <p:pic>
        <p:nvPicPr>
          <p:cNvPr id="5" name="Content Placeholder 3" descr="Fig14_01.gif"/>
          <p:cNvPicPr>
            <a:picLocks noChangeAspect="1"/>
          </p:cNvPicPr>
          <p:nvPr/>
        </p:nvPicPr>
        <p:blipFill>
          <a:blip r:embed="rId3"/>
          <a:stretch>
            <a:fillRect/>
          </a:stretch>
        </p:blipFill>
        <p:spPr bwMode="auto">
          <a:xfrm>
            <a:off x="4572000" y="2438400"/>
            <a:ext cx="3357013" cy="3505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Rootkit</a:t>
            </a:r>
            <a:r>
              <a:rPr lang="en-NZ" dirty="0" smtClean="0"/>
              <a:t> installation</a:t>
            </a:r>
            <a:endParaRPr lang="en-NZ" dirty="0"/>
          </a:p>
        </p:txBody>
      </p:sp>
      <p:sp>
        <p:nvSpPr>
          <p:cNvPr id="3" name="Content Placeholder 2"/>
          <p:cNvSpPr>
            <a:spLocks noGrp="1"/>
          </p:cNvSpPr>
          <p:nvPr>
            <p:ph idx="1"/>
          </p:nvPr>
        </p:nvSpPr>
        <p:spPr/>
        <p:txBody>
          <a:bodyPr/>
          <a:lstStyle/>
          <a:p>
            <a:r>
              <a:rPr lang="en-NZ" dirty="0" smtClean="0"/>
              <a:t>Often as a </a:t>
            </a:r>
            <a:r>
              <a:rPr lang="en-NZ" dirty="0" err="1" smtClean="0"/>
              <a:t>trojan</a:t>
            </a:r>
            <a:endParaRPr lang="en-NZ" dirty="0" smtClean="0"/>
          </a:p>
          <a:p>
            <a:pPr lvl="1"/>
            <a:r>
              <a:rPr lang="en-NZ" dirty="0" smtClean="0"/>
              <a:t>Commonly attached to pirated software</a:t>
            </a:r>
          </a:p>
          <a:p>
            <a:r>
              <a:rPr lang="en-NZ" dirty="0" smtClean="0"/>
              <a:t>Installed manually after a hacker has gained root access</a:t>
            </a:r>
            <a:endParaRPr lang="en-NZ"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questions</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Define computer security.</a:t>
            </a:r>
          </a:p>
          <a:p>
            <a:pPr marL="514350" indent="-514350">
              <a:buFont typeface="+mj-lt"/>
              <a:buAutoNum type="arabicPeriod"/>
            </a:pPr>
            <a:r>
              <a:rPr lang="en-US" dirty="0" smtClean="0"/>
              <a:t>What are the fundamental requirements addressed by computer security?</a:t>
            </a:r>
          </a:p>
          <a:p>
            <a:pPr marL="514350" indent="-514350">
              <a:buFont typeface="+mj-lt"/>
              <a:buAutoNum type="arabicPeriod"/>
            </a:pPr>
            <a:r>
              <a:rPr lang="en-US" dirty="0" smtClean="0"/>
              <a:t>What is the difference between passive and active security threats?</a:t>
            </a:r>
          </a:p>
          <a:p>
            <a:pPr marL="514350" indent="-514350">
              <a:buFont typeface="+mj-lt"/>
              <a:buAutoNum type="arabicPeriod"/>
            </a:pPr>
            <a:r>
              <a:rPr lang="en-US" dirty="0" smtClean="0"/>
              <a:t>List and briefly define THREE classes of intruders.</a:t>
            </a:r>
          </a:p>
          <a:p>
            <a:pPr marL="514350" indent="-514350">
              <a:buFont typeface="+mj-lt"/>
              <a:buAutoNum type="arabicPeriod"/>
            </a:pPr>
            <a:r>
              <a:rPr lang="en-US" dirty="0" smtClean="0"/>
              <a:t>List and briefly define THREE intruder behavior patterns.</a:t>
            </a:r>
          </a:p>
          <a:p>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 questions</a:t>
            </a:r>
            <a:endParaRPr lang="en-GB" dirty="0"/>
          </a:p>
        </p:txBody>
      </p:sp>
      <p:sp>
        <p:nvSpPr>
          <p:cNvPr id="4" name="Content Placeholder 3"/>
          <p:cNvSpPr>
            <a:spLocks noGrp="1"/>
          </p:cNvSpPr>
          <p:nvPr>
            <p:ph idx="1"/>
          </p:nvPr>
        </p:nvSpPr>
        <p:spPr/>
        <p:txBody>
          <a:bodyPr>
            <a:normAutofit fontScale="92500" lnSpcReduction="10000"/>
          </a:bodyPr>
          <a:lstStyle/>
          <a:p>
            <a:pPr marL="514350" indent="-514350">
              <a:buFont typeface="+mj-lt"/>
              <a:buAutoNum type="arabicPeriod" startAt="6"/>
            </a:pPr>
            <a:r>
              <a:rPr lang="en-US" dirty="0" smtClean="0"/>
              <a:t>What is the role of compression in the operation of a virus?</a:t>
            </a:r>
          </a:p>
          <a:p>
            <a:pPr marL="514350" indent="-514350">
              <a:buFont typeface="+mj-lt"/>
              <a:buAutoNum type="arabicPeriod" startAt="6"/>
            </a:pPr>
            <a:r>
              <a:rPr lang="en-US" dirty="0" smtClean="0"/>
              <a:t>What is the role of encryption in the operation of a virus?</a:t>
            </a:r>
          </a:p>
          <a:p>
            <a:pPr marL="514350" indent="-514350">
              <a:buFont typeface="+mj-lt"/>
              <a:buAutoNum type="arabicPeriod" startAt="6"/>
            </a:pPr>
            <a:r>
              <a:rPr lang="en-US" dirty="0" smtClean="0"/>
              <a:t>What are typical phases of operation of a virus or worm?</a:t>
            </a:r>
          </a:p>
          <a:p>
            <a:pPr marL="514350" indent="-514350">
              <a:buFont typeface="+mj-lt"/>
              <a:buAutoNum type="arabicPeriod" startAt="6"/>
            </a:pPr>
            <a:r>
              <a:rPr lang="en-US" dirty="0" smtClean="0"/>
              <a:t>In general terms, how does a worm propagate?</a:t>
            </a:r>
          </a:p>
          <a:p>
            <a:pPr marL="514350" indent="-514350">
              <a:buFont typeface="+mj-lt"/>
              <a:buAutoNum type="arabicPeriod" startAt="6"/>
            </a:pPr>
            <a:r>
              <a:rPr lang="en-US" dirty="0" smtClean="0"/>
              <a:t>What is the difference between a </a:t>
            </a:r>
            <a:r>
              <a:rPr lang="en-US" dirty="0" err="1" smtClean="0"/>
              <a:t>bot</a:t>
            </a:r>
            <a:r>
              <a:rPr lang="en-US" dirty="0" smtClean="0"/>
              <a:t> and a </a:t>
            </a:r>
            <a:r>
              <a:rPr lang="en-US" dirty="0" err="1" smtClean="0"/>
              <a:t>rootkit</a:t>
            </a:r>
            <a:r>
              <a:rPr lang="en-US" dirty="0" smtClean="0"/>
              <a: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Concepts</a:t>
            </a:r>
            <a:endParaRPr lang="en-US" dirty="0"/>
          </a:p>
        </p:txBody>
      </p:sp>
      <p:sp>
        <p:nvSpPr>
          <p:cNvPr id="3" name="Content Placeholder 2"/>
          <p:cNvSpPr>
            <a:spLocks noGrp="1"/>
          </p:cNvSpPr>
          <p:nvPr>
            <p:ph idx="1"/>
          </p:nvPr>
        </p:nvSpPr>
        <p:spPr/>
        <p:txBody>
          <a:bodyPr/>
          <a:lstStyle/>
          <a:p>
            <a:r>
              <a:rPr lang="en-US" dirty="0" smtClean="0"/>
              <a:t>Two further concepts are often added to the core of computer security</a:t>
            </a:r>
          </a:p>
          <a:p>
            <a:pPr lvl="1"/>
            <a:r>
              <a:rPr lang="en-US" dirty="0" smtClean="0"/>
              <a:t>Authenticity (genuine; able to be verified and trusted; confidence in the validity of a transmission, message or message originator)</a:t>
            </a:r>
          </a:p>
          <a:p>
            <a:pPr lvl="1"/>
            <a:r>
              <a:rPr lang="en-US" dirty="0" smtClean="0"/>
              <a:t>Accountability / Non-repudiation (actions of an entity can be traced uniquely to that entity)</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Computer Security Concepts</a:t>
            </a:r>
          </a:p>
          <a:p>
            <a:r>
              <a:rPr lang="en-NZ" dirty="0" smtClean="0">
                <a:solidFill>
                  <a:schemeClr val="accent1">
                    <a:lumMod val="75000"/>
                  </a:schemeClr>
                </a:solidFill>
              </a:rPr>
              <a:t>Threats, Attacks, and Assets</a:t>
            </a:r>
          </a:p>
          <a:p>
            <a:r>
              <a:rPr lang="en-NZ" dirty="0" smtClean="0"/>
              <a:t>Intruders</a:t>
            </a:r>
          </a:p>
          <a:p>
            <a:r>
              <a:rPr lang="en-NZ" dirty="0" smtClean="0"/>
              <a:t>Malicious Software Overview</a:t>
            </a:r>
          </a:p>
          <a:p>
            <a:r>
              <a:rPr lang="en-NZ" dirty="0" smtClean="0"/>
              <a:t>Viruses, Worms, and Bots</a:t>
            </a:r>
          </a:p>
          <a:p>
            <a:r>
              <a:rPr lang="en-NZ" dirty="0" err="1" smtClean="0"/>
              <a:t>Rootkits</a:t>
            </a:r>
            <a:endParaRPr lang="en-NZ" dirty="0" smtClean="0"/>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Threats</a:t>
            </a:r>
            <a:endParaRPr lang="en-NZ" dirty="0"/>
          </a:p>
        </p:txBody>
      </p:sp>
      <p:sp>
        <p:nvSpPr>
          <p:cNvPr id="4" name="Content Placeholder 3"/>
          <p:cNvSpPr>
            <a:spLocks noGrp="1"/>
          </p:cNvSpPr>
          <p:nvPr>
            <p:ph idx="1"/>
          </p:nvPr>
        </p:nvSpPr>
        <p:spPr/>
        <p:txBody>
          <a:bodyPr/>
          <a:lstStyle/>
          <a:p>
            <a:r>
              <a:rPr lang="en-US" dirty="0" smtClean="0"/>
              <a:t>ISO 27005 defines threat as:</a:t>
            </a:r>
          </a:p>
          <a:p>
            <a:pPr lvl="1"/>
            <a:r>
              <a:rPr lang="en-US" i="1" dirty="0" smtClean="0"/>
              <a:t>A potential cause of an incident, that may result in harm of systems and organization </a:t>
            </a:r>
            <a:endParaRPr lang="en-GB"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Threats</a:t>
            </a:r>
            <a:endParaRPr lang="en-NZ"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NZ" dirty="0" smtClean="0"/>
              <a:t>RFC 2828, describes FOUR kinds of </a:t>
            </a:r>
            <a:r>
              <a:rPr lang="en-NZ" b="1" dirty="0" smtClean="0"/>
              <a:t>threat</a:t>
            </a:r>
            <a:r>
              <a:rPr lang="en-NZ" dirty="0" smtClean="0"/>
              <a:t> </a:t>
            </a:r>
            <a:r>
              <a:rPr lang="en-NZ" b="1" dirty="0" smtClean="0"/>
              <a:t>consequences </a:t>
            </a:r>
          </a:p>
          <a:p>
            <a:pPr lvl="1"/>
            <a:r>
              <a:rPr lang="en-NZ" b="1" i="1" dirty="0" smtClean="0"/>
              <a:t>Unauthorised Disclosure</a:t>
            </a:r>
          </a:p>
          <a:p>
            <a:pPr lvl="2"/>
            <a:r>
              <a:rPr lang="en-NZ" dirty="0" smtClean="0"/>
              <a:t>Entity gains access to data for which the entity is not authorised</a:t>
            </a:r>
          </a:p>
          <a:p>
            <a:pPr lvl="1"/>
            <a:r>
              <a:rPr lang="en-NZ" b="1" i="1" dirty="0" smtClean="0"/>
              <a:t>Deception</a:t>
            </a:r>
          </a:p>
          <a:p>
            <a:pPr lvl="2"/>
            <a:r>
              <a:rPr lang="en-NZ" dirty="0" smtClean="0"/>
              <a:t>An event that may result in an authorised entity receiving false data and believing it to be true.</a:t>
            </a:r>
          </a:p>
          <a:p>
            <a:pPr lvl="1"/>
            <a:r>
              <a:rPr lang="en-NZ" b="1" i="1" dirty="0" smtClean="0"/>
              <a:t>Disruption</a:t>
            </a:r>
          </a:p>
          <a:p>
            <a:pPr lvl="2"/>
            <a:r>
              <a:rPr lang="en-NZ" dirty="0" smtClean="0"/>
              <a:t>An event that interrupts or prevents the correct operation of system of system services and functions. </a:t>
            </a:r>
          </a:p>
          <a:p>
            <a:pPr lvl="1"/>
            <a:r>
              <a:rPr lang="en-NZ" b="1" i="1" dirty="0" smtClean="0"/>
              <a:t>Usurpation</a:t>
            </a:r>
          </a:p>
          <a:p>
            <a:pPr lvl="2"/>
            <a:r>
              <a:rPr lang="en-NZ" dirty="0" smtClean="0"/>
              <a:t>An event that results in control of system services or functions by </a:t>
            </a:r>
            <a:r>
              <a:rPr lang="en-NZ" smtClean="0"/>
              <a:t>an unauthorised </a:t>
            </a:r>
            <a:r>
              <a:rPr lang="en-NZ" dirty="0" smtClean="0"/>
              <a:t>entity</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Attacks resulting in Unauthorised Disclosure</a:t>
            </a:r>
            <a:endParaRPr lang="en-NZ"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NZ" dirty="0" smtClean="0"/>
              <a:t>Unauthorised Disclosure is a threat to </a:t>
            </a:r>
            <a:r>
              <a:rPr lang="en-NZ" b="1" dirty="0" smtClean="0"/>
              <a:t>confidentiality</a:t>
            </a:r>
            <a:r>
              <a:rPr lang="en-NZ" dirty="0" smtClean="0"/>
              <a:t>. </a:t>
            </a:r>
          </a:p>
          <a:p>
            <a:r>
              <a:rPr lang="en-NZ" dirty="0" smtClean="0"/>
              <a:t>Attacks include:</a:t>
            </a:r>
          </a:p>
          <a:p>
            <a:pPr lvl="1"/>
            <a:r>
              <a:rPr lang="en-NZ" b="1" i="1" dirty="0" smtClean="0"/>
              <a:t>Exposure</a:t>
            </a:r>
            <a:r>
              <a:rPr lang="en-NZ" dirty="0" smtClean="0"/>
              <a:t> (deliberate or through error)</a:t>
            </a:r>
          </a:p>
          <a:p>
            <a:pPr lvl="2"/>
            <a:r>
              <a:rPr lang="en-NZ" dirty="0" smtClean="0"/>
              <a:t>Release of sensitive information such as credit card number, to an outsider.</a:t>
            </a:r>
          </a:p>
          <a:p>
            <a:pPr lvl="1"/>
            <a:r>
              <a:rPr lang="en-NZ" dirty="0" smtClean="0"/>
              <a:t> </a:t>
            </a:r>
            <a:r>
              <a:rPr lang="en-NZ" b="1" i="1" dirty="0" smtClean="0"/>
              <a:t>Interception</a:t>
            </a:r>
          </a:p>
          <a:p>
            <a:pPr lvl="2"/>
            <a:r>
              <a:rPr lang="en-NZ" dirty="0" smtClean="0"/>
              <a:t>On the Internet, a hacker can gain access to email traffic or other data transfers.</a:t>
            </a:r>
          </a:p>
          <a:p>
            <a:pPr lvl="1"/>
            <a:r>
              <a:rPr lang="en-NZ" b="1" i="1" dirty="0" smtClean="0"/>
              <a:t>Inference</a:t>
            </a:r>
          </a:p>
          <a:p>
            <a:pPr lvl="2"/>
            <a:r>
              <a:rPr lang="en-NZ" dirty="0" smtClean="0"/>
              <a:t>An adversary is able to gain information from observing the pattern of traffic on a network, such as the amount of traffic between particular pairs of hosts on the network. </a:t>
            </a:r>
          </a:p>
          <a:p>
            <a:pPr lvl="1"/>
            <a:r>
              <a:rPr lang="en-NZ" b="1" i="1" dirty="0" smtClean="0"/>
              <a:t>Intrusion</a:t>
            </a:r>
          </a:p>
          <a:p>
            <a:pPr lvl="2"/>
            <a:r>
              <a:rPr lang="en-NZ" dirty="0" smtClean="0"/>
              <a:t>An adversary gaining unauthorized access to sensitive data by overcoming the system’s access control protections.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5380</Words>
  <Application>Microsoft Office PowerPoint</Application>
  <PresentationFormat>On-screen Show (4:3)</PresentationFormat>
  <Paragraphs>611</Paragraphs>
  <Slides>42</Slides>
  <Notes>38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1. Overview of Computer Security</vt:lpstr>
      <vt:lpstr>Roadmap</vt:lpstr>
      <vt:lpstr>Security definition</vt:lpstr>
      <vt:lpstr>Computer Security Triad</vt:lpstr>
      <vt:lpstr>Additional Concepts</vt:lpstr>
      <vt:lpstr>Roadmap</vt:lpstr>
      <vt:lpstr>Threats</vt:lpstr>
      <vt:lpstr>Threats</vt:lpstr>
      <vt:lpstr>Attacks resulting in Unauthorised Disclosure</vt:lpstr>
      <vt:lpstr>Attacks resulting in  Deception</vt:lpstr>
      <vt:lpstr>Attacks resulting in  Disruption</vt:lpstr>
      <vt:lpstr>Attacks resulting in usurpation</vt:lpstr>
      <vt:lpstr>Assets</vt:lpstr>
      <vt:lpstr>Assets in Relation to the  CIA Triagle</vt:lpstr>
      <vt:lpstr>Roadmap</vt:lpstr>
      <vt:lpstr>Malware</vt:lpstr>
      <vt:lpstr>Backdoor</vt:lpstr>
      <vt:lpstr>Logic Bomb</vt:lpstr>
      <vt:lpstr>Trojan Horse</vt:lpstr>
      <vt:lpstr>Mobile Code</vt:lpstr>
      <vt:lpstr>Multiple-Threat  Malware</vt:lpstr>
      <vt:lpstr>Roadmap</vt:lpstr>
      <vt:lpstr>Parts of Virus</vt:lpstr>
      <vt:lpstr>Virus Stages</vt:lpstr>
      <vt:lpstr>Virus Structure</vt:lpstr>
      <vt:lpstr>Simple Virus</vt:lpstr>
      <vt:lpstr>Compression Virus</vt:lpstr>
      <vt:lpstr>Virus Classification</vt:lpstr>
      <vt:lpstr>by Target</vt:lpstr>
      <vt:lpstr>by Concealment  Strategy</vt:lpstr>
      <vt:lpstr>Macro Viruses</vt:lpstr>
      <vt:lpstr>E-Mail Viruses</vt:lpstr>
      <vt:lpstr>Worms</vt:lpstr>
      <vt:lpstr>Worm Propagation</vt:lpstr>
      <vt:lpstr>Worm Propagation Model</vt:lpstr>
      <vt:lpstr>Bots</vt:lpstr>
      <vt:lpstr>Roadmap</vt:lpstr>
      <vt:lpstr>Rootkit</vt:lpstr>
      <vt:lpstr>Rootkit classification</vt:lpstr>
      <vt:lpstr>Rootkit installation</vt:lpstr>
      <vt:lpstr>Revision questions</vt:lpstr>
      <vt:lpstr>Revision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Overview of Computer Security</dc:title>
  <dc:creator>Admin</dc:creator>
  <cp:lastModifiedBy>MWITI</cp:lastModifiedBy>
  <cp:revision>10</cp:revision>
  <dcterms:created xsi:type="dcterms:W3CDTF">2013-10-01T10:38:06Z</dcterms:created>
  <dcterms:modified xsi:type="dcterms:W3CDTF">2015-09-22T08:08:32Z</dcterms:modified>
</cp:coreProperties>
</file>