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19"/>
  </p:notesMasterIdLst>
  <p:sldIdLst>
    <p:sldId id="256" r:id="rId5"/>
    <p:sldId id="286" r:id="rId6"/>
    <p:sldId id="285" r:id="rId7"/>
    <p:sldId id="287" r:id="rId8"/>
    <p:sldId id="298" r:id="rId9"/>
    <p:sldId id="288" r:id="rId10"/>
    <p:sldId id="291" r:id="rId11"/>
    <p:sldId id="292" r:id="rId12"/>
    <p:sldId id="290" r:id="rId13"/>
    <p:sldId id="295" r:id="rId14"/>
    <p:sldId id="299" r:id="rId15"/>
    <p:sldId id="293" r:id="rId16"/>
    <p:sldId id="294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Bell" initials="DB" lastIdx="1" clrIdx="0">
    <p:extLst>
      <p:ext uri="{19B8F6BF-5375-455C-9EA6-DF929625EA0E}">
        <p15:presenceInfo xmlns:p15="http://schemas.microsoft.com/office/powerpoint/2012/main" userId="S-1-5-21-2715447214-3785326785-936657075-1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8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B5D1-C8D6-4236-9258-55F77193EB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4E4AA-7F88-454D-AE09-827967D6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4E4AA-7F88-454D-AE09-827967D67E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85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5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1E132C3-EE29-4097-AE3F-937061CE233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gabriel@americanhealthlaw.org" TargetMode="External"/><Relationship Id="rId2" Type="http://schemas.openxmlformats.org/officeDocument/2006/relationships/hyperlink" Target="mailto:dbell@columbiabook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A4F1-371D-477C-9B7E-7A49B0E43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216" y="183235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sz="6800"/>
              <a:t>How I Learned to Stop Worrying</a:t>
            </a:r>
            <a:br>
              <a:rPr lang="en-US" sz="6800"/>
            </a:br>
            <a:r>
              <a:rPr lang="en-US" sz="6800"/>
              <a:t>And Let a Machine Clean My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050E-6B2A-4C7C-84D8-51984F53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case study of one association that leveraged automated tools to address data hygiene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936950-D92A-439D-81A4-1182F016E2F8}"/>
              </a:ext>
            </a:extLst>
          </p:cNvPr>
          <p:cNvSpPr txBox="1">
            <a:spLocks/>
          </p:cNvSpPr>
          <p:nvPr/>
        </p:nvSpPr>
        <p:spPr>
          <a:xfrm>
            <a:off x="1158240" y="4668926"/>
            <a:ext cx="10195559" cy="1427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Duncan Bell, Bumblebee</a:t>
            </a:r>
          </a:p>
          <a:p>
            <a:r>
              <a:rPr lang="en-US" dirty="0"/>
              <a:t>Stephen Gabriel, AHLA</a:t>
            </a:r>
          </a:p>
          <a:p>
            <a:r>
              <a:rPr lang="en-US" dirty="0"/>
              <a:t> </a:t>
            </a:r>
            <a:endParaRPr lang="en-US" sz="3000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58D9BAF-71FA-40D5-BD95-85292AA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8" name="Picture 7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D9312A8D-0ECB-43FE-BB5F-E4ABE9EC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4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Lesson’s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Complete any micro-cleanup that could impact your data analysis before hand</a:t>
            </a:r>
          </a:p>
          <a:p>
            <a:pPr lvl="1"/>
            <a:r>
              <a:rPr lang="en-US" dirty="0"/>
              <a:t>Ex. AHLA de-activated ~18k contact records that were deemed inactive prior to data analysis</a:t>
            </a:r>
          </a:p>
          <a:p>
            <a:r>
              <a:rPr lang="en-US" dirty="0"/>
              <a:t>Be prepared to use the data as soon as you get it back and have a plan how to re-import</a:t>
            </a:r>
          </a:p>
          <a:p>
            <a:pPr lvl="1"/>
            <a:r>
              <a:rPr lang="en-US" dirty="0"/>
              <a:t>Ex. AHLA employed a temp to review and merge contact records once data was received</a:t>
            </a:r>
          </a:p>
          <a:p>
            <a:r>
              <a:rPr lang="en-US" dirty="0"/>
              <a:t>Prioritize queen recommendations</a:t>
            </a:r>
          </a:p>
          <a:p>
            <a:pPr lvl="1"/>
            <a:r>
              <a:rPr lang="en-US" dirty="0"/>
              <a:t>Ex. After initial review, AHLA prioritized groupings that included a member record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24D7545-8C88-427F-93EB-298E618C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A4791224-8DB6-454C-8029-701277A2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8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Lesson’s Learned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cost of dirty data</a:t>
            </a:r>
          </a:p>
          <a:p>
            <a:pPr lvl="1"/>
            <a:r>
              <a:rPr lang="en-US" dirty="0"/>
              <a:t>Financial impact – wasted direct mail; email sends; data warehouse storage limits; inefficient use of staff time</a:t>
            </a:r>
          </a:p>
          <a:p>
            <a:pPr lvl="1"/>
            <a:r>
              <a:rPr lang="en-US" dirty="0"/>
              <a:t>Reputational cost – your membership expects you to know them</a:t>
            </a:r>
          </a:p>
          <a:p>
            <a:r>
              <a:rPr lang="en-US" dirty="0"/>
              <a:t>Schedule your cleanup project for maximum impact</a:t>
            </a:r>
          </a:p>
          <a:p>
            <a:pPr lvl="1"/>
            <a:r>
              <a:rPr lang="en-US" dirty="0"/>
              <a:t>Time cleanup to occur following a large influx of new data</a:t>
            </a:r>
          </a:p>
          <a:p>
            <a:pPr lvl="1"/>
            <a:r>
              <a:rPr lang="en-US" dirty="0"/>
              <a:t>Moving to a new AMS?  We recommend you clean your data BEFORE the move.</a:t>
            </a:r>
          </a:p>
          <a:p>
            <a:r>
              <a:rPr lang="en-US" dirty="0"/>
              <a:t>Duplicate resolution is a must for data governance</a:t>
            </a:r>
          </a:p>
          <a:p>
            <a:pPr lvl="1"/>
            <a:r>
              <a:rPr lang="en-US" dirty="0"/>
              <a:t>Start by reconciling duplicates among business-relevant records</a:t>
            </a:r>
          </a:p>
          <a:p>
            <a:pPr lvl="1"/>
            <a:r>
              <a:rPr lang="en-US" dirty="0"/>
              <a:t>Then keep your data clean by instituting master data management controls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24D7545-8C88-427F-93EB-298E618C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E8D7CA23-A213-48ED-9174-18B67882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04" y="364911"/>
            <a:ext cx="10550996" cy="1299651"/>
          </a:xfrm>
        </p:spPr>
        <p:txBody>
          <a:bodyPr>
            <a:normAutofit fontScale="90000"/>
          </a:bodyPr>
          <a:lstStyle/>
          <a:p>
            <a:r>
              <a:rPr lang="en-US"/>
              <a:t>New Feature: “</a:t>
            </a:r>
            <a:r>
              <a:rPr lang="en-US">
                <a:solidFill>
                  <a:schemeClr val="accent6"/>
                </a:solidFill>
              </a:rPr>
              <a:t>Golden</a:t>
            </a:r>
            <a:r>
              <a:rPr lang="en-US"/>
              <a:t>” Record Creation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65D760-0215-45DD-85B0-49552494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52" y="1910685"/>
            <a:ext cx="10268248" cy="4266278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A547FB-7339-440F-A98D-58A0F7135A52}"/>
              </a:ext>
            </a:extLst>
          </p:cNvPr>
          <p:cNvSpPr txBox="1">
            <a:spLocks/>
          </p:cNvSpPr>
          <p:nvPr/>
        </p:nvSpPr>
        <p:spPr>
          <a:xfrm>
            <a:off x="1085552" y="1592321"/>
            <a:ext cx="10268248" cy="460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assessing groups of duplicate records, Bumblebee identifies the “best version” of that record.  </a:t>
            </a:r>
          </a:p>
          <a:p>
            <a:r>
              <a:rPr lang="en-US" dirty="0"/>
              <a:t>But what if you have this situation: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FB0A56D-449B-4746-A16E-61CBCEDF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90913"/>
              </p:ext>
            </p:extLst>
          </p:nvPr>
        </p:nvGraphicFramePr>
        <p:xfrm>
          <a:off x="802804" y="3237929"/>
          <a:ext cx="10550995" cy="1612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199">
                  <a:extLst>
                    <a:ext uri="{9D8B030D-6E8A-4147-A177-3AD203B41FA5}">
                      <a16:colId xmlns:a16="http://schemas.microsoft.com/office/drawing/2014/main" val="1862196194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1089974003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2488132163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1620841303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565030208"/>
                    </a:ext>
                  </a:extLst>
                </a:gridCol>
              </a:tblGrid>
              <a:tr h="537446">
                <a:tc>
                  <a:txBody>
                    <a:bodyPr/>
                    <a:lstStyle/>
                    <a:p>
                      <a:r>
                        <a:rPr lang="en-US" sz="210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1234 Apples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jsmith@aol.co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991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US" sz="2100"/>
                        <a:t>Jonathan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Project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Apples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123-456-7890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85427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US" sz="2100"/>
                        <a:t>J.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432 Old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jsmith@aol.com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48779"/>
                  </a:ext>
                </a:extLst>
              </a:tr>
            </a:tbl>
          </a:graphicData>
        </a:graphic>
      </p:graphicFrame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16331346-7E5E-4203-996F-DB68166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8" name="Picture 7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F9DAAB9-7357-479B-8BF1-051EB400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04" y="364911"/>
            <a:ext cx="10550996" cy="1299651"/>
          </a:xfrm>
        </p:spPr>
        <p:txBody>
          <a:bodyPr>
            <a:normAutofit fontScale="90000"/>
          </a:bodyPr>
          <a:lstStyle/>
          <a:p>
            <a:r>
              <a:rPr lang="en-US"/>
              <a:t>New Feature: “</a:t>
            </a:r>
            <a:r>
              <a:rPr lang="en-US">
                <a:solidFill>
                  <a:schemeClr val="accent6"/>
                </a:solidFill>
              </a:rPr>
              <a:t>Golden</a:t>
            </a:r>
            <a:r>
              <a:rPr lang="en-US"/>
              <a:t>” Record Creation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65D760-0215-45DD-85B0-49552494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52" y="1702865"/>
            <a:ext cx="10268248" cy="4266278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A547FB-7339-440F-A98D-58A0F7135A52}"/>
              </a:ext>
            </a:extLst>
          </p:cNvPr>
          <p:cNvSpPr txBox="1">
            <a:spLocks/>
          </p:cNvSpPr>
          <p:nvPr/>
        </p:nvSpPr>
        <p:spPr>
          <a:xfrm>
            <a:off x="1085552" y="1592321"/>
            <a:ext cx="10268248" cy="460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assessing groups of duplicate records, Bumblebee identifies the “best version” of that record.  </a:t>
            </a:r>
          </a:p>
          <a:p>
            <a:r>
              <a:rPr lang="en-US" dirty="0"/>
              <a:t>But what if you have this situation: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FB0A56D-449B-4746-A16E-61CBCEDF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19897"/>
              </p:ext>
            </p:extLst>
          </p:nvPr>
        </p:nvGraphicFramePr>
        <p:xfrm>
          <a:off x="802804" y="3237929"/>
          <a:ext cx="10550995" cy="1612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199">
                  <a:extLst>
                    <a:ext uri="{9D8B030D-6E8A-4147-A177-3AD203B41FA5}">
                      <a16:colId xmlns:a16="http://schemas.microsoft.com/office/drawing/2014/main" val="1862196194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1089974003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2488132163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1620841303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565030208"/>
                    </a:ext>
                  </a:extLst>
                </a:gridCol>
              </a:tblGrid>
              <a:tr h="537446">
                <a:tc>
                  <a:txBody>
                    <a:bodyPr/>
                    <a:lstStyle/>
                    <a:p>
                      <a:r>
                        <a:rPr lang="en-US" sz="2100"/>
                        <a:t>John Smith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1234 Apples St.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jsmith@aol.co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991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US" sz="2100"/>
                        <a:t>Jonathan Smith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Project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Apples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123-456-7890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85427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US" sz="2100"/>
                        <a:t>J.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Project </a:t>
                      </a:r>
                      <a:r>
                        <a:rPr lang="en-US" sz="2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432 Old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jsmith@aol.com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4877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7CB26810-688E-49B6-81FA-48E0D5D4B99C}"/>
              </a:ext>
            </a:extLst>
          </p:cNvPr>
          <p:cNvSpPr/>
          <p:nvPr/>
        </p:nvSpPr>
        <p:spPr>
          <a:xfrm>
            <a:off x="5420356" y="5133801"/>
            <a:ext cx="1291472" cy="405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151A97-E010-4012-B148-E966AB39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90242"/>
              </p:ext>
            </p:extLst>
          </p:nvPr>
        </p:nvGraphicFramePr>
        <p:xfrm>
          <a:off x="802804" y="5588228"/>
          <a:ext cx="10550995" cy="50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199">
                  <a:extLst>
                    <a:ext uri="{9D8B030D-6E8A-4147-A177-3AD203B41FA5}">
                      <a16:colId xmlns:a16="http://schemas.microsoft.com/office/drawing/2014/main" val="3802195854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764488256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2398270518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3866544484"/>
                    </a:ext>
                  </a:extLst>
                </a:gridCol>
                <a:gridCol w="2110199">
                  <a:extLst>
                    <a:ext uri="{9D8B030D-6E8A-4147-A177-3AD203B41FA5}">
                      <a16:colId xmlns:a16="http://schemas.microsoft.com/office/drawing/2014/main" val="243151966"/>
                    </a:ext>
                  </a:extLst>
                </a:gridCol>
              </a:tblGrid>
              <a:tr h="509808">
                <a:tc>
                  <a:txBody>
                    <a:bodyPr/>
                    <a:lstStyle/>
                    <a:p>
                      <a:r>
                        <a:rPr lang="en-US" sz="2100"/>
                        <a:t>Jonathan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1234 Apples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123-456-7890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jsmith@aol.com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86930"/>
                  </a:ext>
                </a:extLst>
              </a:tr>
            </a:tbl>
          </a:graphicData>
        </a:graphic>
      </p:graphicFrame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70DCFC08-3133-4A30-94DC-9EBEDD0A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10" name="Picture 9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C38E9CD6-447F-4F14-A610-6A9CCE5F0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EF7-5709-443C-9988-C00AB681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3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CAB8C30-31F1-469E-86D7-8B3AE7C6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7BBE6-0D52-4328-A15B-88F62CC2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70789"/>
            <a:ext cx="10233800" cy="43386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Contact information:</a:t>
            </a:r>
          </a:p>
          <a:p>
            <a:r>
              <a:rPr lang="en-US" dirty="0"/>
              <a:t>Duncan Bell, Bumblebee</a:t>
            </a:r>
          </a:p>
          <a:p>
            <a:pPr lvl="1"/>
            <a:r>
              <a:rPr lang="en-US" dirty="0">
                <a:hlinkClick r:id="rId2"/>
              </a:rPr>
              <a:t>dbell@columbiabooks.com</a:t>
            </a:r>
            <a:endParaRPr lang="en-US" dirty="0"/>
          </a:p>
          <a:p>
            <a:pPr lvl="1"/>
            <a:r>
              <a:rPr lang="en-US" dirty="0"/>
              <a:t>240-235-0269</a:t>
            </a:r>
          </a:p>
          <a:p>
            <a:r>
              <a:rPr lang="de-DE" dirty="0"/>
              <a:t>Stephen Gabriel, AHLA</a:t>
            </a:r>
          </a:p>
          <a:p>
            <a:pPr lvl="1"/>
            <a:r>
              <a:rPr lang="de-DE" dirty="0">
                <a:hlinkClick r:id="rId3"/>
              </a:rPr>
              <a:t>sgabriel@americanhealthlaw.org</a:t>
            </a:r>
            <a:endParaRPr lang="de-DE" dirty="0"/>
          </a:p>
          <a:p>
            <a:pPr lvl="1"/>
            <a:r>
              <a:rPr lang="de-DE" dirty="0"/>
              <a:t>202-301-9820</a:t>
            </a:r>
          </a:p>
          <a:p>
            <a:pPr lvl="1"/>
            <a:endParaRPr lang="en-US" dirty="0"/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E3A16C49-D31E-4929-BF40-C2E87F02C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Duncan Bell</a:t>
            </a:r>
          </a:p>
          <a:p>
            <a:pPr lvl="1"/>
            <a:r>
              <a:rPr lang="en-US" dirty="0"/>
              <a:t>Lead Developer &amp; Architect, Bumblebee</a:t>
            </a:r>
          </a:p>
          <a:p>
            <a:pPr lvl="1"/>
            <a:r>
              <a:rPr lang="en-US" dirty="0"/>
              <a:t>Heads data services team for Association TRENDS.  Passionate about the potential of data and the power of automation.</a:t>
            </a:r>
          </a:p>
          <a:p>
            <a:r>
              <a:rPr lang="en-US" dirty="0"/>
              <a:t>Stephen Gabriel</a:t>
            </a:r>
          </a:p>
          <a:p>
            <a:pPr lvl="1"/>
            <a:r>
              <a:rPr lang="en-US" dirty="0"/>
              <a:t>Director of Technology, American Health Law Association</a:t>
            </a:r>
          </a:p>
          <a:p>
            <a:pPr lvl="1"/>
            <a:r>
              <a:rPr lang="en-US" dirty="0"/>
              <a:t>Responsible for the successful execution of enterprise technology initiatives and provides guidance, coaching, and project leadership to support AHLA goals. Responsible for organization wide data governance.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AA704DA3-303E-4825-9889-E0630CA3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DEC66668-5699-4164-9A26-3BD36011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F918-D5CE-4CB7-8E65-AF5D1FDA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95000"/>
                  </a:schemeClr>
                </a:solidFill>
              </a:rPr>
              <a:t>Agenda</a:t>
            </a:r>
            <a:endParaRPr lang="en-US" sz="40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84F0-6D0A-45BD-BC28-76D6403A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AHLA’s data cleanup journey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Data hygiene automation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Lessons learned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Questions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CFE49CE-5062-414E-8D29-2F17DFE1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9" name="Picture 8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E0AFD8C9-4BF5-4495-B3FC-1F9179E0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Overview of AHLA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71016"/>
            <a:ext cx="10081400" cy="1709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 10k members across 3 membership levels</a:t>
            </a:r>
          </a:p>
          <a:p>
            <a:pPr lvl="1"/>
            <a:r>
              <a:rPr lang="en-US" dirty="0"/>
              <a:t>Over 60% are premium members</a:t>
            </a:r>
          </a:p>
          <a:p>
            <a:pPr lvl="1"/>
            <a:r>
              <a:rPr lang="en-US" dirty="0"/>
              <a:t>Additional 900+ student subscribers</a:t>
            </a:r>
          </a:p>
          <a:p>
            <a:r>
              <a:rPr lang="en-US" dirty="0"/>
              <a:t>Key association services: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A858AC5E-A69A-4611-8762-DD54D0F8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B17EBA-C464-4543-B6EE-73D719A2FF11}"/>
              </a:ext>
            </a:extLst>
          </p:cNvPr>
          <p:cNvSpPr txBox="1">
            <a:spLocks/>
          </p:cNvSpPr>
          <p:nvPr/>
        </p:nvSpPr>
        <p:spPr>
          <a:xfrm>
            <a:off x="1207312" y="2881152"/>
            <a:ext cx="5025216" cy="3433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b="1" dirty="0"/>
              <a:t>   Publications</a:t>
            </a:r>
            <a:r>
              <a:rPr lang="en-US" sz="2300" dirty="0"/>
              <a:t>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Health Law Daily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Health Law Weekly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Health Law Connections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Journal of Health and Life Science Law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Newsstand on State Health Law Issues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Health Law Archive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 err="1"/>
              <a:t>ePrograms</a:t>
            </a:r>
            <a:r>
              <a:rPr lang="en-US" sz="2300" dirty="0"/>
              <a:t> (on-demand version of live programs)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Discounts on AHLA/Lexis/Nexis publications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48D1340-C2FC-4367-8C2B-C798EA17AD7D}"/>
              </a:ext>
            </a:extLst>
          </p:cNvPr>
          <p:cNvSpPr txBox="1">
            <a:spLocks/>
          </p:cNvSpPr>
          <p:nvPr/>
        </p:nvSpPr>
        <p:spPr>
          <a:xfrm>
            <a:off x="6319840" y="2881151"/>
            <a:ext cx="5033960" cy="343376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font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/>
              <a:t>  </a:t>
            </a:r>
            <a:r>
              <a:rPr lang="en-US" sz="2300" b="1" dirty="0"/>
              <a:t>Educational programs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In-person &amp; Virtual events with CLE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Live webinars with CLE and educational calls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On-demand </a:t>
            </a:r>
          </a:p>
          <a:p>
            <a:pPr marL="114300" indent="0" font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/>
              <a:t>  </a:t>
            </a:r>
            <a:r>
              <a:rPr lang="en-US" sz="2300" b="1" dirty="0"/>
              <a:t>Networking opportunities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Practice Groups, Affinity Groups, and Task Forces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AHLA Communities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Mentoring Program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300" dirty="0"/>
              <a:t>Career Center</a:t>
            </a:r>
            <a:endParaRPr lang="en-US" dirty="0"/>
          </a:p>
        </p:txBody>
      </p:sp>
      <p:pic>
        <p:nvPicPr>
          <p:cNvPr id="8" name="Picture 7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2B20251F-BEAF-4538-B75E-4231C674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AHLA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Microsoft Dynamics CRM, Higher Logic Communities, Hub Spot email marketing, </a:t>
            </a:r>
            <a:r>
              <a:rPr lang="en-US" err="1"/>
              <a:t>CourseStage</a:t>
            </a:r>
            <a:r>
              <a:rPr lang="en-US"/>
              <a:t> LMS</a:t>
            </a:r>
          </a:p>
          <a:p>
            <a:r>
              <a:rPr lang="en-US"/>
              <a:t>~95k contact records from CRM</a:t>
            </a:r>
          </a:p>
          <a:p>
            <a:r>
              <a:rPr lang="en-US"/>
              <a:t>Transitioned system/data ownership from IT to functional areas of Finance, Membership, Publishing, and Marketing/Communications</a:t>
            </a:r>
          </a:p>
          <a:p>
            <a:r>
              <a:rPr lang="en-US" b="0" i="0">
                <a:effectLst/>
              </a:rPr>
              <a:t>Adopting the use of "Fast data" to make real-time decisions based on what members are talking about, registering for, or purchasing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BFC60D52-3A88-485E-90D1-B7AC139C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372959F0-85FE-4601-8867-57A31CE7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AHLA’s Data Hygiene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DEDED"/>
                </a:solidFill>
                <a:effectLst/>
                <a:latin typeface="Corbel" panose="020B0503020204020204" pitchFamily="34" charset="0"/>
              </a:rPr>
              <a:t>Catching up on upgrades to CRM, while deploying new system integrations, and intentionally focusing on data governance </a:t>
            </a:r>
            <a:r>
              <a:rPr lang="en-US" b="0" i="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DEDED"/>
                </a:solidFill>
                <a:effectLst/>
                <a:latin typeface="Corbel" panose="020B0503020204020204" pitchFamily="34" charset="0"/>
              </a:rPr>
              <a:t>Data hygiene problems: </a:t>
            </a:r>
            <a:r>
              <a:rPr lang="en-US" b="0" i="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EDEDED"/>
                </a:solidFill>
                <a:effectLst/>
                <a:latin typeface="Corbel" panose="020B0503020204020204" pitchFamily="34" charset="0"/>
              </a:rPr>
              <a:t>Inconsistent values, duplicates, typos and misspellings, unfixed old migrated legacy system data, open text responses, unlabeled or minimal taxonomy, unevenly provided data/low response rate </a:t>
            </a:r>
            <a:r>
              <a:rPr lang="en-US" b="0" i="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EDEDED"/>
                </a:solidFill>
                <a:effectLst/>
                <a:latin typeface="Corbel" panose="020B0503020204020204" pitchFamily="34" charset="0"/>
              </a:rPr>
              <a:t>Historically IT owned data and systems, would handle hygiene on the fly, and focused mostly on USPS address updates, or removing hard bounce email addresses</a:t>
            </a:r>
            <a:r>
              <a:rPr lang="en-US" b="0" i="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3047BB0E-6DAE-41F5-A357-FC693742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BB051040-37E3-491E-914E-80822BEB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4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Data Hygiene with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AHLA leveraged Bumblebee, an automated data hygiene tool:</a:t>
            </a:r>
          </a:p>
          <a:p>
            <a:pPr lvl="1"/>
            <a:r>
              <a:rPr lang="en-US" dirty="0"/>
              <a:t>Duplicate identification &amp; match scoring</a:t>
            </a:r>
          </a:p>
          <a:p>
            <a:pPr lvl="1"/>
            <a:r>
              <a:rPr lang="en-US" dirty="0"/>
              <a:t>Standardization &amp; general cleansing</a:t>
            </a:r>
          </a:p>
          <a:p>
            <a:pPr lvl="1"/>
            <a:r>
              <a:rPr lang="en-US" dirty="0"/>
              <a:t>Email &amp; postal validation</a:t>
            </a:r>
          </a:p>
          <a:p>
            <a:r>
              <a:rPr lang="en-US" dirty="0"/>
              <a:t>Written in python; leverages open source libraries for data wrangling &amp; machine learning tasks</a:t>
            </a:r>
          </a:p>
          <a:p>
            <a:r>
              <a:rPr lang="en-US" dirty="0"/>
              <a:t>5 business day turn-around from submission of data </a:t>
            </a:r>
            <a:r>
              <a:rPr lang="en-US" dirty="0">
                <a:sym typeface="Wingdings" panose="05000000000000000000" pitchFamily="2" charset="2"/>
              </a:rPr>
              <a:t> Bumblebee output</a:t>
            </a:r>
            <a:endParaRPr lang="en-US" dirty="0"/>
          </a:p>
          <a:p>
            <a:r>
              <a:rPr lang="en-US" dirty="0"/>
              <a:t>Sits outside the AMS allowing platform-agnostic flexibility</a:t>
            </a:r>
          </a:p>
          <a:p>
            <a:endParaRPr 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/>
              <a:t>How Bumblebee Works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3B9D81E-2DBE-484C-8005-12B6CAD4AA78}"/>
              </a:ext>
            </a:extLst>
          </p:cNvPr>
          <p:cNvSpPr/>
          <p:nvPr/>
        </p:nvSpPr>
        <p:spPr>
          <a:xfrm>
            <a:off x="595139" y="3014184"/>
            <a:ext cx="1143574" cy="1497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Client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1D143B-C05B-4874-B382-1AE286AE0F83}"/>
              </a:ext>
            </a:extLst>
          </p:cNvPr>
          <p:cNvSpPr/>
          <p:nvPr/>
        </p:nvSpPr>
        <p:spPr>
          <a:xfrm>
            <a:off x="2396464" y="2036056"/>
            <a:ext cx="1654363" cy="34541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Initial Data Cleansing &amp; Hygiene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8C1A67-02D3-43B9-A7E9-A01DD923695E}"/>
              </a:ext>
            </a:extLst>
          </p:cNvPr>
          <p:cNvSpPr/>
          <p:nvPr/>
        </p:nvSpPr>
        <p:spPr>
          <a:xfrm>
            <a:off x="4708578" y="2036056"/>
            <a:ext cx="1654363" cy="34541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Email &amp; Postal Validation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1F015D-EA83-4144-9699-D13F4480670F}"/>
              </a:ext>
            </a:extLst>
          </p:cNvPr>
          <p:cNvSpPr/>
          <p:nvPr/>
        </p:nvSpPr>
        <p:spPr>
          <a:xfrm>
            <a:off x="7020692" y="2036056"/>
            <a:ext cx="1654363" cy="34541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Duplication ID &amp; Record “Queening”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AF8665-3C5B-4CA0-A75A-0838BC7D9AB6}"/>
              </a:ext>
            </a:extLst>
          </p:cNvPr>
          <p:cNvSpPr/>
          <p:nvPr/>
        </p:nvSpPr>
        <p:spPr>
          <a:xfrm>
            <a:off x="8933962" y="3488883"/>
            <a:ext cx="367420" cy="54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2B6EE-AD2C-46AE-83A1-FD1DD3CD4D02}"/>
              </a:ext>
            </a:extLst>
          </p:cNvPr>
          <p:cNvSpPr/>
          <p:nvPr/>
        </p:nvSpPr>
        <p:spPr>
          <a:xfrm>
            <a:off x="9560289" y="3058765"/>
            <a:ext cx="1654363" cy="1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Bumblebee Output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3668C6-8C22-480F-972C-6728D1920D0D}"/>
              </a:ext>
            </a:extLst>
          </p:cNvPr>
          <p:cNvSpPr/>
          <p:nvPr/>
        </p:nvSpPr>
        <p:spPr>
          <a:xfrm>
            <a:off x="1883837" y="3488883"/>
            <a:ext cx="367420" cy="54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2A593A-8F94-4904-879C-04EC97E23DA6}"/>
              </a:ext>
            </a:extLst>
          </p:cNvPr>
          <p:cNvSpPr/>
          <p:nvPr/>
        </p:nvSpPr>
        <p:spPr>
          <a:xfrm>
            <a:off x="6508106" y="3488883"/>
            <a:ext cx="367420" cy="54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1C691AE-0AD3-4C01-8467-3658CB082AB4}"/>
              </a:ext>
            </a:extLst>
          </p:cNvPr>
          <p:cNvSpPr/>
          <p:nvPr/>
        </p:nvSpPr>
        <p:spPr>
          <a:xfrm>
            <a:off x="4201918" y="3488883"/>
            <a:ext cx="367420" cy="54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09032E31-B95D-43B9-AEAE-E53A439B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19" name="Picture 18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3976CC5D-9DB0-471E-914B-592684185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AHLA 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Re-imported cleaned data for ~95k records including updated addresses, cleaned up names, and trimmed fields (removed blank spaces at the end of fields)</a:t>
            </a:r>
          </a:p>
          <a:p>
            <a:r>
              <a:rPr lang="en-US" dirty="0"/>
              <a:t>Removed incorrect and undeliverable emails</a:t>
            </a:r>
          </a:p>
          <a:p>
            <a:r>
              <a:rPr lang="en-US" dirty="0"/>
              <a:t>Merged over 1,500 contact records</a:t>
            </a:r>
          </a:p>
          <a:p>
            <a:r>
              <a:rPr lang="en-US" dirty="0"/>
              <a:t>Will be cleaning up contact/account relationships and following that effort, will be utilizing Bumblebee to analyze account level records</a:t>
            </a:r>
          </a:p>
          <a:p>
            <a:r>
              <a:rPr lang="en-US" dirty="0"/>
              <a:t>Focusing on </a:t>
            </a:r>
            <a:r>
              <a:rPr lang="en-US" b="0" i="0" dirty="0">
                <a:effectLst/>
              </a:rPr>
              <a:t>deploying solutions to improve the quality of the data at the time of entry so to minimize the need to sweep up behind</a:t>
            </a:r>
          </a:p>
          <a:p>
            <a:endParaRPr 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FE513FF3-8470-4611-853C-A1417004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91238D-2DFA-4BF9-ABD6-562B91F0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964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EA375DB15F4D94154A324E100D87" ma:contentTypeVersion="12" ma:contentTypeDescription="Create a new document." ma:contentTypeScope="" ma:versionID="7dfa6ed8a531faad25c085ffdde3b374">
  <xsd:schema xmlns:xsd="http://www.w3.org/2001/XMLSchema" xmlns:xs="http://www.w3.org/2001/XMLSchema" xmlns:p="http://schemas.microsoft.com/office/2006/metadata/properties" xmlns:ns2="f9300d67-1b81-4fbe-b86b-1944e7c180d5" xmlns:ns3="1ed0fc77-36fd-42b5-b569-134fa315dbe2" targetNamespace="http://schemas.microsoft.com/office/2006/metadata/properties" ma:root="true" ma:fieldsID="b4a74232d2a358a684e49e180166dff9" ns2:_="" ns3:_="">
    <xsd:import namespace="f9300d67-1b81-4fbe-b86b-1944e7c180d5"/>
    <xsd:import namespace="1ed0fc77-36fd-42b5-b569-134fa315db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00d67-1b81-4fbe-b86b-1944e7c180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0fc77-36fd-42b5-b569-134fa315d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7132E9-F3B2-4DDF-A461-9D3D762CF2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7C66B2-6F09-4B2E-8A02-D48A9046A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2FBEFD-A7DA-4B03-99F9-6B7BFB823E31}">
  <ds:schemaRefs>
    <ds:schemaRef ds:uri="1ed0fc77-36fd-42b5-b569-134fa315dbe2"/>
    <ds:schemaRef ds:uri="f9300d67-1b81-4fbe-b86b-1944e7c180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1033</Words>
  <Application>Microsoft Office PowerPoint</Application>
  <PresentationFormat>Widescreen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Depth</vt:lpstr>
      <vt:lpstr>How I Learned to Stop Worrying And Let a Machine Clean My Data</vt:lpstr>
      <vt:lpstr>Introductions</vt:lpstr>
      <vt:lpstr>Agenda</vt:lpstr>
      <vt:lpstr>Overview of AHLA</vt:lpstr>
      <vt:lpstr>Overview of AHLA - Data</vt:lpstr>
      <vt:lpstr>AHLA’s Data Hygiene Challenges</vt:lpstr>
      <vt:lpstr>Data Hygiene with Automation</vt:lpstr>
      <vt:lpstr>How Bumblebee Works</vt:lpstr>
      <vt:lpstr>AHLA Data Cleanup</vt:lpstr>
      <vt:lpstr>Lesson’s Learned</vt:lpstr>
      <vt:lpstr>Lesson’s Learned cont.</vt:lpstr>
      <vt:lpstr>New Feature: “Golden” Record Creation</vt:lpstr>
      <vt:lpstr>New Feature: “Golden” Record Creation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Stop Worrying And Let a Machine Clean My Data</dc:title>
  <dc:creator>Duncan Bell</dc:creator>
  <cp:lastModifiedBy>Duncan Bell</cp:lastModifiedBy>
  <cp:revision>17</cp:revision>
  <dcterms:created xsi:type="dcterms:W3CDTF">2020-09-14T17:14:45Z</dcterms:created>
  <dcterms:modified xsi:type="dcterms:W3CDTF">2020-09-29T12:59:02Z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0x010100CFE9EA375DB15F4D94154A324E100D87</vt:lpwstr>
  </property>
</Properties>
</file>