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4"/>
  </p:sldMasterIdLst>
  <p:notesMasterIdLst>
    <p:notesMasterId r:id="rId35"/>
  </p:notesMasterIdLst>
  <p:sldIdLst>
    <p:sldId id="256" r:id="rId5"/>
    <p:sldId id="286" r:id="rId6"/>
    <p:sldId id="285" r:id="rId7"/>
    <p:sldId id="319" r:id="rId8"/>
    <p:sldId id="287" r:id="rId9"/>
    <p:sldId id="291" r:id="rId10"/>
    <p:sldId id="310" r:id="rId11"/>
    <p:sldId id="298" r:id="rId12"/>
    <p:sldId id="299" r:id="rId13"/>
    <p:sldId id="300" r:id="rId14"/>
    <p:sldId id="301" r:id="rId15"/>
    <p:sldId id="302" r:id="rId16"/>
    <p:sldId id="311" r:id="rId17"/>
    <p:sldId id="304" r:id="rId18"/>
    <p:sldId id="306" r:id="rId19"/>
    <p:sldId id="303" r:id="rId20"/>
    <p:sldId id="313" r:id="rId21"/>
    <p:sldId id="314" r:id="rId22"/>
    <p:sldId id="315" r:id="rId23"/>
    <p:sldId id="312" r:id="rId24"/>
    <p:sldId id="307" r:id="rId25"/>
    <p:sldId id="316" r:id="rId26"/>
    <p:sldId id="308" r:id="rId27"/>
    <p:sldId id="318" r:id="rId28"/>
    <p:sldId id="320" r:id="rId29"/>
    <p:sldId id="322" r:id="rId30"/>
    <p:sldId id="323" r:id="rId31"/>
    <p:sldId id="324" r:id="rId32"/>
    <p:sldId id="325" r:id="rId33"/>
    <p:sldId id="29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ncan Bell" initials="DB" lastIdx="1" clrIdx="0">
    <p:extLst>
      <p:ext uri="{19B8F6BF-5375-455C-9EA6-DF929625EA0E}">
        <p15:presenceInfo xmlns:p15="http://schemas.microsoft.com/office/powerpoint/2012/main" userId="S-1-5-21-2715447214-3785326785-936657075-12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7AE2"/>
    <a:srgbClr val="BDA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1" y="68"/>
      </p:cViewPr>
      <p:guideLst>
        <p:guide pos="386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BB5D1-C8D6-4236-9258-55F77193EB0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4E4AA-7F88-454D-AE09-827967D6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853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5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0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44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0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8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7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1E132C3-EE29-4097-AE3F-937061CE233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8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deverett@ISPE.org" TargetMode="External"/><Relationship Id="rId2" Type="http://schemas.openxmlformats.org/officeDocument/2006/relationships/hyperlink" Target="mailto:dbell@columbiabook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A4F1-371D-477C-9B7E-7A49B0E43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1522135"/>
            <a:ext cx="9144000" cy="1641490"/>
          </a:xfrm>
        </p:spPr>
        <p:txBody>
          <a:bodyPr>
            <a:noAutofit/>
          </a:bodyPr>
          <a:lstStyle/>
          <a:p>
            <a:r>
              <a:rPr lang="en-US" sz="5400" dirty="0"/>
              <a:t>If  You Want Something (Huge) Done Right,</a:t>
            </a:r>
            <a:br>
              <a:rPr lang="en-US" sz="5400" dirty="0"/>
            </a:br>
            <a:r>
              <a:rPr lang="en-US" sz="5400" dirty="0"/>
              <a:t>Let a Machine Do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B050E-6B2A-4C7C-84D8-51984F535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ISPE Leveraged Advanced Data Matching Algorithms to Develop Master Organizational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936950-D92A-439D-81A4-1182F016E2F8}"/>
              </a:ext>
            </a:extLst>
          </p:cNvPr>
          <p:cNvSpPr txBox="1">
            <a:spLocks/>
          </p:cNvSpPr>
          <p:nvPr/>
        </p:nvSpPr>
        <p:spPr>
          <a:xfrm>
            <a:off x="1158240" y="4668926"/>
            <a:ext cx="10195559" cy="14270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Duncan Bell, Bumblebee</a:t>
            </a:r>
          </a:p>
          <a:p>
            <a:r>
              <a:rPr lang="en-US" dirty="0"/>
              <a:t>David Everett, ISPE</a:t>
            </a:r>
          </a:p>
          <a:p>
            <a:r>
              <a:rPr lang="en-US" dirty="0"/>
              <a:t> </a:t>
            </a:r>
            <a:endParaRPr lang="en-US" sz="3000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658D9BAF-71FA-40D5-BD95-85292AA5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8" name="Picture 7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D9312A8D-0ECB-43FE-BB5F-E4ABE9ECA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4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The Need for Master Data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36438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5688ABAD-2F52-423C-9368-20B883B4BE37}"/>
              </a:ext>
            </a:extLst>
          </p:cNvPr>
          <p:cNvSpPr/>
          <p:nvPr/>
        </p:nvSpPr>
        <p:spPr>
          <a:xfrm>
            <a:off x="290322" y="3047238"/>
            <a:ext cx="1095756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4F46179-BFFB-457D-B412-55329A54406E}"/>
              </a:ext>
            </a:extLst>
          </p:cNvPr>
          <p:cNvSpPr/>
          <p:nvPr/>
        </p:nvSpPr>
        <p:spPr>
          <a:xfrm>
            <a:off x="1527048" y="1451451"/>
            <a:ext cx="475488" cy="451713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24E5C-9AA0-4ED8-A538-A1168A58D729}"/>
              </a:ext>
            </a:extLst>
          </p:cNvPr>
          <p:cNvSpPr/>
          <p:nvPr/>
        </p:nvSpPr>
        <p:spPr>
          <a:xfrm>
            <a:off x="2002536" y="1571625"/>
            <a:ext cx="3036189" cy="171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14D84F-1A98-40C2-A35C-B15B1AA6DDDA}"/>
              </a:ext>
            </a:extLst>
          </p:cNvPr>
          <p:cNvSpPr/>
          <p:nvPr/>
        </p:nvSpPr>
        <p:spPr>
          <a:xfrm>
            <a:off x="2002536" y="1796574"/>
            <a:ext cx="3036189" cy="171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08339D-7B04-4EC0-AFA7-68387C08F375}"/>
              </a:ext>
            </a:extLst>
          </p:cNvPr>
          <p:cNvSpPr/>
          <p:nvPr/>
        </p:nvSpPr>
        <p:spPr>
          <a:xfrm>
            <a:off x="2002535" y="2021523"/>
            <a:ext cx="3036189" cy="1714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CC4B45-7E68-4DAC-8337-A8E33D1ECC4C}"/>
              </a:ext>
            </a:extLst>
          </p:cNvPr>
          <p:cNvSpPr/>
          <p:nvPr/>
        </p:nvSpPr>
        <p:spPr>
          <a:xfrm>
            <a:off x="2002534" y="2239260"/>
            <a:ext cx="3036189" cy="1714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6C47E9-50B5-4888-9F85-AC4691CEC76F}"/>
              </a:ext>
            </a:extLst>
          </p:cNvPr>
          <p:cNvSpPr/>
          <p:nvPr/>
        </p:nvSpPr>
        <p:spPr>
          <a:xfrm>
            <a:off x="2002532" y="2467317"/>
            <a:ext cx="3036189" cy="1714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EC81C6-B417-4999-AE05-3110F37D5037}"/>
              </a:ext>
            </a:extLst>
          </p:cNvPr>
          <p:cNvSpPr/>
          <p:nvPr/>
        </p:nvSpPr>
        <p:spPr>
          <a:xfrm>
            <a:off x="2002532" y="269128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2C030E-4587-4B53-A379-D98D7A156901}"/>
              </a:ext>
            </a:extLst>
          </p:cNvPr>
          <p:cNvSpPr/>
          <p:nvPr/>
        </p:nvSpPr>
        <p:spPr>
          <a:xfrm>
            <a:off x="2002532" y="2935630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06D745-7268-40B7-8BF3-BB5F80A0359E}"/>
              </a:ext>
            </a:extLst>
          </p:cNvPr>
          <p:cNvSpPr/>
          <p:nvPr/>
        </p:nvSpPr>
        <p:spPr>
          <a:xfrm>
            <a:off x="2002532" y="3160579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B34C3C-9B6F-4048-9841-932C464C322A}"/>
              </a:ext>
            </a:extLst>
          </p:cNvPr>
          <p:cNvSpPr/>
          <p:nvPr/>
        </p:nvSpPr>
        <p:spPr>
          <a:xfrm>
            <a:off x="2002531" y="3385528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8A4C78-2147-451F-A85A-3106179D5DD5}"/>
              </a:ext>
            </a:extLst>
          </p:cNvPr>
          <p:cNvSpPr/>
          <p:nvPr/>
        </p:nvSpPr>
        <p:spPr>
          <a:xfrm>
            <a:off x="2002530" y="360326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040502-96AE-434E-A372-8C8977635FC0}"/>
              </a:ext>
            </a:extLst>
          </p:cNvPr>
          <p:cNvSpPr/>
          <p:nvPr/>
        </p:nvSpPr>
        <p:spPr>
          <a:xfrm>
            <a:off x="2002528" y="3831322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EBA42A-2D17-4B4B-B4AA-251F4F67E349}"/>
              </a:ext>
            </a:extLst>
          </p:cNvPr>
          <p:cNvSpPr/>
          <p:nvPr/>
        </p:nvSpPr>
        <p:spPr>
          <a:xfrm>
            <a:off x="2002528" y="4055294"/>
            <a:ext cx="3036189" cy="1714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2482FE-CD24-48CF-9171-F1750927E37A}"/>
              </a:ext>
            </a:extLst>
          </p:cNvPr>
          <p:cNvSpPr/>
          <p:nvPr/>
        </p:nvSpPr>
        <p:spPr>
          <a:xfrm>
            <a:off x="2002529" y="4305927"/>
            <a:ext cx="3036189" cy="1714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650358-5CD0-41AA-84FA-5B01B7F18D3A}"/>
              </a:ext>
            </a:extLst>
          </p:cNvPr>
          <p:cNvSpPr/>
          <p:nvPr/>
        </p:nvSpPr>
        <p:spPr>
          <a:xfrm>
            <a:off x="2002529" y="4530876"/>
            <a:ext cx="3036189" cy="1714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6E32C8-6005-47D3-BB8C-74B61C78834D}"/>
              </a:ext>
            </a:extLst>
          </p:cNvPr>
          <p:cNvSpPr/>
          <p:nvPr/>
        </p:nvSpPr>
        <p:spPr>
          <a:xfrm>
            <a:off x="2002528" y="475582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17E8F1-CEC1-42DF-8AD5-76CCF17AE7C9}"/>
              </a:ext>
            </a:extLst>
          </p:cNvPr>
          <p:cNvSpPr/>
          <p:nvPr/>
        </p:nvSpPr>
        <p:spPr>
          <a:xfrm>
            <a:off x="2002527" y="4973562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E51B10-770B-4B82-9EB3-EBC0970D366B}"/>
              </a:ext>
            </a:extLst>
          </p:cNvPr>
          <p:cNvSpPr/>
          <p:nvPr/>
        </p:nvSpPr>
        <p:spPr>
          <a:xfrm>
            <a:off x="2002525" y="5201619"/>
            <a:ext cx="3036189" cy="17145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D3B8FBD-251B-4BDE-ACF4-935FAA08B863}"/>
              </a:ext>
            </a:extLst>
          </p:cNvPr>
          <p:cNvSpPr/>
          <p:nvPr/>
        </p:nvSpPr>
        <p:spPr>
          <a:xfrm>
            <a:off x="2002525" y="5425591"/>
            <a:ext cx="3036189" cy="17145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538DDE-7FDA-4ACA-8B4B-AFC8CBF6A38B}"/>
              </a:ext>
            </a:extLst>
          </p:cNvPr>
          <p:cNvSpPr/>
          <p:nvPr/>
        </p:nvSpPr>
        <p:spPr>
          <a:xfrm>
            <a:off x="2002524" y="566111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7387FD4-A2BE-4F79-95C3-D9AE9C020033}"/>
              </a:ext>
            </a:extLst>
          </p:cNvPr>
          <p:cNvSpPr/>
          <p:nvPr/>
        </p:nvSpPr>
        <p:spPr>
          <a:xfrm>
            <a:off x="10189468" y="3051192"/>
            <a:ext cx="1095756" cy="13255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Source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4FC9F6-2D4D-4E07-B7C7-ECC7367D71D0}"/>
              </a:ext>
            </a:extLst>
          </p:cNvPr>
          <p:cNvSpPr/>
          <p:nvPr/>
        </p:nvSpPr>
        <p:spPr>
          <a:xfrm>
            <a:off x="6438507" y="157162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F52278-FD01-477B-AC78-3E1BD0E839E4}"/>
              </a:ext>
            </a:extLst>
          </p:cNvPr>
          <p:cNvSpPr/>
          <p:nvPr/>
        </p:nvSpPr>
        <p:spPr>
          <a:xfrm>
            <a:off x="6438507" y="1796574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DF72D2F-F078-4E05-B69D-A712CFD6E977}"/>
              </a:ext>
            </a:extLst>
          </p:cNvPr>
          <p:cNvSpPr/>
          <p:nvPr/>
        </p:nvSpPr>
        <p:spPr>
          <a:xfrm>
            <a:off x="6438506" y="2021523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B30BD19-054B-4E9D-8B04-4E0A927EDCF8}"/>
              </a:ext>
            </a:extLst>
          </p:cNvPr>
          <p:cNvSpPr/>
          <p:nvPr/>
        </p:nvSpPr>
        <p:spPr>
          <a:xfrm>
            <a:off x="6438505" y="2239260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F01ECB-21F7-4775-B0AE-E5F419A5C9E7}"/>
              </a:ext>
            </a:extLst>
          </p:cNvPr>
          <p:cNvSpPr/>
          <p:nvPr/>
        </p:nvSpPr>
        <p:spPr>
          <a:xfrm>
            <a:off x="6438503" y="2467317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A9BADF4-FD25-4045-A21C-5E214798E63C}"/>
              </a:ext>
            </a:extLst>
          </p:cNvPr>
          <p:cNvSpPr/>
          <p:nvPr/>
        </p:nvSpPr>
        <p:spPr>
          <a:xfrm>
            <a:off x="6438503" y="269128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B7E66E6-CE0A-4134-B506-7CF7A64549A1}"/>
              </a:ext>
            </a:extLst>
          </p:cNvPr>
          <p:cNvSpPr/>
          <p:nvPr/>
        </p:nvSpPr>
        <p:spPr>
          <a:xfrm>
            <a:off x="6438503" y="2935630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37BE5B5-5DD6-49F6-B2A2-1B94375D0674}"/>
              </a:ext>
            </a:extLst>
          </p:cNvPr>
          <p:cNvSpPr/>
          <p:nvPr/>
        </p:nvSpPr>
        <p:spPr>
          <a:xfrm>
            <a:off x="6438503" y="316057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A87C8FB-597B-40E2-9E12-AF7C76915AD9}"/>
              </a:ext>
            </a:extLst>
          </p:cNvPr>
          <p:cNvSpPr/>
          <p:nvPr/>
        </p:nvSpPr>
        <p:spPr>
          <a:xfrm>
            <a:off x="6438502" y="3385528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FD28C00-4DF6-4063-B008-4229EB03D641}"/>
              </a:ext>
            </a:extLst>
          </p:cNvPr>
          <p:cNvSpPr/>
          <p:nvPr/>
        </p:nvSpPr>
        <p:spPr>
          <a:xfrm>
            <a:off x="6438501" y="360326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D0BC505-EE11-434B-AA56-AFE73397799B}"/>
              </a:ext>
            </a:extLst>
          </p:cNvPr>
          <p:cNvSpPr/>
          <p:nvPr/>
        </p:nvSpPr>
        <p:spPr>
          <a:xfrm>
            <a:off x="6438499" y="3831322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97383EF-8FCC-4AF9-AC46-AB53BEE50246}"/>
              </a:ext>
            </a:extLst>
          </p:cNvPr>
          <p:cNvSpPr/>
          <p:nvPr/>
        </p:nvSpPr>
        <p:spPr>
          <a:xfrm>
            <a:off x="6438499" y="4055294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9605A99-71D8-4D6B-9D8D-8B182F4526A5}"/>
              </a:ext>
            </a:extLst>
          </p:cNvPr>
          <p:cNvSpPr/>
          <p:nvPr/>
        </p:nvSpPr>
        <p:spPr>
          <a:xfrm>
            <a:off x="6438500" y="4305927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66F752C-443B-4087-A0B8-2ED145ED255E}"/>
              </a:ext>
            </a:extLst>
          </p:cNvPr>
          <p:cNvSpPr/>
          <p:nvPr/>
        </p:nvSpPr>
        <p:spPr>
          <a:xfrm>
            <a:off x="6438500" y="4530876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16C8438-1404-4105-85BC-E1A2BBBF9BC7}"/>
              </a:ext>
            </a:extLst>
          </p:cNvPr>
          <p:cNvSpPr/>
          <p:nvPr/>
        </p:nvSpPr>
        <p:spPr>
          <a:xfrm>
            <a:off x="6438499" y="4755825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EC66F8-CE77-4019-A27D-9DE282D052B1}"/>
              </a:ext>
            </a:extLst>
          </p:cNvPr>
          <p:cNvSpPr/>
          <p:nvPr/>
        </p:nvSpPr>
        <p:spPr>
          <a:xfrm>
            <a:off x="6438498" y="4973562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A238518-ACA5-4C69-AEC7-B7AA5B22ED8A}"/>
              </a:ext>
            </a:extLst>
          </p:cNvPr>
          <p:cNvSpPr/>
          <p:nvPr/>
        </p:nvSpPr>
        <p:spPr>
          <a:xfrm>
            <a:off x="6438496" y="5201619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B187C4F-142B-46F7-8A2B-6B751580DA3F}"/>
              </a:ext>
            </a:extLst>
          </p:cNvPr>
          <p:cNvSpPr/>
          <p:nvPr/>
        </p:nvSpPr>
        <p:spPr>
          <a:xfrm>
            <a:off x="6438496" y="5425591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56E33D1-9134-4BC6-9223-3C021A128AE5}"/>
              </a:ext>
            </a:extLst>
          </p:cNvPr>
          <p:cNvSpPr/>
          <p:nvPr/>
        </p:nvSpPr>
        <p:spPr>
          <a:xfrm>
            <a:off x="6438495" y="5661119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90ED15CC-4956-47C4-B2B5-6B21E6C3A090}"/>
              </a:ext>
            </a:extLst>
          </p:cNvPr>
          <p:cNvSpPr/>
          <p:nvPr/>
        </p:nvSpPr>
        <p:spPr>
          <a:xfrm>
            <a:off x="9573010" y="1451451"/>
            <a:ext cx="475489" cy="4517136"/>
          </a:xfrm>
          <a:prstGeom prst="rightBrac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3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The Need for Master Data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36438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5688ABAD-2F52-423C-9368-20B883B4BE37}"/>
              </a:ext>
            </a:extLst>
          </p:cNvPr>
          <p:cNvSpPr/>
          <p:nvPr/>
        </p:nvSpPr>
        <p:spPr>
          <a:xfrm>
            <a:off x="290322" y="3047238"/>
            <a:ext cx="1095756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4F46179-BFFB-457D-B412-55329A54406E}"/>
              </a:ext>
            </a:extLst>
          </p:cNvPr>
          <p:cNvSpPr/>
          <p:nvPr/>
        </p:nvSpPr>
        <p:spPr>
          <a:xfrm>
            <a:off x="1527048" y="1451451"/>
            <a:ext cx="475488" cy="451713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24E5C-9AA0-4ED8-A538-A1168A58D729}"/>
              </a:ext>
            </a:extLst>
          </p:cNvPr>
          <p:cNvSpPr/>
          <p:nvPr/>
        </p:nvSpPr>
        <p:spPr>
          <a:xfrm>
            <a:off x="2002536" y="1571625"/>
            <a:ext cx="3036189" cy="171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14D84F-1A98-40C2-A35C-B15B1AA6DDDA}"/>
              </a:ext>
            </a:extLst>
          </p:cNvPr>
          <p:cNvSpPr/>
          <p:nvPr/>
        </p:nvSpPr>
        <p:spPr>
          <a:xfrm>
            <a:off x="2002536" y="1796574"/>
            <a:ext cx="3036189" cy="171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08339D-7B04-4EC0-AFA7-68387C08F375}"/>
              </a:ext>
            </a:extLst>
          </p:cNvPr>
          <p:cNvSpPr/>
          <p:nvPr/>
        </p:nvSpPr>
        <p:spPr>
          <a:xfrm>
            <a:off x="2002535" y="2021523"/>
            <a:ext cx="3036189" cy="1714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CC4B45-7E68-4DAC-8337-A8E33D1ECC4C}"/>
              </a:ext>
            </a:extLst>
          </p:cNvPr>
          <p:cNvSpPr/>
          <p:nvPr/>
        </p:nvSpPr>
        <p:spPr>
          <a:xfrm>
            <a:off x="2002534" y="2239260"/>
            <a:ext cx="3036189" cy="1714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6C47E9-50B5-4888-9F85-AC4691CEC76F}"/>
              </a:ext>
            </a:extLst>
          </p:cNvPr>
          <p:cNvSpPr/>
          <p:nvPr/>
        </p:nvSpPr>
        <p:spPr>
          <a:xfrm>
            <a:off x="2002532" y="2467317"/>
            <a:ext cx="3036189" cy="1714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EC81C6-B417-4999-AE05-3110F37D5037}"/>
              </a:ext>
            </a:extLst>
          </p:cNvPr>
          <p:cNvSpPr/>
          <p:nvPr/>
        </p:nvSpPr>
        <p:spPr>
          <a:xfrm>
            <a:off x="2002532" y="269128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2C030E-4587-4B53-A379-D98D7A156901}"/>
              </a:ext>
            </a:extLst>
          </p:cNvPr>
          <p:cNvSpPr/>
          <p:nvPr/>
        </p:nvSpPr>
        <p:spPr>
          <a:xfrm>
            <a:off x="2002532" y="2935630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06D745-7268-40B7-8BF3-BB5F80A0359E}"/>
              </a:ext>
            </a:extLst>
          </p:cNvPr>
          <p:cNvSpPr/>
          <p:nvPr/>
        </p:nvSpPr>
        <p:spPr>
          <a:xfrm>
            <a:off x="2002532" y="3160579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B34C3C-9B6F-4048-9841-932C464C322A}"/>
              </a:ext>
            </a:extLst>
          </p:cNvPr>
          <p:cNvSpPr/>
          <p:nvPr/>
        </p:nvSpPr>
        <p:spPr>
          <a:xfrm>
            <a:off x="2002531" y="3385528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8A4C78-2147-451F-A85A-3106179D5DD5}"/>
              </a:ext>
            </a:extLst>
          </p:cNvPr>
          <p:cNvSpPr/>
          <p:nvPr/>
        </p:nvSpPr>
        <p:spPr>
          <a:xfrm>
            <a:off x="2002530" y="360326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040502-96AE-434E-A372-8C8977635FC0}"/>
              </a:ext>
            </a:extLst>
          </p:cNvPr>
          <p:cNvSpPr/>
          <p:nvPr/>
        </p:nvSpPr>
        <p:spPr>
          <a:xfrm>
            <a:off x="2002528" y="3831322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EBA42A-2D17-4B4B-B4AA-251F4F67E349}"/>
              </a:ext>
            </a:extLst>
          </p:cNvPr>
          <p:cNvSpPr/>
          <p:nvPr/>
        </p:nvSpPr>
        <p:spPr>
          <a:xfrm>
            <a:off x="2002528" y="4055294"/>
            <a:ext cx="3036189" cy="1714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2482FE-CD24-48CF-9171-F1750927E37A}"/>
              </a:ext>
            </a:extLst>
          </p:cNvPr>
          <p:cNvSpPr/>
          <p:nvPr/>
        </p:nvSpPr>
        <p:spPr>
          <a:xfrm>
            <a:off x="2002529" y="4305927"/>
            <a:ext cx="3036189" cy="1714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650358-5CD0-41AA-84FA-5B01B7F18D3A}"/>
              </a:ext>
            </a:extLst>
          </p:cNvPr>
          <p:cNvSpPr/>
          <p:nvPr/>
        </p:nvSpPr>
        <p:spPr>
          <a:xfrm>
            <a:off x="2002529" y="4530876"/>
            <a:ext cx="3036189" cy="1714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6E32C8-6005-47D3-BB8C-74B61C78834D}"/>
              </a:ext>
            </a:extLst>
          </p:cNvPr>
          <p:cNvSpPr/>
          <p:nvPr/>
        </p:nvSpPr>
        <p:spPr>
          <a:xfrm>
            <a:off x="2002528" y="475582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17E8F1-CEC1-42DF-8AD5-76CCF17AE7C9}"/>
              </a:ext>
            </a:extLst>
          </p:cNvPr>
          <p:cNvSpPr/>
          <p:nvPr/>
        </p:nvSpPr>
        <p:spPr>
          <a:xfrm>
            <a:off x="2002527" y="4973562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E51B10-770B-4B82-9EB3-EBC0970D366B}"/>
              </a:ext>
            </a:extLst>
          </p:cNvPr>
          <p:cNvSpPr/>
          <p:nvPr/>
        </p:nvSpPr>
        <p:spPr>
          <a:xfrm>
            <a:off x="2002525" y="5201619"/>
            <a:ext cx="3036189" cy="17145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D3B8FBD-251B-4BDE-ACF4-935FAA08B863}"/>
              </a:ext>
            </a:extLst>
          </p:cNvPr>
          <p:cNvSpPr/>
          <p:nvPr/>
        </p:nvSpPr>
        <p:spPr>
          <a:xfrm>
            <a:off x="2002525" y="5425591"/>
            <a:ext cx="3036189" cy="17145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538DDE-7FDA-4ACA-8B4B-AFC8CBF6A38B}"/>
              </a:ext>
            </a:extLst>
          </p:cNvPr>
          <p:cNvSpPr/>
          <p:nvPr/>
        </p:nvSpPr>
        <p:spPr>
          <a:xfrm>
            <a:off x="2002524" y="566111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7387FD4-A2BE-4F79-95C3-D9AE9C020033}"/>
              </a:ext>
            </a:extLst>
          </p:cNvPr>
          <p:cNvSpPr/>
          <p:nvPr/>
        </p:nvSpPr>
        <p:spPr>
          <a:xfrm>
            <a:off x="10189468" y="3051192"/>
            <a:ext cx="1095756" cy="13255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Source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4FC9F6-2D4D-4E07-B7C7-ECC7367D71D0}"/>
              </a:ext>
            </a:extLst>
          </p:cNvPr>
          <p:cNvSpPr/>
          <p:nvPr/>
        </p:nvSpPr>
        <p:spPr>
          <a:xfrm>
            <a:off x="6438507" y="1571625"/>
            <a:ext cx="3036189" cy="171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F52278-FD01-477B-AC78-3E1BD0E839E4}"/>
              </a:ext>
            </a:extLst>
          </p:cNvPr>
          <p:cNvSpPr/>
          <p:nvPr/>
        </p:nvSpPr>
        <p:spPr>
          <a:xfrm>
            <a:off x="6438507" y="1796574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DF72D2F-F078-4E05-B69D-A712CFD6E977}"/>
              </a:ext>
            </a:extLst>
          </p:cNvPr>
          <p:cNvSpPr/>
          <p:nvPr/>
        </p:nvSpPr>
        <p:spPr>
          <a:xfrm>
            <a:off x="6438506" y="2021523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B30BD19-054B-4E9D-8B04-4E0A927EDCF8}"/>
              </a:ext>
            </a:extLst>
          </p:cNvPr>
          <p:cNvSpPr/>
          <p:nvPr/>
        </p:nvSpPr>
        <p:spPr>
          <a:xfrm>
            <a:off x="6438505" y="2239260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F01ECB-21F7-4775-B0AE-E5F419A5C9E7}"/>
              </a:ext>
            </a:extLst>
          </p:cNvPr>
          <p:cNvSpPr/>
          <p:nvPr/>
        </p:nvSpPr>
        <p:spPr>
          <a:xfrm>
            <a:off x="6438503" y="2467317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A9BADF4-FD25-4045-A21C-5E214798E63C}"/>
              </a:ext>
            </a:extLst>
          </p:cNvPr>
          <p:cNvSpPr/>
          <p:nvPr/>
        </p:nvSpPr>
        <p:spPr>
          <a:xfrm>
            <a:off x="6438503" y="2691289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B7E66E6-CE0A-4134-B506-7CF7A64549A1}"/>
              </a:ext>
            </a:extLst>
          </p:cNvPr>
          <p:cNvSpPr/>
          <p:nvPr/>
        </p:nvSpPr>
        <p:spPr>
          <a:xfrm>
            <a:off x="6438503" y="2935630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37BE5B5-5DD6-49F6-B2A2-1B94375D0674}"/>
              </a:ext>
            </a:extLst>
          </p:cNvPr>
          <p:cNvSpPr/>
          <p:nvPr/>
        </p:nvSpPr>
        <p:spPr>
          <a:xfrm>
            <a:off x="6438503" y="3160579"/>
            <a:ext cx="3036189" cy="1714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A87C8FB-597B-40E2-9E12-AF7C76915AD9}"/>
              </a:ext>
            </a:extLst>
          </p:cNvPr>
          <p:cNvSpPr/>
          <p:nvPr/>
        </p:nvSpPr>
        <p:spPr>
          <a:xfrm>
            <a:off x="6438502" y="3385528"/>
            <a:ext cx="3036189" cy="1714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FD28C00-4DF6-4063-B008-4229EB03D641}"/>
              </a:ext>
            </a:extLst>
          </p:cNvPr>
          <p:cNvSpPr/>
          <p:nvPr/>
        </p:nvSpPr>
        <p:spPr>
          <a:xfrm>
            <a:off x="6438501" y="360326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D0BC505-EE11-434B-AA56-AFE73397799B}"/>
              </a:ext>
            </a:extLst>
          </p:cNvPr>
          <p:cNvSpPr/>
          <p:nvPr/>
        </p:nvSpPr>
        <p:spPr>
          <a:xfrm>
            <a:off x="6438499" y="3831322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97383EF-8FCC-4AF9-AC46-AB53BEE50246}"/>
              </a:ext>
            </a:extLst>
          </p:cNvPr>
          <p:cNvSpPr/>
          <p:nvPr/>
        </p:nvSpPr>
        <p:spPr>
          <a:xfrm>
            <a:off x="6438499" y="4055294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9605A99-71D8-4D6B-9D8D-8B182F4526A5}"/>
              </a:ext>
            </a:extLst>
          </p:cNvPr>
          <p:cNvSpPr/>
          <p:nvPr/>
        </p:nvSpPr>
        <p:spPr>
          <a:xfrm>
            <a:off x="6438500" y="4305927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66F752C-443B-4087-A0B8-2ED145ED255E}"/>
              </a:ext>
            </a:extLst>
          </p:cNvPr>
          <p:cNvSpPr/>
          <p:nvPr/>
        </p:nvSpPr>
        <p:spPr>
          <a:xfrm>
            <a:off x="6438500" y="4530876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16C8438-1404-4105-85BC-E1A2BBBF9BC7}"/>
              </a:ext>
            </a:extLst>
          </p:cNvPr>
          <p:cNvSpPr/>
          <p:nvPr/>
        </p:nvSpPr>
        <p:spPr>
          <a:xfrm>
            <a:off x="6438499" y="4755825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EC66F8-CE77-4019-A27D-9DE282D052B1}"/>
              </a:ext>
            </a:extLst>
          </p:cNvPr>
          <p:cNvSpPr/>
          <p:nvPr/>
        </p:nvSpPr>
        <p:spPr>
          <a:xfrm>
            <a:off x="6438498" y="4973562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A238518-ACA5-4C69-AEC7-B7AA5B22ED8A}"/>
              </a:ext>
            </a:extLst>
          </p:cNvPr>
          <p:cNvSpPr/>
          <p:nvPr/>
        </p:nvSpPr>
        <p:spPr>
          <a:xfrm>
            <a:off x="6438496" y="5201619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B187C4F-142B-46F7-8A2B-6B751580DA3F}"/>
              </a:ext>
            </a:extLst>
          </p:cNvPr>
          <p:cNvSpPr/>
          <p:nvPr/>
        </p:nvSpPr>
        <p:spPr>
          <a:xfrm>
            <a:off x="6438496" y="5425591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56E33D1-9134-4BC6-9223-3C021A128AE5}"/>
              </a:ext>
            </a:extLst>
          </p:cNvPr>
          <p:cNvSpPr/>
          <p:nvPr/>
        </p:nvSpPr>
        <p:spPr>
          <a:xfrm>
            <a:off x="6438495" y="5661119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90ED15CC-4956-47C4-B2B5-6B21E6C3A090}"/>
              </a:ext>
            </a:extLst>
          </p:cNvPr>
          <p:cNvSpPr/>
          <p:nvPr/>
        </p:nvSpPr>
        <p:spPr>
          <a:xfrm>
            <a:off x="9573010" y="1451451"/>
            <a:ext cx="475489" cy="4517136"/>
          </a:xfrm>
          <a:prstGeom prst="rightBrac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796DEB-7CDB-45EA-9E87-574E8337C2CD}"/>
              </a:ext>
            </a:extLst>
          </p:cNvPr>
          <p:cNvCxnSpPr>
            <a:cxnSpLocks/>
          </p:cNvCxnSpPr>
          <p:nvPr/>
        </p:nvCxnSpPr>
        <p:spPr>
          <a:xfrm flipV="1">
            <a:off x="5086350" y="1664562"/>
            <a:ext cx="1253827" cy="132012"/>
          </a:xfrm>
          <a:prstGeom prst="straightConnector1">
            <a:avLst/>
          </a:prstGeom>
          <a:ln w="635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1FCC69-2CAA-450E-A932-AD736BF6325E}"/>
              </a:ext>
            </a:extLst>
          </p:cNvPr>
          <p:cNvCxnSpPr>
            <a:cxnSpLocks/>
          </p:cNvCxnSpPr>
          <p:nvPr/>
        </p:nvCxnSpPr>
        <p:spPr>
          <a:xfrm flipV="1">
            <a:off x="5111124" y="2647170"/>
            <a:ext cx="1229061" cy="450923"/>
          </a:xfrm>
          <a:prstGeom prst="straightConnector1">
            <a:avLst/>
          </a:prstGeom>
          <a:ln w="635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FDEF11-EC30-41FE-83E0-C619A28A5E13}"/>
              </a:ext>
            </a:extLst>
          </p:cNvPr>
          <p:cNvCxnSpPr>
            <a:cxnSpLocks/>
          </p:cNvCxnSpPr>
          <p:nvPr/>
        </p:nvCxnSpPr>
        <p:spPr>
          <a:xfrm flipV="1">
            <a:off x="5133198" y="3385528"/>
            <a:ext cx="1206979" cy="972770"/>
          </a:xfrm>
          <a:prstGeom prst="straightConnector1">
            <a:avLst/>
          </a:prstGeom>
          <a:ln w="635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87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The Need for Master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93376"/>
          </a:xfrm>
        </p:spPr>
        <p:txBody>
          <a:bodyPr>
            <a:normAutofit/>
          </a:bodyPr>
          <a:lstStyle/>
          <a:p>
            <a:r>
              <a:rPr lang="en-US" dirty="0"/>
              <a:t>Single version of the truth </a:t>
            </a:r>
            <a:r>
              <a:rPr lang="en-US" dirty="0">
                <a:sym typeface="Wingdings" panose="05000000000000000000" pitchFamily="2" charset="2"/>
              </a:rPr>
              <a:t> clear, useful analytics</a:t>
            </a:r>
          </a:p>
          <a:p>
            <a:r>
              <a:rPr lang="en-US" dirty="0"/>
              <a:t>Improved operational efficiency</a:t>
            </a:r>
          </a:p>
          <a:p>
            <a:endParaRPr lang="en-US" dirty="0"/>
          </a:p>
          <a:p>
            <a:r>
              <a:rPr lang="en-US" dirty="0"/>
              <a:t>…But how can we achieve it with a database so HUGE?</a:t>
            </a:r>
          </a:p>
          <a:p>
            <a:r>
              <a:rPr lang="en-US" dirty="0"/>
              <a:t>Manual data matching is time consuming and tedious</a:t>
            </a:r>
          </a:p>
          <a:p>
            <a:endParaRPr lang="en-US" dirty="0"/>
          </a:p>
          <a:p>
            <a:r>
              <a:rPr lang="en-US" dirty="0"/>
              <a:t>Can we train a machine to do this work for us?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8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Introduction to Bumblebee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93376"/>
          </a:xfrm>
        </p:spPr>
        <p:txBody>
          <a:bodyPr>
            <a:normAutofit/>
          </a:bodyPr>
          <a:lstStyle/>
          <a:p>
            <a:r>
              <a:rPr lang="en-US" dirty="0"/>
              <a:t>Automated data hygiene solution written in python</a:t>
            </a:r>
          </a:p>
          <a:p>
            <a:r>
              <a:rPr lang="en-US" dirty="0"/>
              <a:t>Optimized for AMS datasets; platform agnostic</a:t>
            </a:r>
          </a:p>
          <a:p>
            <a:r>
              <a:rPr lang="en-US" dirty="0"/>
              <a:t>Scales well with large datasets</a:t>
            </a:r>
          </a:p>
          <a:p>
            <a:r>
              <a:rPr lang="en-US" dirty="0"/>
              <a:t>Addresses data standardization, quality, and validation</a:t>
            </a:r>
          </a:p>
          <a:p>
            <a:endParaRPr lang="en-US" dirty="0"/>
          </a:p>
          <a:p>
            <a:r>
              <a:rPr lang="en-US" dirty="0"/>
              <a:t>AND – it entails a powerful data matching/deduplication algorithm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is what ISPE needs</a:t>
            </a:r>
            <a:endParaRPr lang="en-US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1451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Automated Data Matching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sp>
        <p:nvSpPr>
          <p:cNvPr id="8" name="Cylinder 7">
            <a:extLst>
              <a:ext uri="{FF2B5EF4-FFF2-40B4-BE49-F238E27FC236}">
                <a16:creationId xmlns:a16="http://schemas.microsoft.com/office/drawing/2014/main" id="{9FAA36DB-8605-49B8-B6D7-FFD1DE97F2C8}"/>
              </a:ext>
            </a:extLst>
          </p:cNvPr>
          <p:cNvSpPr/>
          <p:nvPr/>
        </p:nvSpPr>
        <p:spPr>
          <a:xfrm>
            <a:off x="323850" y="2343150"/>
            <a:ext cx="1369641" cy="36131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</a:t>
            </a:r>
          </a:p>
          <a:p>
            <a:pPr algn="ctr"/>
            <a:r>
              <a:rPr lang="en-US" dirty="0"/>
              <a:t>Addresses</a:t>
            </a:r>
          </a:p>
          <a:p>
            <a:pPr algn="ctr"/>
            <a:r>
              <a:rPr lang="en-US" dirty="0"/>
              <a:t>Phones</a:t>
            </a:r>
          </a:p>
          <a:p>
            <a:pPr algn="ctr"/>
            <a:r>
              <a:rPr lang="en-US" dirty="0"/>
              <a:t>Emails</a:t>
            </a:r>
          </a:p>
          <a:p>
            <a:pPr algn="ctr"/>
            <a:r>
              <a:rPr lang="en-US" dirty="0"/>
              <a:t>Websites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1420F-BBEE-470A-9099-1A0687E9D8A1}"/>
              </a:ext>
            </a:extLst>
          </p:cNvPr>
          <p:cNvSpPr txBox="1"/>
          <p:nvPr/>
        </p:nvSpPr>
        <p:spPr>
          <a:xfrm>
            <a:off x="169491" y="1264512"/>
            <a:ext cx="166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 columns</a:t>
            </a:r>
          </a:p>
          <a:p>
            <a:pPr algn="ctr"/>
            <a:r>
              <a:rPr lang="en-US" dirty="0"/>
              <a:t>with identifying</a:t>
            </a:r>
          </a:p>
          <a:p>
            <a:pPr algn="ctr"/>
            <a:r>
              <a:rPr lang="en-US" dirty="0"/>
              <a:t>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9C66B-9C90-4FC0-92DB-98AED8BD9348}"/>
              </a:ext>
            </a:extLst>
          </p:cNvPr>
          <p:cNvSpPr txBox="1"/>
          <p:nvPr/>
        </p:nvSpPr>
        <p:spPr>
          <a:xfrm>
            <a:off x="1912566" y="1264512"/>
            <a:ext cx="194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Pre-processing:</a:t>
            </a:r>
          </a:p>
          <a:p>
            <a:pPr algn="ctr"/>
            <a:r>
              <a:rPr lang="en-US" dirty="0"/>
              <a:t>Make data</a:t>
            </a:r>
          </a:p>
          <a:p>
            <a:pPr algn="ctr"/>
            <a:r>
              <a:rPr lang="en-US" dirty="0"/>
              <a:t>more </a:t>
            </a:r>
            <a:r>
              <a:rPr lang="en-US" dirty="0" err="1"/>
              <a:t>machineable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E6947-21E9-40FC-B55D-D4F9D9159CFA}"/>
              </a:ext>
            </a:extLst>
          </p:cNvPr>
          <p:cNvSpPr/>
          <p:nvPr/>
        </p:nvSpPr>
        <p:spPr>
          <a:xfrm>
            <a:off x="2143125" y="2343150"/>
            <a:ext cx="1501029" cy="36131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Clean:</a:t>
            </a:r>
          </a:p>
          <a:p>
            <a:pPr algn="ctr"/>
            <a:r>
              <a:rPr lang="en-US" dirty="0"/>
              <a:t>NULLs</a:t>
            </a:r>
          </a:p>
          <a:p>
            <a:pPr algn="ctr"/>
            <a:r>
              <a:rPr lang="en-US" dirty="0"/>
              <a:t>Punctuation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Standardize:</a:t>
            </a:r>
          </a:p>
          <a:p>
            <a:pPr algn="ctr"/>
            <a:r>
              <a:rPr lang="en-US" dirty="0"/>
              <a:t>lowercase</a:t>
            </a:r>
          </a:p>
          <a:p>
            <a:pPr algn="ctr"/>
            <a:r>
              <a:rPr lang="en-US" dirty="0"/>
              <a:t>Abbreviations</a:t>
            </a:r>
          </a:p>
          <a:p>
            <a:pPr algn="ctr"/>
            <a:r>
              <a:rPr lang="en-US" dirty="0"/>
              <a:t>Acronyms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Derive:</a:t>
            </a:r>
          </a:p>
          <a:p>
            <a:pPr algn="ctr"/>
            <a:r>
              <a:rPr lang="en-US" dirty="0"/>
              <a:t>Nicknames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Domain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8B4C3-18FB-4D2F-B9C6-3CFF73F08196}"/>
              </a:ext>
            </a:extLst>
          </p:cNvPr>
          <p:cNvSpPr txBox="1"/>
          <p:nvPr/>
        </p:nvSpPr>
        <p:spPr>
          <a:xfrm>
            <a:off x="3935784" y="1264512"/>
            <a:ext cx="139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Tokenize:</a:t>
            </a:r>
          </a:p>
          <a:p>
            <a:pPr algn="ctr"/>
            <a:r>
              <a:rPr lang="en-US" dirty="0"/>
              <a:t>Split values </a:t>
            </a:r>
          </a:p>
          <a:p>
            <a:pPr algn="ctr"/>
            <a:r>
              <a:rPr lang="en-US" dirty="0"/>
              <a:t>into words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EEA60F-08D8-42FC-8DE3-9F391099A9EE}"/>
              </a:ext>
            </a:extLst>
          </p:cNvPr>
          <p:cNvSpPr/>
          <p:nvPr/>
        </p:nvSpPr>
        <p:spPr>
          <a:xfrm>
            <a:off x="4091965" y="2371725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599DCD-03B9-4EE1-861D-BBB8C0ACCEE3}"/>
              </a:ext>
            </a:extLst>
          </p:cNvPr>
          <p:cNvSpPr/>
          <p:nvPr/>
        </p:nvSpPr>
        <p:spPr>
          <a:xfrm>
            <a:off x="4091964" y="2922320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32DE41-D801-4768-BD93-712569177E78}"/>
              </a:ext>
            </a:extLst>
          </p:cNvPr>
          <p:cNvSpPr/>
          <p:nvPr/>
        </p:nvSpPr>
        <p:spPr>
          <a:xfrm>
            <a:off x="4091963" y="3442753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957B5D-5458-4585-8BED-C38B22660794}"/>
              </a:ext>
            </a:extLst>
          </p:cNvPr>
          <p:cNvSpPr/>
          <p:nvPr/>
        </p:nvSpPr>
        <p:spPr>
          <a:xfrm>
            <a:off x="4091963" y="3977534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8019C5-9641-4742-B3CC-038DE7C8E9E8}"/>
              </a:ext>
            </a:extLst>
          </p:cNvPr>
          <p:cNvSpPr/>
          <p:nvPr/>
        </p:nvSpPr>
        <p:spPr>
          <a:xfrm>
            <a:off x="4091963" y="4512315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98F26C-13D4-40B3-86A0-7B34830700E4}"/>
              </a:ext>
            </a:extLst>
          </p:cNvPr>
          <p:cNvSpPr/>
          <p:nvPr/>
        </p:nvSpPr>
        <p:spPr>
          <a:xfrm>
            <a:off x="4091963" y="5034214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DD90E9-428F-4226-8DAD-63154DF1C34B}"/>
              </a:ext>
            </a:extLst>
          </p:cNvPr>
          <p:cNvSpPr/>
          <p:nvPr/>
        </p:nvSpPr>
        <p:spPr>
          <a:xfrm>
            <a:off x="4091962" y="5535790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405350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 animBg="1"/>
      <p:bldP spid="13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Tokenizing Example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D919494-D181-40B0-92B7-7232909A3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46066"/>
              </p:ext>
            </p:extLst>
          </p:nvPr>
        </p:nvGraphicFramePr>
        <p:xfrm>
          <a:off x="1077913" y="1664562"/>
          <a:ext cx="2112962" cy="45013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12962">
                  <a:extLst>
                    <a:ext uri="{9D8B030D-6E8A-4147-A177-3AD203B41FA5}">
                      <a16:colId xmlns:a16="http://schemas.microsoft.com/office/drawing/2014/main" val="580991082"/>
                    </a:ext>
                  </a:extLst>
                </a:gridCol>
              </a:tblGrid>
              <a:tr h="542897">
                <a:tc>
                  <a:txBody>
                    <a:bodyPr/>
                    <a:lstStyle/>
                    <a:p>
                      <a:r>
                        <a:rPr lang="en-US" sz="2000" dirty="0"/>
                        <a:t>Example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696586"/>
                  </a:ext>
                </a:extLst>
              </a:tr>
              <a:tr h="542897">
                <a:tc>
                  <a:txBody>
                    <a:bodyPr/>
                    <a:lstStyle/>
                    <a:p>
                      <a:r>
                        <a:rPr lang="en-US" sz="2000" dirty="0"/>
                        <a:t>AbbVie, Inc.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99153"/>
                  </a:ext>
                </a:extLst>
              </a:tr>
              <a:tr h="542897">
                <a:tc>
                  <a:txBody>
                    <a:bodyPr/>
                    <a:lstStyle/>
                    <a:p>
                      <a:r>
                        <a:rPr lang="en-US" sz="2000" dirty="0"/>
                        <a:t>1401 Sheridan 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23686"/>
                  </a:ext>
                </a:extLst>
              </a:tr>
              <a:tr h="542897">
                <a:tc>
                  <a:txBody>
                    <a:bodyPr/>
                    <a:lstStyle/>
                    <a:p>
                      <a:r>
                        <a:rPr lang="en-US" sz="2000" dirty="0"/>
                        <a:t>North 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346137"/>
                  </a:ext>
                </a:extLst>
              </a:tr>
              <a:tr h="542897">
                <a:tc>
                  <a:txBody>
                    <a:bodyPr/>
                    <a:lstStyle/>
                    <a:p>
                      <a:r>
                        <a:rPr lang="en-US" sz="2000" dirty="0"/>
                        <a:t>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33081"/>
                  </a:ext>
                </a:extLst>
              </a:tr>
              <a:tr h="542897">
                <a:tc>
                  <a:txBody>
                    <a:bodyPr/>
                    <a:lstStyle/>
                    <a:p>
                      <a:r>
                        <a:rPr lang="en-US" sz="2000" dirty="0"/>
                        <a:t>60064-1803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186780"/>
                  </a:ext>
                </a:extLst>
              </a:tr>
              <a:tr h="542897">
                <a:tc>
                  <a:txBody>
                    <a:bodyPr/>
                    <a:lstStyle/>
                    <a:p>
                      <a:r>
                        <a:rPr lang="en-US" sz="20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715853"/>
                  </a:ext>
                </a:extLst>
              </a:tr>
              <a:tr h="5428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abbvie.com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8136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9329E80-C8D0-4E32-9F37-C61467F22357}"/>
              </a:ext>
            </a:extLst>
          </p:cNvPr>
          <p:cNvSpPr txBox="1"/>
          <p:nvPr/>
        </p:nvSpPr>
        <p:spPr>
          <a:xfrm>
            <a:off x="4684014" y="1664562"/>
            <a:ext cx="20288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Tokens used for matching</a:t>
            </a:r>
          </a:p>
          <a:p>
            <a:endParaRPr lang="en-US" sz="2400" dirty="0"/>
          </a:p>
          <a:p>
            <a:r>
              <a:rPr lang="en-US" sz="2400" dirty="0" err="1"/>
              <a:t>abbvie</a:t>
            </a:r>
            <a:endParaRPr lang="en-US" sz="2400" dirty="0"/>
          </a:p>
          <a:p>
            <a:r>
              <a:rPr lang="en-US" sz="2400" dirty="0"/>
              <a:t>1401</a:t>
            </a:r>
          </a:p>
          <a:p>
            <a:r>
              <a:rPr lang="en-US" sz="2400" dirty="0" err="1"/>
              <a:t>sheridan</a:t>
            </a:r>
            <a:endParaRPr lang="en-US" sz="2400" dirty="0"/>
          </a:p>
          <a:p>
            <a:r>
              <a:rPr lang="en-US" sz="2400" dirty="0" err="1"/>
              <a:t>chicago</a:t>
            </a:r>
            <a:endParaRPr lang="en-US" sz="2400" dirty="0"/>
          </a:p>
          <a:p>
            <a:r>
              <a:rPr lang="en-US" sz="2400" dirty="0"/>
              <a:t>IL</a:t>
            </a:r>
          </a:p>
          <a:p>
            <a:r>
              <a:rPr lang="en-US" sz="2400" dirty="0"/>
              <a:t>60064</a:t>
            </a:r>
          </a:p>
          <a:p>
            <a:r>
              <a:rPr lang="en-US" sz="2400" dirty="0"/>
              <a:t>1803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84C20-4A30-4875-90E3-D0D1DBE4F848}"/>
              </a:ext>
            </a:extLst>
          </p:cNvPr>
          <p:cNvSpPr txBox="1"/>
          <p:nvPr/>
        </p:nvSpPr>
        <p:spPr>
          <a:xfrm>
            <a:off x="7224712" y="2003086"/>
            <a:ext cx="2185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Ignored tokens</a:t>
            </a:r>
          </a:p>
          <a:p>
            <a:endParaRPr lang="en-US" sz="2400" dirty="0"/>
          </a:p>
          <a:p>
            <a:r>
              <a:rPr lang="en-US" sz="2400" dirty="0" err="1"/>
              <a:t>inc</a:t>
            </a:r>
            <a:endParaRPr lang="en-US" sz="2400" dirty="0"/>
          </a:p>
          <a:p>
            <a:r>
              <a:rPr lang="en-US" sz="2400" dirty="0" err="1"/>
              <a:t>rd</a:t>
            </a:r>
            <a:endParaRPr lang="en-US" sz="2400" dirty="0"/>
          </a:p>
          <a:p>
            <a:r>
              <a:rPr lang="en-US" sz="2400" dirty="0"/>
              <a:t>north</a:t>
            </a:r>
          </a:p>
          <a:p>
            <a:r>
              <a:rPr lang="en-US" sz="2400" dirty="0" err="1"/>
              <a:t>usa</a:t>
            </a:r>
            <a:endParaRPr lang="en-US" sz="2400" dirty="0"/>
          </a:p>
          <a:p>
            <a:r>
              <a:rPr lang="en-US" sz="2400" dirty="0"/>
              <a:t>com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4DE5DEE-B276-454D-84E1-5F6A675E973D}"/>
              </a:ext>
            </a:extLst>
          </p:cNvPr>
          <p:cNvSpPr/>
          <p:nvPr/>
        </p:nvSpPr>
        <p:spPr>
          <a:xfrm>
            <a:off x="3700272" y="3075366"/>
            <a:ext cx="676656" cy="896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67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Automated Data Matching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sp>
        <p:nvSpPr>
          <p:cNvPr id="8" name="Cylinder 7">
            <a:extLst>
              <a:ext uri="{FF2B5EF4-FFF2-40B4-BE49-F238E27FC236}">
                <a16:creationId xmlns:a16="http://schemas.microsoft.com/office/drawing/2014/main" id="{9FAA36DB-8605-49B8-B6D7-FFD1DE97F2C8}"/>
              </a:ext>
            </a:extLst>
          </p:cNvPr>
          <p:cNvSpPr/>
          <p:nvPr/>
        </p:nvSpPr>
        <p:spPr>
          <a:xfrm>
            <a:off x="323850" y="2343150"/>
            <a:ext cx="1369641" cy="36131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</a:t>
            </a:r>
          </a:p>
          <a:p>
            <a:pPr algn="ctr"/>
            <a:r>
              <a:rPr lang="en-US" dirty="0"/>
              <a:t>Addresses</a:t>
            </a:r>
          </a:p>
          <a:p>
            <a:pPr algn="ctr"/>
            <a:r>
              <a:rPr lang="en-US" dirty="0"/>
              <a:t>Phones</a:t>
            </a:r>
          </a:p>
          <a:p>
            <a:pPr algn="ctr"/>
            <a:r>
              <a:rPr lang="en-US" dirty="0"/>
              <a:t>Emails</a:t>
            </a:r>
          </a:p>
          <a:p>
            <a:pPr algn="ctr"/>
            <a:r>
              <a:rPr lang="en-US" dirty="0"/>
              <a:t>Websites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1420F-BBEE-470A-9099-1A0687E9D8A1}"/>
              </a:ext>
            </a:extLst>
          </p:cNvPr>
          <p:cNvSpPr txBox="1"/>
          <p:nvPr/>
        </p:nvSpPr>
        <p:spPr>
          <a:xfrm>
            <a:off x="169491" y="1264512"/>
            <a:ext cx="166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 columns</a:t>
            </a:r>
          </a:p>
          <a:p>
            <a:pPr algn="ctr"/>
            <a:r>
              <a:rPr lang="en-US" dirty="0"/>
              <a:t>with identifying</a:t>
            </a:r>
          </a:p>
          <a:p>
            <a:pPr algn="ctr"/>
            <a:r>
              <a:rPr lang="en-US" dirty="0"/>
              <a:t>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9C66B-9C90-4FC0-92DB-98AED8BD9348}"/>
              </a:ext>
            </a:extLst>
          </p:cNvPr>
          <p:cNvSpPr txBox="1"/>
          <p:nvPr/>
        </p:nvSpPr>
        <p:spPr>
          <a:xfrm>
            <a:off x="1912566" y="1264512"/>
            <a:ext cx="194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Pre-processing:</a:t>
            </a:r>
          </a:p>
          <a:p>
            <a:pPr algn="ctr"/>
            <a:r>
              <a:rPr lang="en-US" dirty="0"/>
              <a:t>Make data</a:t>
            </a:r>
          </a:p>
          <a:p>
            <a:pPr algn="ctr"/>
            <a:r>
              <a:rPr lang="en-US" dirty="0"/>
              <a:t>more </a:t>
            </a:r>
            <a:r>
              <a:rPr lang="en-US" dirty="0" err="1"/>
              <a:t>machineable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E6947-21E9-40FC-B55D-D4F9D9159CFA}"/>
              </a:ext>
            </a:extLst>
          </p:cNvPr>
          <p:cNvSpPr/>
          <p:nvPr/>
        </p:nvSpPr>
        <p:spPr>
          <a:xfrm>
            <a:off x="2143125" y="2343150"/>
            <a:ext cx="1501029" cy="36131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Clean:</a:t>
            </a:r>
          </a:p>
          <a:p>
            <a:pPr algn="ctr"/>
            <a:r>
              <a:rPr lang="en-US" dirty="0"/>
              <a:t>NULLs</a:t>
            </a:r>
          </a:p>
          <a:p>
            <a:pPr algn="ctr"/>
            <a:r>
              <a:rPr lang="en-US" dirty="0"/>
              <a:t>Punctuation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Standardize:</a:t>
            </a:r>
          </a:p>
          <a:p>
            <a:pPr algn="ctr"/>
            <a:r>
              <a:rPr lang="en-US" dirty="0"/>
              <a:t>lowercase</a:t>
            </a:r>
          </a:p>
          <a:p>
            <a:pPr algn="ctr"/>
            <a:r>
              <a:rPr lang="en-US" dirty="0"/>
              <a:t>Abbreviations</a:t>
            </a:r>
          </a:p>
          <a:p>
            <a:pPr algn="ctr"/>
            <a:r>
              <a:rPr lang="en-US" dirty="0"/>
              <a:t>Acronyms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Derive:</a:t>
            </a:r>
          </a:p>
          <a:p>
            <a:pPr algn="ctr"/>
            <a:r>
              <a:rPr lang="en-US" dirty="0"/>
              <a:t>Nicknames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Domain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8B4C3-18FB-4D2F-B9C6-3CFF73F08196}"/>
              </a:ext>
            </a:extLst>
          </p:cNvPr>
          <p:cNvSpPr txBox="1"/>
          <p:nvPr/>
        </p:nvSpPr>
        <p:spPr>
          <a:xfrm>
            <a:off x="3935784" y="1264512"/>
            <a:ext cx="139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Tokenize:</a:t>
            </a:r>
          </a:p>
          <a:p>
            <a:pPr algn="ctr"/>
            <a:r>
              <a:rPr lang="en-US" dirty="0"/>
              <a:t>Split values </a:t>
            </a:r>
          </a:p>
          <a:p>
            <a:pPr algn="ctr"/>
            <a:r>
              <a:rPr lang="en-US" dirty="0"/>
              <a:t>into words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AE172C-3313-4B6C-8D48-14CE3812C83D}"/>
              </a:ext>
            </a:extLst>
          </p:cNvPr>
          <p:cNvSpPr txBox="1"/>
          <p:nvPr/>
        </p:nvSpPr>
        <p:spPr>
          <a:xfrm>
            <a:off x="5597046" y="1264512"/>
            <a:ext cx="139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Distill to</a:t>
            </a:r>
          </a:p>
          <a:p>
            <a:pPr algn="ctr"/>
            <a:r>
              <a:rPr lang="en-US" dirty="0"/>
              <a:t>match</a:t>
            </a:r>
          </a:p>
          <a:p>
            <a:pPr algn="ctr"/>
            <a:r>
              <a:rPr lang="en-US" dirty="0"/>
              <a:t>candidates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C172-6266-4B07-93C7-149F03630904}"/>
              </a:ext>
            </a:extLst>
          </p:cNvPr>
          <p:cNvSpPr/>
          <p:nvPr/>
        </p:nvSpPr>
        <p:spPr>
          <a:xfrm>
            <a:off x="5541856" y="2815297"/>
            <a:ext cx="1501029" cy="26688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two records sharing a minimum threshold of the same words are match candidates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F43BFC-C183-4A31-BE45-55F1E18EA2E2}"/>
              </a:ext>
            </a:extLst>
          </p:cNvPr>
          <p:cNvSpPr txBox="1"/>
          <p:nvPr/>
        </p:nvSpPr>
        <p:spPr>
          <a:xfrm>
            <a:off x="7263921" y="1264512"/>
            <a:ext cx="139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Assess </a:t>
            </a:r>
          </a:p>
          <a:p>
            <a:pPr algn="ctr"/>
            <a:r>
              <a:rPr lang="en-US" dirty="0"/>
              <a:t>match</a:t>
            </a:r>
          </a:p>
          <a:p>
            <a:pPr algn="ctr"/>
            <a:r>
              <a:rPr lang="en-US" dirty="0"/>
              <a:t>candidates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08A3FD-56E8-4F71-8CC5-27DAB922D7D5}"/>
              </a:ext>
            </a:extLst>
          </p:cNvPr>
          <p:cNvSpPr/>
          <p:nvPr/>
        </p:nvSpPr>
        <p:spPr>
          <a:xfrm>
            <a:off x="7324006" y="2343150"/>
            <a:ext cx="1270479" cy="579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Fuzzy similarity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DF6C8D-BBC3-4766-97A2-345A983DFF1C}"/>
              </a:ext>
            </a:extLst>
          </p:cNvPr>
          <p:cNvSpPr/>
          <p:nvPr/>
        </p:nvSpPr>
        <p:spPr>
          <a:xfrm>
            <a:off x="7324005" y="3093045"/>
            <a:ext cx="1270479" cy="579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uniqueness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90B240-387A-413C-AEB7-E34FB20FBF77}"/>
              </a:ext>
            </a:extLst>
          </p:cNvPr>
          <p:cNvSpPr/>
          <p:nvPr/>
        </p:nvSpPr>
        <p:spPr>
          <a:xfrm>
            <a:off x="7324004" y="3842940"/>
            <a:ext cx="1270479" cy="301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A01165-85E0-413B-A6E1-DF11A15B2168}"/>
              </a:ext>
            </a:extLst>
          </p:cNvPr>
          <p:cNvSpPr/>
          <p:nvPr/>
        </p:nvSpPr>
        <p:spPr>
          <a:xfrm>
            <a:off x="7324003" y="4291410"/>
            <a:ext cx="1270479" cy="301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D54FD4-D40E-4902-AB96-7FA791986DBD}"/>
              </a:ext>
            </a:extLst>
          </p:cNvPr>
          <p:cNvSpPr/>
          <p:nvPr/>
        </p:nvSpPr>
        <p:spPr>
          <a:xfrm>
            <a:off x="7324003" y="4711985"/>
            <a:ext cx="1270479" cy="301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BB6C40-EB5A-49BF-837B-BF88A68AAFD9}"/>
              </a:ext>
            </a:extLst>
          </p:cNvPr>
          <p:cNvSpPr/>
          <p:nvPr/>
        </p:nvSpPr>
        <p:spPr>
          <a:xfrm>
            <a:off x="7324002" y="5135143"/>
            <a:ext cx="1270479" cy="301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782B11-DEE7-40B9-9F63-E4326A59C576}"/>
              </a:ext>
            </a:extLst>
          </p:cNvPr>
          <p:cNvSpPr/>
          <p:nvPr/>
        </p:nvSpPr>
        <p:spPr>
          <a:xfrm>
            <a:off x="7324001" y="5579942"/>
            <a:ext cx="1270479" cy="301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Disqualifiers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AA25-E546-4028-AA15-4B0DEBCF087C}"/>
              </a:ext>
            </a:extLst>
          </p:cNvPr>
          <p:cNvSpPr txBox="1"/>
          <p:nvPr/>
        </p:nvSpPr>
        <p:spPr>
          <a:xfrm>
            <a:off x="8930798" y="1403011"/>
            <a:ext cx="139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</a:t>
            </a:r>
          </a:p>
          <a:p>
            <a:pPr algn="ctr"/>
            <a:r>
              <a:rPr lang="en-US" dirty="0"/>
              <a:t>matches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74EC04-113F-4459-9F6F-2C7149574E7D}"/>
              </a:ext>
            </a:extLst>
          </p:cNvPr>
          <p:cNvSpPr/>
          <p:nvPr/>
        </p:nvSpPr>
        <p:spPr>
          <a:xfrm>
            <a:off x="8951800" y="2815296"/>
            <a:ext cx="1369648" cy="2621271"/>
          </a:xfrm>
          <a:prstGeom prst="rect">
            <a:avLst/>
          </a:prstGeom>
          <a:solidFill>
            <a:srgbClr val="BDA8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Scored features given to trained model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C41787-7993-443C-A5EC-D36B41C0B9AC}"/>
              </a:ext>
            </a:extLst>
          </p:cNvPr>
          <p:cNvSpPr txBox="1"/>
          <p:nvPr/>
        </p:nvSpPr>
        <p:spPr>
          <a:xfrm>
            <a:off x="10521475" y="1403011"/>
            <a:ext cx="139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</a:t>
            </a:r>
          </a:p>
          <a:p>
            <a:pPr algn="ctr"/>
            <a:r>
              <a:rPr lang="en-US" dirty="0"/>
              <a:t>matches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348CBDE-877D-4E34-9C7B-4677C284D53E}"/>
              </a:ext>
            </a:extLst>
          </p:cNvPr>
          <p:cNvSpPr/>
          <p:nvPr/>
        </p:nvSpPr>
        <p:spPr>
          <a:xfrm>
            <a:off x="10696711" y="2371725"/>
            <a:ext cx="1078287" cy="365125"/>
          </a:xfrm>
          <a:prstGeom prst="roundRect">
            <a:avLst/>
          </a:prstGeom>
          <a:solidFill>
            <a:srgbClr val="BDA8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1E71CF6-C747-45D3-8214-D2D599A1B25C}"/>
              </a:ext>
            </a:extLst>
          </p:cNvPr>
          <p:cNvSpPr/>
          <p:nvPr/>
        </p:nvSpPr>
        <p:spPr>
          <a:xfrm>
            <a:off x="10696710" y="2922320"/>
            <a:ext cx="1078287" cy="365125"/>
          </a:xfrm>
          <a:prstGeom prst="roundRect">
            <a:avLst/>
          </a:prstGeom>
          <a:solidFill>
            <a:srgbClr val="BDA8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71C12E2-8188-41FA-BE5F-5043AAA57C21}"/>
              </a:ext>
            </a:extLst>
          </p:cNvPr>
          <p:cNvSpPr/>
          <p:nvPr/>
        </p:nvSpPr>
        <p:spPr>
          <a:xfrm>
            <a:off x="10696709" y="3442753"/>
            <a:ext cx="1078287" cy="365125"/>
          </a:xfrm>
          <a:prstGeom prst="roundRect">
            <a:avLst/>
          </a:prstGeom>
          <a:solidFill>
            <a:srgbClr val="BDA8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pairs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807CCD8-00AF-440D-9186-228B5F712B94}"/>
              </a:ext>
            </a:extLst>
          </p:cNvPr>
          <p:cNvSpPr/>
          <p:nvPr/>
        </p:nvSpPr>
        <p:spPr>
          <a:xfrm>
            <a:off x="10696709" y="3977534"/>
            <a:ext cx="1078287" cy="365125"/>
          </a:xfrm>
          <a:prstGeom prst="roundRect">
            <a:avLst/>
          </a:prstGeom>
          <a:solidFill>
            <a:srgbClr val="BDA8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E53B70-B398-4176-885B-94C617690F77}"/>
              </a:ext>
            </a:extLst>
          </p:cNvPr>
          <p:cNvSpPr/>
          <p:nvPr/>
        </p:nvSpPr>
        <p:spPr>
          <a:xfrm>
            <a:off x="10696709" y="4512315"/>
            <a:ext cx="1078287" cy="365125"/>
          </a:xfrm>
          <a:prstGeom prst="roundRect">
            <a:avLst/>
          </a:prstGeom>
          <a:solidFill>
            <a:srgbClr val="BDA8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F265BE5-3233-4BB4-ADB3-25D67C9E467F}"/>
              </a:ext>
            </a:extLst>
          </p:cNvPr>
          <p:cNvSpPr/>
          <p:nvPr/>
        </p:nvSpPr>
        <p:spPr>
          <a:xfrm>
            <a:off x="10696709" y="5034214"/>
            <a:ext cx="1078287" cy="365125"/>
          </a:xfrm>
          <a:prstGeom prst="roundRect">
            <a:avLst/>
          </a:prstGeom>
          <a:solidFill>
            <a:srgbClr val="BDA8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DD236A8-C7CE-4105-85E9-79549EB00BB0}"/>
              </a:ext>
            </a:extLst>
          </p:cNvPr>
          <p:cNvSpPr/>
          <p:nvPr/>
        </p:nvSpPr>
        <p:spPr>
          <a:xfrm>
            <a:off x="10696708" y="5535790"/>
            <a:ext cx="1078287" cy="365125"/>
          </a:xfrm>
          <a:prstGeom prst="roundRect">
            <a:avLst/>
          </a:prstGeom>
          <a:solidFill>
            <a:srgbClr val="BDA8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matches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6F8051-CBC2-489D-8FE4-320197E69F7A}"/>
              </a:ext>
            </a:extLst>
          </p:cNvPr>
          <p:cNvSpPr/>
          <p:nvPr/>
        </p:nvSpPr>
        <p:spPr>
          <a:xfrm>
            <a:off x="4091965" y="2371725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8EF7A0D-2EE5-4157-923E-18D3B8C7ECC9}"/>
              </a:ext>
            </a:extLst>
          </p:cNvPr>
          <p:cNvSpPr/>
          <p:nvPr/>
        </p:nvSpPr>
        <p:spPr>
          <a:xfrm>
            <a:off x="4091964" y="2922320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ADA2F19-C7E9-44A1-8ABC-F2EF2DA5C31D}"/>
              </a:ext>
            </a:extLst>
          </p:cNvPr>
          <p:cNvSpPr/>
          <p:nvPr/>
        </p:nvSpPr>
        <p:spPr>
          <a:xfrm>
            <a:off x="4091963" y="3442753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74301CA-A51E-4D34-B353-0384C5323ED7}"/>
              </a:ext>
            </a:extLst>
          </p:cNvPr>
          <p:cNvSpPr/>
          <p:nvPr/>
        </p:nvSpPr>
        <p:spPr>
          <a:xfrm>
            <a:off x="4091963" y="3977534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into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A16478-536F-4856-814D-B0E368634204}"/>
              </a:ext>
            </a:extLst>
          </p:cNvPr>
          <p:cNvSpPr/>
          <p:nvPr/>
        </p:nvSpPr>
        <p:spPr>
          <a:xfrm>
            <a:off x="4091963" y="4512315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8EE709A-9F10-4185-8AA4-5BBF29884F76}"/>
              </a:ext>
            </a:extLst>
          </p:cNvPr>
          <p:cNvSpPr/>
          <p:nvPr/>
        </p:nvSpPr>
        <p:spPr>
          <a:xfrm>
            <a:off x="4091963" y="5034214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978CCB-4109-4BE2-B2A8-82C850C7415A}"/>
              </a:ext>
            </a:extLst>
          </p:cNvPr>
          <p:cNvSpPr/>
          <p:nvPr/>
        </p:nvSpPr>
        <p:spPr>
          <a:xfrm>
            <a:off x="4091962" y="5535790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61266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 animBg="1"/>
      <p:bldP spid="36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Getting the Lay of the Land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36438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5688ABAD-2F52-423C-9368-20B883B4BE37}"/>
              </a:ext>
            </a:extLst>
          </p:cNvPr>
          <p:cNvSpPr/>
          <p:nvPr/>
        </p:nvSpPr>
        <p:spPr>
          <a:xfrm>
            <a:off x="1159002" y="3138678"/>
            <a:ext cx="1095756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ISPE Database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4F46179-BFFB-457D-B412-55329A54406E}"/>
              </a:ext>
            </a:extLst>
          </p:cNvPr>
          <p:cNvSpPr/>
          <p:nvPr/>
        </p:nvSpPr>
        <p:spPr>
          <a:xfrm>
            <a:off x="2395728" y="1542891"/>
            <a:ext cx="475488" cy="451713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24E5C-9AA0-4ED8-A538-A1168A58D729}"/>
              </a:ext>
            </a:extLst>
          </p:cNvPr>
          <p:cNvSpPr/>
          <p:nvPr/>
        </p:nvSpPr>
        <p:spPr>
          <a:xfrm>
            <a:off x="2871216" y="166306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14D84F-1A98-40C2-A35C-B15B1AA6DDDA}"/>
              </a:ext>
            </a:extLst>
          </p:cNvPr>
          <p:cNvSpPr/>
          <p:nvPr/>
        </p:nvSpPr>
        <p:spPr>
          <a:xfrm>
            <a:off x="2871216" y="1888014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08339D-7B04-4EC0-AFA7-68387C08F375}"/>
              </a:ext>
            </a:extLst>
          </p:cNvPr>
          <p:cNvSpPr/>
          <p:nvPr/>
        </p:nvSpPr>
        <p:spPr>
          <a:xfrm>
            <a:off x="2871215" y="2112963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CC4B45-7E68-4DAC-8337-A8E33D1ECC4C}"/>
              </a:ext>
            </a:extLst>
          </p:cNvPr>
          <p:cNvSpPr/>
          <p:nvPr/>
        </p:nvSpPr>
        <p:spPr>
          <a:xfrm>
            <a:off x="2871214" y="2330700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6C47E9-50B5-4888-9F85-AC4691CEC76F}"/>
              </a:ext>
            </a:extLst>
          </p:cNvPr>
          <p:cNvSpPr/>
          <p:nvPr/>
        </p:nvSpPr>
        <p:spPr>
          <a:xfrm>
            <a:off x="2871212" y="2558757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EC81C6-B417-4999-AE05-3110F37D5037}"/>
              </a:ext>
            </a:extLst>
          </p:cNvPr>
          <p:cNvSpPr/>
          <p:nvPr/>
        </p:nvSpPr>
        <p:spPr>
          <a:xfrm>
            <a:off x="2871212" y="278272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2C030E-4587-4B53-A379-D98D7A156901}"/>
              </a:ext>
            </a:extLst>
          </p:cNvPr>
          <p:cNvSpPr/>
          <p:nvPr/>
        </p:nvSpPr>
        <p:spPr>
          <a:xfrm>
            <a:off x="2871212" y="3036214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06D745-7268-40B7-8BF3-BB5F80A0359E}"/>
              </a:ext>
            </a:extLst>
          </p:cNvPr>
          <p:cNvSpPr/>
          <p:nvPr/>
        </p:nvSpPr>
        <p:spPr>
          <a:xfrm>
            <a:off x="2871212" y="325201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B34C3C-9B6F-4048-9841-932C464C322A}"/>
              </a:ext>
            </a:extLst>
          </p:cNvPr>
          <p:cNvSpPr/>
          <p:nvPr/>
        </p:nvSpPr>
        <p:spPr>
          <a:xfrm>
            <a:off x="2871211" y="3476968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8A4C78-2147-451F-A85A-3106179D5DD5}"/>
              </a:ext>
            </a:extLst>
          </p:cNvPr>
          <p:cNvSpPr/>
          <p:nvPr/>
        </p:nvSpPr>
        <p:spPr>
          <a:xfrm>
            <a:off x="2871210" y="369470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040502-96AE-434E-A372-8C8977635FC0}"/>
              </a:ext>
            </a:extLst>
          </p:cNvPr>
          <p:cNvSpPr/>
          <p:nvPr/>
        </p:nvSpPr>
        <p:spPr>
          <a:xfrm>
            <a:off x="2871208" y="3922762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EBA42A-2D17-4B4B-B4AA-251F4F67E349}"/>
              </a:ext>
            </a:extLst>
          </p:cNvPr>
          <p:cNvSpPr/>
          <p:nvPr/>
        </p:nvSpPr>
        <p:spPr>
          <a:xfrm>
            <a:off x="2871208" y="4146734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2482FE-CD24-48CF-9171-F1750927E37A}"/>
              </a:ext>
            </a:extLst>
          </p:cNvPr>
          <p:cNvSpPr/>
          <p:nvPr/>
        </p:nvSpPr>
        <p:spPr>
          <a:xfrm>
            <a:off x="2871209" y="4397367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650358-5CD0-41AA-84FA-5B01B7F18D3A}"/>
              </a:ext>
            </a:extLst>
          </p:cNvPr>
          <p:cNvSpPr/>
          <p:nvPr/>
        </p:nvSpPr>
        <p:spPr>
          <a:xfrm>
            <a:off x="2871209" y="4622316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6E32C8-6005-47D3-BB8C-74B61C78834D}"/>
              </a:ext>
            </a:extLst>
          </p:cNvPr>
          <p:cNvSpPr/>
          <p:nvPr/>
        </p:nvSpPr>
        <p:spPr>
          <a:xfrm>
            <a:off x="2871208" y="484726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17E8F1-CEC1-42DF-8AD5-76CCF17AE7C9}"/>
              </a:ext>
            </a:extLst>
          </p:cNvPr>
          <p:cNvSpPr/>
          <p:nvPr/>
        </p:nvSpPr>
        <p:spPr>
          <a:xfrm>
            <a:off x="2871207" y="5065002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E51B10-770B-4B82-9EB3-EBC0970D366B}"/>
              </a:ext>
            </a:extLst>
          </p:cNvPr>
          <p:cNvSpPr/>
          <p:nvPr/>
        </p:nvSpPr>
        <p:spPr>
          <a:xfrm>
            <a:off x="2871205" y="529305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D3B8FBD-251B-4BDE-ACF4-935FAA08B863}"/>
              </a:ext>
            </a:extLst>
          </p:cNvPr>
          <p:cNvSpPr/>
          <p:nvPr/>
        </p:nvSpPr>
        <p:spPr>
          <a:xfrm>
            <a:off x="2871205" y="5517031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538DDE-7FDA-4ACA-8B4B-AFC8CBF6A38B}"/>
              </a:ext>
            </a:extLst>
          </p:cNvPr>
          <p:cNvSpPr/>
          <p:nvPr/>
        </p:nvSpPr>
        <p:spPr>
          <a:xfrm>
            <a:off x="2871204" y="575255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87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Getting the Lay of the Land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36438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5688ABAD-2F52-423C-9368-20B883B4BE37}"/>
              </a:ext>
            </a:extLst>
          </p:cNvPr>
          <p:cNvSpPr/>
          <p:nvPr/>
        </p:nvSpPr>
        <p:spPr>
          <a:xfrm>
            <a:off x="1159002" y="3138678"/>
            <a:ext cx="1095756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ISPE Database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4F46179-BFFB-457D-B412-55329A54406E}"/>
              </a:ext>
            </a:extLst>
          </p:cNvPr>
          <p:cNvSpPr/>
          <p:nvPr/>
        </p:nvSpPr>
        <p:spPr>
          <a:xfrm>
            <a:off x="2395728" y="1542891"/>
            <a:ext cx="475488" cy="451713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24E5C-9AA0-4ED8-A538-A1168A58D729}"/>
              </a:ext>
            </a:extLst>
          </p:cNvPr>
          <p:cNvSpPr/>
          <p:nvPr/>
        </p:nvSpPr>
        <p:spPr>
          <a:xfrm>
            <a:off x="2871216" y="1663065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14D84F-1A98-40C2-A35C-B15B1AA6DDDA}"/>
              </a:ext>
            </a:extLst>
          </p:cNvPr>
          <p:cNvSpPr/>
          <p:nvPr/>
        </p:nvSpPr>
        <p:spPr>
          <a:xfrm>
            <a:off x="2871216" y="1888014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08339D-7B04-4EC0-AFA7-68387C08F375}"/>
              </a:ext>
            </a:extLst>
          </p:cNvPr>
          <p:cNvSpPr/>
          <p:nvPr/>
        </p:nvSpPr>
        <p:spPr>
          <a:xfrm>
            <a:off x="2871215" y="2112963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CC4B45-7E68-4DAC-8337-A8E33D1ECC4C}"/>
              </a:ext>
            </a:extLst>
          </p:cNvPr>
          <p:cNvSpPr/>
          <p:nvPr/>
        </p:nvSpPr>
        <p:spPr>
          <a:xfrm>
            <a:off x="2871214" y="2330700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6C47E9-50B5-4888-9F85-AC4691CEC76F}"/>
              </a:ext>
            </a:extLst>
          </p:cNvPr>
          <p:cNvSpPr/>
          <p:nvPr/>
        </p:nvSpPr>
        <p:spPr>
          <a:xfrm>
            <a:off x="2871212" y="2558757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EC81C6-B417-4999-AE05-3110F37D5037}"/>
              </a:ext>
            </a:extLst>
          </p:cNvPr>
          <p:cNvSpPr/>
          <p:nvPr/>
        </p:nvSpPr>
        <p:spPr>
          <a:xfrm>
            <a:off x="2871212" y="2782729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2C030E-4587-4B53-A379-D98D7A156901}"/>
              </a:ext>
            </a:extLst>
          </p:cNvPr>
          <p:cNvSpPr/>
          <p:nvPr/>
        </p:nvSpPr>
        <p:spPr>
          <a:xfrm>
            <a:off x="2871212" y="3036214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06D745-7268-40B7-8BF3-BB5F80A0359E}"/>
              </a:ext>
            </a:extLst>
          </p:cNvPr>
          <p:cNvSpPr/>
          <p:nvPr/>
        </p:nvSpPr>
        <p:spPr>
          <a:xfrm>
            <a:off x="2871212" y="3252019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B34C3C-9B6F-4048-9841-932C464C322A}"/>
              </a:ext>
            </a:extLst>
          </p:cNvPr>
          <p:cNvSpPr/>
          <p:nvPr/>
        </p:nvSpPr>
        <p:spPr>
          <a:xfrm>
            <a:off x="2871211" y="3476968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8A4C78-2147-451F-A85A-3106179D5DD5}"/>
              </a:ext>
            </a:extLst>
          </p:cNvPr>
          <p:cNvSpPr/>
          <p:nvPr/>
        </p:nvSpPr>
        <p:spPr>
          <a:xfrm>
            <a:off x="2871210" y="369470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040502-96AE-434E-A372-8C8977635FC0}"/>
              </a:ext>
            </a:extLst>
          </p:cNvPr>
          <p:cNvSpPr/>
          <p:nvPr/>
        </p:nvSpPr>
        <p:spPr>
          <a:xfrm>
            <a:off x="2871208" y="3922762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EBA42A-2D17-4B4B-B4AA-251F4F67E349}"/>
              </a:ext>
            </a:extLst>
          </p:cNvPr>
          <p:cNvSpPr/>
          <p:nvPr/>
        </p:nvSpPr>
        <p:spPr>
          <a:xfrm>
            <a:off x="2871208" y="4146734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2482FE-CD24-48CF-9171-F1750927E37A}"/>
              </a:ext>
            </a:extLst>
          </p:cNvPr>
          <p:cNvSpPr/>
          <p:nvPr/>
        </p:nvSpPr>
        <p:spPr>
          <a:xfrm>
            <a:off x="2871209" y="4397367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650358-5CD0-41AA-84FA-5B01B7F18D3A}"/>
              </a:ext>
            </a:extLst>
          </p:cNvPr>
          <p:cNvSpPr/>
          <p:nvPr/>
        </p:nvSpPr>
        <p:spPr>
          <a:xfrm>
            <a:off x="2871209" y="4622316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6E32C8-6005-47D3-BB8C-74B61C78834D}"/>
              </a:ext>
            </a:extLst>
          </p:cNvPr>
          <p:cNvSpPr/>
          <p:nvPr/>
        </p:nvSpPr>
        <p:spPr>
          <a:xfrm>
            <a:off x="2871208" y="484726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17E8F1-CEC1-42DF-8AD5-76CCF17AE7C9}"/>
              </a:ext>
            </a:extLst>
          </p:cNvPr>
          <p:cNvSpPr/>
          <p:nvPr/>
        </p:nvSpPr>
        <p:spPr>
          <a:xfrm>
            <a:off x="2871207" y="5065002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E51B10-770B-4B82-9EB3-EBC0970D366B}"/>
              </a:ext>
            </a:extLst>
          </p:cNvPr>
          <p:cNvSpPr/>
          <p:nvPr/>
        </p:nvSpPr>
        <p:spPr>
          <a:xfrm>
            <a:off x="2871205" y="529305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D3B8FBD-251B-4BDE-ACF4-935FAA08B863}"/>
              </a:ext>
            </a:extLst>
          </p:cNvPr>
          <p:cNvSpPr/>
          <p:nvPr/>
        </p:nvSpPr>
        <p:spPr>
          <a:xfrm>
            <a:off x="2871205" y="5517031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538DDE-7FDA-4ACA-8B4B-AFC8CBF6A38B}"/>
              </a:ext>
            </a:extLst>
          </p:cNvPr>
          <p:cNvSpPr/>
          <p:nvPr/>
        </p:nvSpPr>
        <p:spPr>
          <a:xfrm>
            <a:off x="2871204" y="575255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0D0F4EC-90BA-4DA6-9019-1D68215FA5C1}"/>
              </a:ext>
            </a:extLst>
          </p:cNvPr>
          <p:cNvSpPr/>
          <p:nvPr/>
        </p:nvSpPr>
        <p:spPr>
          <a:xfrm>
            <a:off x="6096000" y="1663065"/>
            <a:ext cx="377952" cy="1985353"/>
          </a:xfrm>
          <a:prstGeom prst="rightBrac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D64B1-D236-458B-8954-ED92AFD102D4}"/>
              </a:ext>
            </a:extLst>
          </p:cNvPr>
          <p:cNvSpPr txBox="1"/>
          <p:nvPr/>
        </p:nvSpPr>
        <p:spPr>
          <a:xfrm>
            <a:off x="6718550" y="251887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Records with CO_ID</a:t>
            </a:r>
          </a:p>
        </p:txBody>
      </p:sp>
    </p:spTree>
    <p:extLst>
      <p:ext uri="{BB962C8B-B14F-4D97-AF65-F5344CB8AC3E}">
        <p14:creationId xmlns:p14="http://schemas.microsoft.com/office/powerpoint/2010/main" val="310451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Getting the Lay of the Land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36438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5688ABAD-2F52-423C-9368-20B883B4BE37}"/>
              </a:ext>
            </a:extLst>
          </p:cNvPr>
          <p:cNvSpPr/>
          <p:nvPr/>
        </p:nvSpPr>
        <p:spPr>
          <a:xfrm>
            <a:off x="1159002" y="3138678"/>
            <a:ext cx="1095756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ISPE Database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4F46179-BFFB-457D-B412-55329A54406E}"/>
              </a:ext>
            </a:extLst>
          </p:cNvPr>
          <p:cNvSpPr/>
          <p:nvPr/>
        </p:nvSpPr>
        <p:spPr>
          <a:xfrm>
            <a:off x="2395728" y="1542891"/>
            <a:ext cx="475488" cy="451713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24E5C-9AA0-4ED8-A538-A1168A58D729}"/>
              </a:ext>
            </a:extLst>
          </p:cNvPr>
          <p:cNvSpPr/>
          <p:nvPr/>
        </p:nvSpPr>
        <p:spPr>
          <a:xfrm>
            <a:off x="2871216" y="1663065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14D84F-1A98-40C2-A35C-B15B1AA6DDDA}"/>
              </a:ext>
            </a:extLst>
          </p:cNvPr>
          <p:cNvSpPr/>
          <p:nvPr/>
        </p:nvSpPr>
        <p:spPr>
          <a:xfrm>
            <a:off x="2871216" y="1888014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08339D-7B04-4EC0-AFA7-68387C08F375}"/>
              </a:ext>
            </a:extLst>
          </p:cNvPr>
          <p:cNvSpPr/>
          <p:nvPr/>
        </p:nvSpPr>
        <p:spPr>
          <a:xfrm>
            <a:off x="2871215" y="2112963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CC4B45-7E68-4DAC-8337-A8E33D1ECC4C}"/>
              </a:ext>
            </a:extLst>
          </p:cNvPr>
          <p:cNvSpPr/>
          <p:nvPr/>
        </p:nvSpPr>
        <p:spPr>
          <a:xfrm>
            <a:off x="2871214" y="2330700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6C47E9-50B5-4888-9F85-AC4691CEC76F}"/>
              </a:ext>
            </a:extLst>
          </p:cNvPr>
          <p:cNvSpPr/>
          <p:nvPr/>
        </p:nvSpPr>
        <p:spPr>
          <a:xfrm>
            <a:off x="2871212" y="2558757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EC81C6-B417-4999-AE05-3110F37D5037}"/>
              </a:ext>
            </a:extLst>
          </p:cNvPr>
          <p:cNvSpPr/>
          <p:nvPr/>
        </p:nvSpPr>
        <p:spPr>
          <a:xfrm>
            <a:off x="2871212" y="2782729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2C030E-4587-4B53-A379-D98D7A156901}"/>
              </a:ext>
            </a:extLst>
          </p:cNvPr>
          <p:cNvSpPr/>
          <p:nvPr/>
        </p:nvSpPr>
        <p:spPr>
          <a:xfrm>
            <a:off x="2871212" y="3036214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06D745-7268-40B7-8BF3-BB5F80A0359E}"/>
              </a:ext>
            </a:extLst>
          </p:cNvPr>
          <p:cNvSpPr/>
          <p:nvPr/>
        </p:nvSpPr>
        <p:spPr>
          <a:xfrm>
            <a:off x="2871212" y="3252019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B34C3C-9B6F-4048-9841-932C464C322A}"/>
              </a:ext>
            </a:extLst>
          </p:cNvPr>
          <p:cNvSpPr/>
          <p:nvPr/>
        </p:nvSpPr>
        <p:spPr>
          <a:xfrm>
            <a:off x="2871211" y="3476968"/>
            <a:ext cx="3036189" cy="171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8A4C78-2147-451F-A85A-3106179D5DD5}"/>
              </a:ext>
            </a:extLst>
          </p:cNvPr>
          <p:cNvSpPr/>
          <p:nvPr/>
        </p:nvSpPr>
        <p:spPr>
          <a:xfrm>
            <a:off x="2871210" y="3694705"/>
            <a:ext cx="3036189" cy="1714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040502-96AE-434E-A372-8C8977635FC0}"/>
              </a:ext>
            </a:extLst>
          </p:cNvPr>
          <p:cNvSpPr/>
          <p:nvPr/>
        </p:nvSpPr>
        <p:spPr>
          <a:xfrm>
            <a:off x="2871208" y="3922762"/>
            <a:ext cx="3036189" cy="1714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EBA42A-2D17-4B4B-B4AA-251F4F67E349}"/>
              </a:ext>
            </a:extLst>
          </p:cNvPr>
          <p:cNvSpPr/>
          <p:nvPr/>
        </p:nvSpPr>
        <p:spPr>
          <a:xfrm>
            <a:off x="2871208" y="4146734"/>
            <a:ext cx="3036189" cy="1714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2482FE-CD24-48CF-9171-F1750927E37A}"/>
              </a:ext>
            </a:extLst>
          </p:cNvPr>
          <p:cNvSpPr/>
          <p:nvPr/>
        </p:nvSpPr>
        <p:spPr>
          <a:xfrm>
            <a:off x="2871209" y="4397367"/>
            <a:ext cx="3036189" cy="1714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650358-5CD0-41AA-84FA-5B01B7F18D3A}"/>
              </a:ext>
            </a:extLst>
          </p:cNvPr>
          <p:cNvSpPr/>
          <p:nvPr/>
        </p:nvSpPr>
        <p:spPr>
          <a:xfrm>
            <a:off x="2871209" y="4622316"/>
            <a:ext cx="3036189" cy="1714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6E32C8-6005-47D3-BB8C-74B61C78834D}"/>
              </a:ext>
            </a:extLst>
          </p:cNvPr>
          <p:cNvSpPr/>
          <p:nvPr/>
        </p:nvSpPr>
        <p:spPr>
          <a:xfrm>
            <a:off x="2871208" y="4847265"/>
            <a:ext cx="3036189" cy="1714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17E8F1-CEC1-42DF-8AD5-76CCF17AE7C9}"/>
              </a:ext>
            </a:extLst>
          </p:cNvPr>
          <p:cNvSpPr/>
          <p:nvPr/>
        </p:nvSpPr>
        <p:spPr>
          <a:xfrm>
            <a:off x="2871207" y="5065002"/>
            <a:ext cx="3036189" cy="1714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E51B10-770B-4B82-9EB3-EBC0970D366B}"/>
              </a:ext>
            </a:extLst>
          </p:cNvPr>
          <p:cNvSpPr/>
          <p:nvPr/>
        </p:nvSpPr>
        <p:spPr>
          <a:xfrm>
            <a:off x="2871205" y="5293059"/>
            <a:ext cx="3036189" cy="1714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D3B8FBD-251B-4BDE-ACF4-935FAA08B863}"/>
              </a:ext>
            </a:extLst>
          </p:cNvPr>
          <p:cNvSpPr/>
          <p:nvPr/>
        </p:nvSpPr>
        <p:spPr>
          <a:xfrm>
            <a:off x="2871205" y="5517031"/>
            <a:ext cx="3036189" cy="1714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538DDE-7FDA-4ACA-8B4B-AFC8CBF6A38B}"/>
              </a:ext>
            </a:extLst>
          </p:cNvPr>
          <p:cNvSpPr/>
          <p:nvPr/>
        </p:nvSpPr>
        <p:spPr>
          <a:xfrm>
            <a:off x="2871204" y="5752559"/>
            <a:ext cx="3036189" cy="1714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048A4738-69B1-44A1-8520-4EC4E13C19F1}"/>
              </a:ext>
            </a:extLst>
          </p:cNvPr>
          <p:cNvSpPr/>
          <p:nvPr/>
        </p:nvSpPr>
        <p:spPr>
          <a:xfrm>
            <a:off x="6096000" y="1663065"/>
            <a:ext cx="377952" cy="1985353"/>
          </a:xfrm>
          <a:prstGeom prst="rightBrac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2AA1F-DEDB-4DF0-B3AF-397F22800237}"/>
              </a:ext>
            </a:extLst>
          </p:cNvPr>
          <p:cNvSpPr txBox="1"/>
          <p:nvPr/>
        </p:nvSpPr>
        <p:spPr>
          <a:xfrm>
            <a:off x="6718550" y="251887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Records with CO_ID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82B7C62D-A4D9-4482-9A86-5FDD1E8A97FC}"/>
              </a:ext>
            </a:extLst>
          </p:cNvPr>
          <p:cNvSpPr/>
          <p:nvPr/>
        </p:nvSpPr>
        <p:spPr>
          <a:xfrm>
            <a:off x="6118098" y="3801459"/>
            <a:ext cx="377952" cy="1985353"/>
          </a:xfrm>
          <a:prstGeom prst="rightBrac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5F1003-7C36-4F5D-96F2-2F7255ECAF0A}"/>
              </a:ext>
            </a:extLst>
          </p:cNvPr>
          <p:cNvSpPr txBox="1"/>
          <p:nvPr/>
        </p:nvSpPr>
        <p:spPr>
          <a:xfrm>
            <a:off x="6623300" y="4634603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Records without CO_ID</a:t>
            </a:r>
          </a:p>
        </p:txBody>
      </p:sp>
    </p:spTree>
    <p:extLst>
      <p:ext uri="{BB962C8B-B14F-4D97-AF65-F5344CB8AC3E}">
        <p14:creationId xmlns:p14="http://schemas.microsoft.com/office/powerpoint/2010/main" val="161101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Duncan Bell</a:t>
            </a:r>
          </a:p>
          <a:p>
            <a:pPr lvl="1"/>
            <a:r>
              <a:rPr lang="en-US" dirty="0"/>
              <a:t>Lead Developer &amp; Architect, Bumblebee</a:t>
            </a:r>
          </a:p>
          <a:p>
            <a:pPr lvl="1"/>
            <a:r>
              <a:rPr lang="en-US" dirty="0"/>
              <a:t>Heads data services team for Association TRENDS.  Passionate about the potential of data and the power of automation.</a:t>
            </a:r>
          </a:p>
          <a:p>
            <a:r>
              <a:rPr lang="en-US" dirty="0"/>
              <a:t>David Everett</a:t>
            </a:r>
          </a:p>
          <a:p>
            <a:pPr lvl="1"/>
            <a:r>
              <a:rPr lang="en-US" dirty="0"/>
              <a:t>Senior Director of IT, ISPE</a:t>
            </a:r>
          </a:p>
          <a:p>
            <a:pPr lvl="1"/>
            <a:r>
              <a:rPr lang="en-US" dirty="0"/>
              <a:t>Responsible for systems, integration, infrastructure and - as of 2020 - data and business intelligence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AA704DA3-303E-4825-9889-E0630CA3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DEC66668-5699-4164-9A26-3BD36011E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5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The Plan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748150" cy="46933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Deduplicate CO_IDs to distill to truly unique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 deduplicated CO_IDs to records without any assigned CO_ID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Deduplicate/group remaining unmatched records without CO_ID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These can be translated into NEW CO_IDs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“master” company name for each group based on name frequency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8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7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Initial Results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978F70-4477-41BC-A891-C0E594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710" y="1031891"/>
            <a:ext cx="5470580" cy="58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19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 Have a Problem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E2DA06-5009-4EBD-BBC9-FA19A72D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248" y="1025045"/>
            <a:ext cx="3920781" cy="5610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54EEF-7F8D-4BB1-BCDD-A27A67F51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213" y="1020519"/>
            <a:ext cx="3920781" cy="56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5FE9F5-D895-49CC-BE1F-0F5EEAA5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998" y="1481205"/>
            <a:ext cx="10233800" cy="4693376"/>
          </a:xfrm>
        </p:spPr>
        <p:txBody>
          <a:bodyPr>
            <a:normAutofit/>
          </a:bodyPr>
          <a:lstStyle/>
          <a:p>
            <a:r>
              <a:rPr lang="en-US" dirty="0"/>
              <a:t>Matching algorithm discourages too many groups from being merged to protect against improper merges</a:t>
            </a:r>
          </a:p>
          <a:p>
            <a:r>
              <a:rPr lang="en-US" dirty="0"/>
              <a:t>ISPE’s data contains A LOT of duplicates</a:t>
            </a:r>
          </a:p>
          <a:p>
            <a:r>
              <a:rPr lang="en-US" dirty="0"/>
              <a:t>This means that the data matcher yields duplicate groups which really should be consolidated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3AA6A30-8ED6-4507-8B7D-9DF39F7C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 Have a Problem</a:t>
            </a:r>
          </a:p>
        </p:txBody>
      </p:sp>
    </p:spTree>
    <p:extLst>
      <p:ext uri="{BB962C8B-B14F-4D97-AF65-F5344CB8AC3E}">
        <p14:creationId xmlns:p14="http://schemas.microsoft.com/office/powerpoint/2010/main" val="31693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1451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Solution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sp>
        <p:nvSpPr>
          <p:cNvPr id="8" name="Cylinder 7">
            <a:extLst>
              <a:ext uri="{FF2B5EF4-FFF2-40B4-BE49-F238E27FC236}">
                <a16:creationId xmlns:a16="http://schemas.microsoft.com/office/drawing/2014/main" id="{9FAA36DB-8605-49B8-B6D7-FFD1DE97F2C8}"/>
              </a:ext>
            </a:extLst>
          </p:cNvPr>
          <p:cNvSpPr/>
          <p:nvPr/>
        </p:nvSpPr>
        <p:spPr>
          <a:xfrm>
            <a:off x="209550" y="2343150"/>
            <a:ext cx="1369641" cy="36131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</a:t>
            </a:r>
          </a:p>
          <a:p>
            <a:pPr algn="ctr"/>
            <a:r>
              <a:rPr lang="en-US" dirty="0"/>
              <a:t>Addresses</a:t>
            </a:r>
          </a:p>
          <a:p>
            <a:pPr algn="ctr"/>
            <a:r>
              <a:rPr lang="en-US" dirty="0"/>
              <a:t>Phones</a:t>
            </a:r>
          </a:p>
          <a:p>
            <a:pPr algn="ctr"/>
            <a:r>
              <a:rPr lang="en-US" dirty="0"/>
              <a:t>Emails</a:t>
            </a:r>
          </a:p>
          <a:p>
            <a:pPr algn="ctr"/>
            <a:r>
              <a:rPr lang="en-US" dirty="0"/>
              <a:t>Websites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1420F-BBEE-470A-9099-1A0687E9D8A1}"/>
              </a:ext>
            </a:extLst>
          </p:cNvPr>
          <p:cNvSpPr txBox="1"/>
          <p:nvPr/>
        </p:nvSpPr>
        <p:spPr>
          <a:xfrm>
            <a:off x="55191" y="1264512"/>
            <a:ext cx="166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 columns</a:t>
            </a:r>
          </a:p>
          <a:p>
            <a:pPr algn="ctr"/>
            <a:r>
              <a:rPr lang="en-US" dirty="0"/>
              <a:t>with identifying</a:t>
            </a:r>
          </a:p>
          <a:p>
            <a:pPr algn="ctr"/>
            <a:r>
              <a:rPr lang="en-US" dirty="0"/>
              <a:t>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9C66B-9C90-4FC0-92DB-98AED8BD9348}"/>
              </a:ext>
            </a:extLst>
          </p:cNvPr>
          <p:cNvSpPr txBox="1"/>
          <p:nvPr/>
        </p:nvSpPr>
        <p:spPr>
          <a:xfrm>
            <a:off x="1645866" y="1264512"/>
            <a:ext cx="194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Pre-processing:</a:t>
            </a:r>
          </a:p>
          <a:p>
            <a:pPr algn="ctr"/>
            <a:r>
              <a:rPr lang="en-US" dirty="0"/>
              <a:t>Make data</a:t>
            </a:r>
          </a:p>
          <a:p>
            <a:pPr algn="ctr"/>
            <a:r>
              <a:rPr lang="en-US" dirty="0"/>
              <a:t>more </a:t>
            </a:r>
            <a:r>
              <a:rPr lang="en-US" dirty="0" err="1"/>
              <a:t>machineable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E6947-21E9-40FC-B55D-D4F9D9159CFA}"/>
              </a:ext>
            </a:extLst>
          </p:cNvPr>
          <p:cNvSpPr/>
          <p:nvPr/>
        </p:nvSpPr>
        <p:spPr>
          <a:xfrm>
            <a:off x="1876425" y="2343150"/>
            <a:ext cx="1501029" cy="36131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Clean:</a:t>
            </a:r>
          </a:p>
          <a:p>
            <a:pPr algn="ctr"/>
            <a:r>
              <a:rPr lang="en-US" dirty="0"/>
              <a:t>NULLs</a:t>
            </a:r>
          </a:p>
          <a:p>
            <a:pPr algn="ctr"/>
            <a:r>
              <a:rPr lang="en-US" dirty="0"/>
              <a:t>Punctuation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Standardize:</a:t>
            </a:r>
          </a:p>
          <a:p>
            <a:pPr algn="ctr"/>
            <a:r>
              <a:rPr lang="en-US" dirty="0"/>
              <a:t>lowercase</a:t>
            </a:r>
          </a:p>
          <a:p>
            <a:pPr algn="ctr"/>
            <a:r>
              <a:rPr lang="en-US" dirty="0"/>
              <a:t>Abbreviations</a:t>
            </a:r>
          </a:p>
          <a:p>
            <a:pPr algn="ctr"/>
            <a:r>
              <a:rPr lang="en-US" dirty="0"/>
              <a:t>Acronyms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Derive:</a:t>
            </a:r>
          </a:p>
          <a:p>
            <a:pPr algn="ctr"/>
            <a:r>
              <a:rPr lang="en-US" dirty="0"/>
              <a:t>Nicknames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Domain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8B4C3-18FB-4D2F-B9C6-3CFF73F08196}"/>
              </a:ext>
            </a:extLst>
          </p:cNvPr>
          <p:cNvSpPr txBox="1"/>
          <p:nvPr/>
        </p:nvSpPr>
        <p:spPr>
          <a:xfrm>
            <a:off x="3497634" y="1264512"/>
            <a:ext cx="139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Tokenize:</a:t>
            </a:r>
          </a:p>
          <a:p>
            <a:pPr algn="ctr"/>
            <a:r>
              <a:rPr lang="en-US" dirty="0"/>
              <a:t>Split values </a:t>
            </a:r>
          </a:p>
          <a:p>
            <a:pPr algn="ctr"/>
            <a:r>
              <a:rPr lang="en-US" dirty="0"/>
              <a:t>into words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AE172C-3313-4B6C-8D48-14CE3812C83D}"/>
              </a:ext>
            </a:extLst>
          </p:cNvPr>
          <p:cNvSpPr txBox="1"/>
          <p:nvPr/>
        </p:nvSpPr>
        <p:spPr>
          <a:xfrm>
            <a:off x="4978905" y="1273902"/>
            <a:ext cx="139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Distill to</a:t>
            </a:r>
          </a:p>
          <a:p>
            <a:pPr algn="ctr"/>
            <a:r>
              <a:rPr lang="en-US" dirty="0"/>
              <a:t>match</a:t>
            </a:r>
          </a:p>
          <a:p>
            <a:pPr algn="ctr"/>
            <a:r>
              <a:rPr lang="en-US" dirty="0"/>
              <a:t>candidates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C172-6266-4B07-93C7-149F03630904}"/>
              </a:ext>
            </a:extLst>
          </p:cNvPr>
          <p:cNvSpPr/>
          <p:nvPr/>
        </p:nvSpPr>
        <p:spPr>
          <a:xfrm>
            <a:off x="4989406" y="2815297"/>
            <a:ext cx="1369649" cy="26688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two records sharing a minimum threshold of the same words are match candidates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F43BFC-C183-4A31-BE45-55F1E18EA2E2}"/>
              </a:ext>
            </a:extLst>
          </p:cNvPr>
          <p:cNvSpPr txBox="1"/>
          <p:nvPr/>
        </p:nvSpPr>
        <p:spPr>
          <a:xfrm>
            <a:off x="6549546" y="1264512"/>
            <a:ext cx="139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Assess </a:t>
            </a:r>
          </a:p>
          <a:p>
            <a:pPr algn="ctr"/>
            <a:r>
              <a:rPr lang="en-US" dirty="0"/>
              <a:t>match</a:t>
            </a:r>
          </a:p>
          <a:p>
            <a:pPr algn="ctr"/>
            <a:r>
              <a:rPr lang="en-US" dirty="0"/>
              <a:t>candidates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08A3FD-56E8-4F71-8CC5-27DAB922D7D5}"/>
              </a:ext>
            </a:extLst>
          </p:cNvPr>
          <p:cNvSpPr/>
          <p:nvPr/>
        </p:nvSpPr>
        <p:spPr>
          <a:xfrm>
            <a:off x="6609631" y="2343150"/>
            <a:ext cx="1270479" cy="579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Fuzzy similarity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DF6C8D-BBC3-4766-97A2-345A983DFF1C}"/>
              </a:ext>
            </a:extLst>
          </p:cNvPr>
          <p:cNvSpPr/>
          <p:nvPr/>
        </p:nvSpPr>
        <p:spPr>
          <a:xfrm>
            <a:off x="6609630" y="3093045"/>
            <a:ext cx="1270479" cy="579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uniqueness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90B240-387A-413C-AEB7-E34FB20FBF77}"/>
              </a:ext>
            </a:extLst>
          </p:cNvPr>
          <p:cNvSpPr/>
          <p:nvPr/>
        </p:nvSpPr>
        <p:spPr>
          <a:xfrm>
            <a:off x="6609629" y="3842940"/>
            <a:ext cx="1270479" cy="301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A01165-85E0-413B-A6E1-DF11A15B2168}"/>
              </a:ext>
            </a:extLst>
          </p:cNvPr>
          <p:cNvSpPr/>
          <p:nvPr/>
        </p:nvSpPr>
        <p:spPr>
          <a:xfrm>
            <a:off x="6609628" y="4291410"/>
            <a:ext cx="1270479" cy="301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D54FD4-D40E-4902-AB96-7FA791986DBD}"/>
              </a:ext>
            </a:extLst>
          </p:cNvPr>
          <p:cNvSpPr/>
          <p:nvPr/>
        </p:nvSpPr>
        <p:spPr>
          <a:xfrm>
            <a:off x="6609628" y="4711985"/>
            <a:ext cx="1270479" cy="301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BB6C40-EB5A-49BF-837B-BF88A68AAFD9}"/>
              </a:ext>
            </a:extLst>
          </p:cNvPr>
          <p:cNvSpPr/>
          <p:nvPr/>
        </p:nvSpPr>
        <p:spPr>
          <a:xfrm>
            <a:off x="6609627" y="5135143"/>
            <a:ext cx="1270479" cy="301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782B11-DEE7-40B9-9F63-E4326A59C576}"/>
              </a:ext>
            </a:extLst>
          </p:cNvPr>
          <p:cNvSpPr/>
          <p:nvPr/>
        </p:nvSpPr>
        <p:spPr>
          <a:xfrm>
            <a:off x="6609626" y="5579942"/>
            <a:ext cx="1270479" cy="301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Disqualifiers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AA25-E546-4028-AA15-4B0DEBCF087C}"/>
              </a:ext>
            </a:extLst>
          </p:cNvPr>
          <p:cNvSpPr txBox="1"/>
          <p:nvPr/>
        </p:nvSpPr>
        <p:spPr>
          <a:xfrm>
            <a:off x="8083073" y="1403011"/>
            <a:ext cx="139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</a:t>
            </a:r>
          </a:p>
          <a:p>
            <a:pPr algn="ctr"/>
            <a:r>
              <a:rPr lang="en-US" dirty="0"/>
              <a:t>matches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74EC04-113F-4459-9F6F-2C7149574E7D}"/>
              </a:ext>
            </a:extLst>
          </p:cNvPr>
          <p:cNvSpPr/>
          <p:nvPr/>
        </p:nvSpPr>
        <p:spPr>
          <a:xfrm>
            <a:off x="8104075" y="2815296"/>
            <a:ext cx="1369648" cy="2621271"/>
          </a:xfrm>
          <a:prstGeom prst="rect">
            <a:avLst/>
          </a:prstGeom>
          <a:solidFill>
            <a:srgbClr val="BDA8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Scored features given to trained model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C41787-7993-443C-A5EC-D36B41C0B9AC}"/>
              </a:ext>
            </a:extLst>
          </p:cNvPr>
          <p:cNvSpPr txBox="1"/>
          <p:nvPr/>
        </p:nvSpPr>
        <p:spPr>
          <a:xfrm>
            <a:off x="9511825" y="1403011"/>
            <a:ext cx="139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</a:t>
            </a:r>
          </a:p>
          <a:p>
            <a:pPr algn="ctr"/>
            <a:r>
              <a:rPr lang="en-US" dirty="0"/>
              <a:t>matches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348CBDE-877D-4E34-9C7B-4677C284D53E}"/>
              </a:ext>
            </a:extLst>
          </p:cNvPr>
          <p:cNvSpPr/>
          <p:nvPr/>
        </p:nvSpPr>
        <p:spPr>
          <a:xfrm>
            <a:off x="9687061" y="2371725"/>
            <a:ext cx="1078287" cy="365125"/>
          </a:xfrm>
          <a:prstGeom prst="roundRect">
            <a:avLst/>
          </a:prstGeom>
          <a:solidFill>
            <a:srgbClr val="BDA8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1E71CF6-C747-45D3-8214-D2D599A1B25C}"/>
              </a:ext>
            </a:extLst>
          </p:cNvPr>
          <p:cNvSpPr/>
          <p:nvPr/>
        </p:nvSpPr>
        <p:spPr>
          <a:xfrm>
            <a:off x="9687060" y="2922320"/>
            <a:ext cx="1078287" cy="365125"/>
          </a:xfrm>
          <a:prstGeom prst="roundRect">
            <a:avLst/>
          </a:prstGeom>
          <a:solidFill>
            <a:srgbClr val="BDA8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71C12E2-8188-41FA-BE5F-5043AAA57C21}"/>
              </a:ext>
            </a:extLst>
          </p:cNvPr>
          <p:cNvSpPr/>
          <p:nvPr/>
        </p:nvSpPr>
        <p:spPr>
          <a:xfrm>
            <a:off x="9687059" y="3442753"/>
            <a:ext cx="1078287" cy="365125"/>
          </a:xfrm>
          <a:prstGeom prst="roundRect">
            <a:avLst/>
          </a:prstGeom>
          <a:solidFill>
            <a:srgbClr val="BDA8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pairs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807CCD8-00AF-440D-9186-228B5F712B94}"/>
              </a:ext>
            </a:extLst>
          </p:cNvPr>
          <p:cNvSpPr/>
          <p:nvPr/>
        </p:nvSpPr>
        <p:spPr>
          <a:xfrm>
            <a:off x="9687059" y="3977534"/>
            <a:ext cx="1078287" cy="365125"/>
          </a:xfrm>
          <a:prstGeom prst="roundRect">
            <a:avLst/>
          </a:prstGeom>
          <a:solidFill>
            <a:srgbClr val="BDA8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E53B70-B398-4176-885B-94C617690F77}"/>
              </a:ext>
            </a:extLst>
          </p:cNvPr>
          <p:cNvSpPr/>
          <p:nvPr/>
        </p:nvSpPr>
        <p:spPr>
          <a:xfrm>
            <a:off x="9687059" y="4512315"/>
            <a:ext cx="1078287" cy="365125"/>
          </a:xfrm>
          <a:prstGeom prst="roundRect">
            <a:avLst/>
          </a:prstGeom>
          <a:solidFill>
            <a:srgbClr val="BDA8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F265BE5-3233-4BB4-ADB3-25D67C9E467F}"/>
              </a:ext>
            </a:extLst>
          </p:cNvPr>
          <p:cNvSpPr/>
          <p:nvPr/>
        </p:nvSpPr>
        <p:spPr>
          <a:xfrm>
            <a:off x="9687059" y="5034214"/>
            <a:ext cx="1078287" cy="365125"/>
          </a:xfrm>
          <a:prstGeom prst="roundRect">
            <a:avLst/>
          </a:prstGeom>
          <a:solidFill>
            <a:srgbClr val="BDA8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DD236A8-C7CE-4105-85E9-79549EB00BB0}"/>
              </a:ext>
            </a:extLst>
          </p:cNvPr>
          <p:cNvSpPr/>
          <p:nvPr/>
        </p:nvSpPr>
        <p:spPr>
          <a:xfrm>
            <a:off x="9687058" y="5535790"/>
            <a:ext cx="1078287" cy="365125"/>
          </a:xfrm>
          <a:prstGeom prst="roundRect">
            <a:avLst/>
          </a:prstGeom>
          <a:solidFill>
            <a:srgbClr val="BDA8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matches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6F8051-CBC2-489D-8FE4-320197E69F7A}"/>
              </a:ext>
            </a:extLst>
          </p:cNvPr>
          <p:cNvSpPr/>
          <p:nvPr/>
        </p:nvSpPr>
        <p:spPr>
          <a:xfrm>
            <a:off x="3653815" y="2371725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8EF7A0D-2EE5-4157-923E-18D3B8C7ECC9}"/>
              </a:ext>
            </a:extLst>
          </p:cNvPr>
          <p:cNvSpPr/>
          <p:nvPr/>
        </p:nvSpPr>
        <p:spPr>
          <a:xfrm>
            <a:off x="3653814" y="2922320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ADA2F19-C7E9-44A1-8ABC-F2EF2DA5C31D}"/>
              </a:ext>
            </a:extLst>
          </p:cNvPr>
          <p:cNvSpPr/>
          <p:nvPr/>
        </p:nvSpPr>
        <p:spPr>
          <a:xfrm>
            <a:off x="3653813" y="3442753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74301CA-A51E-4D34-B353-0384C5323ED7}"/>
              </a:ext>
            </a:extLst>
          </p:cNvPr>
          <p:cNvSpPr/>
          <p:nvPr/>
        </p:nvSpPr>
        <p:spPr>
          <a:xfrm>
            <a:off x="3653813" y="3977534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into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A16478-536F-4856-814D-B0E368634204}"/>
              </a:ext>
            </a:extLst>
          </p:cNvPr>
          <p:cNvSpPr/>
          <p:nvPr/>
        </p:nvSpPr>
        <p:spPr>
          <a:xfrm>
            <a:off x="3653813" y="4512315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8EE709A-9F10-4185-8AA4-5BBF29884F76}"/>
              </a:ext>
            </a:extLst>
          </p:cNvPr>
          <p:cNvSpPr/>
          <p:nvPr/>
        </p:nvSpPr>
        <p:spPr>
          <a:xfrm>
            <a:off x="3653813" y="5034214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978CCB-4109-4BE2-B2A8-82C850C7415A}"/>
              </a:ext>
            </a:extLst>
          </p:cNvPr>
          <p:cNvSpPr/>
          <p:nvPr/>
        </p:nvSpPr>
        <p:spPr>
          <a:xfrm>
            <a:off x="3653812" y="5535790"/>
            <a:ext cx="1078287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97B72B-1DD4-47C4-A1BE-03E36E5BD8E4}"/>
              </a:ext>
            </a:extLst>
          </p:cNvPr>
          <p:cNvSpPr txBox="1"/>
          <p:nvPr/>
        </p:nvSpPr>
        <p:spPr>
          <a:xfrm>
            <a:off x="10765345" y="1389826"/>
            <a:ext cx="139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Isolate</a:t>
            </a:r>
          </a:p>
          <a:p>
            <a:pPr algn="ctr"/>
            <a:r>
              <a:rPr lang="en-US" dirty="0"/>
              <a:t>queens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870EAE0-CBFD-42B1-85F6-27059F81E911}"/>
              </a:ext>
            </a:extLst>
          </p:cNvPr>
          <p:cNvSpPr/>
          <p:nvPr/>
        </p:nvSpPr>
        <p:spPr>
          <a:xfrm>
            <a:off x="10921526" y="2369325"/>
            <a:ext cx="1078287" cy="365125"/>
          </a:xfrm>
          <a:prstGeom prst="roundRect">
            <a:avLst/>
          </a:prstGeom>
          <a:solidFill>
            <a:srgbClr val="9D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0CB9A39-9C79-4B23-AB6E-AA2057FBFB39}"/>
              </a:ext>
            </a:extLst>
          </p:cNvPr>
          <p:cNvSpPr/>
          <p:nvPr/>
        </p:nvSpPr>
        <p:spPr>
          <a:xfrm>
            <a:off x="10921526" y="3449097"/>
            <a:ext cx="1078287" cy="365125"/>
          </a:xfrm>
          <a:prstGeom prst="roundRect">
            <a:avLst/>
          </a:prstGeom>
          <a:solidFill>
            <a:srgbClr val="9D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2C5DF62-5798-489E-9114-EC3D9122AAF8}"/>
              </a:ext>
            </a:extLst>
          </p:cNvPr>
          <p:cNvSpPr/>
          <p:nvPr/>
        </p:nvSpPr>
        <p:spPr>
          <a:xfrm>
            <a:off x="10914096" y="4529422"/>
            <a:ext cx="1078287" cy="365125"/>
          </a:xfrm>
          <a:prstGeom prst="roundRect">
            <a:avLst/>
          </a:prstGeom>
          <a:solidFill>
            <a:srgbClr val="9D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queens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489FCD5-708B-4B91-BBC1-54EE74283B05}"/>
              </a:ext>
            </a:extLst>
          </p:cNvPr>
          <p:cNvSpPr/>
          <p:nvPr/>
        </p:nvSpPr>
        <p:spPr>
          <a:xfrm>
            <a:off x="10902475" y="5548091"/>
            <a:ext cx="1078287" cy="365125"/>
          </a:xfrm>
          <a:prstGeom prst="roundRect">
            <a:avLst/>
          </a:prstGeom>
          <a:solidFill>
            <a:srgbClr val="9D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again</a:t>
            </a: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AEF91169-7436-4B3B-9FAE-1946BC01289A}"/>
              </a:ext>
            </a:extLst>
          </p:cNvPr>
          <p:cNvSpPr/>
          <p:nvPr/>
        </p:nvSpPr>
        <p:spPr>
          <a:xfrm rot="10800000">
            <a:off x="8647712" y="854078"/>
            <a:ext cx="2867025" cy="524434"/>
          </a:xfrm>
          <a:prstGeom prst="curvedUpArrow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934E2-FB27-4759-B1F9-C4B20E94AF7B}"/>
              </a:ext>
            </a:extLst>
          </p:cNvPr>
          <p:cNvSpPr txBox="1"/>
          <p:nvPr/>
        </p:nvSpPr>
        <p:spPr>
          <a:xfrm>
            <a:off x="9267889" y="416521"/>
            <a:ext cx="196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Repeat as needed</a:t>
            </a:r>
          </a:p>
        </p:txBody>
      </p:sp>
    </p:spTree>
    <p:extLst>
      <p:ext uri="{BB962C8B-B14F-4D97-AF65-F5344CB8AC3E}">
        <p14:creationId xmlns:p14="http://schemas.microsoft.com/office/powerpoint/2010/main" val="134928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5" grpId="0" animBg="1"/>
      <p:bldP spid="86" grpId="0" animBg="1"/>
      <p:bldP spid="87" grpId="0" animBg="1"/>
      <p:bldP spid="88" grpId="0" animBg="1"/>
      <p:bldP spid="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1451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Solution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sp>
        <p:nvSpPr>
          <p:cNvPr id="53" name="Cylinder 52">
            <a:extLst>
              <a:ext uri="{FF2B5EF4-FFF2-40B4-BE49-F238E27FC236}">
                <a16:creationId xmlns:a16="http://schemas.microsoft.com/office/drawing/2014/main" id="{21222198-4E43-42CA-B12A-B72EC6477E40}"/>
              </a:ext>
            </a:extLst>
          </p:cNvPr>
          <p:cNvSpPr/>
          <p:nvPr/>
        </p:nvSpPr>
        <p:spPr>
          <a:xfrm>
            <a:off x="87687" y="3146646"/>
            <a:ext cx="1095756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ISPE Database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1E2CAD23-900F-45FA-82DB-66281085086F}"/>
              </a:ext>
            </a:extLst>
          </p:cNvPr>
          <p:cNvSpPr/>
          <p:nvPr/>
        </p:nvSpPr>
        <p:spPr>
          <a:xfrm>
            <a:off x="1324413" y="1268926"/>
            <a:ext cx="475488" cy="511240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7E89778-0C0D-4B60-9120-4095952FE78A}"/>
              </a:ext>
            </a:extLst>
          </p:cNvPr>
          <p:cNvSpPr/>
          <p:nvPr/>
        </p:nvSpPr>
        <p:spPr>
          <a:xfrm>
            <a:off x="1799901" y="1783331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8F2235-8034-47ED-B3B0-81B8C3742AF4}"/>
              </a:ext>
            </a:extLst>
          </p:cNvPr>
          <p:cNvSpPr/>
          <p:nvPr/>
        </p:nvSpPr>
        <p:spPr>
          <a:xfrm>
            <a:off x="1799901" y="2008280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68CF3F6-25E4-4DB5-8379-2FB4CEF87C9D}"/>
              </a:ext>
            </a:extLst>
          </p:cNvPr>
          <p:cNvSpPr/>
          <p:nvPr/>
        </p:nvSpPr>
        <p:spPr>
          <a:xfrm>
            <a:off x="1799900" y="2233229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1492EE0-C957-495B-8D50-AA8086F74321}"/>
              </a:ext>
            </a:extLst>
          </p:cNvPr>
          <p:cNvSpPr/>
          <p:nvPr/>
        </p:nvSpPr>
        <p:spPr>
          <a:xfrm>
            <a:off x="1799899" y="2450966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2149ABD-1EA2-464C-B38A-4D212863E31E}"/>
              </a:ext>
            </a:extLst>
          </p:cNvPr>
          <p:cNvSpPr/>
          <p:nvPr/>
        </p:nvSpPr>
        <p:spPr>
          <a:xfrm>
            <a:off x="1799897" y="2679023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ACF098D-A763-4D9C-A479-F81C0826C6DC}"/>
              </a:ext>
            </a:extLst>
          </p:cNvPr>
          <p:cNvSpPr/>
          <p:nvPr/>
        </p:nvSpPr>
        <p:spPr>
          <a:xfrm>
            <a:off x="1799897" y="2902995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FFECE29-F502-4960-BA68-81BB3A9249C2}"/>
              </a:ext>
            </a:extLst>
          </p:cNvPr>
          <p:cNvSpPr/>
          <p:nvPr/>
        </p:nvSpPr>
        <p:spPr>
          <a:xfrm>
            <a:off x="1799897" y="3138192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9021707-4265-4D1D-B9CD-6817AE0014F3}"/>
              </a:ext>
            </a:extLst>
          </p:cNvPr>
          <p:cNvSpPr/>
          <p:nvPr/>
        </p:nvSpPr>
        <p:spPr>
          <a:xfrm>
            <a:off x="1799897" y="3353997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2E5B9AC-DA16-4F7A-BFB9-5E6A880D22EE}"/>
              </a:ext>
            </a:extLst>
          </p:cNvPr>
          <p:cNvSpPr/>
          <p:nvPr/>
        </p:nvSpPr>
        <p:spPr>
          <a:xfrm>
            <a:off x="1799896" y="3578946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4E1A116-9BAC-41FA-83E2-52457E834FC4}"/>
              </a:ext>
            </a:extLst>
          </p:cNvPr>
          <p:cNvSpPr/>
          <p:nvPr/>
        </p:nvSpPr>
        <p:spPr>
          <a:xfrm>
            <a:off x="1799895" y="3796683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F9E5EB-4CCA-4CBC-9294-DE456FE8EDF4}"/>
              </a:ext>
            </a:extLst>
          </p:cNvPr>
          <p:cNvSpPr/>
          <p:nvPr/>
        </p:nvSpPr>
        <p:spPr>
          <a:xfrm>
            <a:off x="1799893" y="4024740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187D781-D823-4165-9748-EDC22109224A}"/>
              </a:ext>
            </a:extLst>
          </p:cNvPr>
          <p:cNvSpPr/>
          <p:nvPr/>
        </p:nvSpPr>
        <p:spPr>
          <a:xfrm>
            <a:off x="1799893" y="4248712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18C5801-CA68-4A36-B510-B7A32D43ECDA}"/>
              </a:ext>
            </a:extLst>
          </p:cNvPr>
          <p:cNvSpPr/>
          <p:nvPr/>
        </p:nvSpPr>
        <p:spPr>
          <a:xfrm>
            <a:off x="1799894" y="4481057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D9D1628-36CF-45AE-B90B-E2D5354E4644}"/>
              </a:ext>
            </a:extLst>
          </p:cNvPr>
          <p:cNvSpPr/>
          <p:nvPr/>
        </p:nvSpPr>
        <p:spPr>
          <a:xfrm>
            <a:off x="1799894" y="4706006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16540CA-71EC-4FEE-97CB-E8447504E5DC}"/>
              </a:ext>
            </a:extLst>
          </p:cNvPr>
          <p:cNvSpPr/>
          <p:nvPr/>
        </p:nvSpPr>
        <p:spPr>
          <a:xfrm>
            <a:off x="1799893" y="4930955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939B491-A403-4C00-B00F-7C117B6BB3D5}"/>
              </a:ext>
            </a:extLst>
          </p:cNvPr>
          <p:cNvSpPr/>
          <p:nvPr/>
        </p:nvSpPr>
        <p:spPr>
          <a:xfrm>
            <a:off x="1799892" y="5148692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89365A7-777A-40BD-A7B2-073B4AD35F75}"/>
              </a:ext>
            </a:extLst>
          </p:cNvPr>
          <p:cNvSpPr/>
          <p:nvPr/>
        </p:nvSpPr>
        <p:spPr>
          <a:xfrm>
            <a:off x="1799890" y="5376749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D89F35A-FBAC-466B-BBC8-B59780E05A23}"/>
              </a:ext>
            </a:extLst>
          </p:cNvPr>
          <p:cNvSpPr/>
          <p:nvPr/>
        </p:nvSpPr>
        <p:spPr>
          <a:xfrm>
            <a:off x="1799890" y="5600721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14C3912-61A8-4E1E-8423-EB02450626C8}"/>
              </a:ext>
            </a:extLst>
          </p:cNvPr>
          <p:cNvSpPr/>
          <p:nvPr/>
        </p:nvSpPr>
        <p:spPr>
          <a:xfrm>
            <a:off x="1799889" y="5836249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7E3C89B-90CB-4561-A9BD-4C4871B6AFDE}"/>
              </a:ext>
            </a:extLst>
          </p:cNvPr>
          <p:cNvSpPr/>
          <p:nvPr/>
        </p:nvSpPr>
        <p:spPr>
          <a:xfrm>
            <a:off x="1799889" y="6084367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2C49A15-2A38-4E26-8A37-8FC39899AF19}"/>
              </a:ext>
            </a:extLst>
          </p:cNvPr>
          <p:cNvSpPr/>
          <p:nvPr/>
        </p:nvSpPr>
        <p:spPr>
          <a:xfrm>
            <a:off x="1799889" y="1334405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97CD40C-BFC5-425B-A2D8-B5F4E2B5EC78}"/>
              </a:ext>
            </a:extLst>
          </p:cNvPr>
          <p:cNvSpPr/>
          <p:nvPr/>
        </p:nvSpPr>
        <p:spPr>
          <a:xfrm>
            <a:off x="1799889" y="1559354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BDACD-683C-4EE8-83FB-1A88A71BB5C6}"/>
              </a:ext>
            </a:extLst>
          </p:cNvPr>
          <p:cNvSpPr txBox="1"/>
          <p:nvPr/>
        </p:nvSpPr>
        <p:spPr>
          <a:xfrm>
            <a:off x="2161812" y="949789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Round 1</a:t>
            </a:r>
          </a:p>
        </p:txBody>
      </p:sp>
    </p:spTree>
    <p:extLst>
      <p:ext uri="{BB962C8B-B14F-4D97-AF65-F5344CB8AC3E}">
        <p14:creationId xmlns:p14="http://schemas.microsoft.com/office/powerpoint/2010/main" val="2633683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1451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Solution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sp>
        <p:nvSpPr>
          <p:cNvPr id="53" name="Cylinder 52">
            <a:extLst>
              <a:ext uri="{FF2B5EF4-FFF2-40B4-BE49-F238E27FC236}">
                <a16:creationId xmlns:a16="http://schemas.microsoft.com/office/drawing/2014/main" id="{21222198-4E43-42CA-B12A-B72EC6477E40}"/>
              </a:ext>
            </a:extLst>
          </p:cNvPr>
          <p:cNvSpPr/>
          <p:nvPr/>
        </p:nvSpPr>
        <p:spPr>
          <a:xfrm>
            <a:off x="87687" y="3146646"/>
            <a:ext cx="1095756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ISPE Database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1E2CAD23-900F-45FA-82DB-66281085086F}"/>
              </a:ext>
            </a:extLst>
          </p:cNvPr>
          <p:cNvSpPr/>
          <p:nvPr/>
        </p:nvSpPr>
        <p:spPr>
          <a:xfrm>
            <a:off x="1324413" y="1268926"/>
            <a:ext cx="475488" cy="511240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7E89778-0C0D-4B60-9120-4095952FE78A}"/>
              </a:ext>
            </a:extLst>
          </p:cNvPr>
          <p:cNvSpPr/>
          <p:nvPr/>
        </p:nvSpPr>
        <p:spPr>
          <a:xfrm>
            <a:off x="1799901" y="1783331"/>
            <a:ext cx="2479495" cy="17802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8F2235-8034-47ED-B3B0-81B8C3742AF4}"/>
              </a:ext>
            </a:extLst>
          </p:cNvPr>
          <p:cNvSpPr/>
          <p:nvPr/>
        </p:nvSpPr>
        <p:spPr>
          <a:xfrm>
            <a:off x="1799901" y="2008280"/>
            <a:ext cx="2479495" cy="17802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68CF3F6-25E4-4DB5-8379-2FB4CEF87C9D}"/>
              </a:ext>
            </a:extLst>
          </p:cNvPr>
          <p:cNvSpPr/>
          <p:nvPr/>
        </p:nvSpPr>
        <p:spPr>
          <a:xfrm>
            <a:off x="1799900" y="2233229"/>
            <a:ext cx="2479495" cy="17802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1492EE0-C957-495B-8D50-AA8086F74321}"/>
              </a:ext>
            </a:extLst>
          </p:cNvPr>
          <p:cNvSpPr/>
          <p:nvPr/>
        </p:nvSpPr>
        <p:spPr>
          <a:xfrm>
            <a:off x="1799899" y="2450966"/>
            <a:ext cx="2479495" cy="1780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2149ABD-1EA2-464C-B38A-4D212863E31E}"/>
              </a:ext>
            </a:extLst>
          </p:cNvPr>
          <p:cNvSpPr/>
          <p:nvPr/>
        </p:nvSpPr>
        <p:spPr>
          <a:xfrm>
            <a:off x="1799897" y="2679023"/>
            <a:ext cx="2479495" cy="1780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ACF098D-A763-4D9C-A479-F81C0826C6DC}"/>
              </a:ext>
            </a:extLst>
          </p:cNvPr>
          <p:cNvSpPr/>
          <p:nvPr/>
        </p:nvSpPr>
        <p:spPr>
          <a:xfrm>
            <a:off x="1799897" y="2902995"/>
            <a:ext cx="2479495" cy="1780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FFECE29-F502-4960-BA68-81BB3A9249C2}"/>
              </a:ext>
            </a:extLst>
          </p:cNvPr>
          <p:cNvSpPr/>
          <p:nvPr/>
        </p:nvSpPr>
        <p:spPr>
          <a:xfrm>
            <a:off x="1799897" y="3138192"/>
            <a:ext cx="2479495" cy="1780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9021707-4265-4D1D-B9CD-6817AE0014F3}"/>
              </a:ext>
            </a:extLst>
          </p:cNvPr>
          <p:cNvSpPr/>
          <p:nvPr/>
        </p:nvSpPr>
        <p:spPr>
          <a:xfrm>
            <a:off x="1799897" y="3353997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2E5B9AC-DA16-4F7A-BFB9-5E6A880D22EE}"/>
              </a:ext>
            </a:extLst>
          </p:cNvPr>
          <p:cNvSpPr/>
          <p:nvPr/>
        </p:nvSpPr>
        <p:spPr>
          <a:xfrm>
            <a:off x="1799896" y="3578946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4E1A116-9BAC-41FA-83E2-52457E834FC4}"/>
              </a:ext>
            </a:extLst>
          </p:cNvPr>
          <p:cNvSpPr/>
          <p:nvPr/>
        </p:nvSpPr>
        <p:spPr>
          <a:xfrm>
            <a:off x="1799895" y="3796683"/>
            <a:ext cx="2479495" cy="178024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F9E5EB-4CCA-4CBC-9294-DE456FE8EDF4}"/>
              </a:ext>
            </a:extLst>
          </p:cNvPr>
          <p:cNvSpPr/>
          <p:nvPr/>
        </p:nvSpPr>
        <p:spPr>
          <a:xfrm>
            <a:off x="1799893" y="4024740"/>
            <a:ext cx="2479495" cy="178024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187D781-D823-4165-9748-EDC22109224A}"/>
              </a:ext>
            </a:extLst>
          </p:cNvPr>
          <p:cNvSpPr/>
          <p:nvPr/>
        </p:nvSpPr>
        <p:spPr>
          <a:xfrm>
            <a:off x="1799893" y="4248712"/>
            <a:ext cx="2479495" cy="1780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18C5801-CA68-4A36-B510-B7A32D43ECDA}"/>
              </a:ext>
            </a:extLst>
          </p:cNvPr>
          <p:cNvSpPr/>
          <p:nvPr/>
        </p:nvSpPr>
        <p:spPr>
          <a:xfrm>
            <a:off x="1799894" y="4481057"/>
            <a:ext cx="2479495" cy="1780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D9D1628-36CF-45AE-B90B-E2D5354E4644}"/>
              </a:ext>
            </a:extLst>
          </p:cNvPr>
          <p:cNvSpPr/>
          <p:nvPr/>
        </p:nvSpPr>
        <p:spPr>
          <a:xfrm>
            <a:off x="1799894" y="4706006"/>
            <a:ext cx="2479495" cy="1780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16540CA-71EC-4FEE-97CB-E8447504E5DC}"/>
              </a:ext>
            </a:extLst>
          </p:cNvPr>
          <p:cNvSpPr/>
          <p:nvPr/>
        </p:nvSpPr>
        <p:spPr>
          <a:xfrm>
            <a:off x="1799893" y="4930955"/>
            <a:ext cx="2479495" cy="1780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939B491-A403-4C00-B00F-7C117B6BB3D5}"/>
              </a:ext>
            </a:extLst>
          </p:cNvPr>
          <p:cNvSpPr/>
          <p:nvPr/>
        </p:nvSpPr>
        <p:spPr>
          <a:xfrm>
            <a:off x="1799892" y="5148692"/>
            <a:ext cx="2479495" cy="17802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89365A7-777A-40BD-A7B2-073B4AD35F75}"/>
              </a:ext>
            </a:extLst>
          </p:cNvPr>
          <p:cNvSpPr/>
          <p:nvPr/>
        </p:nvSpPr>
        <p:spPr>
          <a:xfrm>
            <a:off x="1799890" y="5376749"/>
            <a:ext cx="2479495" cy="17802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D89F35A-FBAC-466B-BBC8-B59780E05A23}"/>
              </a:ext>
            </a:extLst>
          </p:cNvPr>
          <p:cNvSpPr/>
          <p:nvPr/>
        </p:nvSpPr>
        <p:spPr>
          <a:xfrm>
            <a:off x="1799890" y="5600721"/>
            <a:ext cx="2479495" cy="1780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14C3912-61A8-4E1E-8423-EB02450626C8}"/>
              </a:ext>
            </a:extLst>
          </p:cNvPr>
          <p:cNvSpPr/>
          <p:nvPr/>
        </p:nvSpPr>
        <p:spPr>
          <a:xfrm>
            <a:off x="1799889" y="5836249"/>
            <a:ext cx="2479495" cy="1780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7E3C89B-90CB-4561-A9BD-4C4871B6AFDE}"/>
              </a:ext>
            </a:extLst>
          </p:cNvPr>
          <p:cNvSpPr/>
          <p:nvPr/>
        </p:nvSpPr>
        <p:spPr>
          <a:xfrm>
            <a:off x="1799889" y="6084367"/>
            <a:ext cx="2479495" cy="1780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2C49A15-2A38-4E26-8A37-8FC39899AF19}"/>
              </a:ext>
            </a:extLst>
          </p:cNvPr>
          <p:cNvSpPr/>
          <p:nvPr/>
        </p:nvSpPr>
        <p:spPr>
          <a:xfrm>
            <a:off x="1799889" y="1334405"/>
            <a:ext cx="2479495" cy="178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97CD40C-BFC5-425B-A2D8-B5F4E2B5EC78}"/>
              </a:ext>
            </a:extLst>
          </p:cNvPr>
          <p:cNvSpPr/>
          <p:nvPr/>
        </p:nvSpPr>
        <p:spPr>
          <a:xfrm>
            <a:off x="1799889" y="1559354"/>
            <a:ext cx="2479495" cy="178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BDACD-683C-4EE8-83FB-1A88A71BB5C6}"/>
              </a:ext>
            </a:extLst>
          </p:cNvPr>
          <p:cNvSpPr txBox="1"/>
          <p:nvPr/>
        </p:nvSpPr>
        <p:spPr>
          <a:xfrm>
            <a:off x="2161812" y="949789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Round 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0D8735-3075-4B82-AC3D-F686C838CDD8}"/>
              </a:ext>
            </a:extLst>
          </p:cNvPr>
          <p:cNvSpPr/>
          <p:nvPr/>
        </p:nvSpPr>
        <p:spPr>
          <a:xfrm>
            <a:off x="5097837" y="1798916"/>
            <a:ext cx="2479495" cy="178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76E700D-C010-4527-9B74-404828A50762}"/>
              </a:ext>
            </a:extLst>
          </p:cNvPr>
          <p:cNvSpPr/>
          <p:nvPr/>
        </p:nvSpPr>
        <p:spPr>
          <a:xfrm>
            <a:off x="5097837" y="2023865"/>
            <a:ext cx="2479495" cy="178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C3DAF1F-9C27-4B80-A6DF-FE8994D72D42}"/>
              </a:ext>
            </a:extLst>
          </p:cNvPr>
          <p:cNvSpPr/>
          <p:nvPr/>
        </p:nvSpPr>
        <p:spPr>
          <a:xfrm>
            <a:off x="5097836" y="2248814"/>
            <a:ext cx="2479495" cy="178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86915B0-6FE6-4A14-84C3-942CDAA1D865}"/>
              </a:ext>
            </a:extLst>
          </p:cNvPr>
          <p:cNvSpPr/>
          <p:nvPr/>
        </p:nvSpPr>
        <p:spPr>
          <a:xfrm>
            <a:off x="5097835" y="2466551"/>
            <a:ext cx="2479495" cy="1780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402ABCD-AAD0-4436-9416-9F4513D2C99D}"/>
              </a:ext>
            </a:extLst>
          </p:cNvPr>
          <p:cNvSpPr/>
          <p:nvPr/>
        </p:nvSpPr>
        <p:spPr>
          <a:xfrm>
            <a:off x="5097833" y="2694608"/>
            <a:ext cx="2479495" cy="1780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3D7F612-6B12-4506-884E-8F9451BF2DD5}"/>
              </a:ext>
            </a:extLst>
          </p:cNvPr>
          <p:cNvSpPr/>
          <p:nvPr/>
        </p:nvSpPr>
        <p:spPr>
          <a:xfrm>
            <a:off x="5097833" y="2918580"/>
            <a:ext cx="2479495" cy="1780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7EE1C15-7B32-4F0F-BD82-F63AFC3F8633}"/>
              </a:ext>
            </a:extLst>
          </p:cNvPr>
          <p:cNvSpPr/>
          <p:nvPr/>
        </p:nvSpPr>
        <p:spPr>
          <a:xfrm>
            <a:off x="5097833" y="3153777"/>
            <a:ext cx="2479495" cy="1780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89BE225-6AF0-4A46-9965-05712A05F2F6}"/>
              </a:ext>
            </a:extLst>
          </p:cNvPr>
          <p:cNvSpPr/>
          <p:nvPr/>
        </p:nvSpPr>
        <p:spPr>
          <a:xfrm>
            <a:off x="5097833" y="3369582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90D870B-BD5F-443C-8106-B3255F2810AF}"/>
              </a:ext>
            </a:extLst>
          </p:cNvPr>
          <p:cNvSpPr/>
          <p:nvPr/>
        </p:nvSpPr>
        <p:spPr>
          <a:xfrm>
            <a:off x="5097832" y="3594531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A5F0-EEFB-4B83-914D-17BCE135D1AF}"/>
              </a:ext>
            </a:extLst>
          </p:cNvPr>
          <p:cNvSpPr/>
          <p:nvPr/>
        </p:nvSpPr>
        <p:spPr>
          <a:xfrm>
            <a:off x="5097831" y="3812268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9FAC83-4EC0-4880-A9A6-6109C0109995}"/>
              </a:ext>
            </a:extLst>
          </p:cNvPr>
          <p:cNvSpPr/>
          <p:nvPr/>
        </p:nvSpPr>
        <p:spPr>
          <a:xfrm>
            <a:off x="5097829" y="4040325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BC17B8F-7B4F-41CA-B67C-D1B9F6A9E96E}"/>
              </a:ext>
            </a:extLst>
          </p:cNvPr>
          <p:cNvSpPr/>
          <p:nvPr/>
        </p:nvSpPr>
        <p:spPr>
          <a:xfrm>
            <a:off x="5097829" y="4264297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DBF94AD-A26B-4C78-8972-E85352E7BF00}"/>
              </a:ext>
            </a:extLst>
          </p:cNvPr>
          <p:cNvSpPr/>
          <p:nvPr/>
        </p:nvSpPr>
        <p:spPr>
          <a:xfrm>
            <a:off x="5097830" y="4496642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DD61C5E-0BC1-4F24-904D-9FDFABD3D03E}"/>
              </a:ext>
            </a:extLst>
          </p:cNvPr>
          <p:cNvSpPr/>
          <p:nvPr/>
        </p:nvSpPr>
        <p:spPr>
          <a:xfrm>
            <a:off x="5097830" y="4721591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E7393DE-5E4A-42A9-AFE6-79908101743F}"/>
              </a:ext>
            </a:extLst>
          </p:cNvPr>
          <p:cNvSpPr/>
          <p:nvPr/>
        </p:nvSpPr>
        <p:spPr>
          <a:xfrm>
            <a:off x="5097829" y="4946540"/>
            <a:ext cx="2479495" cy="1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D1028E6-14EE-4B16-A968-2E963113FDEA}"/>
              </a:ext>
            </a:extLst>
          </p:cNvPr>
          <p:cNvSpPr/>
          <p:nvPr/>
        </p:nvSpPr>
        <p:spPr>
          <a:xfrm>
            <a:off x="5097828" y="5164277"/>
            <a:ext cx="2479495" cy="17802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F63D26A-8388-4464-9527-AB573F8E21B7}"/>
              </a:ext>
            </a:extLst>
          </p:cNvPr>
          <p:cNvSpPr/>
          <p:nvPr/>
        </p:nvSpPr>
        <p:spPr>
          <a:xfrm>
            <a:off x="5097826" y="5392334"/>
            <a:ext cx="2479495" cy="17802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1A0892-3AB8-4875-BB14-6B13368C5A17}"/>
              </a:ext>
            </a:extLst>
          </p:cNvPr>
          <p:cNvSpPr/>
          <p:nvPr/>
        </p:nvSpPr>
        <p:spPr>
          <a:xfrm>
            <a:off x="5097826" y="5616306"/>
            <a:ext cx="2479495" cy="17802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9F2A735-8B60-4AFF-9A46-EB0C40B93FE9}"/>
              </a:ext>
            </a:extLst>
          </p:cNvPr>
          <p:cNvSpPr/>
          <p:nvPr/>
        </p:nvSpPr>
        <p:spPr>
          <a:xfrm>
            <a:off x="5097825" y="5851834"/>
            <a:ext cx="2479495" cy="17802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E7DCE73-62AF-460B-99F8-D469FA5BDDA3}"/>
              </a:ext>
            </a:extLst>
          </p:cNvPr>
          <p:cNvSpPr/>
          <p:nvPr/>
        </p:nvSpPr>
        <p:spPr>
          <a:xfrm>
            <a:off x="5097825" y="6099952"/>
            <a:ext cx="2479495" cy="17802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DEAAA5-4CFF-421A-B311-CAC1E1B1FC50}"/>
              </a:ext>
            </a:extLst>
          </p:cNvPr>
          <p:cNvSpPr/>
          <p:nvPr/>
        </p:nvSpPr>
        <p:spPr>
          <a:xfrm>
            <a:off x="5097825" y="1349990"/>
            <a:ext cx="2479495" cy="178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3EB74ED-3139-4364-AF2C-557D45E97D3D}"/>
              </a:ext>
            </a:extLst>
          </p:cNvPr>
          <p:cNvSpPr/>
          <p:nvPr/>
        </p:nvSpPr>
        <p:spPr>
          <a:xfrm>
            <a:off x="5097825" y="1574939"/>
            <a:ext cx="2479495" cy="178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51A50E-DB20-4A81-982F-E2876774F25E}"/>
              </a:ext>
            </a:extLst>
          </p:cNvPr>
          <p:cNvSpPr/>
          <p:nvPr/>
        </p:nvSpPr>
        <p:spPr>
          <a:xfrm>
            <a:off x="8385044" y="1806273"/>
            <a:ext cx="2479495" cy="178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B37A59C-CABD-4F98-8F28-8D8BC0C89BCD}"/>
              </a:ext>
            </a:extLst>
          </p:cNvPr>
          <p:cNvSpPr/>
          <p:nvPr/>
        </p:nvSpPr>
        <p:spPr>
          <a:xfrm>
            <a:off x="8385044" y="2031222"/>
            <a:ext cx="2479495" cy="178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728FEFD-B744-4FAA-9475-DEEEF2A71A4D}"/>
              </a:ext>
            </a:extLst>
          </p:cNvPr>
          <p:cNvSpPr/>
          <p:nvPr/>
        </p:nvSpPr>
        <p:spPr>
          <a:xfrm>
            <a:off x="8385043" y="2256171"/>
            <a:ext cx="2479495" cy="178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09657B6-B96A-4D1F-A598-B30CB0A16B91}"/>
              </a:ext>
            </a:extLst>
          </p:cNvPr>
          <p:cNvSpPr/>
          <p:nvPr/>
        </p:nvSpPr>
        <p:spPr>
          <a:xfrm>
            <a:off x="8385042" y="2473908"/>
            <a:ext cx="2479495" cy="178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4958C4D-E840-4B0B-9862-3FF13C29A046}"/>
              </a:ext>
            </a:extLst>
          </p:cNvPr>
          <p:cNvSpPr/>
          <p:nvPr/>
        </p:nvSpPr>
        <p:spPr>
          <a:xfrm>
            <a:off x="8385040" y="2701965"/>
            <a:ext cx="2479495" cy="178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485DDA6-F7A5-47EB-A904-F1232DE9BBA1}"/>
              </a:ext>
            </a:extLst>
          </p:cNvPr>
          <p:cNvSpPr/>
          <p:nvPr/>
        </p:nvSpPr>
        <p:spPr>
          <a:xfrm>
            <a:off x="8385040" y="2925937"/>
            <a:ext cx="2479495" cy="178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C0934C3-69BF-46F1-A97C-784B15561596}"/>
              </a:ext>
            </a:extLst>
          </p:cNvPr>
          <p:cNvSpPr/>
          <p:nvPr/>
        </p:nvSpPr>
        <p:spPr>
          <a:xfrm>
            <a:off x="8385040" y="3161134"/>
            <a:ext cx="2479495" cy="178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4B6E000-AEDF-4A5A-953D-64BC548D1280}"/>
              </a:ext>
            </a:extLst>
          </p:cNvPr>
          <p:cNvSpPr/>
          <p:nvPr/>
        </p:nvSpPr>
        <p:spPr>
          <a:xfrm>
            <a:off x="8385040" y="3377857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490BA9B-D826-4F2C-9ABD-FA32E676038D}"/>
              </a:ext>
            </a:extLst>
          </p:cNvPr>
          <p:cNvSpPr/>
          <p:nvPr/>
        </p:nvSpPr>
        <p:spPr>
          <a:xfrm>
            <a:off x="8385039" y="3602806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722E305-71EB-4489-9C2D-B43FB54AD950}"/>
              </a:ext>
            </a:extLst>
          </p:cNvPr>
          <p:cNvSpPr/>
          <p:nvPr/>
        </p:nvSpPr>
        <p:spPr>
          <a:xfrm>
            <a:off x="8385038" y="3820543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FD870D3-330B-46C6-8915-C022B6425189}"/>
              </a:ext>
            </a:extLst>
          </p:cNvPr>
          <p:cNvSpPr/>
          <p:nvPr/>
        </p:nvSpPr>
        <p:spPr>
          <a:xfrm>
            <a:off x="8385036" y="4048600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B7E9DC47-3362-4538-8B9C-54A52DA31436}"/>
              </a:ext>
            </a:extLst>
          </p:cNvPr>
          <p:cNvSpPr/>
          <p:nvPr/>
        </p:nvSpPr>
        <p:spPr>
          <a:xfrm>
            <a:off x="8385036" y="4271985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DA818C5-CEA0-41D5-AA48-99A40B3B0F99}"/>
              </a:ext>
            </a:extLst>
          </p:cNvPr>
          <p:cNvSpPr/>
          <p:nvPr/>
        </p:nvSpPr>
        <p:spPr>
          <a:xfrm>
            <a:off x="8385037" y="4504330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04635414-F9DC-4A0E-95E4-C3063D3B25F7}"/>
              </a:ext>
            </a:extLst>
          </p:cNvPr>
          <p:cNvSpPr/>
          <p:nvPr/>
        </p:nvSpPr>
        <p:spPr>
          <a:xfrm>
            <a:off x="8385037" y="4728948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A3AE072-E257-45F5-94B0-6D00F5087550}"/>
              </a:ext>
            </a:extLst>
          </p:cNvPr>
          <p:cNvSpPr/>
          <p:nvPr/>
        </p:nvSpPr>
        <p:spPr>
          <a:xfrm>
            <a:off x="8385036" y="4953897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8ED85AB-953F-49B6-B09E-50CC42577223}"/>
              </a:ext>
            </a:extLst>
          </p:cNvPr>
          <p:cNvSpPr/>
          <p:nvPr/>
        </p:nvSpPr>
        <p:spPr>
          <a:xfrm>
            <a:off x="8385035" y="5171634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974D87D9-7298-483C-97B5-F14687D07339}"/>
              </a:ext>
            </a:extLst>
          </p:cNvPr>
          <p:cNvSpPr/>
          <p:nvPr/>
        </p:nvSpPr>
        <p:spPr>
          <a:xfrm>
            <a:off x="8385033" y="5399691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1E5C1FB-9020-4ABA-8995-D7301093D118}"/>
              </a:ext>
            </a:extLst>
          </p:cNvPr>
          <p:cNvSpPr/>
          <p:nvPr/>
        </p:nvSpPr>
        <p:spPr>
          <a:xfrm>
            <a:off x="8385033" y="5623663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C9F2773-6A31-4DD4-A48C-1FA55CE39E14}"/>
              </a:ext>
            </a:extLst>
          </p:cNvPr>
          <p:cNvSpPr/>
          <p:nvPr/>
        </p:nvSpPr>
        <p:spPr>
          <a:xfrm>
            <a:off x="8385032" y="5859191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0EFB8D6-AA39-44F8-A5EB-F3066E7E72BE}"/>
              </a:ext>
            </a:extLst>
          </p:cNvPr>
          <p:cNvSpPr/>
          <p:nvPr/>
        </p:nvSpPr>
        <p:spPr>
          <a:xfrm>
            <a:off x="8385032" y="6107309"/>
            <a:ext cx="2479495" cy="1780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CDF2F31-BD7A-4832-8BD7-7C95DC392DE0}"/>
              </a:ext>
            </a:extLst>
          </p:cNvPr>
          <p:cNvSpPr/>
          <p:nvPr/>
        </p:nvSpPr>
        <p:spPr>
          <a:xfrm>
            <a:off x="8385032" y="1357347"/>
            <a:ext cx="2479495" cy="178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D425CC1-AD53-4445-BAC0-D77B5A9E239A}"/>
              </a:ext>
            </a:extLst>
          </p:cNvPr>
          <p:cNvSpPr/>
          <p:nvPr/>
        </p:nvSpPr>
        <p:spPr>
          <a:xfrm>
            <a:off x="8385032" y="1582296"/>
            <a:ext cx="2479495" cy="178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127A1D-62F7-434C-B93E-BDC400599BB6}"/>
              </a:ext>
            </a:extLst>
          </p:cNvPr>
          <p:cNvSpPr txBox="1"/>
          <p:nvPr/>
        </p:nvSpPr>
        <p:spPr>
          <a:xfrm>
            <a:off x="5459748" y="983423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Round 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7B41F1-D366-468F-82B0-1BA269064F21}"/>
              </a:ext>
            </a:extLst>
          </p:cNvPr>
          <p:cNvSpPr txBox="1"/>
          <p:nvPr/>
        </p:nvSpPr>
        <p:spPr>
          <a:xfrm>
            <a:off x="8746955" y="983423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Round 3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94A615-2613-4796-9607-B675FF8AC356}"/>
              </a:ext>
            </a:extLst>
          </p:cNvPr>
          <p:cNvSpPr/>
          <p:nvPr/>
        </p:nvSpPr>
        <p:spPr>
          <a:xfrm>
            <a:off x="5097825" y="4264297"/>
            <a:ext cx="2479495" cy="1780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E8FA219-678B-49D6-B7B7-DFC405548F79}"/>
              </a:ext>
            </a:extLst>
          </p:cNvPr>
          <p:cNvSpPr/>
          <p:nvPr/>
        </p:nvSpPr>
        <p:spPr>
          <a:xfrm>
            <a:off x="5097826" y="4496642"/>
            <a:ext cx="2479495" cy="1780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AD4C1B6-D58E-4A00-B669-320E59A724FA}"/>
              </a:ext>
            </a:extLst>
          </p:cNvPr>
          <p:cNvSpPr/>
          <p:nvPr/>
        </p:nvSpPr>
        <p:spPr>
          <a:xfrm>
            <a:off x="5097826" y="4721591"/>
            <a:ext cx="2479495" cy="1780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F1668A60-6F55-475E-9E9B-0AC8A4963247}"/>
              </a:ext>
            </a:extLst>
          </p:cNvPr>
          <p:cNvSpPr/>
          <p:nvPr/>
        </p:nvSpPr>
        <p:spPr>
          <a:xfrm>
            <a:off x="5097825" y="4946540"/>
            <a:ext cx="2479495" cy="1780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BE7DA23-5057-42D5-8044-16AF38248415}"/>
              </a:ext>
            </a:extLst>
          </p:cNvPr>
          <p:cNvSpPr/>
          <p:nvPr/>
        </p:nvSpPr>
        <p:spPr>
          <a:xfrm>
            <a:off x="4393725" y="3511734"/>
            <a:ext cx="594360" cy="601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9AFE9B9F-5501-4C29-9735-4DDB626662DB}"/>
              </a:ext>
            </a:extLst>
          </p:cNvPr>
          <p:cNvSpPr/>
          <p:nvPr/>
        </p:nvSpPr>
        <p:spPr>
          <a:xfrm>
            <a:off x="7691653" y="3527593"/>
            <a:ext cx="594360" cy="601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1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 animBg="1"/>
      <p:bldP spid="101" grpId="0" animBg="1"/>
      <p:bldP spid="102" grpId="0" animBg="1"/>
      <p:bldP spid="103" grpId="0" animBg="1"/>
      <p:bldP spid="5" grpId="0" animBg="1"/>
      <p:bldP spid="10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7C8C07-C23D-406E-B969-9FDC556D2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38" y="41274"/>
            <a:ext cx="11531012" cy="67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50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30918C-9470-44CC-8E63-5F546063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7" y="467494"/>
            <a:ext cx="12002106" cy="59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33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748150" cy="4693376"/>
          </a:xfrm>
        </p:spPr>
        <p:txBody>
          <a:bodyPr>
            <a:normAutofit/>
          </a:bodyPr>
          <a:lstStyle/>
          <a:p>
            <a:r>
              <a:rPr lang="en-US" dirty="0"/>
              <a:t>Automated data matching is the only feasible solution to address this type of entity reconciliation for large databases</a:t>
            </a:r>
          </a:p>
          <a:p>
            <a:r>
              <a:rPr lang="en-US" dirty="0"/>
              <a:t>At the same time – it isn’t magic!  Data owners still need to be involved to reconcile edge cases</a:t>
            </a:r>
          </a:p>
          <a:p>
            <a:r>
              <a:rPr lang="en-US" dirty="0"/>
              <a:t>This approach is useful to address ANY severely duplicated dataset, including people data, two large data silos, etc.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5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4F918-D5CE-4CB7-8E65-AF5D1FDA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Agenda</a:t>
            </a:r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84F0-6D0A-45BD-BC28-76D6403A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ISPE’s Company Data Dilemma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Crash Course in Automated Data Matching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Developing the Solution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Questions</a:t>
            </a: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9CFE49CE-5062-414E-8D29-2F17DFE1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9" name="Picture 8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E0AFD8C9-4BF5-4495-B3FC-1F9179E07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73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EEF7-5709-443C-9988-C00AB681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3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2CAB8C30-31F1-469E-86D7-8B3AE7C6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07BBE6-0D52-4328-A15B-88F62CC2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70789"/>
            <a:ext cx="10233800" cy="433863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Contact information:</a:t>
            </a:r>
          </a:p>
          <a:p>
            <a:r>
              <a:rPr lang="en-US" dirty="0"/>
              <a:t>Duncan Bell, Bumblebee</a:t>
            </a:r>
          </a:p>
          <a:p>
            <a:pPr lvl="1"/>
            <a:r>
              <a:rPr lang="en-US" dirty="0">
                <a:hlinkClick r:id="rId2"/>
              </a:rPr>
              <a:t>dbell@columbiabooks.com</a:t>
            </a:r>
            <a:endParaRPr lang="en-US" dirty="0"/>
          </a:p>
          <a:p>
            <a:pPr lvl="1"/>
            <a:r>
              <a:rPr lang="en-US" dirty="0"/>
              <a:t>240-235-0269</a:t>
            </a:r>
          </a:p>
          <a:p>
            <a:r>
              <a:rPr lang="de-DE" dirty="0"/>
              <a:t>David Everett, ISPE</a:t>
            </a:r>
          </a:p>
          <a:p>
            <a:pPr lvl="1"/>
            <a:r>
              <a:rPr lang="sv-SE" dirty="0">
                <a:hlinkClick r:id="rId3"/>
              </a:rPr>
              <a:t>deverett@ISPE.org</a:t>
            </a:r>
            <a:endParaRPr lang="sv-SE" dirty="0"/>
          </a:p>
          <a:p>
            <a:pPr lvl="1"/>
            <a:r>
              <a:rPr lang="en-US" dirty="0"/>
              <a:t>813-739-2279</a:t>
            </a:r>
            <a:endParaRPr lang="de-DE" dirty="0"/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E3A16C49-D31E-4929-BF40-C2E87F02C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9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r>
              <a:rPr lang="en-US" dirty="0"/>
              <a:t>About ISPE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271016"/>
            <a:ext cx="10081400" cy="4869664"/>
          </a:xfrm>
        </p:spPr>
        <p:txBody>
          <a:bodyPr>
            <a:normAutofit/>
          </a:bodyPr>
          <a:lstStyle/>
          <a:p>
            <a:r>
              <a:rPr lang="en-US" dirty="0"/>
              <a:t>ISPE is the International Society for Pharmaceutical Engineering</a:t>
            </a:r>
          </a:p>
          <a:p>
            <a:r>
              <a:rPr lang="en-US" dirty="0"/>
              <a:t>Founded in 1980 with the goal of advancing technical efficiency of our members through conferences, training sessions and industry guidance.</a:t>
            </a:r>
          </a:p>
          <a:p>
            <a:r>
              <a:rPr lang="en-US" dirty="0"/>
              <a:t>Our goal is to maintain leadership in pharmaceutical knowledge in order to deliver innovation in </a:t>
            </a:r>
          </a:p>
          <a:p>
            <a:pPr lvl="1"/>
            <a:r>
              <a:rPr lang="en-US" dirty="0"/>
              <a:t>Supply chain and Operational innovation</a:t>
            </a:r>
          </a:p>
          <a:p>
            <a:pPr lvl="1"/>
            <a:r>
              <a:rPr lang="en-US" dirty="0"/>
              <a:t>Regulatory insight</a:t>
            </a:r>
          </a:p>
          <a:p>
            <a:pPr lvl="1"/>
            <a:r>
              <a:rPr lang="en-US" dirty="0"/>
              <a:t>Delivery of quality medicines to patients</a:t>
            </a:r>
          </a:p>
          <a:p>
            <a:r>
              <a:rPr lang="en-US" dirty="0"/>
              <a:t>We have about 17,000 members worldwide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A858AC5E-A69A-4611-8762-DD54D0F8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8" name="Picture 7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2B20251F-BEAF-4538-B75E-4231C674A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1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r>
              <a:rPr lang="en-US" dirty="0"/>
              <a:t>ISPE’s Company Data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271016"/>
            <a:ext cx="10081400" cy="4869664"/>
          </a:xfrm>
        </p:spPr>
        <p:txBody>
          <a:bodyPr>
            <a:normAutofit/>
          </a:bodyPr>
          <a:lstStyle/>
          <a:p>
            <a:r>
              <a:rPr lang="en-US" dirty="0"/>
              <a:t>Company data has gotten out of control </a:t>
            </a:r>
          </a:p>
          <a:p>
            <a:pPr lvl="1"/>
            <a:r>
              <a:rPr lang="en-US" dirty="0"/>
              <a:t>Data integrity wasn’t well thought out when the ability to join online was created several years ago</a:t>
            </a:r>
          </a:p>
          <a:p>
            <a:pPr lvl="1"/>
            <a:r>
              <a:rPr lang="en-US" dirty="0"/>
              <a:t>Due to nature of large companies, duplicate companies were entered</a:t>
            </a:r>
          </a:p>
          <a:p>
            <a:pPr lvl="2"/>
            <a:r>
              <a:rPr lang="en-US" dirty="0"/>
              <a:t>Location, department or division were the only distinguishing data points</a:t>
            </a:r>
          </a:p>
          <a:p>
            <a:pPr lvl="2"/>
            <a:r>
              <a:rPr lang="en-US" dirty="0"/>
              <a:t>Our memberships are individual, so some company addresses were actually home addresses</a:t>
            </a:r>
          </a:p>
          <a:p>
            <a:pPr lvl="2"/>
            <a:r>
              <a:rPr lang="en-US" dirty="0"/>
              <a:t>The same company typed differently</a:t>
            </a:r>
          </a:p>
          <a:p>
            <a:pPr lvl="1"/>
            <a:r>
              <a:rPr lang="en-US" dirty="0"/>
              <a:t>Reporting on members from a specific company has become very difficult</a:t>
            </a:r>
          </a:p>
          <a:p>
            <a:pPr lvl="1"/>
            <a:r>
              <a:rPr lang="en-US" dirty="0"/>
              <a:t>Company engagement data has become a more important KPI as membership needs have evolved</a:t>
            </a:r>
          </a:p>
          <a:p>
            <a:pPr lvl="1"/>
            <a:r>
              <a:rPr lang="en-US" dirty="0"/>
              <a:t>Mergers and acquisitions have also made this more difficult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A858AC5E-A69A-4611-8762-DD54D0F8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8" name="Picture 7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2B20251F-BEAF-4538-B75E-4231C674A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7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Assessing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93376"/>
          </a:xfrm>
        </p:spPr>
        <p:txBody>
          <a:bodyPr>
            <a:normAutofit/>
          </a:bodyPr>
          <a:lstStyle/>
          <a:p>
            <a:r>
              <a:rPr lang="en-US" dirty="0"/>
              <a:t>ISPE has a large database (&gt; 100k records) that lacks consistent use of unique identifiers for its company entities</a:t>
            </a:r>
          </a:p>
          <a:p>
            <a:r>
              <a:rPr lang="en-US" dirty="0"/>
              <a:t>Individual records have manually-entered text fields with company names sans any associated identifier</a:t>
            </a:r>
          </a:p>
          <a:p>
            <a:r>
              <a:rPr lang="en-US" dirty="0"/>
              <a:t>To make matters worse, there is a ton of duplication </a:t>
            </a:r>
          </a:p>
          <a:p>
            <a:endParaRPr lang="en-US" dirty="0"/>
          </a:p>
          <a:p>
            <a:r>
              <a:rPr lang="en-US" dirty="0"/>
              <a:t>We need to develop master data!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0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What is Master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C75-5ED8-4035-B52F-D4B342FC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93376"/>
          </a:xfrm>
        </p:spPr>
        <p:txBody>
          <a:bodyPr>
            <a:normAutofit/>
          </a:bodyPr>
          <a:lstStyle/>
          <a:p>
            <a:r>
              <a:rPr lang="en-US" dirty="0"/>
              <a:t>A set of data containing the most valuable, agreed upon information shared across an organization</a:t>
            </a:r>
          </a:p>
          <a:p>
            <a:pPr lvl="1"/>
            <a:r>
              <a:rPr lang="en-US" dirty="0"/>
              <a:t>Customers, prospects, products, transactions, etc.</a:t>
            </a:r>
          </a:p>
          <a:p>
            <a:r>
              <a:rPr lang="en-US" dirty="0"/>
              <a:t>A “single version of the truth”</a:t>
            </a:r>
          </a:p>
          <a:p>
            <a:r>
              <a:rPr lang="en-US" dirty="0"/>
              <a:t>Your “database of record”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7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The Need for Master Data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36438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5688ABAD-2F52-423C-9368-20B883B4BE37}"/>
              </a:ext>
            </a:extLst>
          </p:cNvPr>
          <p:cNvSpPr/>
          <p:nvPr/>
        </p:nvSpPr>
        <p:spPr>
          <a:xfrm>
            <a:off x="290322" y="3047238"/>
            <a:ext cx="1095756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4F46179-BFFB-457D-B412-55329A54406E}"/>
              </a:ext>
            </a:extLst>
          </p:cNvPr>
          <p:cNvSpPr/>
          <p:nvPr/>
        </p:nvSpPr>
        <p:spPr>
          <a:xfrm>
            <a:off x="1527048" y="1451451"/>
            <a:ext cx="475488" cy="451713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24E5C-9AA0-4ED8-A538-A1168A58D729}"/>
              </a:ext>
            </a:extLst>
          </p:cNvPr>
          <p:cNvSpPr/>
          <p:nvPr/>
        </p:nvSpPr>
        <p:spPr>
          <a:xfrm>
            <a:off x="2002536" y="157162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14D84F-1A98-40C2-A35C-B15B1AA6DDDA}"/>
              </a:ext>
            </a:extLst>
          </p:cNvPr>
          <p:cNvSpPr/>
          <p:nvPr/>
        </p:nvSpPr>
        <p:spPr>
          <a:xfrm>
            <a:off x="2002536" y="1796574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08339D-7B04-4EC0-AFA7-68387C08F375}"/>
              </a:ext>
            </a:extLst>
          </p:cNvPr>
          <p:cNvSpPr/>
          <p:nvPr/>
        </p:nvSpPr>
        <p:spPr>
          <a:xfrm>
            <a:off x="2002535" y="2021523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CC4B45-7E68-4DAC-8337-A8E33D1ECC4C}"/>
              </a:ext>
            </a:extLst>
          </p:cNvPr>
          <p:cNvSpPr/>
          <p:nvPr/>
        </p:nvSpPr>
        <p:spPr>
          <a:xfrm>
            <a:off x="2002534" y="2239260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6C47E9-50B5-4888-9F85-AC4691CEC76F}"/>
              </a:ext>
            </a:extLst>
          </p:cNvPr>
          <p:cNvSpPr/>
          <p:nvPr/>
        </p:nvSpPr>
        <p:spPr>
          <a:xfrm>
            <a:off x="2002532" y="2467317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EC81C6-B417-4999-AE05-3110F37D5037}"/>
              </a:ext>
            </a:extLst>
          </p:cNvPr>
          <p:cNvSpPr/>
          <p:nvPr/>
        </p:nvSpPr>
        <p:spPr>
          <a:xfrm>
            <a:off x="2002532" y="269128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2C030E-4587-4B53-A379-D98D7A156901}"/>
              </a:ext>
            </a:extLst>
          </p:cNvPr>
          <p:cNvSpPr/>
          <p:nvPr/>
        </p:nvSpPr>
        <p:spPr>
          <a:xfrm>
            <a:off x="2002532" y="2935630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06D745-7268-40B7-8BF3-BB5F80A0359E}"/>
              </a:ext>
            </a:extLst>
          </p:cNvPr>
          <p:cNvSpPr/>
          <p:nvPr/>
        </p:nvSpPr>
        <p:spPr>
          <a:xfrm>
            <a:off x="2002532" y="316057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B34C3C-9B6F-4048-9841-932C464C322A}"/>
              </a:ext>
            </a:extLst>
          </p:cNvPr>
          <p:cNvSpPr/>
          <p:nvPr/>
        </p:nvSpPr>
        <p:spPr>
          <a:xfrm>
            <a:off x="2002531" y="3385528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8A4C78-2147-451F-A85A-3106179D5DD5}"/>
              </a:ext>
            </a:extLst>
          </p:cNvPr>
          <p:cNvSpPr/>
          <p:nvPr/>
        </p:nvSpPr>
        <p:spPr>
          <a:xfrm>
            <a:off x="2002530" y="360326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040502-96AE-434E-A372-8C8977635FC0}"/>
              </a:ext>
            </a:extLst>
          </p:cNvPr>
          <p:cNvSpPr/>
          <p:nvPr/>
        </p:nvSpPr>
        <p:spPr>
          <a:xfrm>
            <a:off x="2002528" y="3831322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EBA42A-2D17-4B4B-B4AA-251F4F67E349}"/>
              </a:ext>
            </a:extLst>
          </p:cNvPr>
          <p:cNvSpPr/>
          <p:nvPr/>
        </p:nvSpPr>
        <p:spPr>
          <a:xfrm>
            <a:off x="2002528" y="4055294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2482FE-CD24-48CF-9171-F1750927E37A}"/>
              </a:ext>
            </a:extLst>
          </p:cNvPr>
          <p:cNvSpPr/>
          <p:nvPr/>
        </p:nvSpPr>
        <p:spPr>
          <a:xfrm>
            <a:off x="2002529" y="4305927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650358-5CD0-41AA-84FA-5B01B7F18D3A}"/>
              </a:ext>
            </a:extLst>
          </p:cNvPr>
          <p:cNvSpPr/>
          <p:nvPr/>
        </p:nvSpPr>
        <p:spPr>
          <a:xfrm>
            <a:off x="2002529" y="4530876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6E32C8-6005-47D3-BB8C-74B61C78834D}"/>
              </a:ext>
            </a:extLst>
          </p:cNvPr>
          <p:cNvSpPr/>
          <p:nvPr/>
        </p:nvSpPr>
        <p:spPr>
          <a:xfrm>
            <a:off x="2002528" y="475582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17E8F1-CEC1-42DF-8AD5-76CCF17AE7C9}"/>
              </a:ext>
            </a:extLst>
          </p:cNvPr>
          <p:cNvSpPr/>
          <p:nvPr/>
        </p:nvSpPr>
        <p:spPr>
          <a:xfrm>
            <a:off x="2002527" y="4973562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E51B10-770B-4B82-9EB3-EBC0970D366B}"/>
              </a:ext>
            </a:extLst>
          </p:cNvPr>
          <p:cNvSpPr/>
          <p:nvPr/>
        </p:nvSpPr>
        <p:spPr>
          <a:xfrm>
            <a:off x="2002525" y="520161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D3B8FBD-251B-4BDE-ACF4-935FAA08B863}"/>
              </a:ext>
            </a:extLst>
          </p:cNvPr>
          <p:cNvSpPr/>
          <p:nvPr/>
        </p:nvSpPr>
        <p:spPr>
          <a:xfrm>
            <a:off x="2002525" y="5425591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538DDE-7FDA-4ACA-8B4B-AFC8CBF6A38B}"/>
              </a:ext>
            </a:extLst>
          </p:cNvPr>
          <p:cNvSpPr/>
          <p:nvPr/>
        </p:nvSpPr>
        <p:spPr>
          <a:xfrm>
            <a:off x="2002524" y="566111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7387FD4-A2BE-4F79-95C3-D9AE9C020033}"/>
              </a:ext>
            </a:extLst>
          </p:cNvPr>
          <p:cNvSpPr/>
          <p:nvPr/>
        </p:nvSpPr>
        <p:spPr>
          <a:xfrm>
            <a:off x="10189468" y="3051192"/>
            <a:ext cx="1095756" cy="13255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Source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4FC9F6-2D4D-4E07-B7C7-ECC7367D71D0}"/>
              </a:ext>
            </a:extLst>
          </p:cNvPr>
          <p:cNvSpPr/>
          <p:nvPr/>
        </p:nvSpPr>
        <p:spPr>
          <a:xfrm>
            <a:off x="6438507" y="1571625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F52278-FD01-477B-AC78-3E1BD0E839E4}"/>
              </a:ext>
            </a:extLst>
          </p:cNvPr>
          <p:cNvSpPr/>
          <p:nvPr/>
        </p:nvSpPr>
        <p:spPr>
          <a:xfrm>
            <a:off x="6438507" y="1796574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DF72D2F-F078-4E05-B69D-A712CFD6E977}"/>
              </a:ext>
            </a:extLst>
          </p:cNvPr>
          <p:cNvSpPr/>
          <p:nvPr/>
        </p:nvSpPr>
        <p:spPr>
          <a:xfrm>
            <a:off x="6438506" y="2021523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B30BD19-054B-4E9D-8B04-4E0A927EDCF8}"/>
              </a:ext>
            </a:extLst>
          </p:cNvPr>
          <p:cNvSpPr/>
          <p:nvPr/>
        </p:nvSpPr>
        <p:spPr>
          <a:xfrm>
            <a:off x="6438505" y="2239260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F01ECB-21F7-4775-B0AE-E5F419A5C9E7}"/>
              </a:ext>
            </a:extLst>
          </p:cNvPr>
          <p:cNvSpPr/>
          <p:nvPr/>
        </p:nvSpPr>
        <p:spPr>
          <a:xfrm>
            <a:off x="6438503" y="2467317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A9BADF4-FD25-4045-A21C-5E214798E63C}"/>
              </a:ext>
            </a:extLst>
          </p:cNvPr>
          <p:cNvSpPr/>
          <p:nvPr/>
        </p:nvSpPr>
        <p:spPr>
          <a:xfrm>
            <a:off x="6438503" y="2691289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B7E66E6-CE0A-4134-B506-7CF7A64549A1}"/>
              </a:ext>
            </a:extLst>
          </p:cNvPr>
          <p:cNvSpPr/>
          <p:nvPr/>
        </p:nvSpPr>
        <p:spPr>
          <a:xfrm>
            <a:off x="6438503" y="2935630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37BE5B5-5DD6-49F6-B2A2-1B94375D0674}"/>
              </a:ext>
            </a:extLst>
          </p:cNvPr>
          <p:cNvSpPr/>
          <p:nvPr/>
        </p:nvSpPr>
        <p:spPr>
          <a:xfrm>
            <a:off x="6438503" y="3160579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A87C8FB-597B-40E2-9E12-AF7C76915AD9}"/>
              </a:ext>
            </a:extLst>
          </p:cNvPr>
          <p:cNvSpPr/>
          <p:nvPr/>
        </p:nvSpPr>
        <p:spPr>
          <a:xfrm>
            <a:off x="6438502" y="3385528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FD28C00-4DF6-4063-B008-4229EB03D641}"/>
              </a:ext>
            </a:extLst>
          </p:cNvPr>
          <p:cNvSpPr/>
          <p:nvPr/>
        </p:nvSpPr>
        <p:spPr>
          <a:xfrm>
            <a:off x="6438501" y="3603265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D0BC505-EE11-434B-AA56-AFE73397799B}"/>
              </a:ext>
            </a:extLst>
          </p:cNvPr>
          <p:cNvSpPr/>
          <p:nvPr/>
        </p:nvSpPr>
        <p:spPr>
          <a:xfrm>
            <a:off x="6438499" y="3831322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97383EF-8FCC-4AF9-AC46-AB53BEE50246}"/>
              </a:ext>
            </a:extLst>
          </p:cNvPr>
          <p:cNvSpPr/>
          <p:nvPr/>
        </p:nvSpPr>
        <p:spPr>
          <a:xfrm>
            <a:off x="6438499" y="4055294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9605A99-71D8-4D6B-9D8D-8B182F4526A5}"/>
              </a:ext>
            </a:extLst>
          </p:cNvPr>
          <p:cNvSpPr/>
          <p:nvPr/>
        </p:nvSpPr>
        <p:spPr>
          <a:xfrm>
            <a:off x="6438500" y="4305927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66F752C-443B-4087-A0B8-2ED145ED255E}"/>
              </a:ext>
            </a:extLst>
          </p:cNvPr>
          <p:cNvSpPr/>
          <p:nvPr/>
        </p:nvSpPr>
        <p:spPr>
          <a:xfrm>
            <a:off x="6438500" y="4530876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16C8438-1404-4105-85BC-E1A2BBBF9BC7}"/>
              </a:ext>
            </a:extLst>
          </p:cNvPr>
          <p:cNvSpPr/>
          <p:nvPr/>
        </p:nvSpPr>
        <p:spPr>
          <a:xfrm>
            <a:off x="6438499" y="4755825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EC66F8-CE77-4019-A27D-9DE282D052B1}"/>
              </a:ext>
            </a:extLst>
          </p:cNvPr>
          <p:cNvSpPr/>
          <p:nvPr/>
        </p:nvSpPr>
        <p:spPr>
          <a:xfrm>
            <a:off x="6438498" y="4973562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A238518-ACA5-4C69-AEC7-B7AA5B22ED8A}"/>
              </a:ext>
            </a:extLst>
          </p:cNvPr>
          <p:cNvSpPr/>
          <p:nvPr/>
        </p:nvSpPr>
        <p:spPr>
          <a:xfrm>
            <a:off x="6438496" y="5201619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B187C4F-142B-46F7-8A2B-6B751580DA3F}"/>
              </a:ext>
            </a:extLst>
          </p:cNvPr>
          <p:cNvSpPr/>
          <p:nvPr/>
        </p:nvSpPr>
        <p:spPr>
          <a:xfrm>
            <a:off x="6438496" y="5425591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56E33D1-9134-4BC6-9223-3C021A128AE5}"/>
              </a:ext>
            </a:extLst>
          </p:cNvPr>
          <p:cNvSpPr/>
          <p:nvPr/>
        </p:nvSpPr>
        <p:spPr>
          <a:xfrm>
            <a:off x="6438495" y="5661119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90ED15CC-4956-47C4-B2B5-6B21E6C3A090}"/>
              </a:ext>
            </a:extLst>
          </p:cNvPr>
          <p:cNvSpPr/>
          <p:nvPr/>
        </p:nvSpPr>
        <p:spPr>
          <a:xfrm>
            <a:off x="9573010" y="1451451"/>
            <a:ext cx="475489" cy="4517136"/>
          </a:xfrm>
          <a:prstGeom prst="rightBrac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0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ABD5-220F-48A0-81A8-7874CDE9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The Need for Master Data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600235A-CD73-484E-AF38-321B4C4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36438"/>
            <a:ext cx="4114800" cy="365125"/>
          </a:xfrm>
        </p:spPr>
        <p:txBody>
          <a:bodyPr/>
          <a:lstStyle/>
          <a:p>
            <a:r>
              <a:rPr lang="en-US" dirty="0"/>
              <a:t>https://www.associationtrends.com/bumblebee</a:t>
            </a:r>
          </a:p>
        </p:txBody>
      </p:sp>
      <p:pic>
        <p:nvPicPr>
          <p:cNvPr id="6" name="Picture 5" descr="A picture containing object, honeycomb&#10;&#10;Description automatically generated">
            <a:extLst>
              <a:ext uri="{FF2B5EF4-FFF2-40B4-BE49-F238E27FC236}">
                <a16:creationId xmlns:a16="http://schemas.microsoft.com/office/drawing/2014/main" id="{F3D74E69-31B6-4AEB-805C-F14EE12E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4" y="6140680"/>
            <a:ext cx="1501029" cy="669782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5688ABAD-2F52-423C-9368-20B883B4BE37}"/>
              </a:ext>
            </a:extLst>
          </p:cNvPr>
          <p:cNvSpPr/>
          <p:nvPr/>
        </p:nvSpPr>
        <p:spPr>
          <a:xfrm>
            <a:off x="290322" y="3047238"/>
            <a:ext cx="1095756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4F46179-BFFB-457D-B412-55329A54406E}"/>
              </a:ext>
            </a:extLst>
          </p:cNvPr>
          <p:cNvSpPr/>
          <p:nvPr/>
        </p:nvSpPr>
        <p:spPr>
          <a:xfrm>
            <a:off x="1527048" y="1451451"/>
            <a:ext cx="475488" cy="451713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24E5C-9AA0-4ED8-A538-A1168A58D729}"/>
              </a:ext>
            </a:extLst>
          </p:cNvPr>
          <p:cNvSpPr/>
          <p:nvPr/>
        </p:nvSpPr>
        <p:spPr>
          <a:xfrm>
            <a:off x="2002536" y="157162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14D84F-1A98-40C2-A35C-B15B1AA6DDDA}"/>
              </a:ext>
            </a:extLst>
          </p:cNvPr>
          <p:cNvSpPr/>
          <p:nvPr/>
        </p:nvSpPr>
        <p:spPr>
          <a:xfrm>
            <a:off x="2002536" y="1796574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08339D-7B04-4EC0-AFA7-68387C08F375}"/>
              </a:ext>
            </a:extLst>
          </p:cNvPr>
          <p:cNvSpPr/>
          <p:nvPr/>
        </p:nvSpPr>
        <p:spPr>
          <a:xfrm>
            <a:off x="2002535" y="2021523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CC4B45-7E68-4DAC-8337-A8E33D1ECC4C}"/>
              </a:ext>
            </a:extLst>
          </p:cNvPr>
          <p:cNvSpPr/>
          <p:nvPr/>
        </p:nvSpPr>
        <p:spPr>
          <a:xfrm>
            <a:off x="2002534" y="2239260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6C47E9-50B5-4888-9F85-AC4691CEC76F}"/>
              </a:ext>
            </a:extLst>
          </p:cNvPr>
          <p:cNvSpPr/>
          <p:nvPr/>
        </p:nvSpPr>
        <p:spPr>
          <a:xfrm>
            <a:off x="2002532" y="2467317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EC81C6-B417-4999-AE05-3110F37D5037}"/>
              </a:ext>
            </a:extLst>
          </p:cNvPr>
          <p:cNvSpPr/>
          <p:nvPr/>
        </p:nvSpPr>
        <p:spPr>
          <a:xfrm>
            <a:off x="2002532" y="269128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2C030E-4587-4B53-A379-D98D7A156901}"/>
              </a:ext>
            </a:extLst>
          </p:cNvPr>
          <p:cNvSpPr/>
          <p:nvPr/>
        </p:nvSpPr>
        <p:spPr>
          <a:xfrm>
            <a:off x="2002532" y="2935630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06D745-7268-40B7-8BF3-BB5F80A0359E}"/>
              </a:ext>
            </a:extLst>
          </p:cNvPr>
          <p:cNvSpPr/>
          <p:nvPr/>
        </p:nvSpPr>
        <p:spPr>
          <a:xfrm>
            <a:off x="2002532" y="316057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B34C3C-9B6F-4048-9841-932C464C322A}"/>
              </a:ext>
            </a:extLst>
          </p:cNvPr>
          <p:cNvSpPr/>
          <p:nvPr/>
        </p:nvSpPr>
        <p:spPr>
          <a:xfrm>
            <a:off x="2002531" y="3385528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8A4C78-2147-451F-A85A-3106179D5DD5}"/>
              </a:ext>
            </a:extLst>
          </p:cNvPr>
          <p:cNvSpPr/>
          <p:nvPr/>
        </p:nvSpPr>
        <p:spPr>
          <a:xfrm>
            <a:off x="2002530" y="360326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040502-96AE-434E-A372-8C8977635FC0}"/>
              </a:ext>
            </a:extLst>
          </p:cNvPr>
          <p:cNvSpPr/>
          <p:nvPr/>
        </p:nvSpPr>
        <p:spPr>
          <a:xfrm>
            <a:off x="2002528" y="3831322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EBA42A-2D17-4B4B-B4AA-251F4F67E349}"/>
              </a:ext>
            </a:extLst>
          </p:cNvPr>
          <p:cNvSpPr/>
          <p:nvPr/>
        </p:nvSpPr>
        <p:spPr>
          <a:xfrm>
            <a:off x="2002528" y="4055294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2482FE-CD24-48CF-9171-F1750927E37A}"/>
              </a:ext>
            </a:extLst>
          </p:cNvPr>
          <p:cNvSpPr/>
          <p:nvPr/>
        </p:nvSpPr>
        <p:spPr>
          <a:xfrm>
            <a:off x="2002529" y="4305927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650358-5CD0-41AA-84FA-5B01B7F18D3A}"/>
              </a:ext>
            </a:extLst>
          </p:cNvPr>
          <p:cNvSpPr/>
          <p:nvPr/>
        </p:nvSpPr>
        <p:spPr>
          <a:xfrm>
            <a:off x="2002529" y="4530876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6E32C8-6005-47D3-BB8C-74B61C78834D}"/>
              </a:ext>
            </a:extLst>
          </p:cNvPr>
          <p:cNvSpPr/>
          <p:nvPr/>
        </p:nvSpPr>
        <p:spPr>
          <a:xfrm>
            <a:off x="2002528" y="475582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17E8F1-CEC1-42DF-8AD5-76CCF17AE7C9}"/>
              </a:ext>
            </a:extLst>
          </p:cNvPr>
          <p:cNvSpPr/>
          <p:nvPr/>
        </p:nvSpPr>
        <p:spPr>
          <a:xfrm>
            <a:off x="2002527" y="4973562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E51B10-770B-4B82-9EB3-EBC0970D366B}"/>
              </a:ext>
            </a:extLst>
          </p:cNvPr>
          <p:cNvSpPr/>
          <p:nvPr/>
        </p:nvSpPr>
        <p:spPr>
          <a:xfrm>
            <a:off x="2002525" y="520161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D3B8FBD-251B-4BDE-ACF4-935FAA08B863}"/>
              </a:ext>
            </a:extLst>
          </p:cNvPr>
          <p:cNvSpPr/>
          <p:nvPr/>
        </p:nvSpPr>
        <p:spPr>
          <a:xfrm>
            <a:off x="2002525" y="5425591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538DDE-7FDA-4ACA-8B4B-AFC8CBF6A38B}"/>
              </a:ext>
            </a:extLst>
          </p:cNvPr>
          <p:cNvSpPr/>
          <p:nvPr/>
        </p:nvSpPr>
        <p:spPr>
          <a:xfrm>
            <a:off x="2002524" y="566111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7387FD4-A2BE-4F79-95C3-D9AE9C020033}"/>
              </a:ext>
            </a:extLst>
          </p:cNvPr>
          <p:cNvSpPr/>
          <p:nvPr/>
        </p:nvSpPr>
        <p:spPr>
          <a:xfrm>
            <a:off x="10189468" y="3051192"/>
            <a:ext cx="1095756" cy="13255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Source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4FC9F6-2D4D-4E07-B7C7-ECC7367D71D0}"/>
              </a:ext>
            </a:extLst>
          </p:cNvPr>
          <p:cNvSpPr/>
          <p:nvPr/>
        </p:nvSpPr>
        <p:spPr>
          <a:xfrm>
            <a:off x="6438507" y="157162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F52278-FD01-477B-AC78-3E1BD0E839E4}"/>
              </a:ext>
            </a:extLst>
          </p:cNvPr>
          <p:cNvSpPr/>
          <p:nvPr/>
        </p:nvSpPr>
        <p:spPr>
          <a:xfrm>
            <a:off x="6438507" y="1796574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DF72D2F-F078-4E05-B69D-A712CFD6E977}"/>
              </a:ext>
            </a:extLst>
          </p:cNvPr>
          <p:cNvSpPr/>
          <p:nvPr/>
        </p:nvSpPr>
        <p:spPr>
          <a:xfrm>
            <a:off x="6438506" y="2021523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B30BD19-054B-4E9D-8B04-4E0A927EDCF8}"/>
              </a:ext>
            </a:extLst>
          </p:cNvPr>
          <p:cNvSpPr/>
          <p:nvPr/>
        </p:nvSpPr>
        <p:spPr>
          <a:xfrm>
            <a:off x="6438505" y="2239260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F01ECB-21F7-4775-B0AE-E5F419A5C9E7}"/>
              </a:ext>
            </a:extLst>
          </p:cNvPr>
          <p:cNvSpPr/>
          <p:nvPr/>
        </p:nvSpPr>
        <p:spPr>
          <a:xfrm>
            <a:off x="6438503" y="2467317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A9BADF4-FD25-4045-A21C-5E214798E63C}"/>
              </a:ext>
            </a:extLst>
          </p:cNvPr>
          <p:cNvSpPr/>
          <p:nvPr/>
        </p:nvSpPr>
        <p:spPr>
          <a:xfrm>
            <a:off x="6438503" y="269128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B7E66E6-CE0A-4134-B506-7CF7A64549A1}"/>
              </a:ext>
            </a:extLst>
          </p:cNvPr>
          <p:cNvSpPr/>
          <p:nvPr/>
        </p:nvSpPr>
        <p:spPr>
          <a:xfrm>
            <a:off x="6438503" y="2935630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37BE5B5-5DD6-49F6-B2A2-1B94375D0674}"/>
              </a:ext>
            </a:extLst>
          </p:cNvPr>
          <p:cNvSpPr/>
          <p:nvPr/>
        </p:nvSpPr>
        <p:spPr>
          <a:xfrm>
            <a:off x="6438503" y="3160579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A87C8FB-597B-40E2-9E12-AF7C76915AD9}"/>
              </a:ext>
            </a:extLst>
          </p:cNvPr>
          <p:cNvSpPr/>
          <p:nvPr/>
        </p:nvSpPr>
        <p:spPr>
          <a:xfrm>
            <a:off x="6438502" y="3385528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FD28C00-4DF6-4063-B008-4229EB03D641}"/>
              </a:ext>
            </a:extLst>
          </p:cNvPr>
          <p:cNvSpPr/>
          <p:nvPr/>
        </p:nvSpPr>
        <p:spPr>
          <a:xfrm>
            <a:off x="6438501" y="3603265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D0BC505-EE11-434B-AA56-AFE73397799B}"/>
              </a:ext>
            </a:extLst>
          </p:cNvPr>
          <p:cNvSpPr/>
          <p:nvPr/>
        </p:nvSpPr>
        <p:spPr>
          <a:xfrm>
            <a:off x="6438499" y="3831322"/>
            <a:ext cx="303618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97383EF-8FCC-4AF9-AC46-AB53BEE50246}"/>
              </a:ext>
            </a:extLst>
          </p:cNvPr>
          <p:cNvSpPr/>
          <p:nvPr/>
        </p:nvSpPr>
        <p:spPr>
          <a:xfrm>
            <a:off x="6438499" y="4055294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9605A99-71D8-4D6B-9D8D-8B182F4526A5}"/>
              </a:ext>
            </a:extLst>
          </p:cNvPr>
          <p:cNvSpPr/>
          <p:nvPr/>
        </p:nvSpPr>
        <p:spPr>
          <a:xfrm>
            <a:off x="6438500" y="4305927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66F752C-443B-4087-A0B8-2ED145ED255E}"/>
              </a:ext>
            </a:extLst>
          </p:cNvPr>
          <p:cNvSpPr/>
          <p:nvPr/>
        </p:nvSpPr>
        <p:spPr>
          <a:xfrm>
            <a:off x="6438500" y="4530876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16C8438-1404-4105-85BC-E1A2BBBF9BC7}"/>
              </a:ext>
            </a:extLst>
          </p:cNvPr>
          <p:cNvSpPr/>
          <p:nvPr/>
        </p:nvSpPr>
        <p:spPr>
          <a:xfrm>
            <a:off x="6438499" y="4755825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EC66F8-CE77-4019-A27D-9DE282D052B1}"/>
              </a:ext>
            </a:extLst>
          </p:cNvPr>
          <p:cNvSpPr/>
          <p:nvPr/>
        </p:nvSpPr>
        <p:spPr>
          <a:xfrm>
            <a:off x="6438498" y="4973562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A238518-ACA5-4C69-AEC7-B7AA5B22ED8A}"/>
              </a:ext>
            </a:extLst>
          </p:cNvPr>
          <p:cNvSpPr/>
          <p:nvPr/>
        </p:nvSpPr>
        <p:spPr>
          <a:xfrm>
            <a:off x="6438496" y="5201619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B187C4F-142B-46F7-8A2B-6B751580DA3F}"/>
              </a:ext>
            </a:extLst>
          </p:cNvPr>
          <p:cNvSpPr/>
          <p:nvPr/>
        </p:nvSpPr>
        <p:spPr>
          <a:xfrm>
            <a:off x="6438496" y="5425591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56E33D1-9134-4BC6-9223-3C021A128AE5}"/>
              </a:ext>
            </a:extLst>
          </p:cNvPr>
          <p:cNvSpPr/>
          <p:nvPr/>
        </p:nvSpPr>
        <p:spPr>
          <a:xfrm>
            <a:off x="6438495" y="5661119"/>
            <a:ext cx="3036189" cy="1714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90ED15CC-4956-47C4-B2B5-6B21E6C3A090}"/>
              </a:ext>
            </a:extLst>
          </p:cNvPr>
          <p:cNvSpPr/>
          <p:nvPr/>
        </p:nvSpPr>
        <p:spPr>
          <a:xfrm>
            <a:off x="9573010" y="1451451"/>
            <a:ext cx="475489" cy="4517136"/>
          </a:xfrm>
          <a:prstGeom prst="rightBrac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796DEB-7CDB-45EA-9E87-574E8337C2CD}"/>
              </a:ext>
            </a:extLst>
          </p:cNvPr>
          <p:cNvCxnSpPr>
            <a:cxnSpLocks/>
          </p:cNvCxnSpPr>
          <p:nvPr/>
        </p:nvCxnSpPr>
        <p:spPr>
          <a:xfrm>
            <a:off x="5248275" y="1762125"/>
            <a:ext cx="100965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9C4DE6-41E4-4FC3-B794-FB5E2BC920B5}"/>
              </a:ext>
            </a:extLst>
          </p:cNvPr>
          <p:cNvCxnSpPr>
            <a:cxnSpLocks/>
          </p:cNvCxnSpPr>
          <p:nvPr/>
        </p:nvCxnSpPr>
        <p:spPr>
          <a:xfrm>
            <a:off x="5248275" y="2097723"/>
            <a:ext cx="100965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631D7D-C898-4295-83C5-B7A1A9EAADB8}"/>
              </a:ext>
            </a:extLst>
          </p:cNvPr>
          <p:cNvCxnSpPr>
            <a:cxnSpLocks/>
          </p:cNvCxnSpPr>
          <p:nvPr/>
        </p:nvCxnSpPr>
        <p:spPr>
          <a:xfrm>
            <a:off x="5248275" y="2429760"/>
            <a:ext cx="100965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880B0D-3E8F-40A0-8B6E-4B5B4269C96C}"/>
              </a:ext>
            </a:extLst>
          </p:cNvPr>
          <p:cNvCxnSpPr>
            <a:cxnSpLocks/>
          </p:cNvCxnSpPr>
          <p:nvPr/>
        </p:nvCxnSpPr>
        <p:spPr>
          <a:xfrm>
            <a:off x="5248275" y="2748439"/>
            <a:ext cx="100965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EC860B-57AB-4C67-A447-49F043A62FF4}"/>
              </a:ext>
            </a:extLst>
          </p:cNvPr>
          <p:cNvCxnSpPr>
            <a:cxnSpLocks/>
          </p:cNvCxnSpPr>
          <p:nvPr/>
        </p:nvCxnSpPr>
        <p:spPr>
          <a:xfrm>
            <a:off x="5248275" y="3084037"/>
            <a:ext cx="100965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30DEDF-4766-4D17-B93B-DB497018358D}"/>
              </a:ext>
            </a:extLst>
          </p:cNvPr>
          <p:cNvCxnSpPr>
            <a:cxnSpLocks/>
          </p:cNvCxnSpPr>
          <p:nvPr/>
        </p:nvCxnSpPr>
        <p:spPr>
          <a:xfrm>
            <a:off x="5248275" y="3416074"/>
            <a:ext cx="100965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F77D65-1F4E-428D-BCCF-2120768DC025}"/>
              </a:ext>
            </a:extLst>
          </p:cNvPr>
          <p:cNvCxnSpPr>
            <a:cxnSpLocks/>
          </p:cNvCxnSpPr>
          <p:nvPr/>
        </p:nvCxnSpPr>
        <p:spPr>
          <a:xfrm>
            <a:off x="5248275" y="3752264"/>
            <a:ext cx="100965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1384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9EA375DB15F4D94154A324E100D87" ma:contentTypeVersion="12" ma:contentTypeDescription="Create a new document." ma:contentTypeScope="" ma:versionID="7dfa6ed8a531faad25c085ffdde3b374">
  <xsd:schema xmlns:xsd="http://www.w3.org/2001/XMLSchema" xmlns:xs="http://www.w3.org/2001/XMLSchema" xmlns:p="http://schemas.microsoft.com/office/2006/metadata/properties" xmlns:ns2="f9300d67-1b81-4fbe-b86b-1944e7c180d5" xmlns:ns3="1ed0fc77-36fd-42b5-b569-134fa315dbe2" targetNamespace="http://schemas.microsoft.com/office/2006/metadata/properties" ma:root="true" ma:fieldsID="b4a74232d2a358a684e49e180166dff9" ns2:_="" ns3:_="">
    <xsd:import namespace="f9300d67-1b81-4fbe-b86b-1944e7c180d5"/>
    <xsd:import namespace="1ed0fc77-36fd-42b5-b569-134fa315db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300d67-1b81-4fbe-b86b-1944e7c180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0fc77-36fd-42b5-b569-134fa315d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7C66B2-6F09-4B2E-8A02-D48A9046A8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2FBEFD-A7DA-4B03-99F9-6B7BFB823E31}">
  <ds:schemaRefs>
    <ds:schemaRef ds:uri="1ed0fc77-36fd-42b5-b569-134fa315dbe2"/>
    <ds:schemaRef ds:uri="f9300d67-1b81-4fbe-b86b-1944e7c180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7132E9-F3B2-4DDF-A461-9D3D762CF2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6728</TotalTime>
  <Words>1303</Words>
  <Application>Microsoft Office PowerPoint</Application>
  <PresentationFormat>Widescreen</PresentationFormat>
  <Paragraphs>342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Corbel</vt:lpstr>
      <vt:lpstr>Depth</vt:lpstr>
      <vt:lpstr>If  You Want Something (Huge) Done Right, Let a Machine Do It</vt:lpstr>
      <vt:lpstr>Introductions</vt:lpstr>
      <vt:lpstr>Agenda</vt:lpstr>
      <vt:lpstr>About ISPE</vt:lpstr>
      <vt:lpstr>ISPE’s Company Data Dilemma</vt:lpstr>
      <vt:lpstr>Assessing the Problem</vt:lpstr>
      <vt:lpstr>What is Master Data?</vt:lpstr>
      <vt:lpstr>The Need for Master Data</vt:lpstr>
      <vt:lpstr>The Need for Master Data</vt:lpstr>
      <vt:lpstr>The Need for Master Data</vt:lpstr>
      <vt:lpstr>The Need for Master Data</vt:lpstr>
      <vt:lpstr>The Need for Master Data</vt:lpstr>
      <vt:lpstr>Introduction to Bumblebee</vt:lpstr>
      <vt:lpstr>Automated Data Matching</vt:lpstr>
      <vt:lpstr>Tokenizing Example</vt:lpstr>
      <vt:lpstr>Automated Data Matching</vt:lpstr>
      <vt:lpstr>Getting the Lay of the Land</vt:lpstr>
      <vt:lpstr>Getting the Lay of the Land</vt:lpstr>
      <vt:lpstr>Getting the Lay of the Land</vt:lpstr>
      <vt:lpstr>The Plan of Attack</vt:lpstr>
      <vt:lpstr>Initial Results</vt:lpstr>
      <vt:lpstr>We Have a Problem</vt:lpstr>
      <vt:lpstr>We Have a Problem</vt:lpstr>
      <vt:lpstr>The Solution</vt:lpstr>
      <vt:lpstr>The Solution</vt:lpstr>
      <vt:lpstr>The Solution</vt:lpstr>
      <vt:lpstr>PowerPoint Presentation</vt:lpstr>
      <vt:lpstr>PowerPoint Presentation</vt:lpstr>
      <vt:lpstr>Closing Thoughts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Learned to Stop Worrying And Let a Machine Clean My Data</dc:title>
  <dc:creator>Duncan Bell</dc:creator>
  <cp:lastModifiedBy>Duncan Bell</cp:lastModifiedBy>
  <cp:revision>66</cp:revision>
  <dcterms:created xsi:type="dcterms:W3CDTF">2020-09-14T17:14:45Z</dcterms:created>
  <dcterms:modified xsi:type="dcterms:W3CDTF">2021-03-23T16:25:22Z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0x010100CFE9EA375DB15F4D94154A324E100D87</vt:lpwstr>
  </property>
</Properties>
</file>