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7" r:id="rId3"/>
    <p:sldId id="268" r:id="rId4"/>
    <p:sldId id="273" r:id="rId5"/>
    <p:sldId id="283" r:id="rId6"/>
    <p:sldId id="266" r:id="rId7"/>
    <p:sldId id="290" r:id="rId8"/>
    <p:sldId id="286" r:id="rId9"/>
    <p:sldId id="287" r:id="rId10"/>
    <p:sldId id="288" r:id="rId11"/>
    <p:sldId id="289" r:id="rId12"/>
    <p:sldId id="259" r:id="rId13"/>
    <p:sldId id="291" r:id="rId14"/>
    <p:sldId id="263" r:id="rId15"/>
    <p:sldId id="261" r:id="rId16"/>
    <p:sldId id="293" r:id="rId17"/>
    <p:sldId id="295" r:id="rId18"/>
    <p:sldId id="294" r:id="rId19"/>
    <p:sldId id="264" r:id="rId20"/>
    <p:sldId id="296" r:id="rId21"/>
    <p:sldId id="297" r:id="rId22"/>
    <p:sldId id="298" r:id="rId23"/>
    <p:sldId id="299" r:id="rId24"/>
    <p:sldId id="300" r:id="rId25"/>
    <p:sldId id="301" r:id="rId26"/>
    <p:sldId id="304" r:id="rId27"/>
    <p:sldId id="260" r:id="rId28"/>
    <p:sldId id="302" r:id="rId29"/>
    <p:sldId id="303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Bell" initials="DB" lastIdx="1" clrIdx="0">
    <p:extLst>
      <p:ext uri="{19B8F6BF-5375-455C-9EA6-DF929625EA0E}">
        <p15:presenceInfo xmlns:p15="http://schemas.microsoft.com/office/powerpoint/2012/main" userId="S-1-5-21-2715447214-3785326785-936657075-1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94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l_tokens%20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800" b="1" i="0" u="none" strike="noStrike" kern="1200" cap="all" spc="15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u="none" strike="noStrike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Token Distribution</a:t>
            </a:r>
          </a:p>
        </c:rich>
      </c:tx>
      <c:layout>
        <c:manualLayout>
          <c:xMode val="edge"/>
          <c:yMode val="edge"/>
          <c:x val="0.20457883326056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800" b="1" i="0" u="none" strike="noStrike" kern="1200" cap="all" spc="15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rank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val>
            <c:numRef>
              <c:f>Sheet1!$C$2:$C$532</c:f>
              <c:numCache>
                <c:formatCode>General</c:formatCode>
                <c:ptCount val="5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C-48B1-89D2-B58C6B7D94B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sum</c:v>
                </c:pt>
              </c:strCache>
            </c:strRef>
          </c:tx>
          <c:spPr>
            <a:noFill/>
            <a:ln w="508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val>
            <c:numRef>
              <c:f>Sheet1!$D$2:$D$532</c:f>
              <c:numCache>
                <c:formatCode>General</c:formatCode>
                <c:ptCount val="531"/>
                <c:pt idx="0">
                  <c:v>79055</c:v>
                </c:pt>
                <c:pt idx="1">
                  <c:v>35602</c:v>
                </c:pt>
                <c:pt idx="2">
                  <c:v>18600</c:v>
                </c:pt>
                <c:pt idx="3">
                  <c:v>14732</c:v>
                </c:pt>
                <c:pt idx="4">
                  <c:v>11245</c:v>
                </c:pt>
                <c:pt idx="5">
                  <c:v>9204</c:v>
                </c:pt>
                <c:pt idx="6">
                  <c:v>7938</c:v>
                </c:pt>
                <c:pt idx="7">
                  <c:v>7136</c:v>
                </c:pt>
                <c:pt idx="8">
                  <c:v>6399</c:v>
                </c:pt>
                <c:pt idx="9">
                  <c:v>5770</c:v>
                </c:pt>
                <c:pt idx="10">
                  <c:v>4763</c:v>
                </c:pt>
                <c:pt idx="11">
                  <c:v>4368</c:v>
                </c:pt>
                <c:pt idx="12">
                  <c:v>4745</c:v>
                </c:pt>
                <c:pt idx="13">
                  <c:v>4172</c:v>
                </c:pt>
                <c:pt idx="14">
                  <c:v>3675</c:v>
                </c:pt>
                <c:pt idx="15">
                  <c:v>3888</c:v>
                </c:pt>
                <c:pt idx="16">
                  <c:v>3213</c:v>
                </c:pt>
                <c:pt idx="17">
                  <c:v>3474</c:v>
                </c:pt>
                <c:pt idx="18">
                  <c:v>2622</c:v>
                </c:pt>
                <c:pt idx="19">
                  <c:v>3080</c:v>
                </c:pt>
                <c:pt idx="20">
                  <c:v>2751</c:v>
                </c:pt>
                <c:pt idx="21">
                  <c:v>2728</c:v>
                </c:pt>
                <c:pt idx="22">
                  <c:v>2507</c:v>
                </c:pt>
                <c:pt idx="23">
                  <c:v>2376</c:v>
                </c:pt>
                <c:pt idx="24">
                  <c:v>2375</c:v>
                </c:pt>
                <c:pt idx="25">
                  <c:v>2028</c:v>
                </c:pt>
                <c:pt idx="26">
                  <c:v>2268</c:v>
                </c:pt>
                <c:pt idx="27">
                  <c:v>2324</c:v>
                </c:pt>
                <c:pt idx="28">
                  <c:v>2059</c:v>
                </c:pt>
                <c:pt idx="29">
                  <c:v>2040</c:v>
                </c:pt>
                <c:pt idx="30">
                  <c:v>1829</c:v>
                </c:pt>
                <c:pt idx="31">
                  <c:v>2016</c:v>
                </c:pt>
                <c:pt idx="32">
                  <c:v>2013</c:v>
                </c:pt>
                <c:pt idx="33">
                  <c:v>1904</c:v>
                </c:pt>
                <c:pt idx="34">
                  <c:v>1680</c:v>
                </c:pt>
                <c:pt idx="35">
                  <c:v>1332</c:v>
                </c:pt>
                <c:pt idx="36">
                  <c:v>1258</c:v>
                </c:pt>
                <c:pt idx="37">
                  <c:v>1710</c:v>
                </c:pt>
                <c:pt idx="38">
                  <c:v>1287</c:v>
                </c:pt>
                <c:pt idx="39">
                  <c:v>1720</c:v>
                </c:pt>
                <c:pt idx="40">
                  <c:v>1189</c:v>
                </c:pt>
                <c:pt idx="41">
                  <c:v>1260</c:v>
                </c:pt>
                <c:pt idx="42">
                  <c:v>1247</c:v>
                </c:pt>
                <c:pt idx="43">
                  <c:v>1188</c:v>
                </c:pt>
                <c:pt idx="44">
                  <c:v>1215</c:v>
                </c:pt>
                <c:pt idx="45">
                  <c:v>1518</c:v>
                </c:pt>
                <c:pt idx="46">
                  <c:v>1222</c:v>
                </c:pt>
                <c:pt idx="47">
                  <c:v>1296</c:v>
                </c:pt>
                <c:pt idx="48">
                  <c:v>1421</c:v>
                </c:pt>
                <c:pt idx="49">
                  <c:v>1250</c:v>
                </c:pt>
                <c:pt idx="50">
                  <c:v>1224</c:v>
                </c:pt>
                <c:pt idx="51">
                  <c:v>728</c:v>
                </c:pt>
                <c:pt idx="52">
                  <c:v>1590</c:v>
                </c:pt>
                <c:pt idx="53">
                  <c:v>1404</c:v>
                </c:pt>
                <c:pt idx="54">
                  <c:v>1265</c:v>
                </c:pt>
                <c:pt idx="55">
                  <c:v>1512</c:v>
                </c:pt>
                <c:pt idx="56">
                  <c:v>1254</c:v>
                </c:pt>
                <c:pt idx="57">
                  <c:v>928</c:v>
                </c:pt>
                <c:pt idx="58">
                  <c:v>1003</c:v>
                </c:pt>
                <c:pt idx="59">
                  <c:v>1020</c:v>
                </c:pt>
                <c:pt idx="60">
                  <c:v>915</c:v>
                </c:pt>
                <c:pt idx="61">
                  <c:v>868</c:v>
                </c:pt>
                <c:pt idx="62">
                  <c:v>1197</c:v>
                </c:pt>
                <c:pt idx="63">
                  <c:v>640</c:v>
                </c:pt>
                <c:pt idx="64">
                  <c:v>780</c:v>
                </c:pt>
                <c:pt idx="65">
                  <c:v>858</c:v>
                </c:pt>
                <c:pt idx="66">
                  <c:v>938</c:v>
                </c:pt>
                <c:pt idx="67">
                  <c:v>680</c:v>
                </c:pt>
                <c:pt idx="68">
                  <c:v>1035</c:v>
                </c:pt>
                <c:pt idx="69">
                  <c:v>840</c:v>
                </c:pt>
                <c:pt idx="70">
                  <c:v>639</c:v>
                </c:pt>
                <c:pt idx="71">
                  <c:v>864</c:v>
                </c:pt>
                <c:pt idx="72">
                  <c:v>949</c:v>
                </c:pt>
                <c:pt idx="73">
                  <c:v>1036</c:v>
                </c:pt>
                <c:pt idx="74">
                  <c:v>975</c:v>
                </c:pt>
                <c:pt idx="75">
                  <c:v>912</c:v>
                </c:pt>
                <c:pt idx="76">
                  <c:v>539</c:v>
                </c:pt>
                <c:pt idx="77">
                  <c:v>1092</c:v>
                </c:pt>
                <c:pt idx="78">
                  <c:v>790</c:v>
                </c:pt>
                <c:pt idx="79">
                  <c:v>800</c:v>
                </c:pt>
                <c:pt idx="80">
                  <c:v>486</c:v>
                </c:pt>
                <c:pt idx="81">
                  <c:v>820</c:v>
                </c:pt>
                <c:pt idx="82">
                  <c:v>747</c:v>
                </c:pt>
                <c:pt idx="83">
                  <c:v>924</c:v>
                </c:pt>
                <c:pt idx="84">
                  <c:v>595</c:v>
                </c:pt>
                <c:pt idx="85">
                  <c:v>774</c:v>
                </c:pt>
                <c:pt idx="86">
                  <c:v>1131</c:v>
                </c:pt>
                <c:pt idx="87">
                  <c:v>1056</c:v>
                </c:pt>
                <c:pt idx="88">
                  <c:v>712</c:v>
                </c:pt>
                <c:pt idx="89">
                  <c:v>540</c:v>
                </c:pt>
                <c:pt idx="90">
                  <c:v>546</c:v>
                </c:pt>
                <c:pt idx="91">
                  <c:v>552</c:v>
                </c:pt>
                <c:pt idx="92">
                  <c:v>744</c:v>
                </c:pt>
                <c:pt idx="93">
                  <c:v>470</c:v>
                </c:pt>
                <c:pt idx="94">
                  <c:v>475</c:v>
                </c:pt>
                <c:pt idx="95">
                  <c:v>1248</c:v>
                </c:pt>
                <c:pt idx="96">
                  <c:v>582</c:v>
                </c:pt>
                <c:pt idx="97">
                  <c:v>784</c:v>
                </c:pt>
                <c:pt idx="98">
                  <c:v>1188</c:v>
                </c:pt>
                <c:pt idx="99">
                  <c:v>700</c:v>
                </c:pt>
                <c:pt idx="100">
                  <c:v>909</c:v>
                </c:pt>
                <c:pt idx="101">
                  <c:v>306</c:v>
                </c:pt>
                <c:pt idx="102">
                  <c:v>721</c:v>
                </c:pt>
                <c:pt idx="103">
                  <c:v>624</c:v>
                </c:pt>
                <c:pt idx="104">
                  <c:v>630</c:v>
                </c:pt>
                <c:pt idx="105">
                  <c:v>318</c:v>
                </c:pt>
                <c:pt idx="106">
                  <c:v>428</c:v>
                </c:pt>
                <c:pt idx="107">
                  <c:v>756</c:v>
                </c:pt>
                <c:pt idx="108">
                  <c:v>436</c:v>
                </c:pt>
                <c:pt idx="109">
                  <c:v>660</c:v>
                </c:pt>
                <c:pt idx="110">
                  <c:v>777</c:v>
                </c:pt>
                <c:pt idx="111">
                  <c:v>560</c:v>
                </c:pt>
                <c:pt idx="112">
                  <c:v>565</c:v>
                </c:pt>
                <c:pt idx="113">
                  <c:v>684</c:v>
                </c:pt>
                <c:pt idx="114">
                  <c:v>575</c:v>
                </c:pt>
                <c:pt idx="115">
                  <c:v>464</c:v>
                </c:pt>
                <c:pt idx="116">
                  <c:v>702</c:v>
                </c:pt>
                <c:pt idx="117">
                  <c:v>236</c:v>
                </c:pt>
                <c:pt idx="118">
                  <c:v>357</c:v>
                </c:pt>
                <c:pt idx="119">
                  <c:v>720</c:v>
                </c:pt>
                <c:pt idx="120">
                  <c:v>726</c:v>
                </c:pt>
                <c:pt idx="121">
                  <c:v>610</c:v>
                </c:pt>
                <c:pt idx="122">
                  <c:v>615</c:v>
                </c:pt>
                <c:pt idx="123">
                  <c:v>248</c:v>
                </c:pt>
                <c:pt idx="124">
                  <c:v>625</c:v>
                </c:pt>
                <c:pt idx="125">
                  <c:v>378</c:v>
                </c:pt>
                <c:pt idx="126">
                  <c:v>635</c:v>
                </c:pt>
                <c:pt idx="127">
                  <c:v>128</c:v>
                </c:pt>
                <c:pt idx="128">
                  <c:v>387</c:v>
                </c:pt>
                <c:pt idx="129">
                  <c:v>910</c:v>
                </c:pt>
                <c:pt idx="130">
                  <c:v>524</c:v>
                </c:pt>
                <c:pt idx="131">
                  <c:v>396</c:v>
                </c:pt>
                <c:pt idx="132">
                  <c:v>532</c:v>
                </c:pt>
                <c:pt idx="133">
                  <c:v>536</c:v>
                </c:pt>
                <c:pt idx="134">
                  <c:v>540</c:v>
                </c:pt>
                <c:pt idx="135">
                  <c:v>272</c:v>
                </c:pt>
                <c:pt idx="136">
                  <c:v>822</c:v>
                </c:pt>
                <c:pt idx="137">
                  <c:v>690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142</c:v>
                </c:pt>
                <c:pt idx="142">
                  <c:v>1144</c:v>
                </c:pt>
                <c:pt idx="143">
                  <c:v>576</c:v>
                </c:pt>
                <c:pt idx="144">
                  <c:v>435</c:v>
                </c:pt>
                <c:pt idx="145">
                  <c:v>438</c:v>
                </c:pt>
                <c:pt idx="146">
                  <c:v>588</c:v>
                </c:pt>
                <c:pt idx="147">
                  <c:v>296</c:v>
                </c:pt>
                <c:pt idx="148">
                  <c:v>447</c:v>
                </c:pt>
                <c:pt idx="149">
                  <c:v>600</c:v>
                </c:pt>
                <c:pt idx="150">
                  <c:v>302</c:v>
                </c:pt>
                <c:pt idx="151">
                  <c:v>152</c:v>
                </c:pt>
                <c:pt idx="152">
                  <c:v>459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158</c:v>
                </c:pt>
                <c:pt idx="157">
                  <c:v>159</c:v>
                </c:pt>
                <c:pt idx="158">
                  <c:v>483</c:v>
                </c:pt>
                <c:pt idx="159">
                  <c:v>486</c:v>
                </c:pt>
                <c:pt idx="160">
                  <c:v>163</c:v>
                </c:pt>
                <c:pt idx="161">
                  <c:v>820</c:v>
                </c:pt>
                <c:pt idx="162">
                  <c:v>495</c:v>
                </c:pt>
                <c:pt idx="163">
                  <c:v>166</c:v>
                </c:pt>
                <c:pt idx="164">
                  <c:v>334</c:v>
                </c:pt>
                <c:pt idx="165">
                  <c:v>336</c:v>
                </c:pt>
                <c:pt idx="166">
                  <c:v>507</c:v>
                </c:pt>
                <c:pt idx="167">
                  <c:v>680</c:v>
                </c:pt>
                <c:pt idx="168">
                  <c:v>516</c:v>
                </c:pt>
                <c:pt idx="169">
                  <c:v>346</c:v>
                </c:pt>
                <c:pt idx="170">
                  <c:v>528</c:v>
                </c:pt>
                <c:pt idx="171">
                  <c:v>177</c:v>
                </c:pt>
                <c:pt idx="172">
                  <c:v>178</c:v>
                </c:pt>
                <c:pt idx="173">
                  <c:v>358</c:v>
                </c:pt>
                <c:pt idx="174">
                  <c:v>900</c:v>
                </c:pt>
                <c:pt idx="175">
                  <c:v>724</c:v>
                </c:pt>
                <c:pt idx="176">
                  <c:v>910</c:v>
                </c:pt>
                <c:pt idx="177">
                  <c:v>549</c:v>
                </c:pt>
                <c:pt idx="178">
                  <c:v>552</c:v>
                </c:pt>
                <c:pt idx="179">
                  <c:v>370</c:v>
                </c:pt>
                <c:pt idx="180">
                  <c:v>186</c:v>
                </c:pt>
                <c:pt idx="181">
                  <c:v>374</c:v>
                </c:pt>
                <c:pt idx="182">
                  <c:v>376</c:v>
                </c:pt>
                <c:pt idx="183">
                  <c:v>189</c:v>
                </c:pt>
                <c:pt idx="184">
                  <c:v>380</c:v>
                </c:pt>
                <c:pt idx="185">
                  <c:v>191</c:v>
                </c:pt>
                <c:pt idx="186">
                  <c:v>192</c:v>
                </c:pt>
                <c:pt idx="187">
                  <c:v>579</c:v>
                </c:pt>
                <c:pt idx="188">
                  <c:v>388</c:v>
                </c:pt>
                <c:pt idx="189">
                  <c:v>780</c:v>
                </c:pt>
                <c:pt idx="190">
                  <c:v>392</c:v>
                </c:pt>
                <c:pt idx="191">
                  <c:v>1773</c:v>
                </c:pt>
                <c:pt idx="192">
                  <c:v>398</c:v>
                </c:pt>
                <c:pt idx="193">
                  <c:v>200</c:v>
                </c:pt>
                <c:pt idx="194">
                  <c:v>1005</c:v>
                </c:pt>
                <c:pt idx="195">
                  <c:v>808</c:v>
                </c:pt>
                <c:pt idx="196">
                  <c:v>609</c:v>
                </c:pt>
                <c:pt idx="197">
                  <c:v>408</c:v>
                </c:pt>
                <c:pt idx="198">
                  <c:v>410</c:v>
                </c:pt>
                <c:pt idx="199">
                  <c:v>412</c:v>
                </c:pt>
                <c:pt idx="200">
                  <c:v>624</c:v>
                </c:pt>
                <c:pt idx="201">
                  <c:v>627</c:v>
                </c:pt>
                <c:pt idx="202">
                  <c:v>210</c:v>
                </c:pt>
                <c:pt idx="203">
                  <c:v>422</c:v>
                </c:pt>
                <c:pt idx="204">
                  <c:v>212</c:v>
                </c:pt>
                <c:pt idx="205">
                  <c:v>213</c:v>
                </c:pt>
                <c:pt idx="206">
                  <c:v>428</c:v>
                </c:pt>
                <c:pt idx="207">
                  <c:v>430</c:v>
                </c:pt>
                <c:pt idx="208">
                  <c:v>432</c:v>
                </c:pt>
                <c:pt idx="209">
                  <c:v>651</c:v>
                </c:pt>
                <c:pt idx="210">
                  <c:v>438</c:v>
                </c:pt>
                <c:pt idx="211">
                  <c:v>220</c:v>
                </c:pt>
                <c:pt idx="212">
                  <c:v>442</c:v>
                </c:pt>
                <c:pt idx="213">
                  <c:v>222</c:v>
                </c:pt>
                <c:pt idx="214">
                  <c:v>896</c:v>
                </c:pt>
                <c:pt idx="215">
                  <c:v>678</c:v>
                </c:pt>
                <c:pt idx="216">
                  <c:v>454</c:v>
                </c:pt>
                <c:pt idx="217">
                  <c:v>912</c:v>
                </c:pt>
                <c:pt idx="218">
                  <c:v>229</c:v>
                </c:pt>
                <c:pt idx="219">
                  <c:v>231</c:v>
                </c:pt>
                <c:pt idx="220">
                  <c:v>464</c:v>
                </c:pt>
                <c:pt idx="221">
                  <c:v>233</c:v>
                </c:pt>
                <c:pt idx="222">
                  <c:v>702</c:v>
                </c:pt>
                <c:pt idx="223">
                  <c:v>472</c:v>
                </c:pt>
                <c:pt idx="224">
                  <c:v>237</c:v>
                </c:pt>
                <c:pt idx="225">
                  <c:v>476</c:v>
                </c:pt>
                <c:pt idx="226">
                  <c:v>240</c:v>
                </c:pt>
                <c:pt idx="227">
                  <c:v>482</c:v>
                </c:pt>
                <c:pt idx="228">
                  <c:v>726</c:v>
                </c:pt>
                <c:pt idx="229">
                  <c:v>243</c:v>
                </c:pt>
                <c:pt idx="230">
                  <c:v>735</c:v>
                </c:pt>
                <c:pt idx="231">
                  <c:v>246</c:v>
                </c:pt>
                <c:pt idx="232">
                  <c:v>500</c:v>
                </c:pt>
                <c:pt idx="233">
                  <c:v>502</c:v>
                </c:pt>
                <c:pt idx="234">
                  <c:v>506</c:v>
                </c:pt>
                <c:pt idx="235">
                  <c:v>508</c:v>
                </c:pt>
                <c:pt idx="236">
                  <c:v>765</c:v>
                </c:pt>
                <c:pt idx="237">
                  <c:v>256</c:v>
                </c:pt>
                <c:pt idx="238">
                  <c:v>257</c:v>
                </c:pt>
                <c:pt idx="239">
                  <c:v>516</c:v>
                </c:pt>
                <c:pt idx="240">
                  <c:v>259</c:v>
                </c:pt>
                <c:pt idx="241">
                  <c:v>261</c:v>
                </c:pt>
                <c:pt idx="242">
                  <c:v>265</c:v>
                </c:pt>
                <c:pt idx="243">
                  <c:v>532</c:v>
                </c:pt>
                <c:pt idx="244">
                  <c:v>269</c:v>
                </c:pt>
                <c:pt idx="245">
                  <c:v>270</c:v>
                </c:pt>
                <c:pt idx="246">
                  <c:v>542</c:v>
                </c:pt>
                <c:pt idx="247">
                  <c:v>546</c:v>
                </c:pt>
                <c:pt idx="248">
                  <c:v>276</c:v>
                </c:pt>
                <c:pt idx="249">
                  <c:v>554</c:v>
                </c:pt>
                <c:pt idx="250">
                  <c:v>279</c:v>
                </c:pt>
                <c:pt idx="251">
                  <c:v>1120</c:v>
                </c:pt>
                <c:pt idx="252">
                  <c:v>281</c:v>
                </c:pt>
                <c:pt idx="253">
                  <c:v>282</c:v>
                </c:pt>
                <c:pt idx="254">
                  <c:v>566</c:v>
                </c:pt>
                <c:pt idx="255">
                  <c:v>568</c:v>
                </c:pt>
                <c:pt idx="256">
                  <c:v>1140</c:v>
                </c:pt>
                <c:pt idx="257">
                  <c:v>286</c:v>
                </c:pt>
                <c:pt idx="258">
                  <c:v>1148</c:v>
                </c:pt>
                <c:pt idx="259">
                  <c:v>290</c:v>
                </c:pt>
                <c:pt idx="260">
                  <c:v>873</c:v>
                </c:pt>
                <c:pt idx="261">
                  <c:v>584</c:v>
                </c:pt>
                <c:pt idx="262">
                  <c:v>588</c:v>
                </c:pt>
                <c:pt idx="263">
                  <c:v>592</c:v>
                </c:pt>
                <c:pt idx="264">
                  <c:v>297</c:v>
                </c:pt>
                <c:pt idx="265">
                  <c:v>596</c:v>
                </c:pt>
                <c:pt idx="266">
                  <c:v>299</c:v>
                </c:pt>
                <c:pt idx="267">
                  <c:v>600</c:v>
                </c:pt>
                <c:pt idx="268">
                  <c:v>302</c:v>
                </c:pt>
                <c:pt idx="269">
                  <c:v>303</c:v>
                </c:pt>
                <c:pt idx="270">
                  <c:v>305</c:v>
                </c:pt>
                <c:pt idx="271">
                  <c:v>306</c:v>
                </c:pt>
                <c:pt idx="272">
                  <c:v>307</c:v>
                </c:pt>
                <c:pt idx="273">
                  <c:v>309</c:v>
                </c:pt>
                <c:pt idx="274">
                  <c:v>310</c:v>
                </c:pt>
                <c:pt idx="275">
                  <c:v>622</c:v>
                </c:pt>
                <c:pt idx="276">
                  <c:v>312</c:v>
                </c:pt>
                <c:pt idx="277">
                  <c:v>628</c:v>
                </c:pt>
                <c:pt idx="278">
                  <c:v>630</c:v>
                </c:pt>
                <c:pt idx="279">
                  <c:v>316</c:v>
                </c:pt>
                <c:pt idx="280">
                  <c:v>644</c:v>
                </c:pt>
                <c:pt idx="281">
                  <c:v>648</c:v>
                </c:pt>
                <c:pt idx="282">
                  <c:v>326</c:v>
                </c:pt>
                <c:pt idx="283">
                  <c:v>328</c:v>
                </c:pt>
                <c:pt idx="284">
                  <c:v>331</c:v>
                </c:pt>
                <c:pt idx="285">
                  <c:v>664</c:v>
                </c:pt>
                <c:pt idx="286">
                  <c:v>333</c:v>
                </c:pt>
                <c:pt idx="287">
                  <c:v>335</c:v>
                </c:pt>
                <c:pt idx="288">
                  <c:v>672</c:v>
                </c:pt>
                <c:pt idx="289">
                  <c:v>339</c:v>
                </c:pt>
                <c:pt idx="290">
                  <c:v>341</c:v>
                </c:pt>
                <c:pt idx="291">
                  <c:v>342</c:v>
                </c:pt>
                <c:pt idx="292">
                  <c:v>343</c:v>
                </c:pt>
                <c:pt idx="293">
                  <c:v>1384</c:v>
                </c:pt>
                <c:pt idx="294">
                  <c:v>698</c:v>
                </c:pt>
                <c:pt idx="295">
                  <c:v>350</c:v>
                </c:pt>
                <c:pt idx="296">
                  <c:v>702</c:v>
                </c:pt>
                <c:pt idx="297">
                  <c:v>704</c:v>
                </c:pt>
                <c:pt idx="298">
                  <c:v>355</c:v>
                </c:pt>
                <c:pt idx="299">
                  <c:v>356</c:v>
                </c:pt>
                <c:pt idx="300">
                  <c:v>357</c:v>
                </c:pt>
                <c:pt idx="301">
                  <c:v>358</c:v>
                </c:pt>
                <c:pt idx="302">
                  <c:v>360</c:v>
                </c:pt>
                <c:pt idx="303">
                  <c:v>361</c:v>
                </c:pt>
                <c:pt idx="304">
                  <c:v>363</c:v>
                </c:pt>
                <c:pt idx="305">
                  <c:v>368</c:v>
                </c:pt>
                <c:pt idx="306">
                  <c:v>371</c:v>
                </c:pt>
                <c:pt idx="307">
                  <c:v>372</c:v>
                </c:pt>
                <c:pt idx="308">
                  <c:v>373</c:v>
                </c:pt>
                <c:pt idx="309">
                  <c:v>374</c:v>
                </c:pt>
                <c:pt idx="310">
                  <c:v>375</c:v>
                </c:pt>
                <c:pt idx="311">
                  <c:v>379</c:v>
                </c:pt>
                <c:pt idx="312">
                  <c:v>381</c:v>
                </c:pt>
                <c:pt idx="313">
                  <c:v>774</c:v>
                </c:pt>
                <c:pt idx="314">
                  <c:v>388</c:v>
                </c:pt>
                <c:pt idx="315">
                  <c:v>392</c:v>
                </c:pt>
                <c:pt idx="316">
                  <c:v>393</c:v>
                </c:pt>
                <c:pt idx="317">
                  <c:v>396</c:v>
                </c:pt>
                <c:pt idx="318">
                  <c:v>397</c:v>
                </c:pt>
                <c:pt idx="319">
                  <c:v>1197</c:v>
                </c:pt>
                <c:pt idx="320">
                  <c:v>401</c:v>
                </c:pt>
                <c:pt idx="321">
                  <c:v>806</c:v>
                </c:pt>
                <c:pt idx="322">
                  <c:v>405</c:v>
                </c:pt>
                <c:pt idx="323">
                  <c:v>406</c:v>
                </c:pt>
                <c:pt idx="324">
                  <c:v>814</c:v>
                </c:pt>
                <c:pt idx="325">
                  <c:v>410</c:v>
                </c:pt>
                <c:pt idx="326">
                  <c:v>412</c:v>
                </c:pt>
                <c:pt idx="327">
                  <c:v>413</c:v>
                </c:pt>
                <c:pt idx="328">
                  <c:v>417</c:v>
                </c:pt>
                <c:pt idx="329">
                  <c:v>836</c:v>
                </c:pt>
                <c:pt idx="330">
                  <c:v>421</c:v>
                </c:pt>
                <c:pt idx="331">
                  <c:v>424</c:v>
                </c:pt>
                <c:pt idx="332">
                  <c:v>426</c:v>
                </c:pt>
                <c:pt idx="333">
                  <c:v>430</c:v>
                </c:pt>
                <c:pt idx="334">
                  <c:v>435</c:v>
                </c:pt>
                <c:pt idx="335">
                  <c:v>439</c:v>
                </c:pt>
                <c:pt idx="336">
                  <c:v>880</c:v>
                </c:pt>
                <c:pt idx="337">
                  <c:v>886</c:v>
                </c:pt>
                <c:pt idx="338">
                  <c:v>447</c:v>
                </c:pt>
                <c:pt idx="339">
                  <c:v>450</c:v>
                </c:pt>
                <c:pt idx="340">
                  <c:v>906</c:v>
                </c:pt>
                <c:pt idx="341">
                  <c:v>454</c:v>
                </c:pt>
                <c:pt idx="342">
                  <c:v>455</c:v>
                </c:pt>
                <c:pt idx="343">
                  <c:v>457</c:v>
                </c:pt>
                <c:pt idx="344">
                  <c:v>459</c:v>
                </c:pt>
                <c:pt idx="345">
                  <c:v>460</c:v>
                </c:pt>
                <c:pt idx="346">
                  <c:v>465</c:v>
                </c:pt>
                <c:pt idx="347">
                  <c:v>467</c:v>
                </c:pt>
                <c:pt idx="348">
                  <c:v>469</c:v>
                </c:pt>
                <c:pt idx="349">
                  <c:v>470</c:v>
                </c:pt>
                <c:pt idx="350">
                  <c:v>471</c:v>
                </c:pt>
                <c:pt idx="351">
                  <c:v>950</c:v>
                </c:pt>
                <c:pt idx="352">
                  <c:v>476</c:v>
                </c:pt>
                <c:pt idx="353">
                  <c:v>956</c:v>
                </c:pt>
                <c:pt idx="354">
                  <c:v>483</c:v>
                </c:pt>
                <c:pt idx="355">
                  <c:v>490</c:v>
                </c:pt>
                <c:pt idx="356">
                  <c:v>491</c:v>
                </c:pt>
                <c:pt idx="357">
                  <c:v>492</c:v>
                </c:pt>
                <c:pt idx="358">
                  <c:v>495</c:v>
                </c:pt>
                <c:pt idx="359">
                  <c:v>503</c:v>
                </c:pt>
                <c:pt idx="360">
                  <c:v>505</c:v>
                </c:pt>
                <c:pt idx="361">
                  <c:v>506</c:v>
                </c:pt>
                <c:pt idx="362">
                  <c:v>507</c:v>
                </c:pt>
                <c:pt idx="363">
                  <c:v>512</c:v>
                </c:pt>
                <c:pt idx="364">
                  <c:v>1026</c:v>
                </c:pt>
                <c:pt idx="365">
                  <c:v>514</c:v>
                </c:pt>
                <c:pt idx="366">
                  <c:v>1040</c:v>
                </c:pt>
                <c:pt idx="367">
                  <c:v>522</c:v>
                </c:pt>
                <c:pt idx="368">
                  <c:v>523</c:v>
                </c:pt>
                <c:pt idx="369">
                  <c:v>527</c:v>
                </c:pt>
                <c:pt idx="370">
                  <c:v>1060</c:v>
                </c:pt>
                <c:pt idx="371">
                  <c:v>533</c:v>
                </c:pt>
                <c:pt idx="372">
                  <c:v>543</c:v>
                </c:pt>
                <c:pt idx="373">
                  <c:v>552</c:v>
                </c:pt>
                <c:pt idx="374">
                  <c:v>556</c:v>
                </c:pt>
                <c:pt idx="375">
                  <c:v>558</c:v>
                </c:pt>
                <c:pt idx="376">
                  <c:v>559</c:v>
                </c:pt>
                <c:pt idx="377">
                  <c:v>1122</c:v>
                </c:pt>
                <c:pt idx="378">
                  <c:v>1124</c:v>
                </c:pt>
                <c:pt idx="379">
                  <c:v>563</c:v>
                </c:pt>
                <c:pt idx="380">
                  <c:v>1132</c:v>
                </c:pt>
                <c:pt idx="381">
                  <c:v>567</c:v>
                </c:pt>
                <c:pt idx="382">
                  <c:v>570</c:v>
                </c:pt>
                <c:pt idx="383">
                  <c:v>576</c:v>
                </c:pt>
                <c:pt idx="384">
                  <c:v>580</c:v>
                </c:pt>
                <c:pt idx="385">
                  <c:v>1182</c:v>
                </c:pt>
                <c:pt idx="386">
                  <c:v>594</c:v>
                </c:pt>
                <c:pt idx="387">
                  <c:v>598</c:v>
                </c:pt>
                <c:pt idx="388">
                  <c:v>606</c:v>
                </c:pt>
                <c:pt idx="389">
                  <c:v>614</c:v>
                </c:pt>
                <c:pt idx="390">
                  <c:v>622</c:v>
                </c:pt>
                <c:pt idx="391">
                  <c:v>634</c:v>
                </c:pt>
                <c:pt idx="392">
                  <c:v>635</c:v>
                </c:pt>
                <c:pt idx="393">
                  <c:v>639</c:v>
                </c:pt>
                <c:pt idx="394">
                  <c:v>646</c:v>
                </c:pt>
                <c:pt idx="395">
                  <c:v>1294</c:v>
                </c:pt>
                <c:pt idx="396">
                  <c:v>650</c:v>
                </c:pt>
                <c:pt idx="397">
                  <c:v>651</c:v>
                </c:pt>
                <c:pt idx="398">
                  <c:v>652</c:v>
                </c:pt>
                <c:pt idx="399">
                  <c:v>655</c:v>
                </c:pt>
                <c:pt idx="400">
                  <c:v>662</c:v>
                </c:pt>
                <c:pt idx="401">
                  <c:v>664</c:v>
                </c:pt>
                <c:pt idx="402">
                  <c:v>668</c:v>
                </c:pt>
                <c:pt idx="403">
                  <c:v>671</c:v>
                </c:pt>
                <c:pt idx="404">
                  <c:v>687</c:v>
                </c:pt>
                <c:pt idx="405">
                  <c:v>694</c:v>
                </c:pt>
                <c:pt idx="406">
                  <c:v>695</c:v>
                </c:pt>
                <c:pt idx="407">
                  <c:v>703</c:v>
                </c:pt>
                <c:pt idx="408">
                  <c:v>704</c:v>
                </c:pt>
                <c:pt idx="409">
                  <c:v>705</c:v>
                </c:pt>
                <c:pt idx="410">
                  <c:v>708</c:v>
                </c:pt>
                <c:pt idx="411">
                  <c:v>710</c:v>
                </c:pt>
                <c:pt idx="412">
                  <c:v>712</c:v>
                </c:pt>
                <c:pt idx="413">
                  <c:v>764</c:v>
                </c:pt>
                <c:pt idx="414">
                  <c:v>768</c:v>
                </c:pt>
                <c:pt idx="415">
                  <c:v>1546</c:v>
                </c:pt>
                <c:pt idx="416">
                  <c:v>774</c:v>
                </c:pt>
                <c:pt idx="417">
                  <c:v>780</c:v>
                </c:pt>
                <c:pt idx="418">
                  <c:v>786</c:v>
                </c:pt>
                <c:pt idx="419">
                  <c:v>1620</c:v>
                </c:pt>
                <c:pt idx="420">
                  <c:v>1630</c:v>
                </c:pt>
                <c:pt idx="421">
                  <c:v>817</c:v>
                </c:pt>
                <c:pt idx="422">
                  <c:v>827</c:v>
                </c:pt>
                <c:pt idx="423">
                  <c:v>834</c:v>
                </c:pt>
                <c:pt idx="424">
                  <c:v>837</c:v>
                </c:pt>
                <c:pt idx="425">
                  <c:v>840</c:v>
                </c:pt>
                <c:pt idx="426">
                  <c:v>843</c:v>
                </c:pt>
                <c:pt idx="427">
                  <c:v>846</c:v>
                </c:pt>
                <c:pt idx="428">
                  <c:v>854</c:v>
                </c:pt>
                <c:pt idx="429">
                  <c:v>858</c:v>
                </c:pt>
                <c:pt idx="430">
                  <c:v>876</c:v>
                </c:pt>
                <c:pt idx="431">
                  <c:v>892</c:v>
                </c:pt>
                <c:pt idx="432">
                  <c:v>902</c:v>
                </c:pt>
                <c:pt idx="433">
                  <c:v>933</c:v>
                </c:pt>
                <c:pt idx="434">
                  <c:v>944</c:v>
                </c:pt>
                <c:pt idx="435">
                  <c:v>947</c:v>
                </c:pt>
                <c:pt idx="436">
                  <c:v>959</c:v>
                </c:pt>
                <c:pt idx="437">
                  <c:v>968</c:v>
                </c:pt>
                <c:pt idx="438">
                  <c:v>983</c:v>
                </c:pt>
                <c:pt idx="439">
                  <c:v>985</c:v>
                </c:pt>
                <c:pt idx="440">
                  <c:v>993</c:v>
                </c:pt>
                <c:pt idx="441">
                  <c:v>1009</c:v>
                </c:pt>
                <c:pt idx="442">
                  <c:v>1027</c:v>
                </c:pt>
                <c:pt idx="443">
                  <c:v>1043</c:v>
                </c:pt>
                <c:pt idx="444">
                  <c:v>1048</c:v>
                </c:pt>
                <c:pt idx="445">
                  <c:v>1066</c:v>
                </c:pt>
                <c:pt idx="446">
                  <c:v>1087</c:v>
                </c:pt>
                <c:pt idx="447">
                  <c:v>1090</c:v>
                </c:pt>
                <c:pt idx="448">
                  <c:v>1112</c:v>
                </c:pt>
                <c:pt idx="449">
                  <c:v>1115</c:v>
                </c:pt>
                <c:pt idx="450">
                  <c:v>1133</c:v>
                </c:pt>
                <c:pt idx="451">
                  <c:v>1161</c:v>
                </c:pt>
                <c:pt idx="452">
                  <c:v>1171</c:v>
                </c:pt>
                <c:pt idx="453">
                  <c:v>1200</c:v>
                </c:pt>
                <c:pt idx="454">
                  <c:v>1203</c:v>
                </c:pt>
                <c:pt idx="455">
                  <c:v>1210</c:v>
                </c:pt>
                <c:pt idx="456">
                  <c:v>1216</c:v>
                </c:pt>
                <c:pt idx="457">
                  <c:v>1231</c:v>
                </c:pt>
                <c:pt idx="458">
                  <c:v>1257</c:v>
                </c:pt>
                <c:pt idx="459">
                  <c:v>1274</c:v>
                </c:pt>
                <c:pt idx="460">
                  <c:v>1296</c:v>
                </c:pt>
                <c:pt idx="461">
                  <c:v>1303</c:v>
                </c:pt>
                <c:pt idx="462">
                  <c:v>1318</c:v>
                </c:pt>
                <c:pt idx="463">
                  <c:v>1345</c:v>
                </c:pt>
                <c:pt idx="464">
                  <c:v>1352</c:v>
                </c:pt>
                <c:pt idx="465">
                  <c:v>1363</c:v>
                </c:pt>
                <c:pt idx="466">
                  <c:v>1373</c:v>
                </c:pt>
                <c:pt idx="467">
                  <c:v>1396</c:v>
                </c:pt>
                <c:pt idx="468">
                  <c:v>1421</c:v>
                </c:pt>
                <c:pt idx="469">
                  <c:v>1438</c:v>
                </c:pt>
                <c:pt idx="470">
                  <c:v>1475</c:v>
                </c:pt>
                <c:pt idx="471">
                  <c:v>1482</c:v>
                </c:pt>
                <c:pt idx="472">
                  <c:v>1501</c:v>
                </c:pt>
                <c:pt idx="473">
                  <c:v>3074</c:v>
                </c:pt>
                <c:pt idx="474">
                  <c:v>1562</c:v>
                </c:pt>
                <c:pt idx="475">
                  <c:v>1594</c:v>
                </c:pt>
                <c:pt idx="476">
                  <c:v>1627</c:v>
                </c:pt>
                <c:pt idx="477">
                  <c:v>1655</c:v>
                </c:pt>
                <c:pt idx="478">
                  <c:v>1694</c:v>
                </c:pt>
                <c:pt idx="479">
                  <c:v>1715</c:v>
                </c:pt>
                <c:pt idx="480">
                  <c:v>1740</c:v>
                </c:pt>
                <c:pt idx="481">
                  <c:v>1756</c:v>
                </c:pt>
                <c:pt idx="482">
                  <c:v>1776</c:v>
                </c:pt>
                <c:pt idx="483">
                  <c:v>1809</c:v>
                </c:pt>
                <c:pt idx="484">
                  <c:v>1846</c:v>
                </c:pt>
                <c:pt idx="485">
                  <c:v>1852</c:v>
                </c:pt>
                <c:pt idx="486">
                  <c:v>1870</c:v>
                </c:pt>
                <c:pt idx="487">
                  <c:v>1886</c:v>
                </c:pt>
                <c:pt idx="488">
                  <c:v>1987</c:v>
                </c:pt>
                <c:pt idx="489">
                  <c:v>2042</c:v>
                </c:pt>
                <c:pt idx="490">
                  <c:v>2058</c:v>
                </c:pt>
                <c:pt idx="491">
                  <c:v>2083</c:v>
                </c:pt>
                <c:pt idx="492">
                  <c:v>2101</c:v>
                </c:pt>
                <c:pt idx="493">
                  <c:v>2152</c:v>
                </c:pt>
                <c:pt idx="494">
                  <c:v>2190</c:v>
                </c:pt>
                <c:pt idx="495">
                  <c:v>2251</c:v>
                </c:pt>
                <c:pt idx="496">
                  <c:v>2261</c:v>
                </c:pt>
                <c:pt idx="497">
                  <c:v>2278</c:v>
                </c:pt>
                <c:pt idx="498">
                  <c:v>2329</c:v>
                </c:pt>
                <c:pt idx="499">
                  <c:v>2380</c:v>
                </c:pt>
                <c:pt idx="500">
                  <c:v>3139</c:v>
                </c:pt>
                <c:pt idx="501">
                  <c:v>3164</c:v>
                </c:pt>
                <c:pt idx="502">
                  <c:v>3180</c:v>
                </c:pt>
                <c:pt idx="503">
                  <c:v>3212</c:v>
                </c:pt>
                <c:pt idx="504">
                  <c:v>3245</c:v>
                </c:pt>
                <c:pt idx="505">
                  <c:v>3352</c:v>
                </c:pt>
                <c:pt idx="506">
                  <c:v>3450</c:v>
                </c:pt>
                <c:pt idx="507">
                  <c:v>3569</c:v>
                </c:pt>
                <c:pt idx="508">
                  <c:v>3687</c:v>
                </c:pt>
                <c:pt idx="509">
                  <c:v>3845</c:v>
                </c:pt>
                <c:pt idx="510">
                  <c:v>4254</c:v>
                </c:pt>
                <c:pt idx="511">
                  <c:v>4402</c:v>
                </c:pt>
                <c:pt idx="512">
                  <c:v>4485</c:v>
                </c:pt>
                <c:pt idx="513">
                  <c:v>4677</c:v>
                </c:pt>
                <c:pt idx="514">
                  <c:v>4745</c:v>
                </c:pt>
                <c:pt idx="515">
                  <c:v>4883</c:v>
                </c:pt>
                <c:pt idx="516">
                  <c:v>5267</c:v>
                </c:pt>
                <c:pt idx="517">
                  <c:v>5439</c:v>
                </c:pt>
                <c:pt idx="518">
                  <c:v>6176</c:v>
                </c:pt>
                <c:pt idx="519">
                  <c:v>6302</c:v>
                </c:pt>
                <c:pt idx="520">
                  <c:v>7628</c:v>
                </c:pt>
                <c:pt idx="521">
                  <c:v>11328</c:v>
                </c:pt>
                <c:pt idx="522">
                  <c:v>12006</c:v>
                </c:pt>
                <c:pt idx="523">
                  <c:v>12060</c:v>
                </c:pt>
                <c:pt idx="524">
                  <c:v>18100</c:v>
                </c:pt>
                <c:pt idx="525">
                  <c:v>19675</c:v>
                </c:pt>
                <c:pt idx="526">
                  <c:v>27955</c:v>
                </c:pt>
                <c:pt idx="527">
                  <c:v>29018</c:v>
                </c:pt>
                <c:pt idx="528">
                  <c:v>37827</c:v>
                </c:pt>
                <c:pt idx="529">
                  <c:v>70550</c:v>
                </c:pt>
                <c:pt idx="530">
                  <c:v>113544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2C-48B1-89D2-B58C6B7D9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50464143"/>
        <c:axId val="180112863"/>
      </c:barChart>
      <c:catAx>
        <c:axId val="250464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Token Count Rank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12863"/>
        <c:crosses val="autoZero"/>
        <c:auto val="1"/>
        <c:lblAlgn val="ctr"/>
        <c:lblOffset val="100"/>
        <c:noMultiLvlLbl val="0"/>
      </c:catAx>
      <c:valAx>
        <c:axId val="180112863"/>
        <c:scaling>
          <c:orientation val="minMax"/>
          <c:max val="110000"/>
          <c:min val="0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Token</a:t>
                </a:r>
                <a:r>
                  <a:rPr lang="en-US" sz="1800" baseline="0"/>
                  <a:t> Count Sum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46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6:50:29.390" idx="1">
    <p:pos x="6972" y="3056"/>
    <p:text>relative to work performed, minimal configuratoin required.  largely agnostic to domain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8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5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1E132C3-EE29-4097-AE3F-937061CE233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C3B083-91AD-4EDD-A9E9-F549E867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explained.com/articles/understanding-the-birthday-parado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A4F1-371D-477C-9B7E-7A49B0E43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217" y="2408805"/>
            <a:ext cx="9144000" cy="1641490"/>
          </a:xfrm>
        </p:spPr>
        <p:txBody>
          <a:bodyPr>
            <a:normAutofit/>
          </a:bodyPr>
          <a:lstStyle/>
          <a:p>
            <a:r>
              <a:rPr lang="en-US" sz="6800" dirty="0"/>
              <a:t>Building a Better Data Matcher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050E-6B2A-4C7C-84D8-51984F53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Tokenization &amp; Open Source Libraries to Match Entities and Identify Duplicates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936950-D92A-439D-81A4-1182F016E2F8}"/>
              </a:ext>
            </a:extLst>
          </p:cNvPr>
          <p:cNvSpPr txBox="1">
            <a:spLocks/>
          </p:cNvSpPr>
          <p:nvPr/>
        </p:nvSpPr>
        <p:spPr>
          <a:xfrm>
            <a:off x="2209799" y="4668927"/>
            <a:ext cx="9144000" cy="416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Duncan Bell, Association TRENDS</a:t>
            </a:r>
          </a:p>
        </p:txBody>
      </p:sp>
    </p:spTree>
    <p:extLst>
      <p:ext uri="{BB962C8B-B14F-4D97-AF65-F5344CB8AC3E}">
        <p14:creationId xmlns:p14="http://schemas.microsoft.com/office/powerpoint/2010/main" val="277514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52053"/>
              </p:ext>
            </p:extLst>
          </p:nvPr>
        </p:nvGraphicFramePr>
        <p:xfrm>
          <a:off x="447040" y="1868623"/>
          <a:ext cx="564896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024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319937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Texas Association of Optometrists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 Eyeball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tei.org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083902" y="1156139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8270591" y="1156139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B1B14D-9518-4DEF-90CE-3F120348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66628"/>
              </p:ext>
            </p:extLst>
          </p:nvPr>
        </p:nvGraphicFramePr>
        <p:xfrm>
          <a:off x="6626183" y="1868623"/>
          <a:ext cx="5118777" cy="397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868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TX OPTOMETRIC ASSOCIATOIN INC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Address1Txt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Eyeball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lang="en-US" dirty="0"/>
                        <a:t>Address2Txt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70830"/>
              </p:ext>
            </p:extLst>
          </p:nvPr>
        </p:nvGraphicFramePr>
        <p:xfrm>
          <a:off x="447040" y="1868623"/>
          <a:ext cx="564896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024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319937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Texas Association of Optometrists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Eyeball</a:t>
                      </a:r>
                      <a:r>
                        <a:rPr lang="en-US" dirty="0"/>
                        <a:t>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tei.org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083902" y="1156139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8270591" y="1156139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B1B14D-9518-4DEF-90CE-3F120348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20488"/>
              </p:ext>
            </p:extLst>
          </p:nvPr>
        </p:nvGraphicFramePr>
        <p:xfrm>
          <a:off x="6626183" y="1868623"/>
          <a:ext cx="5118777" cy="397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868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TX</a:t>
                      </a:r>
                      <a:r>
                        <a:rPr lang="en-US" dirty="0"/>
                        <a:t> OPTOMETRIC ASSOCIATOIN INC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Address1Txt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Eyeball</a:t>
                      </a:r>
                      <a:r>
                        <a:rPr lang="en-US" dirty="0"/>
                        <a:t>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67303">
                <a:tc>
                  <a:txBody>
                    <a:bodyPr/>
                    <a:lstStyle/>
                    <a:p>
                      <a:r>
                        <a:rPr lang="en-US" dirty="0"/>
                        <a:t>Address2Txt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92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705-7C25-4CC0-9D1B-BB96A91A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643C-9C85-4F6C-B583-C5B83B84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7251"/>
          </a:xfrm>
        </p:spPr>
        <p:txBody>
          <a:bodyPr>
            <a:normAutofit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Most accurate BUT very slow and requires a human</a:t>
            </a:r>
          </a:p>
          <a:p>
            <a:r>
              <a:rPr lang="en-US" dirty="0"/>
              <a:t>Exact match using VLOOKUP</a:t>
            </a:r>
          </a:p>
          <a:p>
            <a:pPr lvl="1"/>
            <a:r>
              <a:rPr lang="en-US" dirty="0"/>
              <a:t>Will catch low-hanging fruit quickly BUT will miss any spelling deviation</a:t>
            </a:r>
          </a:p>
          <a:p>
            <a:r>
              <a:rPr lang="en-US" dirty="0"/>
              <a:t>Fuzzy match using edit-distance algorithms</a:t>
            </a:r>
          </a:p>
          <a:p>
            <a:pPr lvl="1"/>
            <a:r>
              <a:rPr lang="en-US" dirty="0"/>
              <a:t>Ex: Fuzzy Lookup Add-In for Excel</a:t>
            </a:r>
          </a:p>
          <a:p>
            <a:pPr lvl="1"/>
            <a:r>
              <a:rPr lang="en-US" dirty="0"/>
              <a:t>Now you’re catching spelling deviations BUT computationally expensive</a:t>
            </a:r>
          </a:p>
          <a:p>
            <a:r>
              <a:rPr lang="en-US" dirty="0"/>
              <a:t>Distill to match candidates using tokens, then score matches</a:t>
            </a:r>
          </a:p>
          <a:p>
            <a:pPr lvl="1"/>
            <a:r>
              <a:rPr lang="en-US" dirty="0"/>
              <a:t>Scales well with large data, can be folded into automation</a:t>
            </a:r>
          </a:p>
          <a:p>
            <a:pPr lvl="1"/>
            <a:r>
              <a:rPr lang="en-US" dirty="0"/>
              <a:t>Accurate and efficient, though still requires humans to review exceptions</a:t>
            </a:r>
          </a:p>
        </p:txBody>
      </p:sp>
    </p:spTree>
    <p:extLst>
      <p:ext uri="{BB962C8B-B14F-4D97-AF65-F5344CB8AC3E}">
        <p14:creationId xmlns:p14="http://schemas.microsoft.com/office/powerpoint/2010/main" val="14923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705-7C25-4CC0-9D1B-BB96A91A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Matching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643C-9C85-4F6C-B583-C5B83B84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39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via Anaconda environment,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Note: for implementation in enterprise workflows, dynamic cloud computing like Apache Spark will be more appropriate than Pandas</a:t>
            </a:r>
          </a:p>
          <a:p>
            <a:r>
              <a:rPr lang="en-US" dirty="0"/>
              <a:t>Key Libraries:</a:t>
            </a:r>
          </a:p>
          <a:p>
            <a:r>
              <a:rPr lang="en-US" dirty="0"/>
              <a:t>Pandas – Efficient data manipulation, SQL-like joins</a:t>
            </a:r>
          </a:p>
          <a:p>
            <a:r>
              <a:rPr lang="en-US" dirty="0"/>
              <a:t>Re (regular expressions) – used for parsing data, preprocessing</a:t>
            </a:r>
          </a:p>
          <a:p>
            <a:r>
              <a:rPr lang="en-US" dirty="0" err="1"/>
              <a:t>CountVectorizer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 – tokenizer, optimized for text data</a:t>
            </a:r>
          </a:p>
          <a:p>
            <a:r>
              <a:rPr lang="en-US" dirty="0"/>
              <a:t>Counter (Collections) – simple token counter for creating filters</a:t>
            </a:r>
          </a:p>
          <a:p>
            <a:r>
              <a:rPr lang="en-US" dirty="0"/>
              <a:t>Fuzz (</a:t>
            </a:r>
            <a:r>
              <a:rPr lang="en-US" dirty="0" err="1"/>
              <a:t>fuzzywuzzy</a:t>
            </a:r>
            <a:r>
              <a:rPr lang="en-US" dirty="0"/>
              <a:t>) – edit distance string comparison package</a:t>
            </a:r>
          </a:p>
          <a:p>
            <a:r>
              <a:rPr lang="en-US" dirty="0" err="1"/>
              <a:t>jaro_winkler</a:t>
            </a:r>
            <a:r>
              <a:rPr lang="en-US" dirty="0"/>
              <a:t> (jellyfish) – another edit distance algorithm</a:t>
            </a:r>
          </a:p>
          <a:p>
            <a:r>
              <a:rPr lang="en-US" dirty="0" err="1"/>
              <a:t>py_common_subseq</a:t>
            </a:r>
            <a:r>
              <a:rPr lang="en-US" dirty="0"/>
              <a:t> – used to compare matched postal codes and phone numbers</a:t>
            </a:r>
          </a:p>
          <a:p>
            <a:r>
              <a:rPr lang="en-US" dirty="0" err="1"/>
              <a:t>LogisticRegression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 – linear regression for probabilistic scoring</a:t>
            </a:r>
          </a:p>
        </p:txBody>
      </p:sp>
    </p:spTree>
    <p:extLst>
      <p:ext uri="{BB962C8B-B14F-4D97-AF65-F5344CB8AC3E}">
        <p14:creationId xmlns:p14="http://schemas.microsoft.com/office/powerpoint/2010/main" val="11737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4A837E4-572F-476F-8CF4-EBE23D0BEFDA}"/>
              </a:ext>
            </a:extLst>
          </p:cNvPr>
          <p:cNvSpPr/>
          <p:nvPr/>
        </p:nvSpPr>
        <p:spPr>
          <a:xfrm>
            <a:off x="537199" y="1996444"/>
            <a:ext cx="1288867" cy="163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6FC4652-DD33-49CE-85EA-4BA15C003F6B}"/>
              </a:ext>
            </a:extLst>
          </p:cNvPr>
          <p:cNvSpPr/>
          <p:nvPr/>
        </p:nvSpPr>
        <p:spPr>
          <a:xfrm>
            <a:off x="537199" y="4293328"/>
            <a:ext cx="1288868" cy="163938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BAA1-A16F-4B62-837E-FBD9CAA3AA67}"/>
              </a:ext>
            </a:extLst>
          </p:cNvPr>
          <p:cNvSpPr txBox="1"/>
          <p:nvPr/>
        </p:nvSpPr>
        <p:spPr>
          <a:xfrm flipH="1">
            <a:off x="237307" y="584144"/>
            <a:ext cx="194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Databases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1CBE48-124D-4028-BF68-B203F00C3153}"/>
              </a:ext>
            </a:extLst>
          </p:cNvPr>
          <p:cNvSpPr/>
          <p:nvPr/>
        </p:nvSpPr>
        <p:spPr>
          <a:xfrm>
            <a:off x="1982821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46B7-A478-4588-9DFA-B6682C05CB1A}"/>
              </a:ext>
            </a:extLst>
          </p:cNvPr>
          <p:cNvSpPr txBox="1"/>
          <p:nvPr/>
        </p:nvSpPr>
        <p:spPr>
          <a:xfrm flipH="1">
            <a:off x="2215806" y="584144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E127D-E0BA-4EA3-A879-BE3A62468C90}"/>
              </a:ext>
            </a:extLst>
          </p:cNvPr>
          <p:cNvSpPr/>
          <p:nvPr/>
        </p:nvSpPr>
        <p:spPr>
          <a:xfrm>
            <a:off x="2490670" y="1996444"/>
            <a:ext cx="1506583" cy="163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1A8AE-BA18-496C-8261-4D9EA5B3F18E}"/>
              </a:ext>
            </a:extLst>
          </p:cNvPr>
          <p:cNvSpPr/>
          <p:nvPr/>
        </p:nvSpPr>
        <p:spPr>
          <a:xfrm>
            <a:off x="2490670" y="4293328"/>
            <a:ext cx="1506583" cy="1639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5D80-095F-4B43-A329-D9168A72DD63}"/>
              </a:ext>
            </a:extLst>
          </p:cNvPr>
          <p:cNvSpPr txBox="1"/>
          <p:nvPr/>
        </p:nvSpPr>
        <p:spPr>
          <a:xfrm flipH="1">
            <a:off x="4242496" y="449108"/>
            <a:ext cx="188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 &amp; Count Unique 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68E8-85D4-4C50-8BB5-CB06170070DE}"/>
              </a:ext>
            </a:extLst>
          </p:cNvPr>
          <p:cNvSpPr txBox="1"/>
          <p:nvPr/>
        </p:nvSpPr>
        <p:spPr>
          <a:xfrm flipH="1">
            <a:off x="6198168" y="449108"/>
            <a:ext cx="199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datasets on shared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51C8-7014-4C9F-B86E-F2538DEE69A8}"/>
              </a:ext>
            </a:extLst>
          </p:cNvPr>
          <p:cNvSpPr txBox="1"/>
          <p:nvPr/>
        </p:nvSpPr>
        <p:spPr>
          <a:xfrm flipH="1">
            <a:off x="8168016" y="264442"/>
            <a:ext cx="199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Distill Matches To Minimum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E3FE4-CEA8-4E27-839D-00CFFCAE8FC8}"/>
              </a:ext>
            </a:extLst>
          </p:cNvPr>
          <p:cNvSpPr txBox="1"/>
          <p:nvPr/>
        </p:nvSpPr>
        <p:spPr>
          <a:xfrm flipH="1">
            <a:off x="9976194" y="667100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Score Matches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EAF5F6-C335-42C1-A4E9-DFB7CEBBE3F2}"/>
              </a:ext>
            </a:extLst>
          </p:cNvPr>
          <p:cNvSpPr/>
          <p:nvPr/>
        </p:nvSpPr>
        <p:spPr>
          <a:xfrm>
            <a:off x="1982553" y="4995454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0176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FF1091-3CB8-46A9-BC41-1DC152267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42634"/>
              </p:ext>
            </p:extLst>
          </p:nvPr>
        </p:nvGraphicFramePr>
        <p:xfrm>
          <a:off x="1803662" y="0"/>
          <a:ext cx="858467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22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4A837E4-572F-476F-8CF4-EBE23D0BEFDA}"/>
              </a:ext>
            </a:extLst>
          </p:cNvPr>
          <p:cNvSpPr/>
          <p:nvPr/>
        </p:nvSpPr>
        <p:spPr>
          <a:xfrm>
            <a:off x="537199" y="1996444"/>
            <a:ext cx="1288867" cy="163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6FC4652-DD33-49CE-85EA-4BA15C003F6B}"/>
              </a:ext>
            </a:extLst>
          </p:cNvPr>
          <p:cNvSpPr/>
          <p:nvPr/>
        </p:nvSpPr>
        <p:spPr>
          <a:xfrm>
            <a:off x="537199" y="4293328"/>
            <a:ext cx="1288868" cy="163938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BAA1-A16F-4B62-837E-FBD9CAA3AA67}"/>
              </a:ext>
            </a:extLst>
          </p:cNvPr>
          <p:cNvSpPr txBox="1"/>
          <p:nvPr/>
        </p:nvSpPr>
        <p:spPr>
          <a:xfrm flipH="1">
            <a:off x="237307" y="584144"/>
            <a:ext cx="194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Databases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1CBE48-124D-4028-BF68-B203F00C3153}"/>
              </a:ext>
            </a:extLst>
          </p:cNvPr>
          <p:cNvSpPr/>
          <p:nvPr/>
        </p:nvSpPr>
        <p:spPr>
          <a:xfrm>
            <a:off x="1982821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46B7-A478-4588-9DFA-B6682C05CB1A}"/>
              </a:ext>
            </a:extLst>
          </p:cNvPr>
          <p:cNvSpPr txBox="1"/>
          <p:nvPr/>
        </p:nvSpPr>
        <p:spPr>
          <a:xfrm flipH="1">
            <a:off x="2215806" y="584144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E127D-E0BA-4EA3-A879-BE3A62468C90}"/>
              </a:ext>
            </a:extLst>
          </p:cNvPr>
          <p:cNvSpPr/>
          <p:nvPr/>
        </p:nvSpPr>
        <p:spPr>
          <a:xfrm>
            <a:off x="2490670" y="1996444"/>
            <a:ext cx="1506583" cy="163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1A8AE-BA18-496C-8261-4D9EA5B3F18E}"/>
              </a:ext>
            </a:extLst>
          </p:cNvPr>
          <p:cNvSpPr/>
          <p:nvPr/>
        </p:nvSpPr>
        <p:spPr>
          <a:xfrm>
            <a:off x="2490670" y="4293328"/>
            <a:ext cx="1506583" cy="1639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5D80-095F-4B43-A329-D9168A72DD63}"/>
              </a:ext>
            </a:extLst>
          </p:cNvPr>
          <p:cNvSpPr txBox="1"/>
          <p:nvPr/>
        </p:nvSpPr>
        <p:spPr>
          <a:xfrm flipH="1">
            <a:off x="4242496" y="449108"/>
            <a:ext cx="188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 &amp; Count Unique 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68E8-85D4-4C50-8BB5-CB06170070DE}"/>
              </a:ext>
            </a:extLst>
          </p:cNvPr>
          <p:cNvSpPr txBox="1"/>
          <p:nvPr/>
        </p:nvSpPr>
        <p:spPr>
          <a:xfrm flipH="1">
            <a:off x="6198168" y="449108"/>
            <a:ext cx="199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datasets on shared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51C8-7014-4C9F-B86E-F2538DEE69A8}"/>
              </a:ext>
            </a:extLst>
          </p:cNvPr>
          <p:cNvSpPr txBox="1"/>
          <p:nvPr/>
        </p:nvSpPr>
        <p:spPr>
          <a:xfrm flipH="1">
            <a:off x="8168016" y="264442"/>
            <a:ext cx="199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Distill Matches To Minimum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E3FE4-CEA8-4E27-839D-00CFFCAE8FC8}"/>
              </a:ext>
            </a:extLst>
          </p:cNvPr>
          <p:cNvSpPr txBox="1"/>
          <p:nvPr/>
        </p:nvSpPr>
        <p:spPr>
          <a:xfrm flipH="1">
            <a:off x="9976194" y="667100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Score Matches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EAF5F6-C335-42C1-A4E9-DFB7CEBBE3F2}"/>
              </a:ext>
            </a:extLst>
          </p:cNvPr>
          <p:cNvSpPr/>
          <p:nvPr/>
        </p:nvSpPr>
        <p:spPr>
          <a:xfrm>
            <a:off x="1982553" y="4995454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5AA5B1-7719-4D33-9B11-CE1E5044823B}"/>
              </a:ext>
            </a:extLst>
          </p:cNvPr>
          <p:cNvSpPr/>
          <p:nvPr/>
        </p:nvSpPr>
        <p:spPr>
          <a:xfrm>
            <a:off x="4522359" y="1996444"/>
            <a:ext cx="1363755" cy="39362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 &amp; Exclude Frequently Occurring Tokens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Identify &amp; Signal-Boost More Unique Tokens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CA46E3-34D9-49B8-A24F-83689681A564}"/>
              </a:ext>
            </a:extLst>
          </p:cNvPr>
          <p:cNvSpPr/>
          <p:nvPr/>
        </p:nvSpPr>
        <p:spPr>
          <a:xfrm>
            <a:off x="4084196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BF76FE-C7F1-4DD6-8940-7A373CC1EFD2}"/>
              </a:ext>
            </a:extLst>
          </p:cNvPr>
          <p:cNvSpPr/>
          <p:nvPr/>
        </p:nvSpPr>
        <p:spPr>
          <a:xfrm>
            <a:off x="4064300" y="5000351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902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1C23-C1EE-47D5-BBB3-F68F27F6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Tokenized 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2A324-A55D-4F1B-A6B0-D6ABA12A0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52258"/>
              </p:ext>
            </p:extLst>
          </p:nvPr>
        </p:nvGraphicFramePr>
        <p:xfrm>
          <a:off x="6212261" y="1690688"/>
          <a:ext cx="535442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61">
                  <a:extLst>
                    <a:ext uri="{9D8B030D-6E8A-4147-A177-3AD203B41FA5}">
                      <a16:colId xmlns:a16="http://schemas.microsoft.com/office/drawing/2014/main" val="2183922177"/>
                    </a:ext>
                  </a:extLst>
                </a:gridCol>
                <a:gridCol w="3138864">
                  <a:extLst>
                    <a:ext uri="{9D8B030D-6E8A-4147-A177-3AD203B41FA5}">
                      <a16:colId xmlns:a16="http://schemas.microsoft.com/office/drawing/2014/main" val="4106523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Right_Org_ID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7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optometric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associatoin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4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eyeball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6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austin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467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8C059D-A190-4F57-9611-C833C4A8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28232"/>
              </p:ext>
            </p:extLst>
          </p:nvPr>
        </p:nvGraphicFramePr>
        <p:xfrm>
          <a:off x="696795" y="1690688"/>
          <a:ext cx="49742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035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2875176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Left_Org_ID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texas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optometrists</a:t>
                      </a:r>
                      <a:endParaRPr lang="en-US" sz="2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eyeball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austin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tei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8F19ED-BB7A-45DD-A0F5-4A094FEBFE68}"/>
              </a:ext>
            </a:extLst>
          </p:cNvPr>
          <p:cNvSpPr txBox="1"/>
          <p:nvPr/>
        </p:nvSpPr>
        <p:spPr>
          <a:xfrm>
            <a:off x="6999398" y="4705647"/>
            <a:ext cx="532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Excluded tokens: </a:t>
            </a:r>
            <a:r>
              <a:rPr lang="en-US" sz="2400" dirty="0" err="1"/>
              <a:t>inc</a:t>
            </a:r>
            <a:r>
              <a:rPr lang="en-US" sz="2400" dirty="0"/>
              <a:t>, </a:t>
            </a:r>
            <a:r>
              <a:rPr lang="en-US" sz="2400" dirty="0" err="1"/>
              <a:t>rd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FAF8C-D800-4920-88C7-6D521FE80CFF}"/>
              </a:ext>
            </a:extLst>
          </p:cNvPr>
          <p:cNvSpPr txBox="1"/>
          <p:nvPr/>
        </p:nvSpPr>
        <p:spPr>
          <a:xfrm>
            <a:off x="673227" y="6089340"/>
            <a:ext cx="532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Excluded tokens: association, of, </a:t>
            </a:r>
            <a:r>
              <a:rPr lang="en-US" sz="2400" dirty="0" err="1"/>
              <a:t>rd</a:t>
            </a:r>
            <a:r>
              <a:rPr lang="en-US" sz="2400" dirty="0"/>
              <a:t>, org</a:t>
            </a:r>
          </a:p>
        </p:txBody>
      </p:sp>
    </p:spTree>
    <p:extLst>
      <p:ext uri="{BB962C8B-B14F-4D97-AF65-F5344CB8AC3E}">
        <p14:creationId xmlns:p14="http://schemas.microsoft.com/office/powerpoint/2010/main" val="283026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4A837E4-572F-476F-8CF4-EBE23D0BEFDA}"/>
              </a:ext>
            </a:extLst>
          </p:cNvPr>
          <p:cNvSpPr/>
          <p:nvPr/>
        </p:nvSpPr>
        <p:spPr>
          <a:xfrm>
            <a:off x="537199" y="1996444"/>
            <a:ext cx="1288867" cy="163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6FC4652-DD33-49CE-85EA-4BA15C003F6B}"/>
              </a:ext>
            </a:extLst>
          </p:cNvPr>
          <p:cNvSpPr/>
          <p:nvPr/>
        </p:nvSpPr>
        <p:spPr>
          <a:xfrm>
            <a:off x="537199" y="4293328"/>
            <a:ext cx="1288868" cy="163938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BAA1-A16F-4B62-837E-FBD9CAA3AA67}"/>
              </a:ext>
            </a:extLst>
          </p:cNvPr>
          <p:cNvSpPr txBox="1"/>
          <p:nvPr/>
        </p:nvSpPr>
        <p:spPr>
          <a:xfrm flipH="1">
            <a:off x="237307" y="584144"/>
            <a:ext cx="194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Databases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1CBE48-124D-4028-BF68-B203F00C3153}"/>
              </a:ext>
            </a:extLst>
          </p:cNvPr>
          <p:cNvSpPr/>
          <p:nvPr/>
        </p:nvSpPr>
        <p:spPr>
          <a:xfrm>
            <a:off x="1982821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46B7-A478-4588-9DFA-B6682C05CB1A}"/>
              </a:ext>
            </a:extLst>
          </p:cNvPr>
          <p:cNvSpPr txBox="1"/>
          <p:nvPr/>
        </p:nvSpPr>
        <p:spPr>
          <a:xfrm flipH="1">
            <a:off x="2215806" y="584144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E127D-E0BA-4EA3-A879-BE3A62468C90}"/>
              </a:ext>
            </a:extLst>
          </p:cNvPr>
          <p:cNvSpPr/>
          <p:nvPr/>
        </p:nvSpPr>
        <p:spPr>
          <a:xfrm>
            <a:off x="2490670" y="1996444"/>
            <a:ext cx="1506583" cy="163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1A8AE-BA18-496C-8261-4D9EA5B3F18E}"/>
              </a:ext>
            </a:extLst>
          </p:cNvPr>
          <p:cNvSpPr/>
          <p:nvPr/>
        </p:nvSpPr>
        <p:spPr>
          <a:xfrm>
            <a:off x="2490670" y="4293328"/>
            <a:ext cx="1506583" cy="1639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5D80-095F-4B43-A329-D9168A72DD63}"/>
              </a:ext>
            </a:extLst>
          </p:cNvPr>
          <p:cNvSpPr txBox="1"/>
          <p:nvPr/>
        </p:nvSpPr>
        <p:spPr>
          <a:xfrm flipH="1">
            <a:off x="4242496" y="449108"/>
            <a:ext cx="188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 &amp; Count Unique 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68E8-85D4-4C50-8BB5-CB06170070DE}"/>
              </a:ext>
            </a:extLst>
          </p:cNvPr>
          <p:cNvSpPr txBox="1"/>
          <p:nvPr/>
        </p:nvSpPr>
        <p:spPr>
          <a:xfrm flipH="1">
            <a:off x="6198168" y="449108"/>
            <a:ext cx="199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datasets on shared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51C8-7014-4C9F-B86E-F2538DEE69A8}"/>
              </a:ext>
            </a:extLst>
          </p:cNvPr>
          <p:cNvSpPr txBox="1"/>
          <p:nvPr/>
        </p:nvSpPr>
        <p:spPr>
          <a:xfrm flipH="1">
            <a:off x="8168016" y="264442"/>
            <a:ext cx="199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Distill Matches To Minimum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E3FE4-CEA8-4E27-839D-00CFFCAE8FC8}"/>
              </a:ext>
            </a:extLst>
          </p:cNvPr>
          <p:cNvSpPr txBox="1"/>
          <p:nvPr/>
        </p:nvSpPr>
        <p:spPr>
          <a:xfrm flipH="1">
            <a:off x="9976194" y="667100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Score Matches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EAF5F6-C335-42C1-A4E9-DFB7CEBBE3F2}"/>
              </a:ext>
            </a:extLst>
          </p:cNvPr>
          <p:cNvSpPr/>
          <p:nvPr/>
        </p:nvSpPr>
        <p:spPr>
          <a:xfrm>
            <a:off x="1982553" y="4995454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5AA5B1-7719-4D33-9B11-CE1E5044823B}"/>
              </a:ext>
            </a:extLst>
          </p:cNvPr>
          <p:cNvSpPr/>
          <p:nvPr/>
        </p:nvSpPr>
        <p:spPr>
          <a:xfrm>
            <a:off x="4522359" y="1996444"/>
            <a:ext cx="1363755" cy="39362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 &amp; Exclude Frequently Occurring Tokens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Identify &amp; Signal-Boost More Unique Tokens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CA46E3-34D9-49B8-A24F-83689681A564}"/>
              </a:ext>
            </a:extLst>
          </p:cNvPr>
          <p:cNvSpPr/>
          <p:nvPr/>
        </p:nvSpPr>
        <p:spPr>
          <a:xfrm>
            <a:off x="4084196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BF76FE-C7F1-4DD6-8940-7A373CC1EFD2}"/>
              </a:ext>
            </a:extLst>
          </p:cNvPr>
          <p:cNvSpPr/>
          <p:nvPr/>
        </p:nvSpPr>
        <p:spPr>
          <a:xfrm>
            <a:off x="4064300" y="5000351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3B3C0-2EBD-45ED-8936-34EED4C8661D}"/>
              </a:ext>
            </a:extLst>
          </p:cNvPr>
          <p:cNvSpPr/>
          <p:nvPr/>
        </p:nvSpPr>
        <p:spPr>
          <a:xfrm>
            <a:off x="6544291" y="1996444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C68777-CA01-416B-B1E4-908E81E33D0D}"/>
              </a:ext>
            </a:extLst>
          </p:cNvPr>
          <p:cNvSpPr/>
          <p:nvPr/>
        </p:nvSpPr>
        <p:spPr>
          <a:xfrm>
            <a:off x="6544291" y="2667451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763F2F-C871-41B4-9545-D90C111074E7}"/>
              </a:ext>
            </a:extLst>
          </p:cNvPr>
          <p:cNvSpPr/>
          <p:nvPr/>
        </p:nvSpPr>
        <p:spPr>
          <a:xfrm>
            <a:off x="6544291" y="3374318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7B34E4-414B-4F90-A5EC-7E1DAA9BA1BB}"/>
              </a:ext>
            </a:extLst>
          </p:cNvPr>
          <p:cNvSpPr/>
          <p:nvPr/>
        </p:nvSpPr>
        <p:spPr>
          <a:xfrm>
            <a:off x="6544291" y="407222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8F6C04-5DDE-403E-AEEF-19D940DA51E9}"/>
              </a:ext>
            </a:extLst>
          </p:cNvPr>
          <p:cNvSpPr/>
          <p:nvPr/>
        </p:nvSpPr>
        <p:spPr>
          <a:xfrm>
            <a:off x="6544291" y="4752192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FDDA47-C24D-40ED-A824-F9EF826F9F63}"/>
              </a:ext>
            </a:extLst>
          </p:cNvPr>
          <p:cNvSpPr/>
          <p:nvPr/>
        </p:nvSpPr>
        <p:spPr>
          <a:xfrm>
            <a:off x="6544291" y="541904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4538686-870A-4682-96B9-9F4F3C195D88}"/>
              </a:ext>
            </a:extLst>
          </p:cNvPr>
          <p:cNvSpPr/>
          <p:nvPr/>
        </p:nvSpPr>
        <p:spPr>
          <a:xfrm>
            <a:off x="6032998" y="2135715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CD760F9-3DC2-409F-A76A-0F7A24796B3F}"/>
              </a:ext>
            </a:extLst>
          </p:cNvPr>
          <p:cNvSpPr/>
          <p:nvPr/>
        </p:nvSpPr>
        <p:spPr>
          <a:xfrm>
            <a:off x="6037144" y="2806722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FDC1CC-94D0-4569-A03B-A17CA60152DD}"/>
              </a:ext>
            </a:extLst>
          </p:cNvPr>
          <p:cNvSpPr/>
          <p:nvPr/>
        </p:nvSpPr>
        <p:spPr>
          <a:xfrm>
            <a:off x="6032998" y="3513589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C46EDF0-3D74-40C6-B4DC-3D56A8F8CED7}"/>
              </a:ext>
            </a:extLst>
          </p:cNvPr>
          <p:cNvSpPr/>
          <p:nvPr/>
        </p:nvSpPr>
        <p:spPr>
          <a:xfrm>
            <a:off x="6039112" y="421149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0CA213B-8DFB-43A2-B01B-AE426754CDB2}"/>
              </a:ext>
            </a:extLst>
          </p:cNvPr>
          <p:cNvSpPr/>
          <p:nvPr/>
        </p:nvSpPr>
        <p:spPr>
          <a:xfrm>
            <a:off x="6032998" y="4893174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65652-0E85-4A2B-AC27-92692171A10F}"/>
              </a:ext>
            </a:extLst>
          </p:cNvPr>
          <p:cNvSpPr/>
          <p:nvPr/>
        </p:nvSpPr>
        <p:spPr>
          <a:xfrm>
            <a:off x="6035139" y="555831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37FBC6-7D7E-4398-B5A3-D7B05A9AB1EA}"/>
              </a:ext>
            </a:extLst>
          </p:cNvPr>
          <p:cNvSpPr/>
          <p:nvPr/>
        </p:nvSpPr>
        <p:spPr>
          <a:xfrm>
            <a:off x="8482726" y="2831692"/>
            <a:ext cx="1363755" cy="2296883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candidates distilled based on minimum number of shared tokens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BC9847-0F93-476E-A97A-89BBB2C6C0E1}"/>
              </a:ext>
            </a:extLst>
          </p:cNvPr>
          <p:cNvCxnSpPr>
            <a:cxnSpLocks/>
          </p:cNvCxnSpPr>
          <p:nvPr/>
        </p:nvCxnSpPr>
        <p:spPr>
          <a:xfrm flipV="1">
            <a:off x="7953804" y="4995455"/>
            <a:ext cx="389007" cy="680422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6C0A77-CCF7-4232-8733-8858AFFBF7F8}"/>
              </a:ext>
            </a:extLst>
          </p:cNvPr>
          <p:cNvCxnSpPr>
            <a:cxnSpLocks/>
          </p:cNvCxnSpPr>
          <p:nvPr/>
        </p:nvCxnSpPr>
        <p:spPr>
          <a:xfrm>
            <a:off x="7968343" y="3635831"/>
            <a:ext cx="374468" cy="25216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630CE5-A577-4B69-9A3A-64D67940EDBA}"/>
              </a:ext>
            </a:extLst>
          </p:cNvPr>
          <p:cNvCxnSpPr>
            <a:cxnSpLocks/>
          </p:cNvCxnSpPr>
          <p:nvPr/>
        </p:nvCxnSpPr>
        <p:spPr>
          <a:xfrm flipV="1">
            <a:off x="7953804" y="4149506"/>
            <a:ext cx="389007" cy="17955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5AF2A3-4CF3-482E-87AC-4FBA4840889E}"/>
              </a:ext>
            </a:extLst>
          </p:cNvPr>
          <p:cNvCxnSpPr/>
          <p:nvPr/>
        </p:nvCxnSpPr>
        <p:spPr>
          <a:xfrm flipV="1">
            <a:off x="7913196" y="4525189"/>
            <a:ext cx="429615" cy="470265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2A9BF-05C5-44EB-B373-307BAF7E2D30}"/>
              </a:ext>
            </a:extLst>
          </p:cNvPr>
          <p:cNvCxnSpPr/>
          <p:nvPr/>
        </p:nvCxnSpPr>
        <p:spPr>
          <a:xfrm>
            <a:off x="7913196" y="2987043"/>
            <a:ext cx="429615" cy="464123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659671-D427-459A-A647-2C944B96BC72}"/>
              </a:ext>
            </a:extLst>
          </p:cNvPr>
          <p:cNvCxnSpPr/>
          <p:nvPr/>
        </p:nvCxnSpPr>
        <p:spPr>
          <a:xfrm>
            <a:off x="7913196" y="2250837"/>
            <a:ext cx="429615" cy="730064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8C94B8-F3B8-40C0-B61F-23A6874DF2CE}"/>
              </a:ext>
            </a:extLst>
          </p:cNvPr>
          <p:cNvSpPr/>
          <p:nvPr/>
        </p:nvSpPr>
        <p:spPr>
          <a:xfrm>
            <a:off x="570411" y="1271451"/>
            <a:ext cx="11051177" cy="53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22,255,906 matches sharing 1 token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FDEC35-C174-45A5-94A4-E258D024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1" y="0"/>
            <a:ext cx="11522976" cy="132556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 we have two datasets of 88k &amp; 226k records: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CD4D1-803F-47A7-85C1-8CD36567AF35}"/>
              </a:ext>
            </a:extLst>
          </p:cNvPr>
          <p:cNvSpPr/>
          <p:nvPr/>
        </p:nvSpPr>
        <p:spPr>
          <a:xfrm>
            <a:off x="8812306" y="4428565"/>
            <a:ext cx="2814918" cy="21425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2,867,198 matches having 2 or more shared tokens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FD8A4-E672-4DDA-A5CA-FC85F342473C}"/>
              </a:ext>
            </a:extLst>
          </p:cNvPr>
          <p:cNvSpPr/>
          <p:nvPr/>
        </p:nvSpPr>
        <p:spPr>
          <a:xfrm>
            <a:off x="11447930" y="6361099"/>
            <a:ext cx="191588" cy="2100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8D23B8-5070-417E-A752-83E0B54D3428}"/>
              </a:ext>
            </a:extLst>
          </p:cNvPr>
          <p:cNvCxnSpPr/>
          <p:nvPr/>
        </p:nvCxnSpPr>
        <p:spPr>
          <a:xfrm>
            <a:off x="10847294" y="6361099"/>
            <a:ext cx="600636" cy="6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235D03-0D50-44A5-8A5D-8D011665758B}"/>
              </a:ext>
            </a:extLst>
          </p:cNvPr>
          <p:cNvSpPr txBox="1"/>
          <p:nvPr/>
        </p:nvSpPr>
        <p:spPr>
          <a:xfrm>
            <a:off x="9943007" y="617643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2651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BFFA-C864-4AC8-8807-FA5FAD12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42959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026" name="Picture 2" descr="https://lh3.googleusercontent.com/u8upq1ykXVC_BiRckKoOfD-x87wjEy2d9udTBlSdYx4GteaD_o8l9o3gvoVM1fseiO7Y8UBv7E4kGTryN9nQ-gZUNATbyalE3WJEeiBG-GzUoPQw5IGPKMEY4-K0ENDSyO0Inp4aQ8N0LHAa7e--kViFfI6XGqjvL6qzp5UBH4ln_eJ0OE7S7Yu-h95bNO78qlgQn4-75Q96G8heWqjoYov11WNWwTPcMdbvYiyxHIhzo3kcMnd7ICPUp9LrY3qXk9QV85S_sCmfYK37ORYH5pJ2KodCOi-LNuEz-rr7kLCPwijyyP51Y9UVKzDv0dsokaaA9CTa2kk1f_4aOVcO468j6QjqSwN0MW7LLOoRSS4kx2XgnjlakCdeUUSaeZ8Uomj_nv7kAwcM7x6VJgJx_0fJf5CsnEuBRltTGjNDHPtOj4TRfBxdYTHI8uy_ITaJO90cVi9h73MSYoR6IvINKyFMsuCmEOar0sUybJsJ27yPDwz-eNOGTLyGehcjzSYasQGQbTMHuZ2hfT6jyP9X2RIYUB5UqPiemTqpKMLbo6x8x0353OuV_rXVT9992pETNCtH8oT-WcNqjoJVRmnYoytguO4ShC1kE6Kr3tI7WVhSaMdRf4a5f0eT_JgpaNikSAnD9VpCRkEtI6bobixfMLHHHWQSe1kdngHHIvqhAqMy7XECw1CpoMv2PitkSOtlOH9Tj5NG3yj9Nj-JuT5bPoZ9=w688-h917-no">
            <a:extLst>
              <a:ext uri="{FF2B5EF4-FFF2-40B4-BE49-F238E27FC236}">
                <a16:creationId xmlns:a16="http://schemas.microsoft.com/office/drawing/2014/main" id="{0CAAC66A-76E2-44DF-A415-89E35EEA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56" y="298091"/>
            <a:ext cx="4744642" cy="63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4A837E4-572F-476F-8CF4-EBE23D0BEFDA}"/>
              </a:ext>
            </a:extLst>
          </p:cNvPr>
          <p:cNvSpPr/>
          <p:nvPr/>
        </p:nvSpPr>
        <p:spPr>
          <a:xfrm>
            <a:off x="537199" y="1996444"/>
            <a:ext cx="1288867" cy="163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6FC4652-DD33-49CE-85EA-4BA15C003F6B}"/>
              </a:ext>
            </a:extLst>
          </p:cNvPr>
          <p:cNvSpPr/>
          <p:nvPr/>
        </p:nvSpPr>
        <p:spPr>
          <a:xfrm>
            <a:off x="537199" y="4293328"/>
            <a:ext cx="1288868" cy="163938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BAA1-A16F-4B62-837E-FBD9CAA3AA67}"/>
              </a:ext>
            </a:extLst>
          </p:cNvPr>
          <p:cNvSpPr txBox="1"/>
          <p:nvPr/>
        </p:nvSpPr>
        <p:spPr>
          <a:xfrm flipH="1">
            <a:off x="237307" y="584144"/>
            <a:ext cx="194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Databases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1CBE48-124D-4028-BF68-B203F00C3153}"/>
              </a:ext>
            </a:extLst>
          </p:cNvPr>
          <p:cNvSpPr/>
          <p:nvPr/>
        </p:nvSpPr>
        <p:spPr>
          <a:xfrm>
            <a:off x="1982821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46B7-A478-4588-9DFA-B6682C05CB1A}"/>
              </a:ext>
            </a:extLst>
          </p:cNvPr>
          <p:cNvSpPr txBox="1"/>
          <p:nvPr/>
        </p:nvSpPr>
        <p:spPr>
          <a:xfrm flipH="1">
            <a:off x="2215806" y="584144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E127D-E0BA-4EA3-A879-BE3A62468C90}"/>
              </a:ext>
            </a:extLst>
          </p:cNvPr>
          <p:cNvSpPr/>
          <p:nvPr/>
        </p:nvSpPr>
        <p:spPr>
          <a:xfrm>
            <a:off x="2490670" y="1996444"/>
            <a:ext cx="1506583" cy="163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1A8AE-BA18-496C-8261-4D9EA5B3F18E}"/>
              </a:ext>
            </a:extLst>
          </p:cNvPr>
          <p:cNvSpPr/>
          <p:nvPr/>
        </p:nvSpPr>
        <p:spPr>
          <a:xfrm>
            <a:off x="2490670" y="4293328"/>
            <a:ext cx="1506583" cy="1639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5D80-095F-4B43-A329-D9168A72DD63}"/>
              </a:ext>
            </a:extLst>
          </p:cNvPr>
          <p:cNvSpPr txBox="1"/>
          <p:nvPr/>
        </p:nvSpPr>
        <p:spPr>
          <a:xfrm flipH="1">
            <a:off x="4242496" y="449108"/>
            <a:ext cx="188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 &amp; Count Unique 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68E8-85D4-4C50-8BB5-CB06170070DE}"/>
              </a:ext>
            </a:extLst>
          </p:cNvPr>
          <p:cNvSpPr txBox="1"/>
          <p:nvPr/>
        </p:nvSpPr>
        <p:spPr>
          <a:xfrm flipH="1">
            <a:off x="6198168" y="449108"/>
            <a:ext cx="199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datasets on shared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51C8-7014-4C9F-B86E-F2538DEE69A8}"/>
              </a:ext>
            </a:extLst>
          </p:cNvPr>
          <p:cNvSpPr txBox="1"/>
          <p:nvPr/>
        </p:nvSpPr>
        <p:spPr>
          <a:xfrm flipH="1">
            <a:off x="8168016" y="264442"/>
            <a:ext cx="199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Distill Matches To Minimum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E3FE4-CEA8-4E27-839D-00CFFCAE8FC8}"/>
              </a:ext>
            </a:extLst>
          </p:cNvPr>
          <p:cNvSpPr txBox="1"/>
          <p:nvPr/>
        </p:nvSpPr>
        <p:spPr>
          <a:xfrm flipH="1">
            <a:off x="9976194" y="667100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Score Matches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EAF5F6-C335-42C1-A4E9-DFB7CEBBE3F2}"/>
              </a:ext>
            </a:extLst>
          </p:cNvPr>
          <p:cNvSpPr/>
          <p:nvPr/>
        </p:nvSpPr>
        <p:spPr>
          <a:xfrm>
            <a:off x="1982553" y="4995454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5AA5B1-7719-4D33-9B11-CE1E5044823B}"/>
              </a:ext>
            </a:extLst>
          </p:cNvPr>
          <p:cNvSpPr/>
          <p:nvPr/>
        </p:nvSpPr>
        <p:spPr>
          <a:xfrm>
            <a:off x="4522359" y="1996444"/>
            <a:ext cx="1363755" cy="39362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 &amp; Exclude Frequently Occurring Tokens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Identify &amp; Signal-Boost More Unique Tokens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CA46E3-34D9-49B8-A24F-83689681A564}"/>
              </a:ext>
            </a:extLst>
          </p:cNvPr>
          <p:cNvSpPr/>
          <p:nvPr/>
        </p:nvSpPr>
        <p:spPr>
          <a:xfrm>
            <a:off x="4084196" y="2751911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BF76FE-C7F1-4DD6-8940-7A373CC1EFD2}"/>
              </a:ext>
            </a:extLst>
          </p:cNvPr>
          <p:cNvSpPr/>
          <p:nvPr/>
        </p:nvSpPr>
        <p:spPr>
          <a:xfrm>
            <a:off x="4064300" y="5000351"/>
            <a:ext cx="391333" cy="23513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3B3C0-2EBD-45ED-8936-34EED4C8661D}"/>
              </a:ext>
            </a:extLst>
          </p:cNvPr>
          <p:cNvSpPr/>
          <p:nvPr/>
        </p:nvSpPr>
        <p:spPr>
          <a:xfrm>
            <a:off x="6544291" y="1996444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C68777-CA01-416B-B1E4-908E81E33D0D}"/>
              </a:ext>
            </a:extLst>
          </p:cNvPr>
          <p:cNvSpPr/>
          <p:nvPr/>
        </p:nvSpPr>
        <p:spPr>
          <a:xfrm>
            <a:off x="6544291" y="2667451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763F2F-C871-41B4-9545-D90C111074E7}"/>
              </a:ext>
            </a:extLst>
          </p:cNvPr>
          <p:cNvSpPr/>
          <p:nvPr/>
        </p:nvSpPr>
        <p:spPr>
          <a:xfrm>
            <a:off x="6544291" y="3374318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7B34E4-414B-4F90-A5EC-7E1DAA9BA1BB}"/>
              </a:ext>
            </a:extLst>
          </p:cNvPr>
          <p:cNvSpPr/>
          <p:nvPr/>
        </p:nvSpPr>
        <p:spPr>
          <a:xfrm>
            <a:off x="6544291" y="407222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8F6C04-5DDE-403E-AEEF-19D940DA51E9}"/>
              </a:ext>
            </a:extLst>
          </p:cNvPr>
          <p:cNvSpPr/>
          <p:nvPr/>
        </p:nvSpPr>
        <p:spPr>
          <a:xfrm>
            <a:off x="6544291" y="4752192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FDDA47-C24D-40ED-A824-F9EF826F9F63}"/>
              </a:ext>
            </a:extLst>
          </p:cNvPr>
          <p:cNvSpPr/>
          <p:nvPr/>
        </p:nvSpPr>
        <p:spPr>
          <a:xfrm>
            <a:off x="6544291" y="541904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4538686-870A-4682-96B9-9F4F3C195D88}"/>
              </a:ext>
            </a:extLst>
          </p:cNvPr>
          <p:cNvSpPr/>
          <p:nvPr/>
        </p:nvSpPr>
        <p:spPr>
          <a:xfrm>
            <a:off x="6032998" y="2135715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CD760F9-3DC2-409F-A76A-0F7A24796B3F}"/>
              </a:ext>
            </a:extLst>
          </p:cNvPr>
          <p:cNvSpPr/>
          <p:nvPr/>
        </p:nvSpPr>
        <p:spPr>
          <a:xfrm>
            <a:off x="6037144" y="2806722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FDC1CC-94D0-4569-A03B-A17CA60152DD}"/>
              </a:ext>
            </a:extLst>
          </p:cNvPr>
          <p:cNvSpPr/>
          <p:nvPr/>
        </p:nvSpPr>
        <p:spPr>
          <a:xfrm>
            <a:off x="6032998" y="3513589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C46EDF0-3D74-40C6-B4DC-3D56A8F8CED7}"/>
              </a:ext>
            </a:extLst>
          </p:cNvPr>
          <p:cNvSpPr/>
          <p:nvPr/>
        </p:nvSpPr>
        <p:spPr>
          <a:xfrm>
            <a:off x="6039112" y="421149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0CA213B-8DFB-43A2-B01B-AE426754CDB2}"/>
              </a:ext>
            </a:extLst>
          </p:cNvPr>
          <p:cNvSpPr/>
          <p:nvPr/>
        </p:nvSpPr>
        <p:spPr>
          <a:xfrm>
            <a:off x="6032998" y="4893174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65652-0E85-4A2B-AC27-92692171A10F}"/>
              </a:ext>
            </a:extLst>
          </p:cNvPr>
          <p:cNvSpPr/>
          <p:nvPr/>
        </p:nvSpPr>
        <p:spPr>
          <a:xfrm>
            <a:off x="6035139" y="555831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37FBC6-7D7E-4398-B5A3-D7B05A9AB1EA}"/>
              </a:ext>
            </a:extLst>
          </p:cNvPr>
          <p:cNvSpPr/>
          <p:nvPr/>
        </p:nvSpPr>
        <p:spPr>
          <a:xfrm>
            <a:off x="8482726" y="2831692"/>
            <a:ext cx="1363755" cy="2296883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candidates distilled based on minimum number of shared tokens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BC9847-0F93-476E-A97A-89BBB2C6C0E1}"/>
              </a:ext>
            </a:extLst>
          </p:cNvPr>
          <p:cNvCxnSpPr>
            <a:cxnSpLocks/>
          </p:cNvCxnSpPr>
          <p:nvPr/>
        </p:nvCxnSpPr>
        <p:spPr>
          <a:xfrm flipV="1">
            <a:off x="7953804" y="4995455"/>
            <a:ext cx="389007" cy="680422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6C0A77-CCF7-4232-8733-8858AFFBF7F8}"/>
              </a:ext>
            </a:extLst>
          </p:cNvPr>
          <p:cNvCxnSpPr>
            <a:cxnSpLocks/>
          </p:cNvCxnSpPr>
          <p:nvPr/>
        </p:nvCxnSpPr>
        <p:spPr>
          <a:xfrm>
            <a:off x="7968343" y="3635831"/>
            <a:ext cx="374468" cy="25216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630CE5-A577-4B69-9A3A-64D67940EDBA}"/>
              </a:ext>
            </a:extLst>
          </p:cNvPr>
          <p:cNvCxnSpPr>
            <a:cxnSpLocks/>
          </p:cNvCxnSpPr>
          <p:nvPr/>
        </p:nvCxnSpPr>
        <p:spPr>
          <a:xfrm flipV="1">
            <a:off x="7953804" y="4149506"/>
            <a:ext cx="389007" cy="17955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5AF2A3-4CF3-482E-87AC-4FBA4840889E}"/>
              </a:ext>
            </a:extLst>
          </p:cNvPr>
          <p:cNvCxnSpPr/>
          <p:nvPr/>
        </p:nvCxnSpPr>
        <p:spPr>
          <a:xfrm flipV="1">
            <a:off x="7913196" y="4525189"/>
            <a:ext cx="429615" cy="470265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2A9BF-05C5-44EB-B373-307BAF7E2D30}"/>
              </a:ext>
            </a:extLst>
          </p:cNvPr>
          <p:cNvCxnSpPr/>
          <p:nvPr/>
        </p:nvCxnSpPr>
        <p:spPr>
          <a:xfrm>
            <a:off x="7913196" y="2987043"/>
            <a:ext cx="429615" cy="464123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659671-D427-459A-A647-2C944B96BC72}"/>
              </a:ext>
            </a:extLst>
          </p:cNvPr>
          <p:cNvCxnSpPr/>
          <p:nvPr/>
        </p:nvCxnSpPr>
        <p:spPr>
          <a:xfrm>
            <a:off x="7913196" y="2250837"/>
            <a:ext cx="429615" cy="730064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FBE3EB-C5B4-4CC5-AAC5-49145AE0AC97}"/>
              </a:ext>
            </a:extLst>
          </p:cNvPr>
          <p:cNvSpPr/>
          <p:nvPr/>
        </p:nvSpPr>
        <p:spPr>
          <a:xfrm>
            <a:off x="10209180" y="2815671"/>
            <a:ext cx="1640314" cy="2296883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similarity Name uniqueness, State,</a:t>
            </a:r>
          </a:p>
          <a:p>
            <a:pPr algn="ctr"/>
            <a:r>
              <a:rPr lang="en-US" dirty="0"/>
              <a:t>Postal, Phone, Domain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E2F4394-014E-4217-B898-1BFCFDBDE11D}"/>
              </a:ext>
            </a:extLst>
          </p:cNvPr>
          <p:cNvSpPr/>
          <p:nvPr/>
        </p:nvSpPr>
        <p:spPr>
          <a:xfrm>
            <a:off x="9935331" y="3748721"/>
            <a:ext cx="184999" cy="462770"/>
          </a:xfrm>
          <a:prstGeom prst="rightArrow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B027-C3B5-4732-8194-A7D8CD1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for Match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B46-4113-4667-882C-19974535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609707"/>
          </a:xfrm>
        </p:spPr>
        <p:txBody>
          <a:bodyPr/>
          <a:lstStyle/>
          <a:p>
            <a:r>
              <a:rPr lang="en-US" dirty="0"/>
              <a:t>Org name similarity via edit distance algorithms (fuzzy matching):</a:t>
            </a:r>
          </a:p>
          <a:p>
            <a:pPr lvl="1"/>
            <a:r>
              <a:rPr lang="en-US" dirty="0" err="1"/>
              <a:t>Jaro</a:t>
            </a:r>
            <a:r>
              <a:rPr lang="en-US" dirty="0"/>
              <a:t>-Winkler &amp; </a:t>
            </a:r>
            <a:r>
              <a:rPr lang="en-US" dirty="0" err="1"/>
              <a:t>Levenshtein</a:t>
            </a:r>
            <a:endParaRPr lang="en-US" dirty="0"/>
          </a:p>
          <a:p>
            <a:r>
              <a:rPr lang="en-US" dirty="0"/>
              <a:t>Org name uniqueness</a:t>
            </a:r>
          </a:p>
          <a:p>
            <a:pPr lvl="1"/>
            <a:r>
              <a:rPr lang="en-US" dirty="0"/>
              <a:t>Of shared tokens between names, are tokens common or rare?</a:t>
            </a:r>
          </a:p>
          <a:p>
            <a:r>
              <a:rPr lang="en-US" dirty="0"/>
              <a:t>Count total number of shared tokens</a:t>
            </a:r>
          </a:p>
          <a:p>
            <a:r>
              <a:rPr lang="en-US" dirty="0"/>
              <a:t>State match</a:t>
            </a:r>
          </a:p>
          <a:p>
            <a:r>
              <a:rPr lang="en-US" dirty="0"/>
              <a:t>Postal code match</a:t>
            </a:r>
          </a:p>
          <a:p>
            <a:r>
              <a:rPr lang="en-US" dirty="0"/>
              <a:t>Phone match</a:t>
            </a:r>
          </a:p>
          <a:p>
            <a:r>
              <a:rPr lang="en-US" dirty="0"/>
              <a:t>Web domain match</a:t>
            </a:r>
          </a:p>
        </p:txBody>
      </p:sp>
    </p:spTree>
    <p:extLst>
      <p:ext uri="{BB962C8B-B14F-4D97-AF65-F5344CB8AC3E}">
        <p14:creationId xmlns:p14="http://schemas.microsoft.com/office/powerpoint/2010/main" val="41894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30AE-03BB-4831-AB22-6C3D88D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vs Probabilistic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E5E7-DB45-4818-972C-F04283CE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can be weighted according to match importance</a:t>
            </a:r>
          </a:p>
          <a:p>
            <a:pPr lvl="1"/>
            <a:r>
              <a:rPr lang="en-US" dirty="0"/>
              <a:t>Ex: Domain match is more important than state match</a:t>
            </a:r>
          </a:p>
          <a:p>
            <a:r>
              <a:rPr lang="en-US" dirty="0"/>
              <a:t>However weights are assigned somewhat arbitrarily</a:t>
            </a:r>
          </a:p>
          <a:p>
            <a:pPr lvl="1"/>
            <a:r>
              <a:rPr lang="en-US" dirty="0"/>
              <a:t>How </a:t>
            </a:r>
            <a:r>
              <a:rPr lang="en-US" i="1" dirty="0"/>
              <a:t>much</a:t>
            </a:r>
            <a:r>
              <a:rPr lang="en-US" dirty="0"/>
              <a:t> more important is domain match than state match?</a:t>
            </a:r>
          </a:p>
          <a:p>
            <a:r>
              <a:rPr lang="en-US" dirty="0"/>
              <a:t>Probabilistic scoring via logistic regression is better</a:t>
            </a:r>
          </a:p>
          <a:p>
            <a:pPr lvl="1"/>
            <a:r>
              <a:rPr lang="en-US" dirty="0"/>
              <a:t>Requires labeled training data</a:t>
            </a:r>
          </a:p>
          <a:p>
            <a:pPr lvl="1"/>
            <a:r>
              <a:rPr lang="en-US" dirty="0"/>
              <a:t>Features mathematically tuned by machine to optimize prediction accuracy</a:t>
            </a:r>
          </a:p>
          <a:p>
            <a:pPr lvl="1"/>
            <a:r>
              <a:rPr lang="en-US" dirty="0"/>
              <a:t>Can be tuned to test feature configurations using </a:t>
            </a:r>
            <a:r>
              <a:rPr lang="en-US" dirty="0" err="1"/>
              <a:t>train_test_split</a:t>
            </a:r>
            <a:r>
              <a:rPr lang="en-US" dirty="0"/>
              <a:t> and </a:t>
            </a:r>
            <a:r>
              <a:rPr lang="en-US" dirty="0" err="1"/>
              <a:t>cross_validation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395E-400B-4243-AD5E-53D951E0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this to find duplicates?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3F0B-6EBD-4BDC-9122-FCF846E4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143" y="2151340"/>
            <a:ext cx="6430870" cy="3472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99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14A837E4-572F-476F-8CF4-EBE23D0BEFDA}"/>
              </a:ext>
            </a:extLst>
          </p:cNvPr>
          <p:cNvSpPr/>
          <p:nvPr/>
        </p:nvSpPr>
        <p:spPr>
          <a:xfrm>
            <a:off x="501198" y="3068298"/>
            <a:ext cx="1288867" cy="16393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BAA1-A16F-4B62-837E-FBD9CAA3AA67}"/>
              </a:ext>
            </a:extLst>
          </p:cNvPr>
          <p:cNvSpPr txBox="1"/>
          <p:nvPr/>
        </p:nvSpPr>
        <p:spPr>
          <a:xfrm flipH="1">
            <a:off x="237307" y="584144"/>
            <a:ext cx="194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Database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1CBE48-124D-4028-BF68-B203F00C3153}"/>
              </a:ext>
            </a:extLst>
          </p:cNvPr>
          <p:cNvSpPr/>
          <p:nvPr/>
        </p:nvSpPr>
        <p:spPr>
          <a:xfrm>
            <a:off x="1946820" y="3823765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46B7-A478-4588-9DFA-B6682C05CB1A}"/>
              </a:ext>
            </a:extLst>
          </p:cNvPr>
          <p:cNvSpPr txBox="1"/>
          <p:nvPr/>
        </p:nvSpPr>
        <p:spPr>
          <a:xfrm flipH="1">
            <a:off x="2215806" y="584144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E127D-E0BA-4EA3-A879-BE3A62468C90}"/>
              </a:ext>
            </a:extLst>
          </p:cNvPr>
          <p:cNvSpPr/>
          <p:nvPr/>
        </p:nvSpPr>
        <p:spPr>
          <a:xfrm>
            <a:off x="2454669" y="3068298"/>
            <a:ext cx="1506583" cy="163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  <a:p>
            <a:pPr algn="ctr"/>
            <a:r>
              <a:rPr lang="en-US" dirty="0"/>
              <a:t>Standardize</a:t>
            </a:r>
          </a:p>
          <a:p>
            <a:pPr algn="ctr"/>
            <a:r>
              <a:rPr lang="en-US" dirty="0"/>
              <a:t>Derive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5D80-095F-4B43-A329-D9168A72DD63}"/>
              </a:ext>
            </a:extLst>
          </p:cNvPr>
          <p:cNvSpPr txBox="1"/>
          <p:nvPr/>
        </p:nvSpPr>
        <p:spPr>
          <a:xfrm flipH="1">
            <a:off x="4242496" y="449108"/>
            <a:ext cx="188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Pool &amp; Count Unique 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68E8-85D4-4C50-8BB5-CB06170070DE}"/>
              </a:ext>
            </a:extLst>
          </p:cNvPr>
          <p:cNvSpPr txBox="1"/>
          <p:nvPr/>
        </p:nvSpPr>
        <p:spPr>
          <a:xfrm flipH="1">
            <a:off x="6198168" y="449108"/>
            <a:ext cx="199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records on shared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51C8-7014-4C9F-B86E-F2538DEE69A8}"/>
              </a:ext>
            </a:extLst>
          </p:cNvPr>
          <p:cNvSpPr txBox="1"/>
          <p:nvPr/>
        </p:nvSpPr>
        <p:spPr>
          <a:xfrm flipH="1">
            <a:off x="8168016" y="264442"/>
            <a:ext cx="199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Distill Duplicates To Minimum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E3FE4-CEA8-4E27-839D-00CFFCAE8FC8}"/>
              </a:ext>
            </a:extLst>
          </p:cNvPr>
          <p:cNvSpPr txBox="1"/>
          <p:nvPr/>
        </p:nvSpPr>
        <p:spPr>
          <a:xfrm flipH="1">
            <a:off x="9976194" y="667100"/>
            <a:ext cx="199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Score Duplicates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5AA5B1-7719-4D33-9B11-CE1E5044823B}"/>
              </a:ext>
            </a:extLst>
          </p:cNvPr>
          <p:cNvSpPr/>
          <p:nvPr/>
        </p:nvSpPr>
        <p:spPr>
          <a:xfrm>
            <a:off x="4522359" y="1996444"/>
            <a:ext cx="1363755" cy="39362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 &amp; Exclude Frequently Occurring Tokens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Identify &amp; Signal-Boost More Unique Tokens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CA46E3-34D9-49B8-A24F-83689681A564}"/>
              </a:ext>
            </a:extLst>
          </p:cNvPr>
          <p:cNvSpPr/>
          <p:nvPr/>
        </p:nvSpPr>
        <p:spPr>
          <a:xfrm>
            <a:off x="4048195" y="3823765"/>
            <a:ext cx="391333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3B3C0-2EBD-45ED-8936-34EED4C8661D}"/>
              </a:ext>
            </a:extLst>
          </p:cNvPr>
          <p:cNvSpPr/>
          <p:nvPr/>
        </p:nvSpPr>
        <p:spPr>
          <a:xfrm>
            <a:off x="6544291" y="1996444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C68777-CA01-416B-B1E4-908E81E33D0D}"/>
              </a:ext>
            </a:extLst>
          </p:cNvPr>
          <p:cNvSpPr/>
          <p:nvPr/>
        </p:nvSpPr>
        <p:spPr>
          <a:xfrm>
            <a:off x="6544291" y="2667451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your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763F2F-C871-41B4-9545-D90C111074E7}"/>
              </a:ext>
            </a:extLst>
          </p:cNvPr>
          <p:cNvSpPr/>
          <p:nvPr/>
        </p:nvSpPr>
        <p:spPr>
          <a:xfrm>
            <a:off x="6544291" y="3374318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7B34E4-414B-4F90-A5EC-7E1DAA9BA1BB}"/>
              </a:ext>
            </a:extLst>
          </p:cNvPr>
          <p:cNvSpPr/>
          <p:nvPr/>
        </p:nvSpPr>
        <p:spPr>
          <a:xfrm>
            <a:off x="6544291" y="407222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8F6C04-5DDE-403E-AEEF-19D940DA51E9}"/>
              </a:ext>
            </a:extLst>
          </p:cNvPr>
          <p:cNvSpPr/>
          <p:nvPr/>
        </p:nvSpPr>
        <p:spPr>
          <a:xfrm>
            <a:off x="6544291" y="4752192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FDDA47-C24D-40ED-A824-F9EF826F9F63}"/>
              </a:ext>
            </a:extLst>
          </p:cNvPr>
          <p:cNvSpPr/>
          <p:nvPr/>
        </p:nvSpPr>
        <p:spPr>
          <a:xfrm>
            <a:off x="6544291" y="5419040"/>
            <a:ext cx="1255059" cy="5136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4538686-870A-4682-96B9-9F4F3C195D88}"/>
              </a:ext>
            </a:extLst>
          </p:cNvPr>
          <p:cNvSpPr/>
          <p:nvPr/>
        </p:nvSpPr>
        <p:spPr>
          <a:xfrm>
            <a:off x="6032998" y="2135715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CD760F9-3DC2-409F-A76A-0F7A24796B3F}"/>
              </a:ext>
            </a:extLst>
          </p:cNvPr>
          <p:cNvSpPr/>
          <p:nvPr/>
        </p:nvSpPr>
        <p:spPr>
          <a:xfrm>
            <a:off x="6037144" y="2806722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FDC1CC-94D0-4569-A03B-A17CA60152DD}"/>
              </a:ext>
            </a:extLst>
          </p:cNvPr>
          <p:cNvSpPr/>
          <p:nvPr/>
        </p:nvSpPr>
        <p:spPr>
          <a:xfrm>
            <a:off x="6032998" y="3513589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C46EDF0-3D74-40C6-B4DC-3D56A8F8CED7}"/>
              </a:ext>
            </a:extLst>
          </p:cNvPr>
          <p:cNvSpPr/>
          <p:nvPr/>
        </p:nvSpPr>
        <p:spPr>
          <a:xfrm>
            <a:off x="6039112" y="421149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0CA213B-8DFB-43A2-B01B-AE426754CDB2}"/>
              </a:ext>
            </a:extLst>
          </p:cNvPr>
          <p:cNvSpPr/>
          <p:nvPr/>
        </p:nvSpPr>
        <p:spPr>
          <a:xfrm>
            <a:off x="6032998" y="4893174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65652-0E85-4A2B-AC27-92692171A10F}"/>
              </a:ext>
            </a:extLst>
          </p:cNvPr>
          <p:cNvSpPr/>
          <p:nvPr/>
        </p:nvSpPr>
        <p:spPr>
          <a:xfrm>
            <a:off x="6035139" y="5558311"/>
            <a:ext cx="391333" cy="2351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37FBC6-7D7E-4398-B5A3-D7B05A9AB1EA}"/>
              </a:ext>
            </a:extLst>
          </p:cNvPr>
          <p:cNvSpPr/>
          <p:nvPr/>
        </p:nvSpPr>
        <p:spPr>
          <a:xfrm>
            <a:off x="8482726" y="2510118"/>
            <a:ext cx="1363755" cy="2908922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 candidates distilled to minimum token threshold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Matches to self excluded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BC9847-0F93-476E-A97A-89BBB2C6C0E1}"/>
              </a:ext>
            </a:extLst>
          </p:cNvPr>
          <p:cNvCxnSpPr>
            <a:cxnSpLocks/>
          </p:cNvCxnSpPr>
          <p:nvPr/>
        </p:nvCxnSpPr>
        <p:spPr>
          <a:xfrm flipV="1">
            <a:off x="7953804" y="4995455"/>
            <a:ext cx="389007" cy="680422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6C0A77-CCF7-4232-8733-8858AFFBF7F8}"/>
              </a:ext>
            </a:extLst>
          </p:cNvPr>
          <p:cNvCxnSpPr>
            <a:cxnSpLocks/>
          </p:cNvCxnSpPr>
          <p:nvPr/>
        </p:nvCxnSpPr>
        <p:spPr>
          <a:xfrm>
            <a:off x="7968343" y="3635831"/>
            <a:ext cx="374468" cy="25216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630CE5-A577-4B69-9A3A-64D67940EDBA}"/>
              </a:ext>
            </a:extLst>
          </p:cNvPr>
          <p:cNvCxnSpPr>
            <a:cxnSpLocks/>
          </p:cNvCxnSpPr>
          <p:nvPr/>
        </p:nvCxnSpPr>
        <p:spPr>
          <a:xfrm flipV="1">
            <a:off x="7953804" y="4149506"/>
            <a:ext cx="389007" cy="179551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5AF2A3-4CF3-482E-87AC-4FBA4840889E}"/>
              </a:ext>
            </a:extLst>
          </p:cNvPr>
          <p:cNvCxnSpPr/>
          <p:nvPr/>
        </p:nvCxnSpPr>
        <p:spPr>
          <a:xfrm flipV="1">
            <a:off x="7913196" y="4525189"/>
            <a:ext cx="429615" cy="470265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2A9BF-05C5-44EB-B373-307BAF7E2D30}"/>
              </a:ext>
            </a:extLst>
          </p:cNvPr>
          <p:cNvCxnSpPr/>
          <p:nvPr/>
        </p:nvCxnSpPr>
        <p:spPr>
          <a:xfrm>
            <a:off x="7913196" y="2987043"/>
            <a:ext cx="429615" cy="464123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659671-D427-459A-A647-2C944B96BC72}"/>
              </a:ext>
            </a:extLst>
          </p:cNvPr>
          <p:cNvCxnSpPr/>
          <p:nvPr/>
        </p:nvCxnSpPr>
        <p:spPr>
          <a:xfrm>
            <a:off x="7913196" y="2250837"/>
            <a:ext cx="429615" cy="730064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FBE3EB-C5B4-4CC5-AAC5-49145AE0AC97}"/>
              </a:ext>
            </a:extLst>
          </p:cNvPr>
          <p:cNvSpPr/>
          <p:nvPr/>
        </p:nvSpPr>
        <p:spPr>
          <a:xfrm>
            <a:off x="10209180" y="2815671"/>
            <a:ext cx="1640314" cy="2296883"/>
          </a:xfrm>
          <a:prstGeom prst="roundRect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similarity Name uniqueness, State,</a:t>
            </a:r>
          </a:p>
          <a:p>
            <a:pPr algn="ctr"/>
            <a:r>
              <a:rPr lang="en-US" dirty="0"/>
              <a:t>Postal, Phone, Domain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E2F4394-014E-4217-B898-1BFCFDBDE11D}"/>
              </a:ext>
            </a:extLst>
          </p:cNvPr>
          <p:cNvSpPr/>
          <p:nvPr/>
        </p:nvSpPr>
        <p:spPr>
          <a:xfrm>
            <a:off x="9935331" y="3748721"/>
            <a:ext cx="184999" cy="462770"/>
          </a:xfrm>
          <a:prstGeom prst="rightArrow">
            <a:avLst/>
          </a:prstGeom>
          <a:solidFill>
            <a:srgbClr val="9D7A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12A7-2EC3-4CC4-B473-4DDB206B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1A04-AB2A-4F8B-A53D-DA6A808B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project:</a:t>
            </a:r>
          </a:p>
          <a:p>
            <a:pPr lvl="1"/>
            <a:r>
              <a:rPr lang="en-US" dirty="0"/>
              <a:t>Client database of ~100k records</a:t>
            </a:r>
          </a:p>
          <a:p>
            <a:pPr lvl="1"/>
            <a:r>
              <a:rPr lang="en-US" dirty="0"/>
              <a:t>IRS 990 database of ~300k records</a:t>
            </a:r>
          </a:p>
          <a:p>
            <a:pPr lvl="1"/>
            <a:r>
              <a:rPr lang="en-US" dirty="0"/>
              <a:t>~20k existing matches confirmed &amp; ~5k new matches identified</a:t>
            </a:r>
          </a:p>
          <a:p>
            <a:r>
              <a:rPr lang="en-US" dirty="0"/>
              <a:t>De-Duplication project:</a:t>
            </a:r>
          </a:p>
          <a:p>
            <a:pPr lvl="1"/>
            <a:r>
              <a:rPr lang="en-US" dirty="0"/>
              <a:t>Dataset of ~1.6 million federal &amp; private grant recipients</a:t>
            </a:r>
          </a:p>
          <a:p>
            <a:pPr lvl="1"/>
            <a:r>
              <a:rPr lang="en-US" dirty="0"/>
              <a:t>~100k duplicate pairs identified via tokenization process</a:t>
            </a:r>
          </a:p>
          <a:p>
            <a:r>
              <a:rPr lang="en-US" dirty="0"/>
              <a:t>This approach saved us staff time and improved data quality</a:t>
            </a:r>
          </a:p>
        </p:txBody>
      </p:sp>
    </p:spTree>
    <p:extLst>
      <p:ext uri="{BB962C8B-B14F-4D97-AF65-F5344CB8AC3E}">
        <p14:creationId xmlns:p14="http://schemas.microsoft.com/office/powerpoint/2010/main" val="39680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13DE48-3E1E-47FD-90D8-17219153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341"/>
            <a:ext cx="12192000" cy="43502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5B6C37-BBF2-4DBB-A9B4-F3A54BA8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output:</a:t>
            </a:r>
          </a:p>
        </p:txBody>
      </p:sp>
    </p:spTree>
    <p:extLst>
      <p:ext uri="{BB962C8B-B14F-4D97-AF65-F5344CB8AC3E}">
        <p14:creationId xmlns:p14="http://schemas.microsoft.com/office/powerpoint/2010/main" val="1487086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C856-CF70-4F40-BC82-93922CF0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8DEA-7E6C-4B9A-BCDB-51731591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83703"/>
            <a:ext cx="10233800" cy="4909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robust pre-processing</a:t>
            </a:r>
          </a:p>
          <a:p>
            <a:pPr lvl="1"/>
            <a:r>
              <a:rPr lang="en-US" dirty="0" err="1"/>
              <a:t>Phonetization</a:t>
            </a:r>
            <a:r>
              <a:rPr lang="en-US" dirty="0"/>
              <a:t> of tokens (both “Robert” and “Rupert” become “R163”)</a:t>
            </a:r>
          </a:p>
          <a:p>
            <a:pPr lvl="2"/>
            <a:r>
              <a:rPr lang="en-US" dirty="0"/>
              <a:t>Known libraries: </a:t>
            </a:r>
            <a:r>
              <a:rPr lang="en-US" dirty="0" err="1"/>
              <a:t>Metaphone</a:t>
            </a:r>
            <a:r>
              <a:rPr lang="en-US" dirty="0"/>
              <a:t>, Soundex</a:t>
            </a:r>
          </a:p>
          <a:p>
            <a:pPr lvl="1"/>
            <a:r>
              <a:rPr lang="en-US" dirty="0"/>
              <a:t>Prediction of acronyms (“National Institute of Health” = NIH)</a:t>
            </a:r>
          </a:p>
          <a:p>
            <a:pPr lvl="1"/>
            <a:r>
              <a:rPr lang="en-US" dirty="0"/>
              <a:t>Standardization of common abbreviations (“Assn” = “Association”)</a:t>
            </a:r>
          </a:p>
          <a:p>
            <a:r>
              <a:rPr lang="en-US" dirty="0"/>
              <a:t>Enhance features &amp; training data</a:t>
            </a:r>
          </a:p>
          <a:p>
            <a:pPr lvl="1"/>
            <a:r>
              <a:rPr lang="en-US" dirty="0"/>
              <a:t>Shared first initial</a:t>
            </a:r>
          </a:p>
          <a:p>
            <a:pPr lvl="1"/>
            <a:r>
              <a:rPr lang="en-US" dirty="0"/>
              <a:t>Shared acronym</a:t>
            </a:r>
          </a:p>
          <a:p>
            <a:pPr lvl="1"/>
            <a:r>
              <a:rPr lang="en-US" dirty="0"/>
              <a:t>Shared regional/subdivision keyword (e.g. “chapter”, state name)</a:t>
            </a:r>
          </a:p>
          <a:p>
            <a:r>
              <a:rPr lang="en-US" dirty="0"/>
              <a:t>Contact matching</a:t>
            </a:r>
          </a:p>
          <a:p>
            <a:pPr lvl="1"/>
            <a:r>
              <a:rPr lang="en-US" dirty="0"/>
              <a:t>Handle nicknames, maiden names, prefix/suffix</a:t>
            </a:r>
          </a:p>
          <a:p>
            <a:pPr lvl="1"/>
            <a:r>
              <a:rPr lang="en-US" dirty="0"/>
              <a:t>Matched contacts work for same/related org?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2853-D78B-42E5-AA8E-088409DB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B222-9CF6-4CA5-9C4B-E9C39308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matching is both a vital business activity and a drain on staff</a:t>
            </a:r>
          </a:p>
          <a:p>
            <a:r>
              <a:rPr lang="en-US" dirty="0"/>
              <a:t>Using code and open source libraries we can approximate human logic so machine can do heavy lifting – and we “set and forget”</a:t>
            </a:r>
          </a:p>
          <a:p>
            <a:r>
              <a:rPr lang="en-US" dirty="0"/>
              <a:t>Code can be re-used</a:t>
            </a:r>
          </a:p>
          <a:p>
            <a:r>
              <a:rPr lang="en-US" dirty="0"/>
              <a:t>Not appropriate for every organization and situation, but essential for any large project</a:t>
            </a:r>
          </a:p>
        </p:txBody>
      </p:sp>
    </p:spTree>
    <p:extLst>
      <p:ext uri="{BB962C8B-B14F-4D97-AF65-F5344CB8AC3E}">
        <p14:creationId xmlns:p14="http://schemas.microsoft.com/office/powerpoint/2010/main" val="39485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49A-5E70-488F-8F3C-E22C3476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2570997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https://lh3.googleusercontent.com/nAVcgUFosOrMLY6oHq2VRv7eFWwMM2346VGGSVFe2Okpo3cRzB7qqFk7CuoYl2BFKCwYMmfh6QKxk0pfwb0mPoqygyTnVaDqSONNbLwy81BtOrBmAIBrkPiUsDI6TSlTVIKd50iaraHEhN-JgGl8rbD0RCQsHeyRchnHaHFkFYiBB88X3omBSvmWKu8KiHycIkh56d7pbhtDvwh1gXvMZBNmT-nVcHIblO2BJnRxi2iU6LNkzPcR3vWOmaz6gQnvWgyGcK_F5tkKI81yhXRgn-WDkksK3pjb84vm_AN4PZHv_k7gBgq03T-jsFWZCsBLD1m1Yej9wBrx2F_E_xLWn9resGZIX2s5XggOGmSer4C5XG9pb19hGL0viL3q4kEN6swXuUIdRjsfH1VG08zJvgKiMJUI86k8mdthUQ8eZV3G1itI4Yp8K2FGt-V8eec5qTgmujmchaXkHp5BLy839bFdDACzbmQoK1kfqFfLXKFGyOxI7tct50SebjV2WdSVCDGK3pTDsgEv1R9rEwUDyL9E-Se3N72WF4a94q9SH3ByZY4AN8BV4OyBPgqwZIBrA_QG0MIWlItUC047XkZ0tpEsMkm-yURGMzUV2rPolgtDk3A369xVg2VyuhuoIEtN37I_ojw0OIStkpEACnDJ_eXsufRtuZ64wi-RCceKwY1KbS1bHppZKI02p3u1u3dxkEBUxr9ikDGqz8BRx8pKsl7rqA=w631-h840-no">
            <a:extLst>
              <a:ext uri="{FF2B5EF4-FFF2-40B4-BE49-F238E27FC236}">
                <a16:creationId xmlns:a16="http://schemas.microsoft.com/office/drawing/2014/main" id="{7C064834-FD7C-493F-AF4B-6ABDC09E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67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DF0B-DBB1-4157-B75E-32EF7C2F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9A5E-75A9-450A-93D4-27C4AF33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data matching and why do we care?</a:t>
            </a:r>
          </a:p>
          <a:p>
            <a:r>
              <a:rPr lang="en-US" sz="3200" dirty="0"/>
              <a:t>Why data matching is challenging</a:t>
            </a:r>
          </a:p>
          <a:p>
            <a:r>
              <a:rPr lang="en-US" sz="3200" dirty="0"/>
              <a:t>Common approaches to data matching</a:t>
            </a:r>
          </a:p>
          <a:p>
            <a:r>
              <a:rPr lang="en-US" sz="3200" dirty="0"/>
              <a:t>The tokenization approach to matching</a:t>
            </a:r>
          </a:p>
          <a:p>
            <a:r>
              <a:rPr lang="en-US" sz="3200" dirty="0"/>
              <a:t>Applications and results</a:t>
            </a:r>
          </a:p>
          <a:p>
            <a:r>
              <a:rPr lang="en-US" sz="3200" dirty="0"/>
              <a:t>Planned improvements</a:t>
            </a:r>
          </a:p>
          <a:p>
            <a:r>
              <a:rPr lang="en-US"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11623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E386-CDD3-467F-8AD4-C15F5BA2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F1C6-2B09-49D1-9E8A-E0D740D2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Birthday paradox </a:t>
            </a:r>
            <a:r>
              <a:rPr lang="en-US" dirty="0">
                <a:hlinkClick r:id="rId2"/>
              </a:rPr>
              <a:t>https://betterexplained.com/articles/understanding-the-birthday-paradox/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3EFAB-4FFD-4758-8575-0ED886B82B7F}"/>
              </a:ext>
            </a:extLst>
          </p:cNvPr>
          <p:cNvSpPr/>
          <p:nvPr/>
        </p:nvSpPr>
        <p:spPr>
          <a:xfrm>
            <a:off x="1010195" y="1836262"/>
            <a:ext cx="10032274" cy="206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CC647-05F5-459A-8025-83E6E33D8025}"/>
              </a:ext>
            </a:extLst>
          </p:cNvPr>
          <p:cNvSpPr/>
          <p:nvPr/>
        </p:nvSpPr>
        <p:spPr>
          <a:xfrm>
            <a:off x="1010195" y="4176396"/>
            <a:ext cx="10032274" cy="206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16BC-F887-4365-8B15-12B90C9FD448}"/>
              </a:ext>
            </a:extLst>
          </p:cNvPr>
          <p:cNvSpPr/>
          <p:nvPr/>
        </p:nvSpPr>
        <p:spPr>
          <a:xfrm>
            <a:off x="4302035" y="1836262"/>
            <a:ext cx="6740434" cy="206393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Data Matching: Linking of records (usually organizations or contacts) which reside in data silos or otherwise do not have an available key/unique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80289-556F-4A61-8973-CAA1D67E8E8E}"/>
              </a:ext>
            </a:extLst>
          </p:cNvPr>
          <p:cNvSpPr/>
          <p:nvPr/>
        </p:nvSpPr>
        <p:spPr>
          <a:xfrm>
            <a:off x="4302035" y="4176396"/>
            <a:ext cx="6740434" cy="206393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Merge records rather than create duplicates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Append data from one database to another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Quickly becomes inefficient without an intelligent approach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E5F07-8D89-4387-98CA-D6BEB83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What is Data Matching &amp; Why Do We Care?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95E629-5916-4F65-91B1-76F386727836}"/>
              </a:ext>
            </a:extLst>
          </p:cNvPr>
          <p:cNvSpPr txBox="1">
            <a:spLocks/>
          </p:cNvSpPr>
          <p:nvPr/>
        </p:nvSpPr>
        <p:spPr>
          <a:xfrm>
            <a:off x="1798321" y="2639876"/>
            <a:ext cx="2843348" cy="75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What is it?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90389-F0E7-4B46-801B-BDB20BC05EA2}"/>
              </a:ext>
            </a:extLst>
          </p:cNvPr>
          <p:cNvSpPr txBox="1">
            <a:spLocks/>
          </p:cNvSpPr>
          <p:nvPr/>
        </p:nvSpPr>
        <p:spPr>
          <a:xfrm>
            <a:off x="1234441" y="4945515"/>
            <a:ext cx="2843348" cy="52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Why do we care?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852E-D15D-4117-8D18-220F021A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matching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70BF-DCD6-41FD-BE36-26DF9555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967062"/>
          </a:xfrm>
        </p:spPr>
        <p:txBody>
          <a:bodyPr>
            <a:normAutofit/>
          </a:bodyPr>
          <a:lstStyle/>
          <a:p>
            <a:r>
              <a:rPr lang="en-US" dirty="0"/>
              <a:t>Normal deviations in data entry</a:t>
            </a:r>
          </a:p>
          <a:p>
            <a:pPr lvl="1"/>
            <a:r>
              <a:rPr lang="en-US" dirty="0" err="1"/>
              <a:t>Speling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Abbreviations/acronyms</a:t>
            </a:r>
          </a:p>
          <a:p>
            <a:pPr lvl="1"/>
            <a:r>
              <a:rPr lang="en-US" dirty="0"/>
              <a:t>Alternate names/nicknames</a:t>
            </a:r>
          </a:p>
          <a:p>
            <a:r>
              <a:rPr lang="en-US" dirty="0"/>
              <a:t>Non-standardized data structures</a:t>
            </a:r>
          </a:p>
          <a:p>
            <a:pPr lvl="1"/>
            <a:r>
              <a:rPr lang="en-US" dirty="0"/>
              <a:t>E.g. Addresses stored in a single cell versus add1 | city | state | zip</a:t>
            </a:r>
          </a:p>
          <a:p>
            <a:r>
              <a:rPr lang="en-US" dirty="0"/>
              <a:t>Mingled data types/formats</a:t>
            </a:r>
          </a:p>
          <a:p>
            <a:pPr lvl="1"/>
            <a:r>
              <a:rPr lang="en-US" dirty="0"/>
              <a:t>E.g. Person name stored in organization name column</a:t>
            </a:r>
          </a:p>
          <a:p>
            <a:r>
              <a:rPr lang="en-US" dirty="0"/>
              <a:t>Incomplete, inaccurate, or misleading data</a:t>
            </a:r>
          </a:p>
          <a:p>
            <a:r>
              <a:rPr lang="en-US" dirty="0"/>
              <a:t>Most of which is </a:t>
            </a:r>
            <a:r>
              <a:rPr lang="en-US" b="1" dirty="0"/>
              <a:t>easy for a human </a:t>
            </a:r>
            <a:r>
              <a:rPr lang="en-US" dirty="0"/>
              <a:t>to handle –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difficult for a machine!</a:t>
            </a:r>
          </a:p>
        </p:txBody>
      </p:sp>
    </p:spTree>
    <p:extLst>
      <p:ext uri="{BB962C8B-B14F-4D97-AF65-F5344CB8AC3E}">
        <p14:creationId xmlns:p14="http://schemas.microsoft.com/office/powerpoint/2010/main" val="17689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11403"/>
              </p:ext>
            </p:extLst>
          </p:nvPr>
        </p:nvGraphicFramePr>
        <p:xfrm>
          <a:off x="654196" y="2042795"/>
          <a:ext cx="51112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22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Independence 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Milwaukee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321-445-7321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independencefirst.org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3109746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BC090-64E0-449F-BCE4-25B5153F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69010"/>
              </p:ext>
            </p:extLst>
          </p:nvPr>
        </p:nvGraphicFramePr>
        <p:xfrm>
          <a:off x="6294041" y="2042795"/>
          <a:ext cx="51112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57">
                  <a:extLst>
                    <a:ext uri="{9D8B030D-6E8A-4147-A177-3AD203B41FA5}">
                      <a16:colId xmlns:a16="http://schemas.microsoft.com/office/drawing/2014/main" val="2400607426"/>
                    </a:ext>
                  </a:extLst>
                </a:gridCol>
                <a:gridCol w="3076074">
                  <a:extLst>
                    <a:ext uri="{9D8B030D-6E8A-4147-A177-3AD203B41FA5}">
                      <a16:colId xmlns:a16="http://schemas.microsoft.com/office/drawing/2014/main" val="103115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873234509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INDEPENDENCEFIRST 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1123 Curtis Ln. Milwaukee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http://independencefirst.org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741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291056" y="117644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7930901" y="117644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</p:spTree>
    <p:extLst>
      <p:ext uri="{BB962C8B-B14F-4D97-AF65-F5344CB8AC3E}">
        <p14:creationId xmlns:p14="http://schemas.microsoft.com/office/powerpoint/2010/main" val="18916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00142"/>
              </p:ext>
            </p:extLst>
          </p:nvPr>
        </p:nvGraphicFramePr>
        <p:xfrm>
          <a:off x="654196" y="2042795"/>
          <a:ext cx="51112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22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Independence 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Milwaukee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321-445-7321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independencefirst.org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3109746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BC090-64E0-449F-BCE4-25B5153F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22453"/>
              </p:ext>
            </p:extLst>
          </p:nvPr>
        </p:nvGraphicFramePr>
        <p:xfrm>
          <a:off x="6294041" y="2042795"/>
          <a:ext cx="51112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57">
                  <a:extLst>
                    <a:ext uri="{9D8B030D-6E8A-4147-A177-3AD203B41FA5}">
                      <a16:colId xmlns:a16="http://schemas.microsoft.com/office/drawing/2014/main" val="2400607426"/>
                    </a:ext>
                  </a:extLst>
                </a:gridCol>
                <a:gridCol w="3076074">
                  <a:extLst>
                    <a:ext uri="{9D8B030D-6E8A-4147-A177-3AD203B41FA5}">
                      <a16:colId xmlns:a16="http://schemas.microsoft.com/office/drawing/2014/main" val="103115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873234509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INDEPENDENCEFIRST 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1123 Curtis Ln.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Milwaukee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independencefirst.org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741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291056" y="117644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7930901" y="117644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</p:spTree>
    <p:extLst>
      <p:ext uri="{BB962C8B-B14F-4D97-AF65-F5344CB8AC3E}">
        <p14:creationId xmlns:p14="http://schemas.microsoft.com/office/powerpoint/2010/main" val="117250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12961"/>
              </p:ext>
            </p:extLst>
          </p:nvPr>
        </p:nvGraphicFramePr>
        <p:xfrm>
          <a:off x="447039" y="2042795"/>
          <a:ext cx="51112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22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SEIU Local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Union Blvd.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Suite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543-234-4564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Seiu925.org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BC090-64E0-449F-BCE4-25B5153F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04689"/>
              </p:ext>
            </p:extLst>
          </p:nvPr>
        </p:nvGraphicFramePr>
        <p:xfrm>
          <a:off x="6633732" y="2042795"/>
          <a:ext cx="511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57">
                  <a:extLst>
                    <a:ext uri="{9D8B030D-6E8A-4147-A177-3AD203B41FA5}">
                      <a16:colId xmlns:a16="http://schemas.microsoft.com/office/drawing/2014/main" val="2400607426"/>
                    </a:ext>
                  </a:extLst>
                </a:gridCol>
                <a:gridCol w="3076074">
                  <a:extLst>
                    <a:ext uri="{9D8B030D-6E8A-4147-A177-3AD203B41FA5}">
                      <a16:colId xmlns:a16="http://schemas.microsoft.com/office/drawing/2014/main" val="103115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629888731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EMPLOYEES INTERNATOINAL UNION LOCAL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(543) 234-4564 x234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741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083901" y="132556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8270590" y="132556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</p:spTree>
    <p:extLst>
      <p:ext uri="{BB962C8B-B14F-4D97-AF65-F5344CB8AC3E}">
        <p14:creationId xmlns:p14="http://schemas.microsoft.com/office/powerpoint/2010/main" val="212223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A8F9-E1E2-4ECA-B783-BB8B77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74" y="0"/>
            <a:ext cx="8402052" cy="1325563"/>
          </a:xfrm>
        </p:spPr>
        <p:txBody>
          <a:bodyPr/>
          <a:lstStyle/>
          <a:p>
            <a:r>
              <a:rPr lang="en-US" dirty="0"/>
              <a:t>Let’s look at some examples: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9B5520-E795-4F6C-8D3D-AB43BB3E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7549"/>
              </p:ext>
            </p:extLst>
          </p:nvPr>
        </p:nvGraphicFramePr>
        <p:xfrm>
          <a:off x="447039" y="2042795"/>
          <a:ext cx="51112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22">
                  <a:extLst>
                    <a:ext uri="{9D8B030D-6E8A-4147-A177-3AD203B41FA5}">
                      <a16:colId xmlns:a16="http://schemas.microsoft.com/office/drawing/2014/main" val="523805474"/>
                    </a:ext>
                  </a:extLst>
                </a:gridCol>
                <a:gridCol w="3003909">
                  <a:extLst>
                    <a:ext uri="{9D8B030D-6E8A-4147-A177-3AD203B41FA5}">
                      <a16:colId xmlns:a16="http://schemas.microsoft.com/office/drawing/2014/main" val="4081049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SEIU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Local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1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Union Blvd.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Suite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2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Postal_code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5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543-234-4564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3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Seiu925.org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0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Revenue_value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817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EBC090-64E0-449F-BCE4-25B5153F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45106"/>
              </p:ext>
            </p:extLst>
          </p:nvPr>
        </p:nvGraphicFramePr>
        <p:xfrm>
          <a:off x="6633732" y="2042795"/>
          <a:ext cx="511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57">
                  <a:extLst>
                    <a:ext uri="{9D8B030D-6E8A-4147-A177-3AD203B41FA5}">
                      <a16:colId xmlns:a16="http://schemas.microsoft.com/office/drawing/2014/main" val="2400607426"/>
                    </a:ext>
                  </a:extLst>
                </a:gridCol>
                <a:gridCol w="3076074">
                  <a:extLst>
                    <a:ext uri="{9D8B030D-6E8A-4147-A177-3AD203B41FA5}">
                      <a16:colId xmlns:a16="http://schemas.microsoft.com/office/drawing/2014/main" val="103115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629888731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OrganizationName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EMPLOYEES INTERNATOINAL UNION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LOCAL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3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(543) 234-4564 </a:t>
                      </a:r>
                      <a:r>
                        <a:rPr lang="en-US" dirty="0"/>
                        <a:t>x234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741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903F1-4732-4D7E-9F3C-CCC0C57FC77E}"/>
              </a:ext>
            </a:extLst>
          </p:cNvPr>
          <p:cNvSpPr txBox="1"/>
          <p:nvPr/>
        </p:nvSpPr>
        <p:spPr>
          <a:xfrm>
            <a:off x="2083901" y="132556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1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FA24-2C5B-4642-8C88-BF29011E81F0}"/>
              </a:ext>
            </a:extLst>
          </p:cNvPr>
          <p:cNvSpPr txBox="1"/>
          <p:nvPr/>
        </p:nvSpPr>
        <p:spPr>
          <a:xfrm>
            <a:off x="8270590" y="1325563"/>
            <a:ext cx="183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2	</a:t>
            </a:r>
          </a:p>
        </p:txBody>
      </p:sp>
    </p:spTree>
    <p:extLst>
      <p:ext uri="{BB962C8B-B14F-4D97-AF65-F5344CB8AC3E}">
        <p14:creationId xmlns:p14="http://schemas.microsoft.com/office/powerpoint/2010/main" val="37489021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1535</Words>
  <Application>Microsoft Office PowerPoint</Application>
  <PresentationFormat>Widescreen</PresentationFormat>
  <Paragraphs>479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Corbel</vt:lpstr>
      <vt:lpstr>Depth</vt:lpstr>
      <vt:lpstr>Building a Better Data Matcher</vt:lpstr>
      <vt:lpstr>About Me</vt:lpstr>
      <vt:lpstr>Agenda</vt:lpstr>
      <vt:lpstr>What is Data Matching &amp; Why Do We Care?</vt:lpstr>
      <vt:lpstr>Why data matching is challenging</vt:lpstr>
      <vt:lpstr>Let’s look at some examples:</vt:lpstr>
      <vt:lpstr>Let’s look at some examples:</vt:lpstr>
      <vt:lpstr>Let’s look at some examples:</vt:lpstr>
      <vt:lpstr>Let’s look at some examples:</vt:lpstr>
      <vt:lpstr>Let’s look at some examples:</vt:lpstr>
      <vt:lpstr>Let’s look at some examples:</vt:lpstr>
      <vt:lpstr>How do we match?</vt:lpstr>
      <vt:lpstr>Token Matching With Python</vt:lpstr>
      <vt:lpstr>PowerPoint Presentation</vt:lpstr>
      <vt:lpstr>PowerPoint Presentation</vt:lpstr>
      <vt:lpstr>PowerPoint Presentation</vt:lpstr>
      <vt:lpstr>Example Tokenized Records</vt:lpstr>
      <vt:lpstr>PowerPoint Presentation</vt:lpstr>
      <vt:lpstr>If we have two datasets of 88k &amp; 226k records:</vt:lpstr>
      <vt:lpstr>PowerPoint Presentation</vt:lpstr>
      <vt:lpstr>Features Used for Match Scoring</vt:lpstr>
      <vt:lpstr>Weighted vs Probabilistic Scoring</vt:lpstr>
      <vt:lpstr>Can we use this to find duplicates?</vt:lpstr>
      <vt:lpstr>PowerPoint Presentation</vt:lpstr>
      <vt:lpstr>Recent results</vt:lpstr>
      <vt:lpstr>Example output:</vt:lpstr>
      <vt:lpstr>Planned Improvements</vt:lpstr>
      <vt:lpstr>Conclusion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Better Data Matcher</dc:title>
  <dc:creator>Duncan Bell</dc:creator>
  <cp:lastModifiedBy>Duncan Bell</cp:lastModifiedBy>
  <cp:revision>54</cp:revision>
  <dcterms:created xsi:type="dcterms:W3CDTF">2019-05-08T17:12:09Z</dcterms:created>
  <dcterms:modified xsi:type="dcterms:W3CDTF">2019-05-17T19:11:23Z</dcterms:modified>
</cp:coreProperties>
</file>