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0" r:id="rId2"/>
  </p:sldMasterIdLst>
  <p:notesMasterIdLst>
    <p:notesMasterId r:id="rId19"/>
  </p:notesMasterIdLst>
  <p:sldIdLst>
    <p:sldId id="256" r:id="rId3"/>
    <p:sldId id="264" r:id="rId4"/>
    <p:sldId id="269" r:id="rId5"/>
    <p:sldId id="273" r:id="rId6"/>
    <p:sldId id="270" r:id="rId7"/>
    <p:sldId id="272" r:id="rId8"/>
    <p:sldId id="274" r:id="rId9"/>
    <p:sldId id="281" r:id="rId10"/>
    <p:sldId id="280" r:id="rId11"/>
    <p:sldId id="275" r:id="rId12"/>
    <p:sldId id="277" r:id="rId13"/>
    <p:sldId id="278" r:id="rId14"/>
    <p:sldId id="279" r:id="rId15"/>
    <p:sldId id="282"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FFC000"/>
    <a:srgbClr val="FF6600"/>
    <a:srgbClr val="000000"/>
    <a:srgbClr val="FFFFFF"/>
    <a:srgbClr val="969696"/>
    <a:srgbClr val="FF0909"/>
    <a:srgbClr val="2B1914"/>
    <a:srgbClr val="261914"/>
    <a:srgbClr val="25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3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F616E-89B6-4BDA-A108-1DC859DD410A}"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DFB5A-5C48-4340-AA3C-AC851EAC3D95}" type="slidenum">
              <a:rPr lang="en-US" smtClean="0"/>
              <a:t>‹#›</a:t>
            </a:fld>
            <a:endParaRPr lang="en-US"/>
          </a:p>
        </p:txBody>
      </p:sp>
    </p:spTree>
    <p:extLst>
      <p:ext uri="{BB962C8B-B14F-4D97-AF65-F5344CB8AC3E}">
        <p14:creationId xmlns:p14="http://schemas.microsoft.com/office/powerpoint/2010/main" val="394970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1</a:t>
            </a:fld>
            <a:endParaRPr lang="en-US"/>
          </a:p>
        </p:txBody>
      </p:sp>
    </p:spTree>
    <p:extLst>
      <p:ext uri="{BB962C8B-B14F-4D97-AF65-F5344CB8AC3E}">
        <p14:creationId xmlns:p14="http://schemas.microsoft.com/office/powerpoint/2010/main" val="766641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10</a:t>
            </a:fld>
            <a:endParaRPr lang="en-US"/>
          </a:p>
        </p:txBody>
      </p:sp>
    </p:spTree>
    <p:extLst>
      <p:ext uri="{BB962C8B-B14F-4D97-AF65-F5344CB8AC3E}">
        <p14:creationId xmlns:p14="http://schemas.microsoft.com/office/powerpoint/2010/main" val="629458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11</a:t>
            </a:fld>
            <a:endParaRPr lang="en-US"/>
          </a:p>
        </p:txBody>
      </p:sp>
    </p:spTree>
    <p:extLst>
      <p:ext uri="{BB962C8B-B14F-4D97-AF65-F5344CB8AC3E}">
        <p14:creationId xmlns:p14="http://schemas.microsoft.com/office/powerpoint/2010/main" val="3456778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12</a:t>
            </a:fld>
            <a:endParaRPr lang="en-US"/>
          </a:p>
        </p:txBody>
      </p:sp>
    </p:spTree>
    <p:extLst>
      <p:ext uri="{BB962C8B-B14F-4D97-AF65-F5344CB8AC3E}">
        <p14:creationId xmlns:p14="http://schemas.microsoft.com/office/powerpoint/2010/main" val="151728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13</a:t>
            </a:fld>
            <a:endParaRPr lang="en-US"/>
          </a:p>
        </p:txBody>
      </p:sp>
    </p:spTree>
    <p:extLst>
      <p:ext uri="{BB962C8B-B14F-4D97-AF65-F5344CB8AC3E}">
        <p14:creationId xmlns:p14="http://schemas.microsoft.com/office/powerpoint/2010/main" val="320549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14</a:t>
            </a:fld>
            <a:endParaRPr lang="en-US"/>
          </a:p>
        </p:txBody>
      </p:sp>
    </p:spTree>
    <p:extLst>
      <p:ext uri="{BB962C8B-B14F-4D97-AF65-F5344CB8AC3E}">
        <p14:creationId xmlns:p14="http://schemas.microsoft.com/office/powerpoint/2010/main" val="2854200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15</a:t>
            </a:fld>
            <a:endParaRPr lang="en-US"/>
          </a:p>
        </p:txBody>
      </p:sp>
    </p:spTree>
    <p:extLst>
      <p:ext uri="{BB962C8B-B14F-4D97-AF65-F5344CB8AC3E}">
        <p14:creationId xmlns:p14="http://schemas.microsoft.com/office/powerpoint/2010/main" val="3447570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16</a:t>
            </a:fld>
            <a:endParaRPr lang="en-US"/>
          </a:p>
        </p:txBody>
      </p:sp>
    </p:spTree>
    <p:extLst>
      <p:ext uri="{BB962C8B-B14F-4D97-AF65-F5344CB8AC3E}">
        <p14:creationId xmlns:p14="http://schemas.microsoft.com/office/powerpoint/2010/main" val="347585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2</a:t>
            </a:fld>
            <a:endParaRPr lang="en-US"/>
          </a:p>
        </p:txBody>
      </p:sp>
    </p:spTree>
    <p:extLst>
      <p:ext uri="{BB962C8B-B14F-4D97-AF65-F5344CB8AC3E}">
        <p14:creationId xmlns:p14="http://schemas.microsoft.com/office/powerpoint/2010/main" val="341458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3</a:t>
            </a:fld>
            <a:endParaRPr lang="en-US"/>
          </a:p>
        </p:txBody>
      </p:sp>
    </p:spTree>
    <p:extLst>
      <p:ext uri="{BB962C8B-B14F-4D97-AF65-F5344CB8AC3E}">
        <p14:creationId xmlns:p14="http://schemas.microsoft.com/office/powerpoint/2010/main" val="276283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4</a:t>
            </a:fld>
            <a:endParaRPr lang="en-US"/>
          </a:p>
        </p:txBody>
      </p:sp>
    </p:spTree>
    <p:extLst>
      <p:ext uri="{BB962C8B-B14F-4D97-AF65-F5344CB8AC3E}">
        <p14:creationId xmlns:p14="http://schemas.microsoft.com/office/powerpoint/2010/main" val="2195479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5</a:t>
            </a:fld>
            <a:endParaRPr lang="en-US"/>
          </a:p>
        </p:txBody>
      </p:sp>
    </p:spTree>
    <p:extLst>
      <p:ext uri="{BB962C8B-B14F-4D97-AF65-F5344CB8AC3E}">
        <p14:creationId xmlns:p14="http://schemas.microsoft.com/office/powerpoint/2010/main" val="254625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6</a:t>
            </a:fld>
            <a:endParaRPr lang="en-US"/>
          </a:p>
        </p:txBody>
      </p:sp>
    </p:spTree>
    <p:extLst>
      <p:ext uri="{BB962C8B-B14F-4D97-AF65-F5344CB8AC3E}">
        <p14:creationId xmlns:p14="http://schemas.microsoft.com/office/powerpoint/2010/main" val="1475211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7</a:t>
            </a:fld>
            <a:endParaRPr lang="en-US"/>
          </a:p>
        </p:txBody>
      </p:sp>
    </p:spTree>
    <p:extLst>
      <p:ext uri="{BB962C8B-B14F-4D97-AF65-F5344CB8AC3E}">
        <p14:creationId xmlns:p14="http://schemas.microsoft.com/office/powerpoint/2010/main" val="2745870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8</a:t>
            </a:fld>
            <a:endParaRPr lang="en-US"/>
          </a:p>
        </p:txBody>
      </p:sp>
    </p:spTree>
    <p:extLst>
      <p:ext uri="{BB962C8B-B14F-4D97-AF65-F5344CB8AC3E}">
        <p14:creationId xmlns:p14="http://schemas.microsoft.com/office/powerpoint/2010/main" val="62945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9</a:t>
            </a:fld>
            <a:endParaRPr lang="en-US"/>
          </a:p>
        </p:txBody>
      </p:sp>
    </p:spTree>
    <p:extLst>
      <p:ext uri="{BB962C8B-B14F-4D97-AF65-F5344CB8AC3E}">
        <p14:creationId xmlns:p14="http://schemas.microsoft.com/office/powerpoint/2010/main" val="311570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Grey Title">
    <p:spTree>
      <p:nvGrpSpPr>
        <p:cNvPr id="1" name=""/>
        <p:cNvGrpSpPr/>
        <p:nvPr/>
      </p:nvGrpSpPr>
      <p:grpSpPr>
        <a:xfrm>
          <a:off x="0" y="0"/>
          <a:ext cx="0" cy="0"/>
          <a:chOff x="0" y="0"/>
          <a:chExt cx="0" cy="0"/>
        </a:xfrm>
      </p:grpSpPr>
      <p:sp>
        <p:nvSpPr>
          <p:cNvPr id="9" name="Rectangle 8"/>
          <p:cNvSpPr/>
          <p:nvPr/>
        </p:nvSpPr>
        <p:spPr>
          <a:xfrm>
            <a:off x="0" y="0"/>
            <a:ext cx="12192000" cy="178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4" name="Rectangle 3"/>
          <p:cNvSpPr/>
          <p:nvPr/>
        </p:nvSpPr>
        <p:spPr>
          <a:xfrm>
            <a:off x="-12693" y="4000514"/>
            <a:ext cx="12223073" cy="2838449"/>
          </a:xfrm>
          <a:prstGeom prst="rect">
            <a:avLst/>
          </a:prstGeom>
          <a:gradFill flip="none" rotWithShape="1">
            <a:gsLst>
              <a:gs pos="0">
                <a:schemeClr val="bg1">
                  <a:lumMod val="75000"/>
                </a:schemeClr>
              </a:gs>
              <a:gs pos="61000">
                <a:schemeClr val="bg1">
                  <a:lumMod val="95000"/>
                </a:schemeClr>
              </a:gs>
              <a:gs pos="100000">
                <a:schemeClr val="bg1">
                  <a:lumMod val="7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5" name="Rectangle 4"/>
          <p:cNvSpPr/>
          <p:nvPr/>
        </p:nvSpPr>
        <p:spPr>
          <a:xfrm>
            <a:off x="0" y="4027871"/>
            <a:ext cx="12192000" cy="2706313"/>
          </a:xfrm>
          <a:prstGeom prst="rect">
            <a:avLst/>
          </a:prstGeom>
          <a:gradFill flip="none" rotWithShape="1">
            <a:gsLst>
              <a:gs pos="0">
                <a:schemeClr val="bg1">
                  <a:lumMod val="85000"/>
                </a:schemeClr>
              </a:gs>
              <a:gs pos="61000">
                <a:schemeClr val="bg1"/>
              </a:gs>
              <a:gs pos="100000">
                <a:schemeClr val="bg1">
                  <a:lumMod val="8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8" name="Rectangle 7"/>
          <p:cNvSpPr/>
          <p:nvPr/>
        </p:nvSpPr>
        <p:spPr>
          <a:xfrm>
            <a:off x="0" y="6742737"/>
            <a:ext cx="12192000"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16" name="Title 1"/>
          <p:cNvSpPr>
            <a:spLocks noGrp="1"/>
          </p:cNvSpPr>
          <p:nvPr>
            <p:ph type="ctrTitle"/>
          </p:nvPr>
        </p:nvSpPr>
        <p:spPr>
          <a:xfrm>
            <a:off x="731520" y="4734039"/>
            <a:ext cx="10728960" cy="782843"/>
          </a:xfrm>
        </p:spPr>
        <p:txBody>
          <a:bodyPr tIns="0" bIns="0" anchor="b" anchorCtr="0">
            <a:normAutofit/>
          </a:bodyPr>
          <a:lstStyle>
            <a:lvl1pPr>
              <a:defRPr sz="2321">
                <a:solidFill>
                  <a:schemeClr val="accent3"/>
                </a:solidFill>
                <a:effectLst/>
              </a:defRPr>
            </a:lvl1pPr>
          </a:lstStyle>
          <a:p>
            <a:r>
              <a:rPr lang="en-US"/>
              <a:t>Click to edit Master title style</a:t>
            </a:r>
            <a:endParaRPr lang="en-US" dirty="0"/>
          </a:p>
        </p:txBody>
      </p:sp>
      <p:sp>
        <p:nvSpPr>
          <p:cNvPr id="17" name="Subtitle 2"/>
          <p:cNvSpPr>
            <a:spLocks noGrp="1"/>
          </p:cNvSpPr>
          <p:nvPr>
            <p:ph type="subTitle" idx="1"/>
          </p:nvPr>
        </p:nvSpPr>
        <p:spPr>
          <a:xfrm>
            <a:off x="731519" y="5530952"/>
            <a:ext cx="10728960" cy="602797"/>
          </a:xfrm>
        </p:spPr>
        <p:txBody>
          <a:bodyPr tIns="0" bIns="0">
            <a:normAutofit/>
          </a:bodyPr>
          <a:lstStyle>
            <a:lvl1pPr marL="0" indent="0" algn="l">
              <a:buNone/>
              <a:defRPr sz="1326" b="0">
                <a:solidFill>
                  <a:schemeClr val="bg1">
                    <a:lumMod val="50000"/>
                  </a:schemeClr>
                </a:solidFill>
                <a:effectLst/>
              </a:defRPr>
            </a:lvl1pPr>
            <a:lvl2pPr marL="333946" indent="0" algn="ctr">
              <a:buNone/>
              <a:defRPr>
                <a:solidFill>
                  <a:schemeClr val="tx1">
                    <a:tint val="75000"/>
                  </a:schemeClr>
                </a:solidFill>
              </a:defRPr>
            </a:lvl2pPr>
            <a:lvl3pPr marL="667892" indent="0" algn="ctr">
              <a:buNone/>
              <a:defRPr>
                <a:solidFill>
                  <a:schemeClr val="tx1">
                    <a:tint val="75000"/>
                  </a:schemeClr>
                </a:solidFill>
              </a:defRPr>
            </a:lvl3pPr>
            <a:lvl4pPr marL="1001837" indent="0" algn="ctr">
              <a:buNone/>
              <a:defRPr>
                <a:solidFill>
                  <a:schemeClr val="tx1">
                    <a:tint val="75000"/>
                  </a:schemeClr>
                </a:solidFill>
              </a:defRPr>
            </a:lvl4pPr>
            <a:lvl5pPr marL="1335785" indent="0" algn="ctr">
              <a:buNone/>
              <a:defRPr>
                <a:solidFill>
                  <a:schemeClr val="tx1">
                    <a:tint val="75000"/>
                  </a:schemeClr>
                </a:solidFill>
              </a:defRPr>
            </a:lvl5pPr>
            <a:lvl6pPr marL="1669730" indent="0" algn="ctr">
              <a:buNone/>
              <a:defRPr>
                <a:solidFill>
                  <a:schemeClr val="tx1">
                    <a:tint val="75000"/>
                  </a:schemeClr>
                </a:solidFill>
              </a:defRPr>
            </a:lvl6pPr>
            <a:lvl7pPr marL="2003675" indent="0" algn="ctr">
              <a:buNone/>
              <a:defRPr>
                <a:solidFill>
                  <a:schemeClr val="tx1">
                    <a:tint val="75000"/>
                  </a:schemeClr>
                </a:solidFill>
              </a:defRPr>
            </a:lvl7pPr>
            <a:lvl8pPr marL="2337622" indent="0" algn="ctr">
              <a:buNone/>
              <a:defRPr>
                <a:solidFill>
                  <a:schemeClr val="tx1">
                    <a:tint val="75000"/>
                  </a:schemeClr>
                </a:solidFill>
              </a:defRPr>
            </a:lvl8pPr>
            <a:lvl9pPr marL="2671568"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43" b="2963"/>
          <a:stretch/>
        </p:blipFill>
        <p:spPr>
          <a:xfrm>
            <a:off x="1610825" y="1163584"/>
            <a:ext cx="8933411" cy="2236495"/>
          </a:xfrm>
          <a:prstGeom prst="rect">
            <a:avLst/>
          </a:prstGeom>
        </p:spPr>
      </p:pic>
    </p:spTree>
    <p:extLst>
      <p:ext uri="{BB962C8B-B14F-4D97-AF65-F5344CB8AC3E}">
        <p14:creationId xmlns:p14="http://schemas.microsoft.com/office/powerpoint/2010/main" val="21194656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Grey Comparison">
    <p:spTree>
      <p:nvGrpSpPr>
        <p:cNvPr id="1" name=""/>
        <p:cNvGrpSpPr/>
        <p:nvPr/>
      </p:nvGrpSpPr>
      <p:grpSpPr>
        <a:xfrm>
          <a:off x="0" y="0"/>
          <a:ext cx="0" cy="0"/>
          <a:chOff x="0" y="0"/>
          <a:chExt cx="0" cy="0"/>
        </a:xfrm>
      </p:grpSpPr>
      <p:grpSp>
        <p:nvGrpSpPr>
          <p:cNvPr id="10" name="Group 9"/>
          <p:cNvGrpSpPr/>
          <p:nvPr/>
        </p:nvGrpSpPr>
        <p:grpSpPr>
          <a:xfrm>
            <a:off x="0" y="0"/>
            <a:ext cx="12196976" cy="1177810"/>
            <a:chOff x="0" y="0"/>
            <a:chExt cx="9147732" cy="1177810"/>
          </a:xfrm>
        </p:grpSpPr>
        <p:sp>
          <p:nvSpPr>
            <p:cNvPr id="11" name="Rectangle 10"/>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12" name="Straight Connector 11"/>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Text Placeholder 2"/>
          <p:cNvSpPr>
            <a:spLocks noGrp="1"/>
          </p:cNvSpPr>
          <p:nvPr>
            <p:ph type="body" idx="1"/>
          </p:nvPr>
        </p:nvSpPr>
        <p:spPr>
          <a:xfrm>
            <a:off x="731520" y="1371600"/>
            <a:ext cx="5120640" cy="639762"/>
          </a:xfrm>
        </p:spPr>
        <p:txBody>
          <a:bodyPr anchor="b">
            <a:noAutofit/>
          </a:bodyPr>
          <a:lstStyle>
            <a:lvl1pPr marL="0" indent="0">
              <a:buNone/>
              <a:defRPr sz="1752" b="1">
                <a:solidFill>
                  <a:schemeClr val="bg2"/>
                </a:solidFill>
              </a:defRPr>
            </a:lvl1pPr>
            <a:lvl2pPr marL="333946" indent="0">
              <a:buNone/>
              <a:defRPr sz="1468" b="1"/>
            </a:lvl2pPr>
            <a:lvl3pPr marL="667892" indent="0">
              <a:buNone/>
              <a:defRPr sz="1326" b="1"/>
            </a:lvl3pPr>
            <a:lvl4pPr marL="1001837" indent="0">
              <a:buNone/>
              <a:defRPr sz="1184" b="1"/>
            </a:lvl4pPr>
            <a:lvl5pPr marL="1335785" indent="0">
              <a:buNone/>
              <a:defRPr sz="1184" b="1"/>
            </a:lvl5pPr>
            <a:lvl6pPr marL="1669730" indent="0">
              <a:buNone/>
              <a:defRPr sz="1184" b="1"/>
            </a:lvl6pPr>
            <a:lvl7pPr marL="2003675" indent="0">
              <a:buNone/>
              <a:defRPr sz="1184" b="1"/>
            </a:lvl7pPr>
            <a:lvl8pPr marL="2337622" indent="0">
              <a:buNone/>
              <a:defRPr sz="1184" b="1"/>
            </a:lvl8pPr>
            <a:lvl9pPr marL="2671568" indent="0">
              <a:buNone/>
              <a:defRPr sz="1184" b="1"/>
            </a:lvl9pPr>
          </a:lstStyle>
          <a:p>
            <a:pPr lvl="0"/>
            <a:r>
              <a:rPr lang="en-US"/>
              <a:t>Edit Master text styles</a:t>
            </a:r>
          </a:p>
        </p:txBody>
      </p:sp>
      <p:sp>
        <p:nvSpPr>
          <p:cNvPr id="4" name="Content Placeholder 3"/>
          <p:cNvSpPr>
            <a:spLocks noGrp="1"/>
          </p:cNvSpPr>
          <p:nvPr>
            <p:ph sz="half" idx="2"/>
          </p:nvPr>
        </p:nvSpPr>
        <p:spPr>
          <a:xfrm>
            <a:off x="731520" y="2174875"/>
            <a:ext cx="5120640" cy="3951288"/>
          </a:xfrm>
        </p:spPr>
        <p:txBody>
          <a:bodyPr>
            <a:noAutofit/>
          </a:bodyPr>
          <a:lstStyle>
            <a:lvl1pPr>
              <a:buClr>
                <a:schemeClr val="accent3"/>
              </a:buClr>
              <a:defRPr sz="1752"/>
            </a:lvl1pPr>
            <a:lvl2pPr>
              <a:buClr>
                <a:schemeClr val="accent3"/>
              </a:buClr>
              <a:defRPr sz="1468"/>
            </a:lvl2pPr>
            <a:lvl3pPr>
              <a:buClr>
                <a:schemeClr val="accent3"/>
              </a:buClr>
              <a:defRPr sz="1326"/>
            </a:lvl3pPr>
            <a:lvl4pPr>
              <a:buClr>
                <a:schemeClr val="accent3"/>
              </a:buClr>
              <a:defRPr sz="1184"/>
            </a:lvl4pPr>
            <a:lvl5pPr>
              <a:buClr>
                <a:schemeClr val="accent3"/>
              </a:buClr>
              <a:defRPr sz="1184"/>
            </a:lvl5pPr>
            <a:lvl6pPr>
              <a:defRPr sz="1184"/>
            </a:lvl6pPr>
            <a:lvl7pPr>
              <a:defRPr sz="1184"/>
            </a:lvl7pPr>
            <a:lvl8pPr>
              <a:defRPr sz="1184"/>
            </a:lvl8pPr>
            <a:lvl9pPr>
              <a:defRPr sz="118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371600"/>
            <a:ext cx="5120640" cy="639762"/>
          </a:xfrm>
        </p:spPr>
        <p:txBody>
          <a:bodyPr anchor="b">
            <a:noAutofit/>
          </a:bodyPr>
          <a:lstStyle>
            <a:lvl1pPr marL="0" indent="0">
              <a:buNone/>
              <a:defRPr sz="1752" b="1">
                <a:solidFill>
                  <a:schemeClr val="bg2"/>
                </a:solidFill>
              </a:defRPr>
            </a:lvl1pPr>
            <a:lvl2pPr marL="333946" indent="0">
              <a:buNone/>
              <a:defRPr sz="1468" b="1"/>
            </a:lvl2pPr>
            <a:lvl3pPr marL="667892" indent="0">
              <a:buNone/>
              <a:defRPr sz="1326" b="1"/>
            </a:lvl3pPr>
            <a:lvl4pPr marL="1001837" indent="0">
              <a:buNone/>
              <a:defRPr sz="1184" b="1"/>
            </a:lvl4pPr>
            <a:lvl5pPr marL="1335785" indent="0">
              <a:buNone/>
              <a:defRPr sz="1184" b="1"/>
            </a:lvl5pPr>
            <a:lvl6pPr marL="1669730" indent="0">
              <a:buNone/>
              <a:defRPr sz="1184" b="1"/>
            </a:lvl6pPr>
            <a:lvl7pPr marL="2003675" indent="0">
              <a:buNone/>
              <a:defRPr sz="1184" b="1"/>
            </a:lvl7pPr>
            <a:lvl8pPr marL="2337622" indent="0">
              <a:buNone/>
              <a:defRPr sz="1184" b="1"/>
            </a:lvl8pPr>
            <a:lvl9pPr marL="2671568" indent="0">
              <a:buNone/>
              <a:defRPr sz="1184" b="1"/>
            </a:lvl9pPr>
          </a:lstStyle>
          <a:p>
            <a:pPr lvl="0"/>
            <a:r>
              <a:rPr lang="en-US"/>
              <a:t>Edit Master text styles</a:t>
            </a:r>
          </a:p>
        </p:txBody>
      </p:sp>
      <p:sp>
        <p:nvSpPr>
          <p:cNvPr id="6" name="Content Placeholder 5"/>
          <p:cNvSpPr>
            <a:spLocks noGrp="1"/>
          </p:cNvSpPr>
          <p:nvPr>
            <p:ph sz="quarter" idx="4"/>
          </p:nvPr>
        </p:nvSpPr>
        <p:spPr>
          <a:xfrm>
            <a:off x="6339840" y="2174875"/>
            <a:ext cx="5120640" cy="3951288"/>
          </a:xfrm>
        </p:spPr>
        <p:txBody>
          <a:bodyPr>
            <a:noAutofit/>
          </a:bodyPr>
          <a:lstStyle>
            <a:lvl1pPr>
              <a:buClr>
                <a:schemeClr val="accent3"/>
              </a:buClr>
              <a:defRPr sz="1752"/>
            </a:lvl1pPr>
            <a:lvl2pPr>
              <a:buClr>
                <a:schemeClr val="accent3"/>
              </a:buClr>
              <a:defRPr sz="1468"/>
            </a:lvl2pPr>
            <a:lvl3pPr>
              <a:buClr>
                <a:schemeClr val="accent3"/>
              </a:buClr>
              <a:defRPr sz="1326"/>
            </a:lvl3pPr>
            <a:lvl4pPr>
              <a:buClr>
                <a:schemeClr val="accent3"/>
              </a:buClr>
              <a:defRPr sz="1184"/>
            </a:lvl4pPr>
            <a:lvl5pPr>
              <a:buClr>
                <a:schemeClr val="accent3"/>
              </a:buClr>
              <a:defRPr sz="1184"/>
            </a:lvl5pPr>
            <a:lvl6pPr>
              <a:defRPr sz="1184"/>
            </a:lvl6pPr>
            <a:lvl7pPr>
              <a:defRPr sz="1184"/>
            </a:lvl7pPr>
            <a:lvl8pPr>
              <a:defRPr sz="1184"/>
            </a:lvl8pPr>
            <a:lvl9pPr>
              <a:defRPr sz="118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96459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4" name="Rectangle 3"/>
          <p:cNvSpPr/>
          <p:nvPr/>
        </p:nvSpPr>
        <p:spPr>
          <a:xfrm>
            <a:off x="3" y="2"/>
            <a:ext cx="12186124" cy="178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0605" tIns="30302" rIns="60605" bIns="30302" rtlCol="0" anchor="ctr"/>
          <a:lstStyle/>
          <a:p>
            <a:pPr algn="ctr" defTabSz="455030" fontAlgn="base">
              <a:spcBef>
                <a:spcPct val="0"/>
              </a:spcBef>
              <a:spcAft>
                <a:spcPct val="0"/>
              </a:spcAft>
            </a:pPr>
            <a:endParaRPr lang="en-US" sz="899" b="1" dirty="0">
              <a:solidFill>
                <a:prstClr val="white"/>
              </a:solidFill>
              <a:latin typeface="Arial"/>
            </a:endParaRPr>
          </a:p>
        </p:txBody>
      </p:sp>
    </p:spTree>
    <p:extLst>
      <p:ext uri="{BB962C8B-B14F-4D97-AF65-F5344CB8AC3E}">
        <p14:creationId xmlns:p14="http://schemas.microsoft.com/office/powerpoint/2010/main" val="40777106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Video Placeholder">
    <p:spTree>
      <p:nvGrpSpPr>
        <p:cNvPr id="1" name=""/>
        <p:cNvGrpSpPr/>
        <p:nvPr/>
      </p:nvGrpSpPr>
      <p:grpSpPr>
        <a:xfrm>
          <a:off x="0" y="0"/>
          <a:ext cx="0" cy="0"/>
          <a:chOff x="0" y="0"/>
          <a:chExt cx="0" cy="0"/>
        </a:xfrm>
      </p:grpSpPr>
      <p:grpSp>
        <p:nvGrpSpPr>
          <p:cNvPr id="6" name="Group 5"/>
          <p:cNvGrpSpPr/>
          <p:nvPr/>
        </p:nvGrpSpPr>
        <p:grpSpPr>
          <a:xfrm>
            <a:off x="0" y="0"/>
            <a:ext cx="12196976" cy="1177810"/>
            <a:chOff x="0" y="0"/>
            <a:chExt cx="9147732" cy="1177810"/>
          </a:xfrm>
        </p:grpSpPr>
        <p:sp>
          <p:nvSpPr>
            <p:cNvPr id="7" name="Rectangle 6"/>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8" name="Straight Connector 7"/>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pic>
        <p:nvPicPr>
          <p:cNvPr id="9" name="Picture 2" descr="http://andrewnelisse.files.wordpress.com/2012/06/film-strip_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62" y="1785257"/>
            <a:ext cx="11091025" cy="3801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5675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
        <p:nvSpPr>
          <p:cNvPr id="3" name="Rectangle 2"/>
          <p:cNvSpPr/>
          <p:nvPr/>
        </p:nvSpPr>
        <p:spPr>
          <a:xfrm>
            <a:off x="4976" y="12"/>
            <a:ext cx="12192000" cy="117125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901" b="22248"/>
          <a:stretch/>
        </p:blipFill>
        <p:spPr>
          <a:xfrm>
            <a:off x="352543" y="383357"/>
            <a:ext cx="1953276" cy="79048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19069"/>
          <a:stretch/>
        </p:blipFill>
        <p:spPr>
          <a:xfrm>
            <a:off x="3351379" y="233995"/>
            <a:ext cx="6811279" cy="93984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5107" y="157182"/>
            <a:ext cx="2501020" cy="1016669"/>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1901" b="22248"/>
          <a:stretch/>
        </p:blipFill>
        <p:spPr>
          <a:xfrm>
            <a:off x="1865531" y="383357"/>
            <a:ext cx="1953276" cy="790480"/>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92154" b="19069"/>
          <a:stretch/>
        </p:blipFill>
        <p:spPr>
          <a:xfrm>
            <a:off x="4" y="233995"/>
            <a:ext cx="534389" cy="939842"/>
          </a:xfrm>
          <a:prstGeom prst="rect">
            <a:avLst/>
          </a:prstGeom>
        </p:spPr>
      </p:pic>
      <p:sp>
        <p:nvSpPr>
          <p:cNvPr id="2" name="Rectangle 1"/>
          <p:cNvSpPr/>
          <p:nvPr/>
        </p:nvSpPr>
        <p:spPr>
          <a:xfrm>
            <a:off x="3" y="0"/>
            <a:ext cx="121861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Tree>
    <p:extLst>
      <p:ext uri="{BB962C8B-B14F-4D97-AF65-F5344CB8AC3E}">
        <p14:creationId xmlns:p14="http://schemas.microsoft.com/office/powerpoint/2010/main" val="7672030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black">
    <p:spTree>
      <p:nvGrpSpPr>
        <p:cNvPr id="1" name=""/>
        <p:cNvGrpSpPr/>
        <p:nvPr/>
      </p:nvGrpSpPr>
      <p:grpSpPr>
        <a:xfrm>
          <a:off x="0" y="0"/>
          <a:ext cx="0" cy="0"/>
          <a:chOff x="0" y="0"/>
          <a:chExt cx="0" cy="0"/>
        </a:xfrm>
      </p:grpSpPr>
      <p:sp>
        <p:nvSpPr>
          <p:cNvPr id="3" name="Rectangle 2"/>
          <p:cNvSpPr/>
          <p:nvPr/>
        </p:nvSpPr>
        <p:spPr>
          <a:xfrm>
            <a:off x="4976" y="12"/>
            <a:ext cx="12192000" cy="117125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901" b="22248"/>
          <a:stretch/>
        </p:blipFill>
        <p:spPr>
          <a:xfrm>
            <a:off x="352543" y="383357"/>
            <a:ext cx="1953276" cy="79048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19069"/>
          <a:stretch/>
        </p:blipFill>
        <p:spPr>
          <a:xfrm>
            <a:off x="3351379" y="233995"/>
            <a:ext cx="6811279" cy="93984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5107" y="157182"/>
            <a:ext cx="2501020" cy="1016669"/>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1901" b="22248"/>
          <a:stretch/>
        </p:blipFill>
        <p:spPr>
          <a:xfrm>
            <a:off x="1865531" y="383357"/>
            <a:ext cx="1953276" cy="790480"/>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92154" b="19069"/>
          <a:stretch/>
        </p:blipFill>
        <p:spPr>
          <a:xfrm>
            <a:off x="4" y="233995"/>
            <a:ext cx="534389" cy="939842"/>
          </a:xfrm>
          <a:prstGeom prst="rect">
            <a:avLst/>
          </a:prstGeom>
        </p:spPr>
      </p:pic>
      <p:sp>
        <p:nvSpPr>
          <p:cNvPr id="2" name="Rectangle 1"/>
          <p:cNvSpPr/>
          <p:nvPr/>
        </p:nvSpPr>
        <p:spPr>
          <a:xfrm>
            <a:off x="3" y="0"/>
            <a:ext cx="1218612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Tree>
    <p:extLst>
      <p:ext uri="{BB962C8B-B14F-4D97-AF65-F5344CB8AC3E}">
        <p14:creationId xmlns:p14="http://schemas.microsoft.com/office/powerpoint/2010/main" val="19190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ta Slide">
    <p:spTree>
      <p:nvGrpSpPr>
        <p:cNvPr id="1" name=""/>
        <p:cNvGrpSpPr/>
        <p:nvPr/>
      </p:nvGrpSpPr>
      <p:grpSpPr>
        <a:xfrm>
          <a:off x="0" y="0"/>
          <a:ext cx="0" cy="0"/>
          <a:chOff x="0" y="0"/>
          <a:chExt cx="0" cy="0"/>
        </a:xfrm>
      </p:grpSpPr>
      <p:sp>
        <p:nvSpPr>
          <p:cNvPr id="2" name="Slide Number Placeholder 81">
            <a:extLst>
              <a:ext uri="{FF2B5EF4-FFF2-40B4-BE49-F238E27FC236}">
                <a16:creationId xmlns:a16="http://schemas.microsoft.com/office/drawing/2014/main" id="{E236BC30-A12F-4D16-9244-A41E48F669B4}"/>
              </a:ext>
            </a:extLst>
          </p:cNvPr>
          <p:cNvSpPr>
            <a:spLocks noGrp="1"/>
          </p:cNvSpPr>
          <p:nvPr>
            <p:ph type="sldNum" sz="quarter" idx="10"/>
          </p:nvPr>
        </p:nvSpPr>
        <p:spPr/>
        <p:txBody>
          <a:bodyPr/>
          <a:lstStyle>
            <a:lvl1pPr>
              <a:defRPr/>
            </a:lvl1pPr>
          </a:lstStyle>
          <a:p>
            <a:fld id="{00B71C1C-253C-4265-BA74-E85A982B9E85}" type="slidenum">
              <a:rPr lang="en-US" smtClean="0"/>
              <a:t>‹#›</a:t>
            </a:fld>
            <a:endParaRPr lang="en-US"/>
          </a:p>
        </p:txBody>
      </p:sp>
    </p:spTree>
    <p:extLst>
      <p:ext uri="{BB962C8B-B14F-4D97-AF65-F5344CB8AC3E}">
        <p14:creationId xmlns:p14="http://schemas.microsoft.com/office/powerpoint/2010/main" val="2683770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360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720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6111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7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ey Divider-Full">
    <p:spTree>
      <p:nvGrpSpPr>
        <p:cNvPr id="1" name=""/>
        <p:cNvGrpSpPr/>
        <p:nvPr/>
      </p:nvGrpSpPr>
      <p:grpSpPr>
        <a:xfrm>
          <a:off x="0" y="0"/>
          <a:ext cx="0" cy="0"/>
          <a:chOff x="0" y="0"/>
          <a:chExt cx="0" cy="0"/>
        </a:xfrm>
      </p:grpSpPr>
      <p:grpSp>
        <p:nvGrpSpPr>
          <p:cNvPr id="2" name="Group 1"/>
          <p:cNvGrpSpPr/>
          <p:nvPr/>
        </p:nvGrpSpPr>
        <p:grpSpPr>
          <a:xfrm>
            <a:off x="-12693" y="14"/>
            <a:ext cx="12223073" cy="6838949"/>
            <a:chOff x="-9525" y="4000500"/>
            <a:chExt cx="9167305" cy="2838449"/>
          </a:xfrm>
        </p:grpSpPr>
        <p:sp>
          <p:nvSpPr>
            <p:cNvPr id="3" name="Rectangle 2"/>
            <p:cNvSpPr/>
            <p:nvPr/>
          </p:nvSpPr>
          <p:spPr>
            <a:xfrm>
              <a:off x="-9525" y="4000500"/>
              <a:ext cx="9167305" cy="2838449"/>
            </a:xfrm>
            <a:prstGeom prst="rect">
              <a:avLst/>
            </a:prstGeom>
            <a:gradFill flip="none" rotWithShape="1">
              <a:gsLst>
                <a:gs pos="0">
                  <a:schemeClr val="bg1">
                    <a:lumMod val="75000"/>
                  </a:schemeClr>
                </a:gs>
                <a:gs pos="61000">
                  <a:schemeClr val="bg1">
                    <a:lumMod val="95000"/>
                  </a:schemeClr>
                </a:gs>
                <a:gs pos="100000">
                  <a:schemeClr val="bg1">
                    <a:lumMod val="7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4" name="Rectangle 3"/>
            <p:cNvSpPr/>
            <p:nvPr/>
          </p:nvSpPr>
          <p:spPr>
            <a:xfrm>
              <a:off x="0" y="4027860"/>
              <a:ext cx="9157780" cy="2770453"/>
            </a:xfrm>
            <a:prstGeom prst="rect">
              <a:avLst/>
            </a:prstGeom>
            <a:gradFill flip="none" rotWithShape="1">
              <a:gsLst>
                <a:gs pos="0">
                  <a:schemeClr val="bg1">
                    <a:lumMod val="85000"/>
                  </a:schemeClr>
                </a:gs>
                <a:gs pos="61000">
                  <a:schemeClr val="bg1"/>
                </a:gs>
                <a:gs pos="100000">
                  <a:schemeClr val="bg1">
                    <a:lumMod val="8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grpSp>
      <p:sp>
        <p:nvSpPr>
          <p:cNvPr id="7" name="Rectangle 6"/>
          <p:cNvSpPr/>
          <p:nvPr/>
        </p:nvSpPr>
        <p:spPr>
          <a:xfrm>
            <a:off x="4" y="6742737"/>
            <a:ext cx="12210373"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8" name="Title 1"/>
          <p:cNvSpPr>
            <a:spLocks noGrp="1"/>
          </p:cNvSpPr>
          <p:nvPr>
            <p:ph type="ctrTitle"/>
          </p:nvPr>
        </p:nvSpPr>
        <p:spPr>
          <a:xfrm>
            <a:off x="731520" y="2359546"/>
            <a:ext cx="10728960" cy="782843"/>
          </a:xfrm>
        </p:spPr>
        <p:txBody>
          <a:bodyPr tIns="0" bIns="0" anchor="b" anchorCtr="0">
            <a:normAutofit/>
          </a:bodyPr>
          <a:lstStyle>
            <a:lvl1pPr>
              <a:defRPr sz="2321">
                <a:solidFill>
                  <a:schemeClr val="accent3"/>
                </a:solidFill>
                <a:effectLst/>
                <a:latin typeface="+mj-lt"/>
              </a:defRPr>
            </a:lvl1pPr>
          </a:lstStyle>
          <a:p>
            <a:r>
              <a:rPr lang="en-US"/>
              <a:t>Click to edit Master title style</a:t>
            </a:r>
            <a:endParaRPr lang="en-US" dirty="0"/>
          </a:p>
        </p:txBody>
      </p:sp>
      <p:sp>
        <p:nvSpPr>
          <p:cNvPr id="9" name="Subtitle 2"/>
          <p:cNvSpPr>
            <a:spLocks noGrp="1"/>
          </p:cNvSpPr>
          <p:nvPr>
            <p:ph type="subTitle" idx="1"/>
          </p:nvPr>
        </p:nvSpPr>
        <p:spPr>
          <a:xfrm>
            <a:off x="731519" y="3156454"/>
            <a:ext cx="10728960" cy="602797"/>
          </a:xfrm>
        </p:spPr>
        <p:txBody>
          <a:bodyPr tIns="0" bIns="0">
            <a:normAutofit/>
          </a:bodyPr>
          <a:lstStyle>
            <a:lvl1pPr marL="0" indent="0" algn="l">
              <a:buNone/>
              <a:defRPr sz="1326" b="0">
                <a:solidFill>
                  <a:schemeClr val="bg1">
                    <a:lumMod val="50000"/>
                  </a:schemeClr>
                </a:solidFill>
                <a:effectLst/>
                <a:latin typeface="+mj-lt"/>
              </a:defRPr>
            </a:lvl1pPr>
            <a:lvl2pPr marL="333946" indent="0" algn="ctr">
              <a:buNone/>
              <a:defRPr>
                <a:solidFill>
                  <a:schemeClr val="tx1">
                    <a:tint val="75000"/>
                  </a:schemeClr>
                </a:solidFill>
              </a:defRPr>
            </a:lvl2pPr>
            <a:lvl3pPr marL="667892" indent="0" algn="ctr">
              <a:buNone/>
              <a:defRPr>
                <a:solidFill>
                  <a:schemeClr val="tx1">
                    <a:tint val="75000"/>
                  </a:schemeClr>
                </a:solidFill>
              </a:defRPr>
            </a:lvl3pPr>
            <a:lvl4pPr marL="1001837" indent="0" algn="ctr">
              <a:buNone/>
              <a:defRPr>
                <a:solidFill>
                  <a:schemeClr val="tx1">
                    <a:tint val="75000"/>
                  </a:schemeClr>
                </a:solidFill>
              </a:defRPr>
            </a:lvl4pPr>
            <a:lvl5pPr marL="1335785" indent="0" algn="ctr">
              <a:buNone/>
              <a:defRPr>
                <a:solidFill>
                  <a:schemeClr val="tx1">
                    <a:tint val="75000"/>
                  </a:schemeClr>
                </a:solidFill>
              </a:defRPr>
            </a:lvl5pPr>
            <a:lvl6pPr marL="1669730" indent="0" algn="ctr">
              <a:buNone/>
              <a:defRPr>
                <a:solidFill>
                  <a:schemeClr val="tx1">
                    <a:tint val="75000"/>
                  </a:schemeClr>
                </a:solidFill>
              </a:defRPr>
            </a:lvl6pPr>
            <a:lvl7pPr marL="2003675" indent="0" algn="ctr">
              <a:buNone/>
              <a:defRPr>
                <a:solidFill>
                  <a:schemeClr val="tx1">
                    <a:tint val="75000"/>
                  </a:schemeClr>
                </a:solidFill>
              </a:defRPr>
            </a:lvl7pPr>
            <a:lvl8pPr marL="2337622" indent="0" algn="ctr">
              <a:buNone/>
              <a:defRPr>
                <a:solidFill>
                  <a:schemeClr val="tx1">
                    <a:tint val="75000"/>
                  </a:schemeClr>
                </a:solidFill>
              </a:defRPr>
            </a:lvl8pPr>
            <a:lvl9pPr marL="267156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582960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472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42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24892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2733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4/18/2020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091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2984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148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ey Divider-Graphic">
    <p:spTree>
      <p:nvGrpSpPr>
        <p:cNvPr id="1" name=""/>
        <p:cNvGrpSpPr/>
        <p:nvPr/>
      </p:nvGrpSpPr>
      <p:grpSpPr>
        <a:xfrm>
          <a:off x="0" y="0"/>
          <a:ext cx="0" cy="0"/>
          <a:chOff x="0" y="0"/>
          <a:chExt cx="0" cy="0"/>
        </a:xfrm>
      </p:grpSpPr>
      <p:sp>
        <p:nvSpPr>
          <p:cNvPr id="14" name="Rectangle 13"/>
          <p:cNvSpPr/>
          <p:nvPr/>
        </p:nvSpPr>
        <p:spPr>
          <a:xfrm>
            <a:off x="8" y="4160531"/>
            <a:ext cx="12191999" cy="2647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3" name="Rectangle 2"/>
          <p:cNvSpPr/>
          <p:nvPr/>
        </p:nvSpPr>
        <p:spPr>
          <a:xfrm>
            <a:off x="0" y="1"/>
            <a:ext cx="12192000" cy="4160520"/>
          </a:xfrm>
          <a:prstGeom prst="rect">
            <a:avLst/>
          </a:prstGeom>
          <a:gradFill flip="none" rotWithShape="1">
            <a:gsLst>
              <a:gs pos="0">
                <a:schemeClr val="bg1">
                  <a:lumMod val="85000"/>
                </a:schemeClr>
              </a:gs>
              <a:gs pos="61000">
                <a:schemeClr val="bg1"/>
              </a:gs>
              <a:gs pos="100000">
                <a:schemeClr val="bg1">
                  <a:lumMod val="9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4" name="Rectangle 3"/>
          <p:cNvSpPr/>
          <p:nvPr/>
        </p:nvSpPr>
        <p:spPr>
          <a:xfrm>
            <a:off x="0" y="2019300"/>
            <a:ext cx="12192000" cy="3395992"/>
          </a:xfrm>
          <a:prstGeom prst="rect">
            <a:avLst/>
          </a:prstGeom>
          <a:gradFill flip="none" rotWithShape="1">
            <a:gsLst>
              <a:gs pos="0">
                <a:schemeClr val="bg1">
                  <a:lumMod val="85000"/>
                </a:schemeClr>
              </a:gs>
              <a:gs pos="61000">
                <a:schemeClr val="bg1">
                  <a:alpha val="0"/>
                </a:schemeClr>
              </a:gs>
              <a:gs pos="100000">
                <a:schemeClr val="bg1">
                  <a:alpha val="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8" name="Rectangle 7"/>
          <p:cNvSpPr/>
          <p:nvPr/>
        </p:nvSpPr>
        <p:spPr>
          <a:xfrm>
            <a:off x="4" y="6742737"/>
            <a:ext cx="12210373"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9" name="Straight Connector 8"/>
          <p:cNvCxnSpPr/>
          <p:nvPr/>
        </p:nvCxnSpPr>
        <p:spPr>
          <a:xfrm>
            <a:off x="0" y="4160521"/>
            <a:ext cx="12192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019300"/>
            <a:ext cx="12192000" cy="0"/>
          </a:xfrm>
          <a:prstGeom prst="line">
            <a:avLst/>
          </a:prstGeom>
          <a:ln w="1270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ctrTitle"/>
          </p:nvPr>
        </p:nvSpPr>
        <p:spPr>
          <a:xfrm>
            <a:off x="731520" y="2359546"/>
            <a:ext cx="10728960" cy="782843"/>
          </a:xfrm>
        </p:spPr>
        <p:txBody>
          <a:bodyPr tIns="0" bIns="0" anchor="b" anchorCtr="0">
            <a:normAutofit/>
          </a:bodyPr>
          <a:lstStyle>
            <a:lvl1pPr>
              <a:defRPr sz="2321">
                <a:solidFill>
                  <a:schemeClr val="accent3"/>
                </a:solidFill>
                <a:effectLst/>
                <a:latin typeface="+mj-lt"/>
              </a:defRPr>
            </a:lvl1pPr>
          </a:lstStyle>
          <a:p>
            <a:r>
              <a:rPr lang="en-US"/>
              <a:t>Click to edit Master title style</a:t>
            </a:r>
            <a:endParaRPr lang="en-US" dirty="0"/>
          </a:p>
        </p:txBody>
      </p:sp>
      <p:sp>
        <p:nvSpPr>
          <p:cNvPr id="12" name="Subtitle 2"/>
          <p:cNvSpPr>
            <a:spLocks noGrp="1"/>
          </p:cNvSpPr>
          <p:nvPr>
            <p:ph type="subTitle" idx="1"/>
          </p:nvPr>
        </p:nvSpPr>
        <p:spPr>
          <a:xfrm>
            <a:off x="731519" y="3156454"/>
            <a:ext cx="10728960" cy="602797"/>
          </a:xfrm>
        </p:spPr>
        <p:txBody>
          <a:bodyPr tIns="0" bIns="0">
            <a:normAutofit/>
          </a:bodyPr>
          <a:lstStyle>
            <a:lvl1pPr marL="0" indent="0" algn="l">
              <a:buNone/>
              <a:defRPr sz="1326" b="0">
                <a:solidFill>
                  <a:schemeClr val="bg1">
                    <a:lumMod val="50000"/>
                  </a:schemeClr>
                </a:solidFill>
                <a:effectLst/>
                <a:latin typeface="+mj-lt"/>
              </a:defRPr>
            </a:lvl1pPr>
            <a:lvl2pPr marL="333946" indent="0" algn="ctr">
              <a:buNone/>
              <a:defRPr>
                <a:solidFill>
                  <a:schemeClr val="tx1">
                    <a:tint val="75000"/>
                  </a:schemeClr>
                </a:solidFill>
              </a:defRPr>
            </a:lvl2pPr>
            <a:lvl3pPr marL="667892" indent="0" algn="ctr">
              <a:buNone/>
              <a:defRPr>
                <a:solidFill>
                  <a:schemeClr val="tx1">
                    <a:tint val="75000"/>
                  </a:schemeClr>
                </a:solidFill>
              </a:defRPr>
            </a:lvl3pPr>
            <a:lvl4pPr marL="1001837" indent="0" algn="ctr">
              <a:buNone/>
              <a:defRPr>
                <a:solidFill>
                  <a:schemeClr val="tx1">
                    <a:tint val="75000"/>
                  </a:schemeClr>
                </a:solidFill>
              </a:defRPr>
            </a:lvl4pPr>
            <a:lvl5pPr marL="1335785" indent="0" algn="ctr">
              <a:buNone/>
              <a:defRPr>
                <a:solidFill>
                  <a:schemeClr val="tx1">
                    <a:tint val="75000"/>
                  </a:schemeClr>
                </a:solidFill>
              </a:defRPr>
            </a:lvl5pPr>
            <a:lvl6pPr marL="1669730" indent="0" algn="ctr">
              <a:buNone/>
              <a:defRPr>
                <a:solidFill>
                  <a:schemeClr val="tx1">
                    <a:tint val="75000"/>
                  </a:schemeClr>
                </a:solidFill>
              </a:defRPr>
            </a:lvl6pPr>
            <a:lvl7pPr marL="2003675" indent="0" algn="ctr">
              <a:buNone/>
              <a:defRPr>
                <a:solidFill>
                  <a:schemeClr val="tx1">
                    <a:tint val="75000"/>
                  </a:schemeClr>
                </a:solidFill>
              </a:defRPr>
            </a:lvl7pPr>
            <a:lvl8pPr marL="2337622" indent="0" algn="ctr">
              <a:buNone/>
              <a:defRPr>
                <a:solidFill>
                  <a:schemeClr val="tx1">
                    <a:tint val="75000"/>
                  </a:schemeClr>
                </a:solidFill>
              </a:defRPr>
            </a:lvl8pPr>
            <a:lvl9pPr marL="2671568" indent="0" algn="ctr">
              <a:buNone/>
              <a:defRPr>
                <a:solidFill>
                  <a:schemeClr val="tx1">
                    <a:tint val="75000"/>
                  </a:schemeClr>
                </a:solidFill>
              </a:defRPr>
            </a:lvl9pPr>
          </a:lstStyle>
          <a:p>
            <a:r>
              <a:rPr lang="en-US"/>
              <a:t>Click to edit Master subtitle style</a:t>
            </a:r>
            <a:endParaRPr lang="en-US"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343" b="2963"/>
          <a:stretch/>
        </p:blipFill>
        <p:spPr>
          <a:xfrm>
            <a:off x="1947679" y="4661046"/>
            <a:ext cx="8315020" cy="2081680"/>
          </a:xfrm>
          <a:prstGeom prst="rect">
            <a:avLst/>
          </a:prstGeom>
        </p:spPr>
      </p:pic>
    </p:spTree>
    <p:extLst>
      <p:ext uri="{BB962C8B-B14F-4D97-AF65-F5344CB8AC3E}">
        <p14:creationId xmlns:p14="http://schemas.microsoft.com/office/powerpoint/2010/main" val="4507131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White Title or Closing Slide">
    <p:spTree>
      <p:nvGrpSpPr>
        <p:cNvPr id="1" name=""/>
        <p:cNvGrpSpPr/>
        <p:nvPr/>
      </p:nvGrpSpPr>
      <p:grpSpPr>
        <a:xfrm>
          <a:off x="0" y="0"/>
          <a:ext cx="0" cy="0"/>
          <a:chOff x="0" y="0"/>
          <a:chExt cx="0" cy="0"/>
        </a:xfrm>
      </p:grpSpPr>
      <p:sp>
        <p:nvSpPr>
          <p:cNvPr id="5" name="Rectangle 4"/>
          <p:cNvSpPr/>
          <p:nvPr/>
        </p:nvSpPr>
        <p:spPr>
          <a:xfrm>
            <a:off x="0" y="0"/>
            <a:ext cx="12192000" cy="687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2" name="Title 1"/>
          <p:cNvSpPr>
            <a:spLocks noGrp="1"/>
          </p:cNvSpPr>
          <p:nvPr>
            <p:ph type="ctrTitle"/>
          </p:nvPr>
        </p:nvSpPr>
        <p:spPr>
          <a:xfrm>
            <a:off x="731519" y="754779"/>
            <a:ext cx="10728960" cy="2387600"/>
          </a:xfrm>
        </p:spPr>
        <p:txBody>
          <a:bodyPr anchor="b"/>
          <a:lstStyle>
            <a:lvl1pPr algn="ctr">
              <a:defRPr sz="2357"/>
            </a:lvl1pPr>
          </a:lstStyle>
          <a:p>
            <a:r>
              <a:rPr lang="en-US"/>
              <a:t>Click to edit Master title style</a:t>
            </a:r>
            <a:endParaRPr lang="en-US" dirty="0"/>
          </a:p>
        </p:txBody>
      </p:sp>
      <p:sp>
        <p:nvSpPr>
          <p:cNvPr id="4" name="Rectangle 3"/>
          <p:cNvSpPr/>
          <p:nvPr/>
        </p:nvSpPr>
        <p:spPr>
          <a:xfrm>
            <a:off x="4" y="6005287"/>
            <a:ext cx="12210373" cy="802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7" name="Rectangle 6"/>
          <p:cNvSpPr/>
          <p:nvPr/>
        </p:nvSpPr>
        <p:spPr>
          <a:xfrm>
            <a:off x="4" y="6742737"/>
            <a:ext cx="12210373"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3" name="Subtitle 2"/>
          <p:cNvSpPr>
            <a:spLocks noGrp="1"/>
          </p:cNvSpPr>
          <p:nvPr>
            <p:ph type="subTitle" idx="1"/>
          </p:nvPr>
        </p:nvSpPr>
        <p:spPr>
          <a:xfrm>
            <a:off x="731519" y="3320199"/>
            <a:ext cx="10728960" cy="436562"/>
          </a:xfrm>
        </p:spPr>
        <p:txBody>
          <a:bodyPr/>
          <a:lstStyle>
            <a:lvl1pPr marL="0" indent="0" algn="ctr">
              <a:buNone/>
              <a:defRPr sz="1286">
                <a:solidFill>
                  <a:schemeClr val="bg1">
                    <a:lumMod val="50000"/>
                  </a:schemeClr>
                </a:solidFill>
              </a:defRPr>
            </a:lvl1pPr>
            <a:lvl2pPr marL="303098" indent="0" algn="ctr">
              <a:buNone/>
              <a:defRPr sz="1326"/>
            </a:lvl2pPr>
            <a:lvl3pPr marL="606195" indent="0" algn="ctr">
              <a:buNone/>
              <a:defRPr sz="1193"/>
            </a:lvl3pPr>
            <a:lvl4pPr marL="909293" indent="0" algn="ctr">
              <a:buNone/>
              <a:defRPr sz="1061"/>
            </a:lvl4pPr>
            <a:lvl5pPr marL="1212391" indent="0" algn="ctr">
              <a:buNone/>
              <a:defRPr sz="1061"/>
            </a:lvl5pPr>
            <a:lvl6pPr marL="1515488" indent="0" algn="ctr">
              <a:buNone/>
              <a:defRPr sz="1061"/>
            </a:lvl6pPr>
            <a:lvl7pPr marL="1818586" indent="0" algn="ctr">
              <a:buNone/>
              <a:defRPr sz="1061"/>
            </a:lvl7pPr>
            <a:lvl8pPr marL="2121684" indent="0" algn="ctr">
              <a:buNone/>
              <a:defRPr sz="1061"/>
            </a:lvl8pPr>
            <a:lvl9pPr marL="2424782" indent="0" algn="ctr">
              <a:buNone/>
              <a:defRPr sz="1061"/>
            </a:lvl9pPr>
          </a:lstStyle>
          <a:p>
            <a:r>
              <a:rPr lang="en-US"/>
              <a:t>Click to edit Master subtitle style</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343" b="2963"/>
          <a:stretch/>
        </p:blipFill>
        <p:spPr>
          <a:xfrm>
            <a:off x="1947679" y="4661046"/>
            <a:ext cx="8315020" cy="2081680"/>
          </a:xfrm>
          <a:prstGeom prst="rect">
            <a:avLst/>
          </a:prstGeom>
        </p:spPr>
      </p:pic>
    </p:spTree>
    <p:extLst>
      <p:ext uri="{BB962C8B-B14F-4D97-AF65-F5344CB8AC3E}">
        <p14:creationId xmlns:p14="http://schemas.microsoft.com/office/powerpoint/2010/main" val="40529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ey Content">
    <p:spTree>
      <p:nvGrpSpPr>
        <p:cNvPr id="1" name=""/>
        <p:cNvGrpSpPr/>
        <p:nvPr/>
      </p:nvGrpSpPr>
      <p:grpSpPr>
        <a:xfrm>
          <a:off x="0" y="0"/>
          <a:ext cx="0" cy="0"/>
          <a:chOff x="0" y="0"/>
          <a:chExt cx="0" cy="0"/>
        </a:xfrm>
      </p:grpSpPr>
      <p:grpSp>
        <p:nvGrpSpPr>
          <p:cNvPr id="7" name="Group 6"/>
          <p:cNvGrpSpPr/>
          <p:nvPr/>
        </p:nvGrpSpPr>
        <p:grpSpPr>
          <a:xfrm>
            <a:off x="0" y="0"/>
            <a:ext cx="12196976" cy="1177810"/>
            <a:chOff x="0" y="0"/>
            <a:chExt cx="9147732" cy="1177810"/>
          </a:xfrm>
        </p:grpSpPr>
        <p:sp>
          <p:nvSpPr>
            <p:cNvPr id="6" name="Rectangle 5"/>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5" name="Straight Connector 4"/>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p:txBody>
          <a:bodyPr lIns="141043" rIns="141043"/>
          <a:lstStyle>
            <a:lvl1pPr>
              <a:buClr>
                <a:schemeClr val="accent3"/>
              </a:buCl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vl5pPr>
              <a:buClr>
                <a:schemeClr val="accent3"/>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3925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ey Content-Confidential">
    <p:spTree>
      <p:nvGrpSpPr>
        <p:cNvPr id="1" name=""/>
        <p:cNvGrpSpPr/>
        <p:nvPr/>
      </p:nvGrpSpPr>
      <p:grpSpPr>
        <a:xfrm>
          <a:off x="0" y="0"/>
          <a:ext cx="0" cy="0"/>
          <a:chOff x="0" y="0"/>
          <a:chExt cx="0" cy="0"/>
        </a:xfrm>
      </p:grpSpPr>
      <p:grpSp>
        <p:nvGrpSpPr>
          <p:cNvPr id="7" name="Group 6"/>
          <p:cNvGrpSpPr/>
          <p:nvPr/>
        </p:nvGrpSpPr>
        <p:grpSpPr>
          <a:xfrm>
            <a:off x="0" y="0"/>
            <a:ext cx="12196976" cy="1177810"/>
            <a:chOff x="0" y="0"/>
            <a:chExt cx="9147732" cy="1177810"/>
          </a:xfrm>
        </p:grpSpPr>
        <p:sp>
          <p:nvSpPr>
            <p:cNvPr id="6" name="Rectangle 5"/>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5" name="Straight Connector 4"/>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p:txBody>
          <a:bodyPr lIns="141043" rIns="141043"/>
          <a:lstStyle>
            <a:lvl1pPr>
              <a:buClr>
                <a:schemeClr val="accent3"/>
              </a:buCl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vl5pPr>
              <a:buClr>
                <a:schemeClr val="accent3"/>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hl" descr="lll CONFIDENTIAL  秘"/>
          <p:cNvSpPr txBox="1"/>
          <p:nvPr/>
        </p:nvSpPr>
        <p:spPr>
          <a:xfrm>
            <a:off x="0" y="5"/>
            <a:ext cx="12192000" cy="165110"/>
          </a:xfrm>
          <a:prstGeom prst="rect">
            <a:avLst/>
          </a:prstGeom>
          <a:noFill/>
        </p:spPr>
        <p:txBody>
          <a:bodyPr vert="horz" wrap="square" rtlCol="0">
            <a:spAutoFit/>
          </a:bodyPr>
          <a:lstStyle/>
          <a:p>
            <a:pPr algn="l">
              <a:spcAft>
                <a:spcPts val="569"/>
              </a:spcAft>
            </a:pPr>
            <a:r>
              <a:rPr lang="en-US" sz="473" b="1" i="0" u="none" baseline="0" dirty="0">
                <a:solidFill>
                  <a:srgbClr val="FF8000"/>
                </a:solidFill>
                <a:latin typeface="wingdings"/>
              </a:rPr>
              <a:t>lll </a:t>
            </a:r>
            <a:r>
              <a:rPr lang="en-US" sz="473" b="0" i="0" u="none" baseline="0" dirty="0">
                <a:solidFill>
                  <a:srgbClr val="000000"/>
                </a:solidFill>
                <a:latin typeface="arial"/>
              </a:rPr>
              <a:t>CONFIDENTIAL  </a:t>
            </a:r>
            <a:r>
              <a:rPr lang="ja-JP" altLang="en-US" sz="473" b="0" i="0" u="none" baseline="0" dirty="0">
                <a:solidFill>
                  <a:srgbClr val="000000"/>
                </a:solidFill>
                <a:latin typeface="arial"/>
              </a:rPr>
              <a:t>秘</a:t>
            </a:r>
            <a:endParaRPr lang="en-US" sz="473" b="0" i="0" u="none" baseline="0" dirty="0">
              <a:solidFill>
                <a:srgbClr val="000000"/>
              </a:solidFill>
              <a:latin typeface="arial"/>
            </a:endParaRPr>
          </a:p>
        </p:txBody>
      </p:sp>
    </p:spTree>
    <p:extLst>
      <p:ext uri="{BB962C8B-B14F-4D97-AF65-F5344CB8AC3E}">
        <p14:creationId xmlns:p14="http://schemas.microsoft.com/office/powerpoint/2010/main" val="26746302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ey Subhead">
    <p:spTree>
      <p:nvGrpSpPr>
        <p:cNvPr id="1" name=""/>
        <p:cNvGrpSpPr/>
        <p:nvPr/>
      </p:nvGrpSpPr>
      <p:grpSpPr>
        <a:xfrm>
          <a:off x="0" y="0"/>
          <a:ext cx="0" cy="0"/>
          <a:chOff x="0" y="0"/>
          <a:chExt cx="0" cy="0"/>
        </a:xfrm>
      </p:grpSpPr>
      <p:grpSp>
        <p:nvGrpSpPr>
          <p:cNvPr id="9" name="Group 8"/>
          <p:cNvGrpSpPr/>
          <p:nvPr/>
        </p:nvGrpSpPr>
        <p:grpSpPr>
          <a:xfrm>
            <a:off x="0" y="0"/>
            <a:ext cx="12196976" cy="1177810"/>
            <a:chOff x="0" y="0"/>
            <a:chExt cx="9147732" cy="1177810"/>
          </a:xfrm>
        </p:grpSpPr>
        <p:sp>
          <p:nvSpPr>
            <p:cNvPr id="10" name="Rectangle 9"/>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11" name="Straight Connector 10"/>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a:xfrm>
            <a:off x="731520" y="1920242"/>
            <a:ext cx="10728960" cy="4149215"/>
          </a:xfrm>
        </p:spPr>
        <p:txBody>
          <a:bodyPr lIns="141043" rIns="141043"/>
          <a:lstStyle>
            <a:lvl1pPr>
              <a:buClr>
                <a:schemeClr val="accent3"/>
              </a:buCl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vl5pPr>
              <a:buClr>
                <a:schemeClr val="accent3"/>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732369" y="1200785"/>
            <a:ext cx="10727267" cy="400050"/>
          </a:xfrm>
        </p:spPr>
        <p:txBody>
          <a:bodyPr anchor="b"/>
          <a:lstStyle>
            <a:lvl1pPr marL="0" indent="0">
              <a:buNone/>
              <a:defRPr/>
            </a:lvl1pPr>
            <a:lvl2pPr marL="246982" indent="0">
              <a:buNone/>
              <a:defRPr/>
            </a:lvl2pPr>
            <a:lvl3pPr marL="542662" indent="0">
              <a:buNone/>
              <a:defRPr/>
            </a:lvl3pPr>
            <a:lvl4pPr marL="789642" indent="0">
              <a:buNone/>
              <a:defRPr/>
            </a:lvl4pPr>
            <a:lvl5pPr marL="1006476" indent="0">
              <a:buNone/>
              <a:defRPr/>
            </a:lvl5pPr>
          </a:lstStyle>
          <a:p>
            <a:pPr lvl="0"/>
            <a:r>
              <a:rPr lang="en-US"/>
              <a:t>Edit Master text styles</a:t>
            </a:r>
          </a:p>
        </p:txBody>
      </p:sp>
    </p:spTree>
    <p:extLst>
      <p:ext uri="{BB962C8B-B14F-4D97-AF65-F5344CB8AC3E}">
        <p14:creationId xmlns:p14="http://schemas.microsoft.com/office/powerpoint/2010/main" val="32750580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Grey Heading">
    <p:spTree>
      <p:nvGrpSpPr>
        <p:cNvPr id="1" name=""/>
        <p:cNvGrpSpPr/>
        <p:nvPr/>
      </p:nvGrpSpPr>
      <p:grpSpPr>
        <a:xfrm>
          <a:off x="0" y="0"/>
          <a:ext cx="0" cy="0"/>
          <a:chOff x="0" y="0"/>
          <a:chExt cx="0" cy="0"/>
        </a:xfrm>
      </p:grpSpPr>
      <p:grpSp>
        <p:nvGrpSpPr>
          <p:cNvPr id="6" name="Group 5"/>
          <p:cNvGrpSpPr/>
          <p:nvPr/>
        </p:nvGrpSpPr>
        <p:grpSpPr>
          <a:xfrm>
            <a:off x="0" y="0"/>
            <a:ext cx="12196976" cy="1177810"/>
            <a:chOff x="0" y="0"/>
            <a:chExt cx="9147732" cy="1177810"/>
          </a:xfrm>
        </p:grpSpPr>
        <p:sp>
          <p:nvSpPr>
            <p:cNvPr id="7" name="Rectangle 6"/>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8" name="Straight Connector 7"/>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spTree>
    <p:extLst>
      <p:ext uri="{BB962C8B-B14F-4D97-AF65-F5344CB8AC3E}">
        <p14:creationId xmlns:p14="http://schemas.microsoft.com/office/powerpoint/2010/main" val="17021474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Grey Two Content">
    <p:spTree>
      <p:nvGrpSpPr>
        <p:cNvPr id="1" name=""/>
        <p:cNvGrpSpPr/>
        <p:nvPr/>
      </p:nvGrpSpPr>
      <p:grpSpPr>
        <a:xfrm>
          <a:off x="0" y="0"/>
          <a:ext cx="0" cy="0"/>
          <a:chOff x="0" y="0"/>
          <a:chExt cx="0" cy="0"/>
        </a:xfrm>
      </p:grpSpPr>
      <p:grpSp>
        <p:nvGrpSpPr>
          <p:cNvPr id="8" name="Group 7"/>
          <p:cNvGrpSpPr/>
          <p:nvPr/>
        </p:nvGrpSpPr>
        <p:grpSpPr>
          <a:xfrm>
            <a:off x="0" y="0"/>
            <a:ext cx="12196976" cy="1177810"/>
            <a:chOff x="0" y="0"/>
            <a:chExt cx="9147732" cy="1177810"/>
          </a:xfrm>
        </p:grpSpPr>
        <p:sp>
          <p:nvSpPr>
            <p:cNvPr id="9" name="Rectangle 8"/>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10" name="Straight Connector 9"/>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Content Placeholder 2"/>
          <p:cNvSpPr>
            <a:spLocks noGrp="1"/>
          </p:cNvSpPr>
          <p:nvPr>
            <p:ph sz="half" idx="1"/>
          </p:nvPr>
        </p:nvSpPr>
        <p:spPr>
          <a:xfrm>
            <a:off x="731520" y="1371608"/>
            <a:ext cx="5120640" cy="4697855"/>
          </a:xfrm>
        </p:spPr>
        <p:txBody>
          <a:bodyPr>
            <a:normAutofit/>
          </a:bodyPr>
          <a:lstStyle>
            <a:lvl1pPr>
              <a:buClr>
                <a:schemeClr val="accent3"/>
              </a:buClr>
              <a:defRPr sz="1468"/>
            </a:lvl1pPr>
            <a:lvl2pPr>
              <a:buClr>
                <a:schemeClr val="accent3"/>
              </a:buClr>
              <a:defRPr sz="1326"/>
            </a:lvl2pPr>
            <a:lvl3pPr>
              <a:buClr>
                <a:schemeClr val="accent3"/>
              </a:buClr>
              <a:defRPr sz="1326"/>
            </a:lvl3pPr>
            <a:lvl4pPr>
              <a:buClr>
                <a:schemeClr val="accent3"/>
              </a:buClr>
              <a:defRPr sz="1184"/>
            </a:lvl4pPr>
            <a:lvl5pPr>
              <a:buClr>
                <a:schemeClr val="accent3"/>
              </a:buClr>
              <a:defRPr sz="1184"/>
            </a:lvl5pPr>
            <a:lvl6pPr>
              <a:defRPr sz="1326"/>
            </a:lvl6pPr>
            <a:lvl7pPr>
              <a:defRPr sz="1326"/>
            </a:lvl7pPr>
            <a:lvl8pPr>
              <a:defRPr sz="1326"/>
            </a:lvl8pPr>
            <a:lvl9pPr>
              <a:defRPr sz="132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9840" y="1371608"/>
            <a:ext cx="5120640" cy="4697855"/>
          </a:xfrm>
        </p:spPr>
        <p:txBody>
          <a:bodyPr>
            <a:normAutofit/>
          </a:bodyPr>
          <a:lstStyle>
            <a:lvl1pPr>
              <a:buClr>
                <a:schemeClr val="accent3"/>
              </a:buClr>
              <a:defRPr sz="1468"/>
            </a:lvl1pPr>
            <a:lvl2pPr>
              <a:buClr>
                <a:schemeClr val="accent3"/>
              </a:buClr>
              <a:defRPr sz="1326"/>
            </a:lvl2pPr>
            <a:lvl3pPr>
              <a:buClr>
                <a:schemeClr val="accent3"/>
              </a:buClr>
              <a:defRPr sz="1326"/>
            </a:lvl3pPr>
            <a:lvl4pPr>
              <a:buClr>
                <a:schemeClr val="accent3"/>
              </a:buClr>
              <a:defRPr sz="1184"/>
            </a:lvl4pPr>
            <a:lvl5pPr>
              <a:buClr>
                <a:schemeClr val="accent3"/>
              </a:buClr>
              <a:defRPr sz="1184"/>
            </a:lvl5pPr>
            <a:lvl6pPr>
              <a:defRPr sz="1326"/>
            </a:lvl6pPr>
            <a:lvl7pPr>
              <a:defRPr sz="1326"/>
            </a:lvl7pPr>
            <a:lvl8pPr>
              <a:defRPr sz="1326"/>
            </a:lvl8pPr>
            <a:lvl9pPr>
              <a:defRPr sz="132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66257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7.jp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7701" y="6433399"/>
            <a:ext cx="1498259" cy="149476"/>
          </a:xfrm>
          <a:prstGeom prst="rect">
            <a:avLst/>
          </a:prstGeom>
        </p:spPr>
      </p:pic>
      <p:sp>
        <p:nvSpPr>
          <p:cNvPr id="11" name="Rectangle 10"/>
          <p:cNvSpPr/>
          <p:nvPr/>
        </p:nvSpPr>
        <p:spPr>
          <a:xfrm>
            <a:off x="4976" y="10"/>
            <a:ext cx="12192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12" name="Straight Connector 11"/>
          <p:cNvCxnSpPr/>
          <p:nvPr/>
        </p:nvCxnSpPr>
        <p:spPr>
          <a:xfrm>
            <a:off x="0" y="1177810"/>
            <a:ext cx="12192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6191765"/>
            <a:ext cx="12192000" cy="0"/>
          </a:xfrm>
          <a:prstGeom prst="line">
            <a:avLst/>
          </a:prstGeom>
          <a:ln w="12700" cap="rnd">
            <a:solidFill>
              <a:schemeClr val="tx1">
                <a:lumMod val="20000"/>
                <a:lumOff val="8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731520" y="1371608"/>
            <a:ext cx="10728960" cy="4697855"/>
          </a:xfrm>
          <a:prstGeom prst="rect">
            <a:avLst/>
          </a:prstGeom>
        </p:spPr>
        <p:txBody>
          <a:bodyPr vert="horz" lIns="141043" tIns="0" rIns="141043"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6"/>
          <p:cNvSpPr>
            <a:spLocks noChangeArrowheads="1"/>
          </p:cNvSpPr>
          <p:nvPr/>
        </p:nvSpPr>
        <p:spPr bwMode="black">
          <a:xfrm>
            <a:off x="10881339" y="6406392"/>
            <a:ext cx="706967" cy="198438"/>
          </a:xfrm>
          <a:prstGeom prst="rect">
            <a:avLst/>
          </a:prstGeom>
          <a:noFill/>
          <a:ln w="9525" algn="ctr">
            <a:noFill/>
            <a:miter lim="800000"/>
            <a:headEnd/>
            <a:tailEnd/>
          </a:ln>
        </p:spPr>
        <p:txBody>
          <a:bodyPr wrap="none" lIns="0" tIns="0" rIns="0" bIns="0" anchor="ctr" anchorCtr="0"/>
          <a:lstStyle/>
          <a:p>
            <a:pPr algn="r" defTabSz="432957" eaLnBrk="0" hangingPunct="0">
              <a:spcBef>
                <a:spcPct val="0"/>
              </a:spcBef>
              <a:tabLst>
                <a:tab pos="337426" algn="l"/>
                <a:tab pos="3339458" algn="ctr"/>
                <a:tab pos="6180319" algn="r"/>
                <a:tab pos="6467882" algn="r"/>
              </a:tabLst>
              <a:defRPr/>
            </a:pPr>
            <a:fld id="{EDF30A77-26CB-4904-9806-B14B0F476DBA}" type="slidenum">
              <a:rPr lang="en-US" sz="663">
                <a:solidFill>
                  <a:schemeClr val="bg2"/>
                </a:solidFill>
                <a:latin typeface="Arial" charset="0"/>
              </a:rPr>
              <a:pPr algn="r" defTabSz="432957" eaLnBrk="0" hangingPunct="0">
                <a:spcBef>
                  <a:spcPct val="0"/>
                </a:spcBef>
                <a:tabLst>
                  <a:tab pos="337426" algn="l"/>
                  <a:tab pos="3339458" algn="ctr"/>
                  <a:tab pos="6180319" algn="r"/>
                  <a:tab pos="6467882" algn="r"/>
                </a:tabLst>
                <a:defRPr/>
              </a:pPr>
              <a:t>‹#›</a:t>
            </a:fld>
            <a:endParaRPr lang="en-US" sz="663" dirty="0">
              <a:solidFill>
                <a:schemeClr val="bg2"/>
              </a:solidFill>
              <a:latin typeface="Arial" charset="0"/>
            </a:endParaRPr>
          </a:p>
        </p:txBody>
      </p:sp>
      <p:sp>
        <p:nvSpPr>
          <p:cNvPr id="2" name="Title Placeholder 1"/>
          <p:cNvSpPr>
            <a:spLocks noGrp="1"/>
          </p:cNvSpPr>
          <p:nvPr>
            <p:ph type="title"/>
          </p:nvPr>
        </p:nvSpPr>
        <p:spPr>
          <a:xfrm>
            <a:off x="731520" y="137170"/>
            <a:ext cx="10728960" cy="1034097"/>
          </a:xfrm>
          <a:prstGeom prst="rect">
            <a:avLst/>
          </a:prstGeom>
        </p:spPr>
        <p:txBody>
          <a:bodyPr vert="horz" lIns="141043" tIns="0" rIns="141043" bIns="0" rtlCol="0" anchor="ctr">
            <a:noAutofit/>
          </a:bodyPr>
          <a:lstStyle/>
          <a:p>
            <a:r>
              <a:rPr lang="en-US"/>
              <a:t>Click to edit Master title style</a:t>
            </a:r>
            <a:endParaRPr lang="en-US" dirty="0"/>
          </a:p>
        </p:txBody>
      </p:sp>
      <p:sp>
        <p:nvSpPr>
          <p:cNvPr id="6" name="hc" descr=" ">
            <a:extLst>
              <a:ext uri="{FF2B5EF4-FFF2-40B4-BE49-F238E27FC236}">
                <a16:creationId xmlns:a16="http://schemas.microsoft.com/office/drawing/2014/main" id="{295BF5CD-B4CF-44A2-9818-1B3551DDEF23}"/>
              </a:ext>
            </a:extLst>
          </p:cNvPr>
          <p:cNvSpPr txBox="1"/>
          <p:nvPr/>
        </p:nvSpPr>
        <p:spPr>
          <a:xfrm>
            <a:off x="0" y="5"/>
            <a:ext cx="12192000" cy="190501"/>
          </a:xfrm>
          <a:prstGeom prst="rect">
            <a:avLst/>
          </a:prstGeom>
          <a:noFill/>
        </p:spPr>
        <p:txBody>
          <a:bodyPr vert="horz" wrap="square" rtlCol="0">
            <a:spAutoFit/>
          </a:bodyPr>
          <a:lstStyle/>
          <a:p>
            <a:pPr algn="ctr">
              <a:spcAft>
                <a:spcPts val="900"/>
              </a:spcAft>
            </a:pPr>
            <a:r>
              <a:rPr lang="en-US" sz="638" b="0" i="0" u="none" baseline="0" dirty="0">
                <a:solidFill>
                  <a:srgbClr val="FFFFFF"/>
                </a:solidFill>
                <a:latin typeface="arial" panose="020B0604020202020204" pitchFamily="34" charset="0"/>
              </a:rPr>
              <a:t> </a:t>
            </a:r>
          </a:p>
        </p:txBody>
      </p:sp>
      <p:sp>
        <p:nvSpPr>
          <p:cNvPr id="7" name="hr" descr=" ">
            <a:extLst>
              <a:ext uri="{FF2B5EF4-FFF2-40B4-BE49-F238E27FC236}">
                <a16:creationId xmlns:a16="http://schemas.microsoft.com/office/drawing/2014/main" id="{788B6570-882C-4047-B2AE-76983B7E1A4D}"/>
              </a:ext>
            </a:extLst>
          </p:cNvPr>
          <p:cNvSpPr txBox="1"/>
          <p:nvPr/>
        </p:nvSpPr>
        <p:spPr>
          <a:xfrm>
            <a:off x="0" y="5"/>
            <a:ext cx="12192000" cy="190501"/>
          </a:xfrm>
          <a:prstGeom prst="rect">
            <a:avLst/>
          </a:prstGeom>
          <a:noFill/>
        </p:spPr>
        <p:txBody>
          <a:bodyPr vert="horz" wrap="square" rtlCol="0">
            <a:spAutoFit/>
          </a:bodyPr>
          <a:lstStyle/>
          <a:p>
            <a:pPr algn="r">
              <a:spcAft>
                <a:spcPts val="900"/>
              </a:spcAft>
            </a:pPr>
            <a:r>
              <a:rPr lang="en-US" sz="638" b="0" i="0" u="none" baseline="0" dirty="0">
                <a:solidFill>
                  <a:srgbClr val="FFFFFF"/>
                </a:solidFill>
                <a:latin typeface="arial" panose="020B0604020202020204" pitchFamily="34" charset="0"/>
              </a:rPr>
              <a:t> </a:t>
            </a:r>
          </a:p>
        </p:txBody>
      </p:sp>
      <p:sp>
        <p:nvSpPr>
          <p:cNvPr id="8" name="fl" descr=" ">
            <a:extLst>
              <a:ext uri="{FF2B5EF4-FFF2-40B4-BE49-F238E27FC236}">
                <a16:creationId xmlns:a16="http://schemas.microsoft.com/office/drawing/2014/main" id="{0A77ECD3-A445-4E4A-87B2-86332E85FDDC}"/>
              </a:ext>
            </a:extLst>
          </p:cNvPr>
          <p:cNvSpPr txBox="1"/>
          <p:nvPr/>
        </p:nvSpPr>
        <p:spPr>
          <a:xfrm>
            <a:off x="0" y="6537965"/>
            <a:ext cx="12192000" cy="190501"/>
          </a:xfrm>
          <a:prstGeom prst="rect">
            <a:avLst/>
          </a:prstGeom>
          <a:noFill/>
        </p:spPr>
        <p:txBody>
          <a:bodyPr vert="horz" wrap="square" rtlCol="0">
            <a:spAutoFit/>
          </a:bodyPr>
          <a:lstStyle/>
          <a:p>
            <a:pPr algn="l">
              <a:spcAft>
                <a:spcPts val="900"/>
              </a:spcAft>
            </a:pPr>
            <a:r>
              <a:rPr lang="en-US" sz="638" b="0" i="0" u="none" baseline="0" dirty="0">
                <a:solidFill>
                  <a:srgbClr val="FFFFFF"/>
                </a:solidFill>
                <a:latin typeface="arial" panose="020B0604020202020204" pitchFamily="34" charset="0"/>
              </a:rPr>
              <a:t> </a:t>
            </a:r>
          </a:p>
        </p:txBody>
      </p:sp>
      <p:sp>
        <p:nvSpPr>
          <p:cNvPr id="10" name="fc" descr=" ">
            <a:extLst>
              <a:ext uri="{FF2B5EF4-FFF2-40B4-BE49-F238E27FC236}">
                <a16:creationId xmlns:a16="http://schemas.microsoft.com/office/drawing/2014/main" id="{F794C85F-3A69-4057-B3A3-9843A3A40DB7}"/>
              </a:ext>
            </a:extLst>
          </p:cNvPr>
          <p:cNvSpPr txBox="1"/>
          <p:nvPr/>
        </p:nvSpPr>
        <p:spPr>
          <a:xfrm>
            <a:off x="0" y="6537965"/>
            <a:ext cx="12192000" cy="190501"/>
          </a:xfrm>
          <a:prstGeom prst="rect">
            <a:avLst/>
          </a:prstGeom>
          <a:noFill/>
        </p:spPr>
        <p:txBody>
          <a:bodyPr vert="horz" wrap="square" rtlCol="0">
            <a:spAutoFit/>
          </a:bodyPr>
          <a:lstStyle/>
          <a:p>
            <a:pPr algn="ctr">
              <a:spcAft>
                <a:spcPts val="900"/>
              </a:spcAft>
            </a:pPr>
            <a:r>
              <a:rPr lang="en-US" sz="638" b="0" i="0" u="none" baseline="0" dirty="0">
                <a:solidFill>
                  <a:srgbClr val="FFFFFF"/>
                </a:solidFill>
                <a:latin typeface="arial" panose="020B0604020202020204" pitchFamily="34" charset="0"/>
              </a:rPr>
              <a:t> </a:t>
            </a:r>
          </a:p>
        </p:txBody>
      </p:sp>
      <p:sp>
        <p:nvSpPr>
          <p:cNvPr id="13" name="fr" descr=" ">
            <a:extLst>
              <a:ext uri="{FF2B5EF4-FFF2-40B4-BE49-F238E27FC236}">
                <a16:creationId xmlns:a16="http://schemas.microsoft.com/office/drawing/2014/main" id="{EF2AAE34-925F-497E-B8AE-BD9310BD62CC}"/>
              </a:ext>
            </a:extLst>
          </p:cNvPr>
          <p:cNvSpPr txBox="1"/>
          <p:nvPr/>
        </p:nvSpPr>
        <p:spPr>
          <a:xfrm>
            <a:off x="0" y="6537965"/>
            <a:ext cx="12192000" cy="190501"/>
          </a:xfrm>
          <a:prstGeom prst="rect">
            <a:avLst/>
          </a:prstGeom>
          <a:noFill/>
        </p:spPr>
        <p:txBody>
          <a:bodyPr vert="horz" wrap="square" rtlCol="0">
            <a:spAutoFit/>
          </a:bodyPr>
          <a:lstStyle/>
          <a:p>
            <a:pPr algn="r">
              <a:spcAft>
                <a:spcPts val="900"/>
              </a:spcAft>
            </a:pPr>
            <a:r>
              <a:rPr lang="en-US" sz="638" b="0" i="0" u="none" baseline="0" dirty="0">
                <a:solidFill>
                  <a:srgbClr val="FFFFFF"/>
                </a:solidFill>
                <a:latin typeface="arial" panose="020B0604020202020204" pitchFamily="34" charset="0"/>
              </a:rPr>
              <a:t> </a:t>
            </a:r>
          </a:p>
        </p:txBody>
      </p:sp>
      <p:sp>
        <p:nvSpPr>
          <p:cNvPr id="4" name="hl" descr="llPROTECTED 関係者外秘"/>
          <p:cNvSpPr txBox="1"/>
          <p:nvPr/>
        </p:nvSpPr>
        <p:spPr>
          <a:xfrm>
            <a:off x="0" y="8"/>
            <a:ext cx="12192000" cy="207749"/>
          </a:xfrm>
          <a:prstGeom prst="rect">
            <a:avLst/>
          </a:prstGeom>
          <a:noFill/>
        </p:spPr>
        <p:txBody>
          <a:bodyPr vert="horz" wrap="square" rtlCol="0">
            <a:spAutoFit/>
          </a:bodyPr>
          <a:lstStyle/>
          <a:p>
            <a:pPr algn="l">
              <a:spcAft>
                <a:spcPts val="643"/>
              </a:spcAft>
            </a:pPr>
            <a:r>
              <a:rPr lang="en-US" sz="750" b="1" i="0" u="none" baseline="0">
                <a:solidFill>
                  <a:srgbClr val="FFFF00"/>
                </a:solidFill>
                <a:latin typeface="wingdings" panose="05000000000000000000" pitchFamily="2" charset="2"/>
              </a:rPr>
              <a:t>ll</a:t>
            </a:r>
            <a:r>
              <a:rPr lang="en-US" sz="750" b="0" i="0" u="none" baseline="0">
                <a:solidFill>
                  <a:srgbClr val="000000"/>
                </a:solidFill>
                <a:latin typeface="Arial" panose="020B0604020202020204" pitchFamily="34" charset="0"/>
              </a:rPr>
              <a:t>PROTECTED </a:t>
            </a:r>
            <a:r>
              <a:rPr lang="ja-JP" altLang="en-US" sz="750" b="0" i="0" u="none" baseline="0">
                <a:solidFill>
                  <a:srgbClr val="000000"/>
                </a:solidFill>
                <a:latin typeface="Arial" panose="020B0604020202020204" pitchFamily="34" charset="0"/>
              </a:rPr>
              <a:t>関係者外秘</a:t>
            </a:r>
            <a:endParaRPr lang="en-US" sz="750" b="0" i="0" u="non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4316133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transition>
    <p:fade/>
  </p:transition>
  <p:txStyles>
    <p:titleStyle>
      <a:lvl1pPr algn="l" defTabSz="667892" rtl="0" eaLnBrk="1" latinLnBrk="0" hangingPunct="1">
        <a:spcBef>
          <a:spcPct val="0"/>
        </a:spcBef>
        <a:buNone/>
        <a:defRPr sz="2036" b="0" kern="1200" cap="all" baseline="0">
          <a:solidFill>
            <a:schemeClr val="accent3"/>
          </a:solidFill>
          <a:latin typeface="+mj-lt"/>
          <a:ea typeface="+mj-ea"/>
          <a:cs typeface="+mj-cs"/>
        </a:defRPr>
      </a:lvl1pPr>
    </p:titleStyle>
    <p:bodyStyle>
      <a:lvl1pPr marL="164655" indent="-164655" algn="l" defTabSz="667892" rtl="0" eaLnBrk="1" latinLnBrk="0" hangingPunct="1">
        <a:spcBef>
          <a:spcPts val="877"/>
        </a:spcBef>
        <a:buClr>
          <a:schemeClr val="accent3"/>
        </a:buClr>
        <a:buFont typeface="Arial" panose="020B0604020202020204" pitchFamily="34" charset="0"/>
        <a:buChar char="•"/>
        <a:defRPr sz="1468" b="0" kern="1200">
          <a:solidFill>
            <a:schemeClr val="tx1"/>
          </a:solidFill>
          <a:latin typeface="+mn-lt"/>
          <a:ea typeface="+mn-ea"/>
          <a:cs typeface="+mn-cs"/>
        </a:defRPr>
      </a:lvl1pPr>
      <a:lvl2pPr marL="455696" indent="-208716" algn="l" defTabSz="667892" rtl="0" eaLnBrk="1" latinLnBrk="0" hangingPunct="1">
        <a:spcBef>
          <a:spcPct val="20000"/>
        </a:spcBef>
        <a:buClr>
          <a:schemeClr val="accent3"/>
        </a:buClr>
        <a:buFont typeface="Arial" panose="020B0604020202020204" pitchFamily="34" charset="0"/>
        <a:buChar char="–"/>
        <a:defRPr sz="1326" kern="1200">
          <a:solidFill>
            <a:schemeClr val="tx1"/>
          </a:solidFill>
          <a:latin typeface="+mn-lt"/>
          <a:ea typeface="+mn-ea"/>
          <a:cs typeface="+mn-cs"/>
        </a:defRPr>
      </a:lvl2pPr>
      <a:lvl3pPr marL="709634" indent="-166974" algn="l" defTabSz="667892" rtl="0" eaLnBrk="1" latinLnBrk="0" hangingPunct="1">
        <a:spcBef>
          <a:spcPct val="20000"/>
        </a:spcBef>
        <a:buClr>
          <a:schemeClr val="accent3"/>
        </a:buClr>
        <a:buFont typeface="Arial" panose="020B0604020202020204" pitchFamily="34" charset="0"/>
        <a:buChar char="•"/>
        <a:defRPr sz="1184" kern="1200">
          <a:solidFill>
            <a:schemeClr val="tx1"/>
          </a:solidFill>
          <a:latin typeface="+mn-lt"/>
          <a:ea typeface="+mn-ea"/>
          <a:cs typeface="+mn-cs"/>
        </a:defRPr>
      </a:lvl3pPr>
      <a:lvl4pPr marL="956615" indent="-166974" algn="l" defTabSz="667892" rtl="0" eaLnBrk="1" latinLnBrk="0" hangingPunct="1">
        <a:spcBef>
          <a:spcPct val="20000"/>
        </a:spcBef>
        <a:buClr>
          <a:schemeClr val="accent3"/>
        </a:buClr>
        <a:buFont typeface="Arial" panose="020B0604020202020204" pitchFamily="34" charset="0"/>
        <a:buChar char="–"/>
        <a:defRPr sz="1184" kern="1200">
          <a:solidFill>
            <a:schemeClr val="tx1"/>
          </a:solidFill>
          <a:latin typeface="+mn-lt"/>
          <a:ea typeface="+mn-ea"/>
          <a:cs typeface="+mn-cs"/>
        </a:defRPr>
      </a:lvl4pPr>
      <a:lvl5pPr marL="1173449" indent="-166974" algn="l" defTabSz="667892" rtl="0" eaLnBrk="1" latinLnBrk="0" hangingPunct="1">
        <a:spcBef>
          <a:spcPct val="20000"/>
        </a:spcBef>
        <a:buClr>
          <a:schemeClr val="accent3"/>
        </a:buClr>
        <a:buFont typeface="Arial" panose="020B0604020202020204" pitchFamily="34" charset="0"/>
        <a:buChar char="»"/>
        <a:defRPr sz="1184" kern="1200">
          <a:solidFill>
            <a:schemeClr val="tx1"/>
          </a:solidFill>
          <a:latin typeface="+mn-lt"/>
          <a:ea typeface="+mn-ea"/>
          <a:cs typeface="+mn-cs"/>
        </a:defRPr>
      </a:lvl5pPr>
      <a:lvl6pPr marL="1836703" indent="-166974" algn="l" defTabSz="667892"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6pPr>
      <a:lvl7pPr marL="2170649" indent="-166974" algn="l" defTabSz="667892"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7pPr>
      <a:lvl8pPr marL="2504594" indent="-166974" algn="l" defTabSz="667892"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8pPr>
      <a:lvl9pPr marL="2838539" indent="-166974" algn="l" defTabSz="667892"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9pPr>
    </p:bodyStyle>
    <p:otherStyle>
      <a:defPPr>
        <a:defRPr lang="en-US"/>
      </a:defPPr>
      <a:lvl1pPr marL="0" algn="l" defTabSz="667892" rtl="0" eaLnBrk="1" latinLnBrk="0" hangingPunct="1">
        <a:defRPr sz="1326" kern="1200">
          <a:solidFill>
            <a:schemeClr val="tx1"/>
          </a:solidFill>
          <a:latin typeface="+mn-lt"/>
          <a:ea typeface="+mn-ea"/>
          <a:cs typeface="+mn-cs"/>
        </a:defRPr>
      </a:lvl1pPr>
      <a:lvl2pPr marL="333946" algn="l" defTabSz="667892" rtl="0" eaLnBrk="1" latinLnBrk="0" hangingPunct="1">
        <a:defRPr sz="1326" kern="1200">
          <a:solidFill>
            <a:schemeClr val="tx1"/>
          </a:solidFill>
          <a:latin typeface="+mn-lt"/>
          <a:ea typeface="+mn-ea"/>
          <a:cs typeface="+mn-cs"/>
        </a:defRPr>
      </a:lvl2pPr>
      <a:lvl3pPr marL="667892" algn="l" defTabSz="667892" rtl="0" eaLnBrk="1" latinLnBrk="0" hangingPunct="1">
        <a:defRPr sz="1326" kern="1200">
          <a:solidFill>
            <a:schemeClr val="tx1"/>
          </a:solidFill>
          <a:latin typeface="+mn-lt"/>
          <a:ea typeface="+mn-ea"/>
          <a:cs typeface="+mn-cs"/>
        </a:defRPr>
      </a:lvl3pPr>
      <a:lvl4pPr marL="1001837" algn="l" defTabSz="667892" rtl="0" eaLnBrk="1" latinLnBrk="0" hangingPunct="1">
        <a:defRPr sz="1326" kern="1200">
          <a:solidFill>
            <a:schemeClr val="tx1"/>
          </a:solidFill>
          <a:latin typeface="+mn-lt"/>
          <a:ea typeface="+mn-ea"/>
          <a:cs typeface="+mn-cs"/>
        </a:defRPr>
      </a:lvl4pPr>
      <a:lvl5pPr marL="1335785" algn="l" defTabSz="667892" rtl="0" eaLnBrk="1" latinLnBrk="0" hangingPunct="1">
        <a:defRPr sz="1326" kern="1200">
          <a:solidFill>
            <a:schemeClr val="tx1"/>
          </a:solidFill>
          <a:latin typeface="+mn-lt"/>
          <a:ea typeface="+mn-ea"/>
          <a:cs typeface="+mn-cs"/>
        </a:defRPr>
      </a:lvl5pPr>
      <a:lvl6pPr marL="1669730" algn="l" defTabSz="667892" rtl="0" eaLnBrk="1" latinLnBrk="0" hangingPunct="1">
        <a:defRPr sz="1326" kern="1200">
          <a:solidFill>
            <a:schemeClr val="tx1"/>
          </a:solidFill>
          <a:latin typeface="+mn-lt"/>
          <a:ea typeface="+mn-ea"/>
          <a:cs typeface="+mn-cs"/>
        </a:defRPr>
      </a:lvl6pPr>
      <a:lvl7pPr marL="2003675" algn="l" defTabSz="667892" rtl="0" eaLnBrk="1" latinLnBrk="0" hangingPunct="1">
        <a:defRPr sz="1326" kern="1200">
          <a:solidFill>
            <a:schemeClr val="tx1"/>
          </a:solidFill>
          <a:latin typeface="+mn-lt"/>
          <a:ea typeface="+mn-ea"/>
          <a:cs typeface="+mn-cs"/>
        </a:defRPr>
      </a:lvl7pPr>
      <a:lvl8pPr marL="2337622" algn="l" defTabSz="667892" rtl="0" eaLnBrk="1" latinLnBrk="0" hangingPunct="1">
        <a:defRPr sz="1326" kern="1200">
          <a:solidFill>
            <a:schemeClr val="tx1"/>
          </a:solidFill>
          <a:latin typeface="+mn-lt"/>
          <a:ea typeface="+mn-ea"/>
          <a:cs typeface="+mn-cs"/>
        </a:defRPr>
      </a:lvl8pPr>
      <a:lvl9pPr marL="2671568" algn="l" defTabSz="667892" rtl="0" eaLnBrk="1" latinLnBrk="0" hangingPunct="1">
        <a:defRPr sz="132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24" userDrawn="1">
          <p15:clr>
            <a:srgbClr val="F26B43"/>
          </p15:clr>
        </p15:guide>
        <p15:guide id="2" pos="35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4/18/2020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695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24" userDrawn="1">
          <p15:clr>
            <a:srgbClr val="F26B43"/>
          </p15:clr>
        </p15:guide>
        <p15:guide id="2" pos="35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st_of_Michigan_locations_by_per_capita_income.html"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en.wikipedia.org/wiki/Kent_County,_Michiga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2C1B7E-E470-44BB-826F-4CBE118A1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134100"/>
          </a:xfrm>
          <a:prstGeom prst="rect">
            <a:avLst/>
          </a:prstGeom>
        </p:spPr>
      </p:pic>
      <p:sp>
        <p:nvSpPr>
          <p:cNvPr id="2" name="Title 1">
            <a:extLst>
              <a:ext uri="{FF2B5EF4-FFF2-40B4-BE49-F238E27FC236}">
                <a16:creationId xmlns:a16="http://schemas.microsoft.com/office/drawing/2014/main" id="{CBAF829A-BF21-441B-99E1-82A94E0C3A1E}"/>
              </a:ext>
            </a:extLst>
          </p:cNvPr>
          <p:cNvSpPr>
            <a:spLocks noGrp="1"/>
          </p:cNvSpPr>
          <p:nvPr>
            <p:ph type="ctrTitle"/>
          </p:nvPr>
        </p:nvSpPr>
        <p:spPr>
          <a:xfrm>
            <a:off x="2390862" y="1616347"/>
            <a:ext cx="8640660" cy="1812653"/>
          </a:xfrm>
        </p:spPr>
        <p:txBody>
          <a:bodyPr anchor="ctr">
            <a:noAutofit/>
          </a:bodyPr>
          <a:lstStyle/>
          <a:p>
            <a:pPr algn="r"/>
            <a:r>
              <a:rPr lang="en-US" sz="4000" u="sng" dirty="0">
                <a:latin typeface="+mn-lt"/>
              </a:rPr>
              <a:t>Applied data science capstone</a:t>
            </a:r>
            <a:br>
              <a:rPr lang="en-US" sz="4000" dirty="0">
                <a:latin typeface="+mn-lt"/>
              </a:rPr>
            </a:br>
            <a:r>
              <a:rPr lang="en-US" sz="4000" dirty="0">
                <a:latin typeface="+mn-lt"/>
              </a:rPr>
              <a:t>Michigan microbrewery</a:t>
            </a:r>
          </a:p>
        </p:txBody>
      </p:sp>
      <p:sp>
        <p:nvSpPr>
          <p:cNvPr id="3" name="TextBox 2">
            <a:extLst>
              <a:ext uri="{FF2B5EF4-FFF2-40B4-BE49-F238E27FC236}">
                <a16:creationId xmlns:a16="http://schemas.microsoft.com/office/drawing/2014/main" id="{C6E58DD3-5C14-485E-B251-A7458B86973D}"/>
              </a:ext>
            </a:extLst>
          </p:cNvPr>
          <p:cNvSpPr txBox="1"/>
          <p:nvPr/>
        </p:nvSpPr>
        <p:spPr>
          <a:xfrm>
            <a:off x="9079992" y="0"/>
            <a:ext cx="2944368" cy="507831"/>
          </a:xfrm>
          <a:prstGeom prst="rect">
            <a:avLst/>
          </a:prstGeom>
          <a:noFill/>
        </p:spPr>
        <p:txBody>
          <a:bodyPr wrap="square" rtlCol="0">
            <a:spAutoFit/>
          </a:bodyPr>
          <a:lstStyle/>
          <a:p>
            <a:pPr algn="r"/>
            <a:r>
              <a:rPr lang="en-US" sz="1350" dirty="0"/>
              <a:t>		2020/04/18</a:t>
            </a:r>
          </a:p>
          <a:p>
            <a:pPr algn="r"/>
            <a:r>
              <a:rPr lang="en-US" sz="1350" dirty="0"/>
              <a:t>Kevin Duncan</a:t>
            </a:r>
          </a:p>
        </p:txBody>
      </p:sp>
    </p:spTree>
    <p:extLst>
      <p:ext uri="{BB962C8B-B14F-4D97-AF65-F5344CB8AC3E}">
        <p14:creationId xmlns:p14="http://schemas.microsoft.com/office/powerpoint/2010/main" val="952077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4. Results</a:t>
            </a:r>
          </a:p>
        </p:txBody>
      </p:sp>
      <p:sp>
        <p:nvSpPr>
          <p:cNvPr id="10" name="TextBox 9">
            <a:extLst>
              <a:ext uri="{FF2B5EF4-FFF2-40B4-BE49-F238E27FC236}">
                <a16:creationId xmlns:a16="http://schemas.microsoft.com/office/drawing/2014/main" id="{30E17859-2B63-41BB-8CFC-0BAD63D4A6C7}"/>
              </a:ext>
            </a:extLst>
          </p:cNvPr>
          <p:cNvSpPr txBox="1"/>
          <p:nvPr/>
        </p:nvSpPr>
        <p:spPr>
          <a:xfrm>
            <a:off x="255369" y="688146"/>
            <a:ext cx="11681259" cy="707886"/>
          </a:xfrm>
          <a:prstGeom prst="rect">
            <a:avLst/>
          </a:prstGeom>
          <a:noFill/>
        </p:spPr>
        <p:txBody>
          <a:bodyPr wrap="square" rtlCol="0">
            <a:spAutoFit/>
          </a:bodyPr>
          <a:lstStyle/>
          <a:p>
            <a:pPr marL="514350" indent="-514350">
              <a:buFont typeface="+mj-lt"/>
              <a:buAutoNum type="arabicPeriod" startAt="3"/>
            </a:pPr>
            <a:r>
              <a:rPr lang="en-US" sz="2000" dirty="0"/>
              <a:t>Popular Venues per Foursquare.</a:t>
            </a:r>
          </a:p>
          <a:p>
            <a:pPr marL="971550" lvl="1" indent="-514350">
              <a:buFont typeface="Arial" panose="020B0604020202020204" pitchFamily="34" charset="0"/>
              <a:buChar char="•"/>
            </a:pPr>
            <a:r>
              <a:rPr lang="en-US" sz="2000" dirty="0"/>
              <a:t>Grand Rapids looks promising as its Top5 most popular spots are all Eateries.</a:t>
            </a:r>
          </a:p>
        </p:txBody>
      </p:sp>
      <p:grpSp>
        <p:nvGrpSpPr>
          <p:cNvPr id="14" name="Group 13">
            <a:extLst>
              <a:ext uri="{FF2B5EF4-FFF2-40B4-BE49-F238E27FC236}">
                <a16:creationId xmlns:a16="http://schemas.microsoft.com/office/drawing/2014/main" id="{DC0D489F-DEBB-44E9-B056-D6CA410E2D61}"/>
              </a:ext>
            </a:extLst>
          </p:cNvPr>
          <p:cNvGrpSpPr/>
          <p:nvPr/>
        </p:nvGrpSpPr>
        <p:grpSpPr>
          <a:xfrm>
            <a:off x="2262185" y="1950241"/>
            <a:ext cx="7122319" cy="3843340"/>
            <a:chOff x="1223960" y="1778791"/>
            <a:chExt cx="7122319" cy="3843340"/>
          </a:xfrm>
        </p:grpSpPr>
        <p:grpSp>
          <p:nvGrpSpPr>
            <p:cNvPr id="13" name="Group 12">
              <a:extLst>
                <a:ext uri="{FF2B5EF4-FFF2-40B4-BE49-F238E27FC236}">
                  <a16:creationId xmlns:a16="http://schemas.microsoft.com/office/drawing/2014/main" id="{CAFBF385-771C-4D24-99F0-67365E0F9205}"/>
                </a:ext>
              </a:extLst>
            </p:cNvPr>
            <p:cNvGrpSpPr/>
            <p:nvPr/>
          </p:nvGrpSpPr>
          <p:grpSpPr>
            <a:xfrm>
              <a:off x="1223960" y="1778792"/>
              <a:ext cx="7122319" cy="3843339"/>
              <a:chOff x="1223960" y="1778792"/>
              <a:chExt cx="7122319" cy="3843339"/>
            </a:xfrm>
          </p:grpSpPr>
          <p:pic>
            <p:nvPicPr>
              <p:cNvPr id="8" name="Picture 7">
                <a:extLst>
                  <a:ext uri="{FF2B5EF4-FFF2-40B4-BE49-F238E27FC236}">
                    <a16:creationId xmlns:a16="http://schemas.microsoft.com/office/drawing/2014/main" id="{69B944D4-1C36-4BB5-B990-90142930B2A3}"/>
                  </a:ext>
                </a:extLst>
              </p:cNvPr>
              <p:cNvPicPr>
                <a:picLocks noChangeAspect="1"/>
              </p:cNvPicPr>
              <p:nvPr/>
            </p:nvPicPr>
            <p:blipFill>
              <a:blip r:embed="rId3"/>
              <a:stretch>
                <a:fillRect/>
              </a:stretch>
            </p:blipFill>
            <p:spPr>
              <a:xfrm>
                <a:off x="1223960" y="1778793"/>
                <a:ext cx="2750344" cy="3843338"/>
              </a:xfrm>
              <a:prstGeom prst="rect">
                <a:avLst/>
              </a:prstGeom>
            </p:spPr>
          </p:pic>
          <p:pic>
            <p:nvPicPr>
              <p:cNvPr id="9" name="Picture 8">
                <a:extLst>
                  <a:ext uri="{FF2B5EF4-FFF2-40B4-BE49-F238E27FC236}">
                    <a16:creationId xmlns:a16="http://schemas.microsoft.com/office/drawing/2014/main" id="{05651902-41D6-4516-A04E-A2A6B8E099F4}"/>
                  </a:ext>
                </a:extLst>
              </p:cNvPr>
              <p:cNvPicPr>
                <a:picLocks noChangeAspect="1"/>
              </p:cNvPicPr>
              <p:nvPr/>
            </p:nvPicPr>
            <p:blipFill rotWithShape="1">
              <a:blip r:embed="rId4"/>
              <a:srcRect t="1633" b="726"/>
              <a:stretch/>
            </p:blipFill>
            <p:spPr>
              <a:xfrm>
                <a:off x="3974304" y="1778793"/>
                <a:ext cx="2121694" cy="3843338"/>
              </a:xfrm>
              <a:prstGeom prst="rect">
                <a:avLst/>
              </a:prstGeom>
            </p:spPr>
          </p:pic>
          <p:pic>
            <p:nvPicPr>
              <p:cNvPr id="11" name="Picture 10">
                <a:extLst>
                  <a:ext uri="{FF2B5EF4-FFF2-40B4-BE49-F238E27FC236}">
                    <a16:creationId xmlns:a16="http://schemas.microsoft.com/office/drawing/2014/main" id="{B83B607C-655E-4749-8B52-5C5748386060}"/>
                  </a:ext>
                </a:extLst>
              </p:cNvPr>
              <p:cNvPicPr>
                <a:picLocks noChangeAspect="1"/>
              </p:cNvPicPr>
              <p:nvPr/>
            </p:nvPicPr>
            <p:blipFill rotWithShape="1">
              <a:blip r:embed="rId5"/>
              <a:srcRect t="914" b="731"/>
              <a:stretch/>
            </p:blipFill>
            <p:spPr>
              <a:xfrm>
                <a:off x="6095998" y="1778792"/>
                <a:ext cx="2250281" cy="3843339"/>
              </a:xfrm>
              <a:prstGeom prst="rect">
                <a:avLst/>
              </a:prstGeom>
            </p:spPr>
          </p:pic>
        </p:grpSp>
        <p:sp>
          <p:nvSpPr>
            <p:cNvPr id="12" name="Rectangle 11">
              <a:extLst>
                <a:ext uri="{FF2B5EF4-FFF2-40B4-BE49-F238E27FC236}">
                  <a16:creationId xmlns:a16="http://schemas.microsoft.com/office/drawing/2014/main" id="{0D5EA087-7095-4358-9D92-8AF208FE2378}"/>
                </a:ext>
              </a:extLst>
            </p:cNvPr>
            <p:cNvSpPr/>
            <p:nvPr/>
          </p:nvSpPr>
          <p:spPr>
            <a:xfrm>
              <a:off x="4038597" y="1778791"/>
              <a:ext cx="2057401" cy="1143000"/>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7621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4. Results</a:t>
            </a:r>
          </a:p>
        </p:txBody>
      </p:sp>
      <p:sp>
        <p:nvSpPr>
          <p:cNvPr id="10" name="TextBox 9">
            <a:extLst>
              <a:ext uri="{FF2B5EF4-FFF2-40B4-BE49-F238E27FC236}">
                <a16:creationId xmlns:a16="http://schemas.microsoft.com/office/drawing/2014/main" id="{30E17859-2B63-41BB-8CFC-0BAD63D4A6C7}"/>
              </a:ext>
            </a:extLst>
          </p:cNvPr>
          <p:cNvSpPr txBox="1"/>
          <p:nvPr/>
        </p:nvSpPr>
        <p:spPr>
          <a:xfrm>
            <a:off x="126433" y="610212"/>
            <a:ext cx="11681259" cy="1015663"/>
          </a:xfrm>
          <a:prstGeom prst="rect">
            <a:avLst/>
          </a:prstGeom>
          <a:noFill/>
        </p:spPr>
        <p:txBody>
          <a:bodyPr wrap="square" rtlCol="0">
            <a:spAutoFit/>
          </a:bodyPr>
          <a:lstStyle/>
          <a:p>
            <a:pPr marL="457200" indent="-457200">
              <a:buFont typeface="+mj-lt"/>
              <a:buAutoNum type="arabicPeriod" startAt="3"/>
            </a:pPr>
            <a:r>
              <a:rPr lang="en-US" sz="2000" dirty="0"/>
              <a:t>Use One Hot encoding to analyze each neighborhood and group then rank by Category prevalence.</a:t>
            </a:r>
          </a:p>
          <a:p>
            <a:pPr marL="914400" lvl="1" indent="-457200">
              <a:buFont typeface="Arial" panose="020B0604020202020204" pitchFamily="34" charset="0"/>
              <a:buChar char="•"/>
            </a:pPr>
            <a:r>
              <a:rPr lang="en-US" sz="2000" dirty="0"/>
              <a:t>With a quick inspection, looks like Plainfield wouldn’t be a good choice due to Bars being the 2</a:t>
            </a:r>
            <a:r>
              <a:rPr lang="en-US" sz="2000" baseline="30000" dirty="0"/>
              <a:t>nd</a:t>
            </a:r>
            <a:r>
              <a:rPr lang="en-US" sz="2000" dirty="0"/>
              <a:t> most common venue. </a:t>
            </a:r>
          </a:p>
        </p:txBody>
      </p:sp>
      <p:grpSp>
        <p:nvGrpSpPr>
          <p:cNvPr id="25" name="Group 24">
            <a:extLst>
              <a:ext uri="{FF2B5EF4-FFF2-40B4-BE49-F238E27FC236}">
                <a16:creationId xmlns:a16="http://schemas.microsoft.com/office/drawing/2014/main" id="{F55CAB2F-4653-4F5E-B8DB-3DE3C1E901CA}"/>
              </a:ext>
            </a:extLst>
          </p:cNvPr>
          <p:cNvGrpSpPr>
            <a:grpSpLocks noChangeAspect="1"/>
          </p:cNvGrpSpPr>
          <p:nvPr/>
        </p:nvGrpSpPr>
        <p:grpSpPr>
          <a:xfrm>
            <a:off x="1345559" y="1564371"/>
            <a:ext cx="8878932" cy="5212080"/>
            <a:chOff x="1012183" y="1164261"/>
            <a:chExt cx="9346244" cy="5486400"/>
          </a:xfrm>
        </p:grpSpPr>
        <p:grpSp>
          <p:nvGrpSpPr>
            <p:cNvPr id="11" name="Group 10">
              <a:extLst>
                <a:ext uri="{FF2B5EF4-FFF2-40B4-BE49-F238E27FC236}">
                  <a16:creationId xmlns:a16="http://schemas.microsoft.com/office/drawing/2014/main" id="{013EB88F-3C13-400A-BAF0-C393007EA12F}"/>
                </a:ext>
              </a:extLst>
            </p:cNvPr>
            <p:cNvGrpSpPr>
              <a:grpSpLocks noChangeAspect="1"/>
            </p:cNvGrpSpPr>
            <p:nvPr/>
          </p:nvGrpSpPr>
          <p:grpSpPr>
            <a:xfrm>
              <a:off x="1012183" y="1164261"/>
              <a:ext cx="9346244" cy="5486400"/>
              <a:chOff x="364483" y="1049961"/>
              <a:chExt cx="9346244" cy="5486400"/>
            </a:xfrm>
          </p:grpSpPr>
          <p:pic>
            <p:nvPicPr>
              <p:cNvPr id="4" name="Picture 3">
                <a:extLst>
                  <a:ext uri="{FF2B5EF4-FFF2-40B4-BE49-F238E27FC236}">
                    <a16:creationId xmlns:a16="http://schemas.microsoft.com/office/drawing/2014/main" id="{92D90A81-930F-420E-A701-20A2033F9E87}"/>
                  </a:ext>
                </a:extLst>
              </p:cNvPr>
              <p:cNvPicPr>
                <a:picLocks noChangeAspect="1"/>
              </p:cNvPicPr>
              <p:nvPr/>
            </p:nvPicPr>
            <p:blipFill>
              <a:blip r:embed="rId3"/>
              <a:stretch>
                <a:fillRect/>
              </a:stretch>
            </p:blipFill>
            <p:spPr>
              <a:xfrm>
                <a:off x="364483" y="1049961"/>
                <a:ext cx="7591425" cy="5486400"/>
              </a:xfrm>
              <a:prstGeom prst="rect">
                <a:avLst/>
              </a:prstGeom>
            </p:spPr>
          </p:pic>
          <p:pic>
            <p:nvPicPr>
              <p:cNvPr id="9" name="Picture 8">
                <a:extLst>
                  <a:ext uri="{FF2B5EF4-FFF2-40B4-BE49-F238E27FC236}">
                    <a16:creationId xmlns:a16="http://schemas.microsoft.com/office/drawing/2014/main" id="{274FA799-5632-47F8-9ACD-06BCCD37EBC2}"/>
                  </a:ext>
                </a:extLst>
              </p:cNvPr>
              <p:cNvPicPr>
                <a:picLocks noChangeAspect="1"/>
              </p:cNvPicPr>
              <p:nvPr/>
            </p:nvPicPr>
            <p:blipFill rotWithShape="1">
              <a:blip r:embed="rId4"/>
              <a:srcRect t="337" b="353"/>
              <a:stretch/>
            </p:blipFill>
            <p:spPr>
              <a:xfrm>
                <a:off x="7891452" y="1049961"/>
                <a:ext cx="1819275" cy="5486400"/>
              </a:xfrm>
              <a:prstGeom prst="rect">
                <a:avLst/>
              </a:prstGeom>
            </p:spPr>
          </p:pic>
        </p:grpSp>
        <p:sp>
          <p:nvSpPr>
            <p:cNvPr id="8" name="Rectangle 7">
              <a:extLst>
                <a:ext uri="{FF2B5EF4-FFF2-40B4-BE49-F238E27FC236}">
                  <a16:creationId xmlns:a16="http://schemas.microsoft.com/office/drawing/2014/main" id="{7332E15A-F73F-4881-8914-3F5C5D54EF8C}"/>
                </a:ext>
              </a:extLst>
            </p:cNvPr>
            <p:cNvSpPr/>
            <p:nvPr/>
          </p:nvSpPr>
          <p:spPr>
            <a:xfrm>
              <a:off x="9344025" y="1847850"/>
              <a:ext cx="933450" cy="466725"/>
            </a:xfrm>
            <a:prstGeom prst="rect">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0AD116-FCDB-4181-9C5C-FD61D8E1429B}"/>
                </a:ext>
              </a:extLst>
            </p:cNvPr>
            <p:cNvSpPr/>
            <p:nvPr/>
          </p:nvSpPr>
          <p:spPr>
            <a:xfrm>
              <a:off x="5486399" y="3600450"/>
              <a:ext cx="781051" cy="466725"/>
            </a:xfrm>
            <a:prstGeom prst="rect">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44DFDC-C266-4A6D-BB5E-750961BCD1BC}"/>
                </a:ext>
              </a:extLst>
            </p:cNvPr>
            <p:cNvSpPr/>
            <p:nvPr/>
          </p:nvSpPr>
          <p:spPr>
            <a:xfrm>
              <a:off x="3095624" y="5227014"/>
              <a:ext cx="781051" cy="466725"/>
            </a:xfrm>
            <a:prstGeom prst="rect">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398071-B722-4D31-8B18-D85A65379C5B}"/>
                </a:ext>
              </a:extLst>
            </p:cNvPr>
            <p:cNvSpPr/>
            <p:nvPr/>
          </p:nvSpPr>
          <p:spPr>
            <a:xfrm>
              <a:off x="9344025" y="6183936"/>
              <a:ext cx="933450" cy="466725"/>
            </a:xfrm>
            <a:prstGeom prst="rect">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79408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4. Results</a:t>
            </a:r>
          </a:p>
        </p:txBody>
      </p:sp>
      <p:sp>
        <p:nvSpPr>
          <p:cNvPr id="10" name="TextBox 9">
            <a:extLst>
              <a:ext uri="{FF2B5EF4-FFF2-40B4-BE49-F238E27FC236}">
                <a16:creationId xmlns:a16="http://schemas.microsoft.com/office/drawing/2014/main" id="{30E17859-2B63-41BB-8CFC-0BAD63D4A6C7}"/>
              </a:ext>
            </a:extLst>
          </p:cNvPr>
          <p:cNvSpPr txBox="1"/>
          <p:nvPr/>
        </p:nvSpPr>
        <p:spPr>
          <a:xfrm>
            <a:off x="135794" y="635260"/>
            <a:ext cx="11681259" cy="707886"/>
          </a:xfrm>
          <a:prstGeom prst="rect">
            <a:avLst/>
          </a:prstGeom>
          <a:noFill/>
        </p:spPr>
        <p:txBody>
          <a:bodyPr wrap="square" rtlCol="0">
            <a:spAutoFit/>
          </a:bodyPr>
          <a:lstStyle/>
          <a:p>
            <a:pPr marL="457200" indent="-457200">
              <a:buFont typeface="+mj-lt"/>
              <a:buAutoNum type="arabicPeriod" startAt="4"/>
            </a:pPr>
            <a:r>
              <a:rPr lang="en-US" sz="2000" dirty="0"/>
              <a:t>Cluster related Neighborhoods. </a:t>
            </a:r>
          </a:p>
          <a:p>
            <a:pPr marL="914400" lvl="1" indent="-457200">
              <a:buFont typeface="Arial" panose="020B0604020202020204" pitchFamily="34" charset="0"/>
              <a:buChar char="•"/>
            </a:pPr>
            <a:r>
              <a:rPr lang="en-US" sz="2000" dirty="0"/>
              <a:t>Due to smaller dataset, created 3 Clusters using K-Means.</a:t>
            </a:r>
          </a:p>
        </p:txBody>
      </p:sp>
      <p:grpSp>
        <p:nvGrpSpPr>
          <p:cNvPr id="9" name="Group 8">
            <a:extLst>
              <a:ext uri="{FF2B5EF4-FFF2-40B4-BE49-F238E27FC236}">
                <a16:creationId xmlns:a16="http://schemas.microsoft.com/office/drawing/2014/main" id="{6DFC41A3-2158-446F-BD93-DD9A1060176A}"/>
              </a:ext>
            </a:extLst>
          </p:cNvPr>
          <p:cNvGrpSpPr/>
          <p:nvPr/>
        </p:nvGrpSpPr>
        <p:grpSpPr>
          <a:xfrm>
            <a:off x="2796520" y="1488998"/>
            <a:ext cx="6598959" cy="5134927"/>
            <a:chOff x="2545041" y="1650923"/>
            <a:chExt cx="6598959" cy="5134927"/>
          </a:xfrm>
        </p:grpSpPr>
        <p:pic>
          <p:nvPicPr>
            <p:cNvPr id="4" name="Picture 3">
              <a:extLst>
                <a:ext uri="{FF2B5EF4-FFF2-40B4-BE49-F238E27FC236}">
                  <a16:creationId xmlns:a16="http://schemas.microsoft.com/office/drawing/2014/main" id="{1A9338D3-42EF-42BC-B8F4-024917AF91DC}"/>
                </a:ext>
              </a:extLst>
            </p:cNvPr>
            <p:cNvPicPr>
              <a:picLocks noChangeAspect="1"/>
            </p:cNvPicPr>
            <p:nvPr/>
          </p:nvPicPr>
          <p:blipFill>
            <a:blip r:embed="rId3"/>
            <a:stretch>
              <a:fillRect/>
            </a:stretch>
          </p:blipFill>
          <p:spPr>
            <a:xfrm>
              <a:off x="2545041" y="1650923"/>
              <a:ext cx="6598959" cy="5134927"/>
            </a:xfrm>
            <a:prstGeom prst="rect">
              <a:avLst/>
            </a:prstGeom>
          </p:spPr>
        </p:pic>
        <p:sp>
          <p:nvSpPr>
            <p:cNvPr id="5" name="Flowchart: Connector 4">
              <a:extLst>
                <a:ext uri="{FF2B5EF4-FFF2-40B4-BE49-F238E27FC236}">
                  <a16:creationId xmlns:a16="http://schemas.microsoft.com/office/drawing/2014/main" id="{7B27C10F-42C2-4840-975B-0163FD57E957}"/>
                </a:ext>
              </a:extLst>
            </p:cNvPr>
            <p:cNvSpPr>
              <a:spLocks noChangeAspect="1"/>
            </p:cNvSpPr>
            <p:nvPr/>
          </p:nvSpPr>
          <p:spPr>
            <a:xfrm>
              <a:off x="7581899" y="1905694"/>
              <a:ext cx="228600" cy="22860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EF8C9A-8F85-4E48-BF03-5A89D8137BCF}"/>
                </a:ext>
              </a:extLst>
            </p:cNvPr>
            <p:cNvSpPr txBox="1"/>
            <p:nvPr/>
          </p:nvSpPr>
          <p:spPr>
            <a:xfrm>
              <a:off x="7810499" y="1835328"/>
              <a:ext cx="1220819" cy="369332"/>
            </a:xfrm>
            <a:prstGeom prst="rect">
              <a:avLst/>
            </a:prstGeom>
            <a:noFill/>
          </p:spPr>
          <p:txBody>
            <a:bodyPr wrap="square" rtlCol="0">
              <a:spAutoFit/>
            </a:bodyPr>
            <a:lstStyle/>
            <a:p>
              <a:r>
                <a:rPr lang="en-US" dirty="0"/>
                <a:t>Cluster 0</a:t>
              </a:r>
            </a:p>
          </p:txBody>
        </p:sp>
        <p:sp>
          <p:nvSpPr>
            <p:cNvPr id="11" name="Flowchart: Connector 10">
              <a:extLst>
                <a:ext uri="{FF2B5EF4-FFF2-40B4-BE49-F238E27FC236}">
                  <a16:creationId xmlns:a16="http://schemas.microsoft.com/office/drawing/2014/main" id="{17C6EBE1-57A4-4D33-9C63-DD35B60A58E8}"/>
                </a:ext>
              </a:extLst>
            </p:cNvPr>
            <p:cNvSpPr>
              <a:spLocks noChangeAspect="1"/>
            </p:cNvSpPr>
            <p:nvPr/>
          </p:nvSpPr>
          <p:spPr>
            <a:xfrm>
              <a:off x="7581899" y="2221286"/>
              <a:ext cx="228600" cy="228600"/>
            </a:xfrm>
            <a:prstGeom prst="flowChartConnec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3439B1-F811-4FBA-8D84-642D0CB5C721}"/>
                </a:ext>
              </a:extLst>
            </p:cNvPr>
            <p:cNvSpPr txBox="1"/>
            <p:nvPr/>
          </p:nvSpPr>
          <p:spPr>
            <a:xfrm>
              <a:off x="7810499" y="2150920"/>
              <a:ext cx="1220819" cy="369332"/>
            </a:xfrm>
            <a:prstGeom prst="rect">
              <a:avLst/>
            </a:prstGeom>
            <a:noFill/>
          </p:spPr>
          <p:txBody>
            <a:bodyPr wrap="square" rtlCol="0">
              <a:spAutoFit/>
            </a:bodyPr>
            <a:lstStyle/>
            <a:p>
              <a:r>
                <a:rPr lang="en-US" dirty="0"/>
                <a:t>Cluster 1</a:t>
              </a:r>
            </a:p>
          </p:txBody>
        </p:sp>
        <p:sp>
          <p:nvSpPr>
            <p:cNvPr id="13" name="Flowchart: Connector 12">
              <a:extLst>
                <a:ext uri="{FF2B5EF4-FFF2-40B4-BE49-F238E27FC236}">
                  <a16:creationId xmlns:a16="http://schemas.microsoft.com/office/drawing/2014/main" id="{66A0A972-9E3C-4D92-8FE5-3A7221EC5D11}"/>
                </a:ext>
              </a:extLst>
            </p:cNvPr>
            <p:cNvSpPr>
              <a:spLocks noChangeAspect="1"/>
            </p:cNvSpPr>
            <p:nvPr/>
          </p:nvSpPr>
          <p:spPr>
            <a:xfrm>
              <a:off x="7599331" y="2536878"/>
              <a:ext cx="228600" cy="228600"/>
            </a:xfrm>
            <a:prstGeom prst="flowChartConnector">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F7B9EBE-B949-4B4F-92FC-F50695DD6A1C}"/>
                </a:ext>
              </a:extLst>
            </p:cNvPr>
            <p:cNvSpPr txBox="1"/>
            <p:nvPr/>
          </p:nvSpPr>
          <p:spPr>
            <a:xfrm>
              <a:off x="7827931" y="2466512"/>
              <a:ext cx="1220819" cy="369332"/>
            </a:xfrm>
            <a:prstGeom prst="rect">
              <a:avLst/>
            </a:prstGeom>
            <a:noFill/>
          </p:spPr>
          <p:txBody>
            <a:bodyPr wrap="square" rtlCol="0">
              <a:spAutoFit/>
            </a:bodyPr>
            <a:lstStyle/>
            <a:p>
              <a:r>
                <a:rPr lang="en-US" dirty="0"/>
                <a:t>Cluster 2</a:t>
              </a:r>
            </a:p>
          </p:txBody>
        </p:sp>
      </p:grpSp>
    </p:spTree>
    <p:extLst>
      <p:ext uri="{BB962C8B-B14F-4D97-AF65-F5344CB8AC3E}">
        <p14:creationId xmlns:p14="http://schemas.microsoft.com/office/powerpoint/2010/main" val="3309629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4. Results</a:t>
            </a:r>
          </a:p>
        </p:txBody>
      </p:sp>
      <p:sp>
        <p:nvSpPr>
          <p:cNvPr id="10" name="TextBox 9">
            <a:extLst>
              <a:ext uri="{FF2B5EF4-FFF2-40B4-BE49-F238E27FC236}">
                <a16:creationId xmlns:a16="http://schemas.microsoft.com/office/drawing/2014/main" id="{30E17859-2B63-41BB-8CFC-0BAD63D4A6C7}"/>
              </a:ext>
            </a:extLst>
          </p:cNvPr>
          <p:cNvSpPr txBox="1"/>
          <p:nvPr/>
        </p:nvSpPr>
        <p:spPr>
          <a:xfrm>
            <a:off x="135794" y="635260"/>
            <a:ext cx="11681259" cy="1015663"/>
          </a:xfrm>
          <a:prstGeom prst="rect">
            <a:avLst/>
          </a:prstGeom>
          <a:noFill/>
        </p:spPr>
        <p:txBody>
          <a:bodyPr wrap="square" rtlCol="0">
            <a:spAutoFit/>
          </a:bodyPr>
          <a:lstStyle/>
          <a:p>
            <a:pPr marL="457200" indent="-457200">
              <a:buFont typeface="+mj-lt"/>
              <a:buAutoNum type="arabicPeriod" startAt="4"/>
            </a:pPr>
            <a:r>
              <a:rPr lang="en-US" sz="2000" dirty="0"/>
              <a:t>Cluster 0. </a:t>
            </a:r>
          </a:p>
          <a:p>
            <a:pPr marL="914400" lvl="1" indent="-457200">
              <a:buFont typeface="Arial" panose="020B0604020202020204" pitchFamily="34" charset="0"/>
              <a:buChar char="•"/>
            </a:pPr>
            <a:r>
              <a:rPr lang="en-US" sz="2000" dirty="0"/>
              <a:t>Cluster 0 has a variety of cafe's and restaurants in the top 3 venues. This would be a good place to look for locating the Brewery, so long as bars and breweries are not common in the Neighborhood.</a:t>
            </a:r>
          </a:p>
        </p:txBody>
      </p:sp>
      <p:grpSp>
        <p:nvGrpSpPr>
          <p:cNvPr id="47" name="Group 46">
            <a:extLst>
              <a:ext uri="{FF2B5EF4-FFF2-40B4-BE49-F238E27FC236}">
                <a16:creationId xmlns:a16="http://schemas.microsoft.com/office/drawing/2014/main" id="{D73FBE4B-A4BA-4079-B4D8-D1A3392866FB}"/>
              </a:ext>
            </a:extLst>
          </p:cNvPr>
          <p:cNvGrpSpPr/>
          <p:nvPr/>
        </p:nvGrpSpPr>
        <p:grpSpPr>
          <a:xfrm>
            <a:off x="354869" y="1747836"/>
            <a:ext cx="11216640" cy="4640556"/>
            <a:chOff x="354869" y="1747836"/>
            <a:chExt cx="11216640" cy="4640556"/>
          </a:xfrm>
        </p:grpSpPr>
        <p:grpSp>
          <p:nvGrpSpPr>
            <p:cNvPr id="45" name="Group 44">
              <a:extLst>
                <a:ext uri="{FF2B5EF4-FFF2-40B4-BE49-F238E27FC236}">
                  <a16:creationId xmlns:a16="http://schemas.microsoft.com/office/drawing/2014/main" id="{5A4ED0E6-468F-4634-9088-978B707FE86E}"/>
                </a:ext>
              </a:extLst>
            </p:cNvPr>
            <p:cNvGrpSpPr/>
            <p:nvPr/>
          </p:nvGrpSpPr>
          <p:grpSpPr>
            <a:xfrm>
              <a:off x="354869" y="1747836"/>
              <a:ext cx="11216640" cy="4640556"/>
              <a:chOff x="354869" y="1747836"/>
              <a:chExt cx="11216640" cy="4640556"/>
            </a:xfrm>
          </p:grpSpPr>
          <p:grpSp>
            <p:nvGrpSpPr>
              <p:cNvPr id="43" name="Group 42">
                <a:extLst>
                  <a:ext uri="{FF2B5EF4-FFF2-40B4-BE49-F238E27FC236}">
                    <a16:creationId xmlns:a16="http://schemas.microsoft.com/office/drawing/2014/main" id="{28D7DF6E-A7CA-4C3E-9312-B669C1754E40}"/>
                  </a:ext>
                </a:extLst>
              </p:cNvPr>
              <p:cNvGrpSpPr/>
              <p:nvPr/>
            </p:nvGrpSpPr>
            <p:grpSpPr>
              <a:xfrm>
                <a:off x="354869" y="1747836"/>
                <a:ext cx="11216640" cy="4640556"/>
                <a:chOff x="354869" y="1747836"/>
                <a:chExt cx="11216640" cy="4640556"/>
              </a:xfrm>
            </p:grpSpPr>
            <p:grpSp>
              <p:nvGrpSpPr>
                <p:cNvPr id="39" name="Group 38">
                  <a:extLst>
                    <a:ext uri="{FF2B5EF4-FFF2-40B4-BE49-F238E27FC236}">
                      <a16:creationId xmlns:a16="http://schemas.microsoft.com/office/drawing/2014/main" id="{296C4759-067B-400B-8277-93388548C800}"/>
                    </a:ext>
                  </a:extLst>
                </p:cNvPr>
                <p:cNvGrpSpPr/>
                <p:nvPr/>
              </p:nvGrpSpPr>
              <p:grpSpPr>
                <a:xfrm>
                  <a:off x="354869" y="1747836"/>
                  <a:ext cx="11216640" cy="4640556"/>
                  <a:chOff x="354869" y="1747836"/>
                  <a:chExt cx="11216640" cy="4640556"/>
                </a:xfrm>
              </p:grpSpPr>
              <p:grpSp>
                <p:nvGrpSpPr>
                  <p:cNvPr id="31" name="Group 30">
                    <a:extLst>
                      <a:ext uri="{FF2B5EF4-FFF2-40B4-BE49-F238E27FC236}">
                        <a16:creationId xmlns:a16="http://schemas.microsoft.com/office/drawing/2014/main" id="{FAE5DCF7-6937-4B2F-B6D2-E5D210AFD5F2}"/>
                      </a:ext>
                    </a:extLst>
                  </p:cNvPr>
                  <p:cNvGrpSpPr/>
                  <p:nvPr/>
                </p:nvGrpSpPr>
                <p:grpSpPr>
                  <a:xfrm>
                    <a:off x="354869" y="1747836"/>
                    <a:ext cx="11216640" cy="4612006"/>
                    <a:chOff x="354869" y="1747836"/>
                    <a:chExt cx="11216640" cy="4612006"/>
                  </a:xfrm>
                </p:grpSpPr>
                <p:grpSp>
                  <p:nvGrpSpPr>
                    <p:cNvPr id="30" name="Group 29">
                      <a:extLst>
                        <a:ext uri="{FF2B5EF4-FFF2-40B4-BE49-F238E27FC236}">
                          <a16:creationId xmlns:a16="http://schemas.microsoft.com/office/drawing/2014/main" id="{1B9A4B2F-71DF-41AB-84E0-230E143636B9}"/>
                        </a:ext>
                      </a:extLst>
                    </p:cNvPr>
                    <p:cNvGrpSpPr/>
                    <p:nvPr/>
                  </p:nvGrpSpPr>
                  <p:grpSpPr>
                    <a:xfrm>
                      <a:off x="354869" y="1747836"/>
                      <a:ext cx="11216640" cy="4612006"/>
                      <a:chOff x="354869" y="1747836"/>
                      <a:chExt cx="11216640" cy="4612006"/>
                    </a:xfrm>
                  </p:grpSpPr>
                  <p:grpSp>
                    <p:nvGrpSpPr>
                      <p:cNvPr id="8" name="Group 7">
                        <a:extLst>
                          <a:ext uri="{FF2B5EF4-FFF2-40B4-BE49-F238E27FC236}">
                            <a16:creationId xmlns:a16="http://schemas.microsoft.com/office/drawing/2014/main" id="{E502156A-90B9-43F9-BA13-06F6975B4233}"/>
                          </a:ext>
                        </a:extLst>
                      </p:cNvPr>
                      <p:cNvGrpSpPr/>
                      <p:nvPr/>
                    </p:nvGrpSpPr>
                    <p:grpSpPr>
                      <a:xfrm>
                        <a:off x="354869" y="1747836"/>
                        <a:ext cx="11216640" cy="4612006"/>
                        <a:chOff x="135794" y="1833561"/>
                        <a:chExt cx="11216640" cy="4612006"/>
                      </a:xfrm>
                    </p:grpSpPr>
                    <p:pic>
                      <p:nvPicPr>
                        <p:cNvPr id="3" name="Picture 2">
                          <a:extLst>
                            <a:ext uri="{FF2B5EF4-FFF2-40B4-BE49-F238E27FC236}">
                              <a16:creationId xmlns:a16="http://schemas.microsoft.com/office/drawing/2014/main" id="{8944AF15-C814-4DE6-9581-76786D3FE76B}"/>
                            </a:ext>
                          </a:extLst>
                        </p:cNvPr>
                        <p:cNvPicPr>
                          <a:picLocks noChangeAspect="1"/>
                        </p:cNvPicPr>
                        <p:nvPr/>
                      </p:nvPicPr>
                      <p:blipFill rotWithShape="1">
                        <a:blip r:embed="rId3"/>
                        <a:srcRect b="289"/>
                        <a:stretch/>
                      </p:blipFill>
                      <p:spPr>
                        <a:xfrm>
                          <a:off x="135794" y="1833562"/>
                          <a:ext cx="9509760" cy="4612005"/>
                        </a:xfrm>
                        <a:prstGeom prst="rect">
                          <a:avLst/>
                        </a:prstGeom>
                      </p:spPr>
                    </p:pic>
                    <p:pic>
                      <p:nvPicPr>
                        <p:cNvPr id="7" name="Picture 6">
                          <a:extLst>
                            <a:ext uri="{FF2B5EF4-FFF2-40B4-BE49-F238E27FC236}">
                              <a16:creationId xmlns:a16="http://schemas.microsoft.com/office/drawing/2014/main" id="{301EFF1E-29F8-4DB0-8973-D78938F64A05}"/>
                            </a:ext>
                          </a:extLst>
                        </p:cNvPr>
                        <p:cNvPicPr>
                          <a:picLocks noChangeAspect="1"/>
                        </p:cNvPicPr>
                        <p:nvPr/>
                      </p:nvPicPr>
                      <p:blipFill rotWithShape="1">
                        <a:blip r:embed="rId4"/>
                        <a:srcRect t="452"/>
                        <a:stretch/>
                      </p:blipFill>
                      <p:spPr>
                        <a:xfrm>
                          <a:off x="9584594" y="1833561"/>
                          <a:ext cx="1767840" cy="4612005"/>
                        </a:xfrm>
                        <a:prstGeom prst="rect">
                          <a:avLst/>
                        </a:prstGeom>
                      </p:spPr>
                    </p:pic>
                  </p:grpSp>
                  <p:sp>
                    <p:nvSpPr>
                      <p:cNvPr id="29" name="Rectangle 28">
                        <a:extLst>
                          <a:ext uri="{FF2B5EF4-FFF2-40B4-BE49-F238E27FC236}">
                            <a16:creationId xmlns:a16="http://schemas.microsoft.com/office/drawing/2014/main" id="{729F5EBF-65D2-47F3-AE78-70BAAEC9C3A9}"/>
                          </a:ext>
                        </a:extLst>
                      </p:cNvPr>
                      <p:cNvSpPr/>
                      <p:nvPr/>
                    </p:nvSpPr>
                    <p:spPr>
                      <a:xfrm>
                        <a:off x="590447" y="5318421"/>
                        <a:ext cx="836834" cy="296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EC173A5D-33E6-4DB2-9877-9C38D6A6CAAC}"/>
                        </a:ext>
                      </a:extLst>
                    </p:cNvPr>
                    <p:cNvSpPr txBox="1"/>
                    <p:nvPr/>
                  </p:nvSpPr>
                  <p:spPr>
                    <a:xfrm>
                      <a:off x="489427" y="5216113"/>
                      <a:ext cx="1038874" cy="461665"/>
                    </a:xfrm>
                    <a:prstGeom prst="rect">
                      <a:avLst/>
                    </a:prstGeom>
                    <a:noFill/>
                  </p:spPr>
                  <p:txBody>
                    <a:bodyPr wrap="none" rtlCol="0">
                      <a:spAutoFit/>
                    </a:bodyPr>
                    <a:lstStyle/>
                    <a:p>
                      <a:r>
                        <a:rPr lang="en-US" sz="1200" b="1" dirty="0">
                          <a:latin typeface="Calibri" panose="020F0502020204030204" pitchFamily="34" charset="0"/>
                          <a:cs typeface="Calibri" panose="020F0502020204030204" pitchFamily="34" charset="0"/>
                        </a:rPr>
                        <a:t>Grand Rapids</a:t>
                      </a:r>
                    </a:p>
                    <a:p>
                      <a:r>
                        <a:rPr lang="en-US" sz="1200" b="1" dirty="0">
                          <a:latin typeface="Calibri" panose="020F0502020204030204" pitchFamily="34" charset="0"/>
                          <a:cs typeface="Calibri" panose="020F0502020204030204" pitchFamily="34" charset="0"/>
                        </a:rPr>
                        <a:t>Township</a:t>
                      </a:r>
                    </a:p>
                  </p:txBody>
                </p:sp>
              </p:grpSp>
              <p:sp>
                <p:nvSpPr>
                  <p:cNvPr id="15" name="Rectangle 14">
                    <a:extLst>
                      <a:ext uri="{FF2B5EF4-FFF2-40B4-BE49-F238E27FC236}">
                        <a16:creationId xmlns:a16="http://schemas.microsoft.com/office/drawing/2014/main" id="{793E71A7-2321-4048-B9B9-8C9CF396013F}"/>
                      </a:ext>
                    </a:extLst>
                  </p:cNvPr>
                  <p:cNvSpPr/>
                  <p:nvPr/>
                </p:nvSpPr>
                <p:spPr>
                  <a:xfrm>
                    <a:off x="3651470" y="2433136"/>
                    <a:ext cx="3092229"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1396E2-7C47-499A-B96A-124F03B44A8D}"/>
                      </a:ext>
                    </a:extLst>
                  </p:cNvPr>
                  <p:cNvSpPr/>
                  <p:nvPr/>
                </p:nvSpPr>
                <p:spPr>
                  <a:xfrm>
                    <a:off x="7524749" y="2433136"/>
                    <a:ext cx="742951"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C4DEF99-C6A7-4860-9728-72E01F8710FC}"/>
                      </a:ext>
                    </a:extLst>
                  </p:cNvPr>
                  <p:cNvSpPr/>
                  <p:nvPr/>
                </p:nvSpPr>
                <p:spPr>
                  <a:xfrm>
                    <a:off x="9048750" y="2433136"/>
                    <a:ext cx="1503106"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E2FF832-B787-4A91-BE9F-EF96B42F441C}"/>
                      </a:ext>
                    </a:extLst>
                  </p:cNvPr>
                  <p:cNvSpPr/>
                  <p:nvPr/>
                </p:nvSpPr>
                <p:spPr>
                  <a:xfrm>
                    <a:off x="6743698" y="2433136"/>
                    <a:ext cx="754919" cy="443389"/>
                  </a:xfrm>
                  <a:prstGeom prst="rect">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5D7F42-44BD-4C04-BFE9-C76B89816FA8}"/>
                      </a:ext>
                    </a:extLst>
                  </p:cNvPr>
                  <p:cNvSpPr/>
                  <p:nvPr/>
                </p:nvSpPr>
                <p:spPr>
                  <a:xfrm>
                    <a:off x="3651470" y="4762450"/>
                    <a:ext cx="742951"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FC77D4-5973-4F47-B947-B0F4085F5105}"/>
                      </a:ext>
                    </a:extLst>
                  </p:cNvPr>
                  <p:cNvSpPr/>
                  <p:nvPr/>
                </p:nvSpPr>
                <p:spPr>
                  <a:xfrm>
                    <a:off x="10619548" y="2895525"/>
                    <a:ext cx="951961" cy="443389"/>
                  </a:xfrm>
                  <a:prstGeom prst="rect">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C0EF92F-B8E9-4A07-88AF-B98A81D25906}"/>
                      </a:ext>
                    </a:extLst>
                  </p:cNvPr>
                  <p:cNvSpPr/>
                  <p:nvPr/>
                </p:nvSpPr>
                <p:spPr>
                  <a:xfrm>
                    <a:off x="8263538" y="3340129"/>
                    <a:ext cx="742951"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8282E3-CE8E-49A1-80DE-D333EFDC1383}"/>
                      </a:ext>
                    </a:extLst>
                  </p:cNvPr>
                  <p:cNvSpPr/>
                  <p:nvPr/>
                </p:nvSpPr>
                <p:spPr>
                  <a:xfrm>
                    <a:off x="10568590" y="3338914"/>
                    <a:ext cx="951961"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A5944F-28E9-47E3-8542-F82784903267}"/>
                      </a:ext>
                    </a:extLst>
                  </p:cNvPr>
                  <p:cNvSpPr/>
                  <p:nvPr/>
                </p:nvSpPr>
                <p:spPr>
                  <a:xfrm>
                    <a:off x="5984618" y="2884809"/>
                    <a:ext cx="754919" cy="1372866"/>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3D4B7C9-C10C-491D-AC79-FCCD95F5F574}"/>
                      </a:ext>
                    </a:extLst>
                  </p:cNvPr>
                  <p:cNvSpPr/>
                  <p:nvPr/>
                </p:nvSpPr>
                <p:spPr>
                  <a:xfrm>
                    <a:off x="3665231" y="5205839"/>
                    <a:ext cx="3092229"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8CBE47-6EBD-47F0-9094-1E0623AAD361}"/>
                      </a:ext>
                    </a:extLst>
                  </p:cNvPr>
                  <p:cNvSpPr/>
                  <p:nvPr/>
                </p:nvSpPr>
                <p:spPr>
                  <a:xfrm>
                    <a:off x="6727297" y="5234389"/>
                    <a:ext cx="754919" cy="443389"/>
                  </a:xfrm>
                  <a:prstGeom prst="rect">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2828795-09FF-4764-B849-F1476FDAFEC4}"/>
                      </a:ext>
                    </a:extLst>
                  </p:cNvPr>
                  <p:cNvSpPr/>
                  <p:nvPr/>
                </p:nvSpPr>
                <p:spPr>
                  <a:xfrm>
                    <a:off x="4378766" y="5698901"/>
                    <a:ext cx="2348531" cy="689491"/>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44C90E7-87A7-4FAB-A3B1-0029CC9F1A47}"/>
                      </a:ext>
                    </a:extLst>
                  </p:cNvPr>
                  <p:cNvSpPr/>
                  <p:nvPr/>
                </p:nvSpPr>
                <p:spPr>
                  <a:xfrm>
                    <a:off x="8263266" y="5709034"/>
                    <a:ext cx="742951" cy="650807"/>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71BD2C3-8FE4-4184-A935-C551EDDADCD8}"/>
                      </a:ext>
                    </a:extLst>
                  </p:cNvPr>
                  <p:cNvSpPr/>
                  <p:nvPr/>
                </p:nvSpPr>
                <p:spPr>
                  <a:xfrm>
                    <a:off x="5109749" y="4288368"/>
                    <a:ext cx="874869"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70281ED-6920-41BD-B350-4B4ECE41D1F0}"/>
                      </a:ext>
                    </a:extLst>
                  </p:cNvPr>
                  <p:cNvSpPr/>
                  <p:nvPr/>
                </p:nvSpPr>
                <p:spPr>
                  <a:xfrm>
                    <a:off x="8274432" y="4288369"/>
                    <a:ext cx="3246119" cy="474082"/>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5610929-D8C6-4934-A382-88BA8FFCDE82}"/>
                      </a:ext>
                    </a:extLst>
                  </p:cNvPr>
                  <p:cNvSpPr/>
                  <p:nvPr/>
                </p:nvSpPr>
                <p:spPr>
                  <a:xfrm>
                    <a:off x="5962951" y="4747103"/>
                    <a:ext cx="1556562"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0D706E6-8501-46F7-A9F9-2279C7F53EAE}"/>
                      </a:ext>
                    </a:extLst>
                  </p:cNvPr>
                  <p:cNvSpPr/>
                  <p:nvPr/>
                </p:nvSpPr>
                <p:spPr>
                  <a:xfrm>
                    <a:off x="8972487" y="4772724"/>
                    <a:ext cx="844943"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4802B59-C3A0-49BF-A5D8-5E9C1BCA245C}"/>
                      </a:ext>
                    </a:extLst>
                  </p:cNvPr>
                  <p:cNvSpPr/>
                  <p:nvPr/>
                </p:nvSpPr>
                <p:spPr>
                  <a:xfrm>
                    <a:off x="10565722" y="4762449"/>
                    <a:ext cx="951961" cy="443389"/>
                  </a:xfrm>
                  <a:prstGeom prst="rect">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7243220B-E1F1-4E07-93B6-8F4A0D743106}"/>
                    </a:ext>
                  </a:extLst>
                </p:cNvPr>
                <p:cNvSpPr/>
                <p:nvPr/>
              </p:nvSpPr>
              <p:spPr>
                <a:xfrm>
                  <a:off x="7524749" y="5234389"/>
                  <a:ext cx="742951"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06F139B-4783-4BDF-A4EE-C21A0E6E5495}"/>
                    </a:ext>
                  </a:extLst>
                </p:cNvPr>
                <p:cNvSpPr/>
                <p:nvPr/>
              </p:nvSpPr>
              <p:spPr>
                <a:xfrm>
                  <a:off x="9048750" y="5234389"/>
                  <a:ext cx="1503106"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AA1A4AC5-9B72-41E5-B500-FD4AB0728B63}"/>
                  </a:ext>
                </a:extLst>
              </p:cNvPr>
              <p:cNvSpPr/>
              <p:nvPr/>
            </p:nvSpPr>
            <p:spPr>
              <a:xfrm>
                <a:off x="3635815" y="2895525"/>
                <a:ext cx="692881"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BAB2A896-2A3F-40FC-8706-D5E42300D6BF}"/>
                </a:ext>
              </a:extLst>
            </p:cNvPr>
            <p:cNvSpPr/>
            <p:nvPr/>
          </p:nvSpPr>
          <p:spPr>
            <a:xfrm>
              <a:off x="9815909" y="3839843"/>
              <a:ext cx="749813" cy="44338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6466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4. Results</a:t>
            </a:r>
          </a:p>
        </p:txBody>
      </p:sp>
      <p:sp>
        <p:nvSpPr>
          <p:cNvPr id="10" name="TextBox 9">
            <a:extLst>
              <a:ext uri="{FF2B5EF4-FFF2-40B4-BE49-F238E27FC236}">
                <a16:creationId xmlns:a16="http://schemas.microsoft.com/office/drawing/2014/main" id="{30E17859-2B63-41BB-8CFC-0BAD63D4A6C7}"/>
              </a:ext>
            </a:extLst>
          </p:cNvPr>
          <p:cNvSpPr txBox="1"/>
          <p:nvPr/>
        </p:nvSpPr>
        <p:spPr>
          <a:xfrm>
            <a:off x="135794" y="635260"/>
            <a:ext cx="11681259" cy="1015663"/>
          </a:xfrm>
          <a:prstGeom prst="rect">
            <a:avLst/>
          </a:prstGeom>
          <a:noFill/>
        </p:spPr>
        <p:txBody>
          <a:bodyPr wrap="square" rtlCol="0">
            <a:spAutoFit/>
          </a:bodyPr>
          <a:lstStyle/>
          <a:p>
            <a:pPr marL="457200" indent="-457200">
              <a:buFont typeface="+mj-lt"/>
              <a:buAutoNum type="arabicPeriod" startAt="4"/>
            </a:pPr>
            <a:r>
              <a:rPr lang="en-US" sz="2000" dirty="0"/>
              <a:t>Cluster 1. </a:t>
            </a:r>
          </a:p>
          <a:p>
            <a:pPr marL="914400" lvl="1" indent="-457200">
              <a:buFont typeface="Arial" panose="020B0604020202020204" pitchFamily="34" charset="0"/>
              <a:buChar char="•"/>
            </a:pPr>
            <a:r>
              <a:rPr lang="en-US" sz="2000" dirty="0"/>
              <a:t>Cluster 1 appears to be nature and commercial related.  There would probably not be much demand or zoning for a brewery here.</a:t>
            </a:r>
          </a:p>
        </p:txBody>
      </p:sp>
      <p:grpSp>
        <p:nvGrpSpPr>
          <p:cNvPr id="6" name="Group 5">
            <a:extLst>
              <a:ext uri="{FF2B5EF4-FFF2-40B4-BE49-F238E27FC236}">
                <a16:creationId xmlns:a16="http://schemas.microsoft.com/office/drawing/2014/main" id="{B227E97A-A36B-4E02-A7B2-F9890EE1B323}"/>
              </a:ext>
            </a:extLst>
          </p:cNvPr>
          <p:cNvGrpSpPr/>
          <p:nvPr/>
        </p:nvGrpSpPr>
        <p:grpSpPr>
          <a:xfrm>
            <a:off x="911542" y="2045712"/>
            <a:ext cx="10368915" cy="1592580"/>
            <a:chOff x="514350" y="2430462"/>
            <a:chExt cx="10368915" cy="1592580"/>
          </a:xfrm>
        </p:grpSpPr>
        <p:pic>
          <p:nvPicPr>
            <p:cNvPr id="4" name="Picture 3">
              <a:extLst>
                <a:ext uri="{FF2B5EF4-FFF2-40B4-BE49-F238E27FC236}">
                  <a16:creationId xmlns:a16="http://schemas.microsoft.com/office/drawing/2014/main" id="{F459AE27-35BE-4CFC-8AC4-7028C47BAB39}"/>
                </a:ext>
              </a:extLst>
            </p:cNvPr>
            <p:cNvPicPr>
              <a:picLocks noChangeAspect="1"/>
            </p:cNvPicPr>
            <p:nvPr/>
          </p:nvPicPr>
          <p:blipFill rotWithShape="1">
            <a:blip r:embed="rId3"/>
            <a:srcRect t="395" b="552"/>
            <a:stretch/>
          </p:blipFill>
          <p:spPr>
            <a:xfrm>
              <a:off x="514350" y="2430462"/>
              <a:ext cx="8930640" cy="1592580"/>
            </a:xfrm>
            <a:prstGeom prst="rect">
              <a:avLst/>
            </a:prstGeom>
          </p:spPr>
        </p:pic>
        <p:pic>
          <p:nvPicPr>
            <p:cNvPr id="5" name="Picture 4">
              <a:extLst>
                <a:ext uri="{FF2B5EF4-FFF2-40B4-BE49-F238E27FC236}">
                  <a16:creationId xmlns:a16="http://schemas.microsoft.com/office/drawing/2014/main" id="{3BC4C1DB-E742-4F0B-A32E-53327A24F2C9}"/>
                </a:ext>
              </a:extLst>
            </p:cNvPr>
            <p:cNvPicPr>
              <a:picLocks noChangeAspect="1"/>
            </p:cNvPicPr>
            <p:nvPr/>
          </p:nvPicPr>
          <p:blipFill>
            <a:blip r:embed="rId4"/>
            <a:stretch>
              <a:fillRect/>
            </a:stretch>
          </p:blipFill>
          <p:spPr>
            <a:xfrm>
              <a:off x="9344025" y="2430462"/>
              <a:ext cx="1539240" cy="1592580"/>
            </a:xfrm>
            <a:prstGeom prst="rect">
              <a:avLst/>
            </a:prstGeom>
          </p:spPr>
        </p:pic>
      </p:grpSp>
    </p:spTree>
    <p:extLst>
      <p:ext uri="{BB962C8B-B14F-4D97-AF65-F5344CB8AC3E}">
        <p14:creationId xmlns:p14="http://schemas.microsoft.com/office/powerpoint/2010/main" val="34006901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4. Results</a:t>
            </a:r>
          </a:p>
        </p:txBody>
      </p:sp>
      <p:sp>
        <p:nvSpPr>
          <p:cNvPr id="10" name="TextBox 9">
            <a:extLst>
              <a:ext uri="{FF2B5EF4-FFF2-40B4-BE49-F238E27FC236}">
                <a16:creationId xmlns:a16="http://schemas.microsoft.com/office/drawing/2014/main" id="{30E17859-2B63-41BB-8CFC-0BAD63D4A6C7}"/>
              </a:ext>
            </a:extLst>
          </p:cNvPr>
          <p:cNvSpPr txBox="1"/>
          <p:nvPr/>
        </p:nvSpPr>
        <p:spPr>
          <a:xfrm>
            <a:off x="135794" y="635260"/>
            <a:ext cx="11681259" cy="1015663"/>
          </a:xfrm>
          <a:prstGeom prst="rect">
            <a:avLst/>
          </a:prstGeom>
          <a:noFill/>
        </p:spPr>
        <p:txBody>
          <a:bodyPr wrap="square" rtlCol="0">
            <a:spAutoFit/>
          </a:bodyPr>
          <a:lstStyle/>
          <a:p>
            <a:pPr marL="457200" indent="-457200">
              <a:buFont typeface="+mj-lt"/>
              <a:buAutoNum type="arabicPeriod" startAt="4"/>
            </a:pPr>
            <a:r>
              <a:rPr lang="en-US" sz="2000" dirty="0"/>
              <a:t>Cluster 2. </a:t>
            </a:r>
          </a:p>
          <a:p>
            <a:pPr marL="914400" lvl="1" indent="-457200">
              <a:buFont typeface="Arial" panose="020B0604020202020204" pitchFamily="34" charset="0"/>
              <a:buChar char="•"/>
            </a:pPr>
            <a:r>
              <a:rPr lang="en-US" sz="2000" dirty="0"/>
              <a:t>Cluster 2 has appears to be recreation and industrial related. There would probably not be much demand or zoning for a brewery here either.</a:t>
            </a:r>
          </a:p>
        </p:txBody>
      </p:sp>
      <p:grpSp>
        <p:nvGrpSpPr>
          <p:cNvPr id="9" name="Group 8">
            <a:extLst>
              <a:ext uri="{FF2B5EF4-FFF2-40B4-BE49-F238E27FC236}">
                <a16:creationId xmlns:a16="http://schemas.microsoft.com/office/drawing/2014/main" id="{5112F45E-39A4-4AEC-A4A5-63EE7D0AC6EE}"/>
              </a:ext>
            </a:extLst>
          </p:cNvPr>
          <p:cNvGrpSpPr/>
          <p:nvPr/>
        </p:nvGrpSpPr>
        <p:grpSpPr>
          <a:xfrm>
            <a:off x="811292" y="2109785"/>
            <a:ext cx="10569415" cy="1563056"/>
            <a:chOff x="359568" y="2443160"/>
            <a:chExt cx="10569415" cy="1563056"/>
          </a:xfrm>
        </p:grpSpPr>
        <p:grpSp>
          <p:nvGrpSpPr>
            <p:cNvPr id="8" name="Group 7">
              <a:extLst>
                <a:ext uri="{FF2B5EF4-FFF2-40B4-BE49-F238E27FC236}">
                  <a16:creationId xmlns:a16="http://schemas.microsoft.com/office/drawing/2014/main" id="{57404349-C984-42BD-9D57-DFBB18ED9B9D}"/>
                </a:ext>
              </a:extLst>
            </p:cNvPr>
            <p:cNvGrpSpPr/>
            <p:nvPr/>
          </p:nvGrpSpPr>
          <p:grpSpPr>
            <a:xfrm>
              <a:off x="359568" y="2443160"/>
              <a:ext cx="10569415" cy="1563056"/>
              <a:chOff x="359568" y="2443160"/>
              <a:chExt cx="10569415" cy="1563056"/>
            </a:xfrm>
          </p:grpSpPr>
          <p:pic>
            <p:nvPicPr>
              <p:cNvPr id="3" name="Picture 2">
                <a:extLst>
                  <a:ext uri="{FF2B5EF4-FFF2-40B4-BE49-F238E27FC236}">
                    <a16:creationId xmlns:a16="http://schemas.microsoft.com/office/drawing/2014/main" id="{F90378BB-88D6-470E-99DB-A36118008DE7}"/>
                  </a:ext>
                </a:extLst>
              </p:cNvPr>
              <p:cNvPicPr>
                <a:picLocks noChangeAspect="1"/>
              </p:cNvPicPr>
              <p:nvPr/>
            </p:nvPicPr>
            <p:blipFill rotWithShape="1">
              <a:blip r:embed="rId3"/>
              <a:srcRect r="208" b="906"/>
              <a:stretch/>
            </p:blipFill>
            <p:spPr>
              <a:xfrm>
                <a:off x="359568" y="2443162"/>
                <a:ext cx="9163051" cy="1563054"/>
              </a:xfrm>
              <a:prstGeom prst="rect">
                <a:avLst/>
              </a:prstGeom>
            </p:spPr>
          </p:pic>
          <p:pic>
            <p:nvPicPr>
              <p:cNvPr id="7" name="Picture 6">
                <a:extLst>
                  <a:ext uri="{FF2B5EF4-FFF2-40B4-BE49-F238E27FC236}">
                    <a16:creationId xmlns:a16="http://schemas.microsoft.com/office/drawing/2014/main" id="{274692A4-A13A-4BC3-BABB-4C0AC689E270}"/>
                  </a:ext>
                </a:extLst>
              </p:cNvPr>
              <p:cNvPicPr>
                <a:picLocks noChangeAspect="1"/>
              </p:cNvPicPr>
              <p:nvPr/>
            </p:nvPicPr>
            <p:blipFill rotWithShape="1">
              <a:blip r:embed="rId4"/>
              <a:srcRect t="424"/>
              <a:stretch/>
            </p:blipFill>
            <p:spPr>
              <a:xfrm>
                <a:off x="9458323" y="2443160"/>
                <a:ext cx="1470660" cy="1563055"/>
              </a:xfrm>
              <a:prstGeom prst="rect">
                <a:avLst/>
              </a:prstGeom>
            </p:spPr>
          </p:pic>
        </p:grpSp>
        <p:sp>
          <p:nvSpPr>
            <p:cNvPr id="11" name="Rectangle 10">
              <a:extLst>
                <a:ext uri="{FF2B5EF4-FFF2-40B4-BE49-F238E27FC236}">
                  <a16:creationId xmlns:a16="http://schemas.microsoft.com/office/drawing/2014/main" id="{9115CC46-AE78-4CFA-B055-27C2EB1CE6B0}"/>
                </a:ext>
              </a:extLst>
            </p:cNvPr>
            <p:cNvSpPr/>
            <p:nvPr/>
          </p:nvSpPr>
          <p:spPr>
            <a:xfrm>
              <a:off x="7967249" y="3307293"/>
              <a:ext cx="776701" cy="698922"/>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83604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5. Conclusions</a:t>
            </a:r>
          </a:p>
        </p:txBody>
      </p:sp>
      <p:sp>
        <p:nvSpPr>
          <p:cNvPr id="10" name="TextBox 9">
            <a:extLst>
              <a:ext uri="{FF2B5EF4-FFF2-40B4-BE49-F238E27FC236}">
                <a16:creationId xmlns:a16="http://schemas.microsoft.com/office/drawing/2014/main" id="{30E17859-2B63-41BB-8CFC-0BAD63D4A6C7}"/>
              </a:ext>
            </a:extLst>
          </p:cNvPr>
          <p:cNvSpPr txBox="1"/>
          <p:nvPr/>
        </p:nvSpPr>
        <p:spPr>
          <a:xfrm>
            <a:off x="255370" y="1954971"/>
            <a:ext cx="11681259" cy="2862322"/>
          </a:xfrm>
          <a:prstGeom prst="rect">
            <a:avLst/>
          </a:prstGeom>
          <a:noFill/>
        </p:spPr>
        <p:txBody>
          <a:bodyPr wrap="square" rtlCol="0">
            <a:spAutoFit/>
          </a:bodyPr>
          <a:lstStyle/>
          <a:p>
            <a:r>
              <a:rPr lang="en-US" sz="2000" dirty="0"/>
              <a:t>Michigan does have a region that would meet Great Divide’s Criteria for locating a Brewery and Tap Room.</a:t>
            </a:r>
          </a:p>
          <a:p>
            <a:pPr marL="342900" indent="-342900">
              <a:buFont typeface="Arial" panose="020B0604020202020204" pitchFamily="34" charset="0"/>
              <a:buChar char="•"/>
            </a:pPr>
            <a:r>
              <a:rPr lang="en-US" sz="2000" dirty="0"/>
              <a:t>Kent County met the Household Income &gt;$75K Criteria, coming in at approx. $86k/year.  </a:t>
            </a:r>
          </a:p>
          <a:p>
            <a:pPr marL="342900" indent="-342900">
              <a:buFont typeface="Arial" panose="020B0604020202020204" pitchFamily="34" charset="0"/>
              <a:buChar char="•"/>
            </a:pPr>
            <a:r>
              <a:rPr lang="en-US" sz="2000" dirty="0"/>
              <a:t>Within Kent County, there are several Neighborhoods that meet the &gt;15K population criteria as well.</a:t>
            </a:r>
          </a:p>
          <a:p>
            <a:pPr marL="342900" indent="-342900">
              <a:buFont typeface="Arial" panose="020B0604020202020204" pitchFamily="34" charset="0"/>
              <a:buChar char="•"/>
            </a:pPr>
            <a:r>
              <a:rPr lang="en-US" sz="2000" dirty="0"/>
              <a:t>These Neighborhoods when Clustered into 3 groups,  show Cluster 0 as the most likely group to for a brewery location.  This is due a variety of cafe's and restaurants in the top 3 venues. </a:t>
            </a:r>
          </a:p>
          <a:p>
            <a:pPr marL="342900" indent="-342900">
              <a:buFont typeface="Arial" panose="020B0604020202020204" pitchFamily="34" charset="0"/>
              <a:buChar char="•"/>
            </a:pPr>
            <a:r>
              <a:rPr lang="en-US" sz="2000" dirty="0"/>
              <a:t>Within Cluster 0, Both Grand Rapids, and Grand Rapids Township appear the most promising, with 4 out 5 most prevalent Venues being related to Cafes, Eateries, but not Bars or Breweries.</a:t>
            </a:r>
          </a:p>
          <a:p>
            <a:pPr marL="342900" indent="-342900">
              <a:buFont typeface="Arial" panose="020B0604020202020204" pitchFamily="34" charset="0"/>
              <a:buChar char="•"/>
            </a:pPr>
            <a:r>
              <a:rPr lang="en-US" sz="2000" dirty="0"/>
              <a:t>It is recommended that Great Divide focus on these Neighborhoods for locating a brewery.  </a:t>
            </a:r>
          </a:p>
          <a:p>
            <a:endParaRPr lang="en-US" sz="2000" dirty="0"/>
          </a:p>
        </p:txBody>
      </p:sp>
    </p:spTree>
    <p:extLst>
      <p:ext uri="{BB962C8B-B14F-4D97-AF65-F5344CB8AC3E}">
        <p14:creationId xmlns:p14="http://schemas.microsoft.com/office/powerpoint/2010/main" val="29817885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0" y="0"/>
            <a:ext cx="7543800" cy="685800"/>
          </a:xfrm>
        </p:spPr>
        <p:txBody>
          <a:bodyPr vert="horz" lIns="141043" tIns="0" rIns="141043" bIns="0" rtlCol="0" anchor="ctr">
            <a:noAutofit/>
          </a:bodyPr>
          <a:lstStyle/>
          <a:p>
            <a:pPr defTabSz="890522"/>
            <a:r>
              <a:rPr lang="en-US" sz="2715" dirty="0"/>
              <a:t>Agenda</a:t>
            </a:r>
          </a:p>
        </p:txBody>
      </p:sp>
      <p:sp>
        <p:nvSpPr>
          <p:cNvPr id="3" name="TextBox 2">
            <a:extLst>
              <a:ext uri="{FF2B5EF4-FFF2-40B4-BE49-F238E27FC236}">
                <a16:creationId xmlns:a16="http://schemas.microsoft.com/office/drawing/2014/main" id="{8E07B261-EF5A-409E-B4E4-6A8917C6DFFA}"/>
              </a:ext>
            </a:extLst>
          </p:cNvPr>
          <p:cNvSpPr txBox="1"/>
          <p:nvPr/>
        </p:nvSpPr>
        <p:spPr>
          <a:xfrm>
            <a:off x="1773259" y="1894667"/>
            <a:ext cx="6666519" cy="3477875"/>
          </a:xfrm>
          <a:prstGeom prst="rect">
            <a:avLst/>
          </a:prstGeom>
          <a:noFill/>
        </p:spPr>
        <p:txBody>
          <a:bodyPr wrap="square" rtlCol="0">
            <a:spAutoFit/>
          </a:bodyPr>
          <a:lstStyle/>
          <a:p>
            <a:r>
              <a:rPr lang="en-US" sz="4400" dirty="0"/>
              <a:t>1. Introduction</a:t>
            </a:r>
          </a:p>
          <a:p>
            <a:r>
              <a:rPr lang="en-US" sz="4400" dirty="0"/>
              <a:t>2. Data</a:t>
            </a:r>
          </a:p>
          <a:p>
            <a:r>
              <a:rPr lang="en-US" sz="4400" dirty="0"/>
              <a:t>3. Methodology</a:t>
            </a:r>
          </a:p>
          <a:p>
            <a:r>
              <a:rPr lang="en-US" sz="4400" dirty="0"/>
              <a:t>4. Results</a:t>
            </a:r>
          </a:p>
          <a:p>
            <a:r>
              <a:rPr lang="en-US" sz="4400" dirty="0"/>
              <a:t>5. Conclusions</a:t>
            </a:r>
            <a:endParaRPr lang="en-US" sz="1350" dirty="0"/>
          </a:p>
        </p:txBody>
      </p:sp>
    </p:spTree>
    <p:extLst>
      <p:ext uri="{BB962C8B-B14F-4D97-AF65-F5344CB8AC3E}">
        <p14:creationId xmlns:p14="http://schemas.microsoft.com/office/powerpoint/2010/main" val="39873682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1. Introduction</a:t>
            </a:r>
          </a:p>
        </p:txBody>
      </p:sp>
      <p:sp>
        <p:nvSpPr>
          <p:cNvPr id="7" name="TextBox 6">
            <a:extLst>
              <a:ext uri="{FF2B5EF4-FFF2-40B4-BE49-F238E27FC236}">
                <a16:creationId xmlns:a16="http://schemas.microsoft.com/office/drawing/2014/main" id="{CEBCD613-8C09-4AFD-866F-F3748E9AE2B7}"/>
              </a:ext>
            </a:extLst>
          </p:cNvPr>
          <p:cNvSpPr txBox="1"/>
          <p:nvPr/>
        </p:nvSpPr>
        <p:spPr>
          <a:xfrm>
            <a:off x="255370" y="5691465"/>
            <a:ext cx="11681259" cy="369332"/>
          </a:xfrm>
          <a:prstGeom prst="rect">
            <a:avLst/>
          </a:prstGeom>
          <a:solidFill>
            <a:schemeClr val="bg1"/>
          </a:solidFill>
          <a:ln w="19050">
            <a:solidFill>
              <a:srgbClr val="FF0000"/>
            </a:solidFill>
          </a:ln>
        </p:spPr>
        <p:txBody>
          <a:bodyPr wrap="square" rtlCol="0">
            <a:spAutoFit/>
          </a:bodyPr>
          <a:lstStyle/>
          <a:p>
            <a:r>
              <a:rPr lang="en-US" b="1" dirty="0"/>
              <a:t>Key Point:  If opening a Microbrewery, need to choose carefully to avoid jumping into a saturated market.</a:t>
            </a:r>
            <a:endParaRPr lang="en-US" b="1" dirty="0">
              <a:sym typeface="Symbol" panose="05050102010706020507" pitchFamily="18" charset="2"/>
            </a:endParaRPr>
          </a:p>
        </p:txBody>
      </p:sp>
      <p:sp>
        <p:nvSpPr>
          <p:cNvPr id="10" name="TextBox 9">
            <a:extLst>
              <a:ext uri="{FF2B5EF4-FFF2-40B4-BE49-F238E27FC236}">
                <a16:creationId xmlns:a16="http://schemas.microsoft.com/office/drawing/2014/main" id="{30E17859-2B63-41BB-8CFC-0BAD63D4A6C7}"/>
              </a:ext>
            </a:extLst>
          </p:cNvPr>
          <p:cNvSpPr txBox="1"/>
          <p:nvPr/>
        </p:nvSpPr>
        <p:spPr>
          <a:xfrm>
            <a:off x="255369" y="2000282"/>
            <a:ext cx="1168125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Craft Beer is popular in the United States, with a rapid expansion of Microbreweries across the Northeast, Michigan, and Northwest.</a:t>
            </a:r>
          </a:p>
          <a:p>
            <a:pPr marL="342900" indent="-342900">
              <a:buFont typeface="Arial" panose="020B0604020202020204" pitchFamily="34" charset="0"/>
              <a:buChar char="•"/>
            </a:pPr>
            <a:r>
              <a:rPr lang="en-US" sz="2000" dirty="0"/>
              <a:t>As of Calendar Year end 2017, there were over 6,200 Craft Breweries (Table 1).</a:t>
            </a:r>
          </a:p>
          <a:p>
            <a:pPr marL="342900" indent="-342900">
              <a:buFont typeface="Arial" panose="020B0604020202020204" pitchFamily="34" charset="0"/>
              <a:buChar char="•"/>
            </a:pPr>
            <a:r>
              <a:rPr lang="en-US" sz="2000" dirty="0"/>
              <a:t>Craft Brewing is potentially very profitable, especially once establishing distribution.</a:t>
            </a:r>
          </a:p>
          <a:p>
            <a:pPr marL="342900" indent="-342900">
              <a:buFont typeface="Arial" panose="020B0604020202020204" pitchFamily="34" charset="0"/>
              <a:buChar char="•"/>
            </a:pPr>
            <a:r>
              <a:rPr lang="en-US" sz="2000" dirty="0"/>
              <a:t>However, due to the expansion of Craft Brewing, new startups need to choose location wisely as the density of breweries increase in residential areas. </a:t>
            </a:r>
          </a:p>
        </p:txBody>
      </p:sp>
    </p:spTree>
    <p:extLst>
      <p:ext uri="{BB962C8B-B14F-4D97-AF65-F5344CB8AC3E}">
        <p14:creationId xmlns:p14="http://schemas.microsoft.com/office/powerpoint/2010/main" val="23869911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1. Introduction</a:t>
            </a:r>
          </a:p>
        </p:txBody>
      </p:sp>
      <p:sp>
        <p:nvSpPr>
          <p:cNvPr id="7" name="TextBox 6">
            <a:extLst>
              <a:ext uri="{FF2B5EF4-FFF2-40B4-BE49-F238E27FC236}">
                <a16:creationId xmlns:a16="http://schemas.microsoft.com/office/drawing/2014/main" id="{CEBCD613-8C09-4AFD-866F-F3748E9AE2B7}"/>
              </a:ext>
            </a:extLst>
          </p:cNvPr>
          <p:cNvSpPr txBox="1"/>
          <p:nvPr/>
        </p:nvSpPr>
        <p:spPr>
          <a:xfrm>
            <a:off x="255370" y="5691465"/>
            <a:ext cx="11681259" cy="369332"/>
          </a:xfrm>
          <a:prstGeom prst="rect">
            <a:avLst/>
          </a:prstGeom>
          <a:solidFill>
            <a:schemeClr val="bg1"/>
          </a:solidFill>
          <a:ln w="19050">
            <a:solidFill>
              <a:srgbClr val="FF0000"/>
            </a:solidFill>
          </a:ln>
        </p:spPr>
        <p:txBody>
          <a:bodyPr wrap="square" rtlCol="0">
            <a:spAutoFit/>
          </a:bodyPr>
          <a:lstStyle/>
          <a:p>
            <a:r>
              <a:rPr lang="en-US" b="1" dirty="0"/>
              <a:t>Key Point:  If opening a Microbrewery, need to choose carefully to avoid jumping into a saturated market.</a:t>
            </a:r>
            <a:endParaRPr lang="en-US" b="1" dirty="0">
              <a:sym typeface="Symbol" panose="05050102010706020507" pitchFamily="18" charset="2"/>
            </a:endParaRPr>
          </a:p>
        </p:txBody>
      </p:sp>
      <p:sp>
        <p:nvSpPr>
          <p:cNvPr id="10" name="TextBox 9">
            <a:extLst>
              <a:ext uri="{FF2B5EF4-FFF2-40B4-BE49-F238E27FC236}">
                <a16:creationId xmlns:a16="http://schemas.microsoft.com/office/drawing/2014/main" id="{30E17859-2B63-41BB-8CFC-0BAD63D4A6C7}"/>
              </a:ext>
            </a:extLst>
          </p:cNvPr>
          <p:cNvSpPr txBox="1"/>
          <p:nvPr/>
        </p:nvSpPr>
        <p:spPr>
          <a:xfrm>
            <a:off x="3220511" y="488091"/>
            <a:ext cx="5106744" cy="400110"/>
          </a:xfrm>
          <a:prstGeom prst="rect">
            <a:avLst/>
          </a:prstGeom>
          <a:noFill/>
        </p:spPr>
        <p:txBody>
          <a:bodyPr wrap="square" rtlCol="0">
            <a:spAutoFit/>
          </a:bodyPr>
          <a:lstStyle/>
          <a:p>
            <a:r>
              <a:rPr lang="en-US" sz="2000" dirty="0"/>
              <a:t>(Table 1 – Craft Breweries in the United States)</a:t>
            </a:r>
          </a:p>
        </p:txBody>
      </p:sp>
      <p:pic>
        <p:nvPicPr>
          <p:cNvPr id="3" name="Picture 2">
            <a:extLst>
              <a:ext uri="{FF2B5EF4-FFF2-40B4-BE49-F238E27FC236}">
                <a16:creationId xmlns:a16="http://schemas.microsoft.com/office/drawing/2014/main" id="{F37A4D18-74B8-498F-8139-93D1C8438ABE}"/>
              </a:ext>
            </a:extLst>
          </p:cNvPr>
          <p:cNvPicPr>
            <a:picLocks noChangeAspect="1"/>
          </p:cNvPicPr>
          <p:nvPr/>
        </p:nvPicPr>
        <p:blipFill>
          <a:blip r:embed="rId3"/>
          <a:stretch>
            <a:fillRect/>
          </a:stretch>
        </p:blipFill>
        <p:spPr>
          <a:xfrm>
            <a:off x="2710115" y="967299"/>
            <a:ext cx="6127535" cy="4645068"/>
          </a:xfrm>
          <a:prstGeom prst="rect">
            <a:avLst/>
          </a:prstGeom>
        </p:spPr>
      </p:pic>
    </p:spTree>
    <p:extLst>
      <p:ext uri="{BB962C8B-B14F-4D97-AF65-F5344CB8AC3E}">
        <p14:creationId xmlns:p14="http://schemas.microsoft.com/office/powerpoint/2010/main" val="21099624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1. introduction</a:t>
            </a:r>
          </a:p>
        </p:txBody>
      </p:sp>
      <p:sp>
        <p:nvSpPr>
          <p:cNvPr id="7" name="TextBox 6">
            <a:extLst>
              <a:ext uri="{FF2B5EF4-FFF2-40B4-BE49-F238E27FC236}">
                <a16:creationId xmlns:a16="http://schemas.microsoft.com/office/drawing/2014/main" id="{CEBCD613-8C09-4AFD-866F-F3748E9AE2B7}"/>
              </a:ext>
            </a:extLst>
          </p:cNvPr>
          <p:cNvSpPr txBox="1"/>
          <p:nvPr/>
        </p:nvSpPr>
        <p:spPr>
          <a:xfrm>
            <a:off x="255370" y="5691465"/>
            <a:ext cx="11681259" cy="369332"/>
          </a:xfrm>
          <a:prstGeom prst="rect">
            <a:avLst/>
          </a:prstGeom>
          <a:solidFill>
            <a:schemeClr val="bg1"/>
          </a:solidFill>
          <a:ln w="19050">
            <a:solidFill>
              <a:srgbClr val="FF0000"/>
            </a:solidFill>
          </a:ln>
        </p:spPr>
        <p:txBody>
          <a:bodyPr wrap="square" rtlCol="0">
            <a:spAutoFit/>
          </a:bodyPr>
          <a:lstStyle/>
          <a:p>
            <a:r>
              <a:rPr lang="en-US" b="1" dirty="0"/>
              <a:t>Key Point:  Find a Neighborhood with Income ≥$75k,  pop ≥15,000, and minimum Bar/Brewery density.</a:t>
            </a:r>
            <a:endParaRPr lang="en-US" b="1" dirty="0">
              <a:sym typeface="Symbol" panose="05050102010706020507" pitchFamily="18" charset="2"/>
            </a:endParaRPr>
          </a:p>
        </p:txBody>
      </p:sp>
      <p:sp>
        <p:nvSpPr>
          <p:cNvPr id="10" name="TextBox 9">
            <a:extLst>
              <a:ext uri="{FF2B5EF4-FFF2-40B4-BE49-F238E27FC236}">
                <a16:creationId xmlns:a16="http://schemas.microsoft.com/office/drawing/2014/main" id="{30E17859-2B63-41BB-8CFC-0BAD63D4A6C7}"/>
              </a:ext>
            </a:extLst>
          </p:cNvPr>
          <p:cNvSpPr txBox="1"/>
          <p:nvPr/>
        </p:nvSpPr>
        <p:spPr>
          <a:xfrm>
            <a:off x="126916" y="1866366"/>
            <a:ext cx="1168125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Great Divide Brewing is hoping to expand into Michigan with a brewery and taproom.</a:t>
            </a:r>
          </a:p>
          <a:p>
            <a:pPr marL="342900" indent="-342900">
              <a:buFont typeface="Arial" panose="020B0604020202020204" pitchFamily="34" charset="0"/>
              <a:buChar char="•"/>
            </a:pPr>
            <a:r>
              <a:rPr lang="en-US" sz="2000" dirty="0"/>
              <a:t>Great Divide sells well with Household incomes over $75,000.</a:t>
            </a:r>
          </a:p>
          <a:p>
            <a:pPr marL="800100" lvl="1" indent="-342900">
              <a:buFont typeface="Arial" panose="020B0604020202020204" pitchFamily="34" charset="0"/>
              <a:buChar char="•"/>
            </a:pPr>
            <a:r>
              <a:rPr lang="en-US" sz="2000" dirty="0"/>
              <a:t>It offers a lineup of premium Microbrew styles, ranging from Bold IPAs to Easy Drinking Pilsners that appeal to more affluent and established professionals.</a:t>
            </a:r>
          </a:p>
          <a:p>
            <a:pPr marL="342900" indent="-342900">
              <a:buFont typeface="Arial" panose="020B0604020202020204" pitchFamily="34" charset="0"/>
              <a:buChar char="•"/>
            </a:pPr>
            <a:r>
              <a:rPr lang="en-US" sz="2000"/>
              <a:t>Find </a:t>
            </a:r>
            <a:r>
              <a:rPr lang="en-US" sz="2000" dirty="0"/>
              <a:t>a Neighborhood in Michigan that meets these criteria but also has a low density of Breweries and Bars.</a:t>
            </a:r>
          </a:p>
          <a:p>
            <a:pPr marL="342900" indent="-342900">
              <a:buFont typeface="Arial" panose="020B0604020202020204" pitchFamily="34" charset="0"/>
              <a:buChar char="•"/>
            </a:pPr>
            <a:r>
              <a:rPr lang="en-US" sz="2000" dirty="0"/>
              <a:t>Neighborhoods should have a population greater than 15,000 to ensure sufficient sales demand.</a:t>
            </a:r>
          </a:p>
          <a:p>
            <a:pPr lvl="1"/>
            <a:endParaRPr lang="en-US" sz="2000" dirty="0"/>
          </a:p>
        </p:txBody>
      </p:sp>
    </p:spTree>
    <p:extLst>
      <p:ext uri="{BB962C8B-B14F-4D97-AF65-F5344CB8AC3E}">
        <p14:creationId xmlns:p14="http://schemas.microsoft.com/office/powerpoint/2010/main" val="36865460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2. </a:t>
            </a:r>
            <a:r>
              <a:rPr lang="en-US" sz="2715" dirty="0" err="1"/>
              <a:t>dATA</a:t>
            </a:r>
            <a:endParaRPr lang="en-US" sz="2715" dirty="0"/>
          </a:p>
        </p:txBody>
      </p:sp>
      <p:sp>
        <p:nvSpPr>
          <p:cNvPr id="7" name="TextBox 6">
            <a:extLst>
              <a:ext uri="{FF2B5EF4-FFF2-40B4-BE49-F238E27FC236}">
                <a16:creationId xmlns:a16="http://schemas.microsoft.com/office/drawing/2014/main" id="{CEBCD613-8C09-4AFD-866F-F3748E9AE2B7}"/>
              </a:ext>
            </a:extLst>
          </p:cNvPr>
          <p:cNvSpPr txBox="1"/>
          <p:nvPr/>
        </p:nvSpPr>
        <p:spPr>
          <a:xfrm>
            <a:off x="255370" y="5691465"/>
            <a:ext cx="11681259" cy="646331"/>
          </a:xfrm>
          <a:prstGeom prst="rect">
            <a:avLst/>
          </a:prstGeom>
          <a:solidFill>
            <a:schemeClr val="bg1"/>
          </a:solidFill>
          <a:ln w="19050">
            <a:solidFill>
              <a:srgbClr val="FF0000"/>
            </a:solidFill>
          </a:ln>
        </p:spPr>
        <p:txBody>
          <a:bodyPr wrap="square" rtlCol="0">
            <a:spAutoFit/>
          </a:bodyPr>
          <a:lstStyle/>
          <a:p>
            <a:r>
              <a:rPr lang="en-US" b="1" dirty="0"/>
              <a:t>Key Point:  Scrape or load Census Data to get Demographic info. Use Foursquare to obtain Venues and popularity for Cities of interest.  Cluster Cities to look for areas that have low occurrence of Bars/Breweries.</a:t>
            </a:r>
            <a:endParaRPr lang="en-US" b="1" dirty="0">
              <a:sym typeface="Symbol" panose="05050102010706020507" pitchFamily="18" charset="2"/>
            </a:endParaRPr>
          </a:p>
        </p:txBody>
      </p:sp>
      <p:sp>
        <p:nvSpPr>
          <p:cNvPr id="10" name="TextBox 9">
            <a:extLst>
              <a:ext uri="{FF2B5EF4-FFF2-40B4-BE49-F238E27FC236}">
                <a16:creationId xmlns:a16="http://schemas.microsoft.com/office/drawing/2014/main" id="{30E17859-2B63-41BB-8CFC-0BAD63D4A6C7}"/>
              </a:ext>
            </a:extLst>
          </p:cNvPr>
          <p:cNvSpPr txBox="1"/>
          <p:nvPr/>
        </p:nvSpPr>
        <p:spPr>
          <a:xfrm>
            <a:off x="126916" y="1866366"/>
            <a:ext cx="11681259" cy="1938992"/>
          </a:xfrm>
          <a:prstGeom prst="rect">
            <a:avLst/>
          </a:prstGeom>
          <a:noFill/>
        </p:spPr>
        <p:txBody>
          <a:bodyPr wrap="square" rtlCol="0">
            <a:spAutoFit/>
          </a:bodyPr>
          <a:lstStyle/>
          <a:p>
            <a:pPr marL="457200" indent="-457200">
              <a:buFont typeface="+mj-lt"/>
              <a:buAutoNum type="arabicPeriod"/>
            </a:pPr>
            <a:r>
              <a:rPr lang="en-US" sz="2000" dirty="0"/>
              <a:t>Scrape or load Census data for Counties in Michigan that have for Household Income &gt;$75k/year.</a:t>
            </a:r>
          </a:p>
          <a:p>
            <a:pPr marL="457200" indent="-457200">
              <a:buFont typeface="+mj-lt"/>
              <a:buAutoNum type="arabicPeriod"/>
            </a:pPr>
            <a:r>
              <a:rPr lang="en-US" sz="2000" dirty="0"/>
              <a:t>Scrape or load Census data for Neighborhoods within County that have Population &gt;15K.</a:t>
            </a:r>
          </a:p>
          <a:p>
            <a:pPr marL="457200" indent="-457200">
              <a:buFont typeface="+mj-lt"/>
              <a:buAutoNum type="arabicPeriod"/>
            </a:pPr>
            <a:r>
              <a:rPr lang="en-US" sz="2000" dirty="0"/>
              <a:t>Use Foursquare to obtain Venue information for Neighborhoods.</a:t>
            </a:r>
          </a:p>
          <a:p>
            <a:pPr marL="457200" indent="-457200">
              <a:buFont typeface="+mj-lt"/>
              <a:buAutoNum type="arabicPeriod"/>
            </a:pPr>
            <a:r>
              <a:rPr lang="en-US" sz="2000" dirty="0"/>
              <a:t>Rank Venues based on prevalence for each Neighborhood, to understand types of venues are popular.</a:t>
            </a:r>
          </a:p>
          <a:p>
            <a:pPr marL="457200" indent="-457200">
              <a:buFont typeface="+mj-lt"/>
              <a:buAutoNum type="arabicPeriod"/>
            </a:pPr>
            <a:r>
              <a:rPr lang="en-US" sz="2000" dirty="0"/>
              <a:t>Cluster related Neighborhoods to look for areas with various types of eateries, social gathering places, that have a low density of Bars and Breweries. </a:t>
            </a:r>
          </a:p>
        </p:txBody>
      </p:sp>
    </p:spTree>
    <p:extLst>
      <p:ext uri="{BB962C8B-B14F-4D97-AF65-F5344CB8AC3E}">
        <p14:creationId xmlns:p14="http://schemas.microsoft.com/office/powerpoint/2010/main" val="2023639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3. METHODOLOGY</a:t>
            </a:r>
          </a:p>
        </p:txBody>
      </p:sp>
      <p:sp>
        <p:nvSpPr>
          <p:cNvPr id="7" name="TextBox 6">
            <a:extLst>
              <a:ext uri="{FF2B5EF4-FFF2-40B4-BE49-F238E27FC236}">
                <a16:creationId xmlns:a16="http://schemas.microsoft.com/office/drawing/2014/main" id="{CEBCD613-8C09-4AFD-866F-F3748E9AE2B7}"/>
              </a:ext>
            </a:extLst>
          </p:cNvPr>
          <p:cNvSpPr txBox="1"/>
          <p:nvPr/>
        </p:nvSpPr>
        <p:spPr>
          <a:xfrm>
            <a:off x="255370" y="5691465"/>
            <a:ext cx="11681259" cy="923330"/>
          </a:xfrm>
          <a:prstGeom prst="rect">
            <a:avLst/>
          </a:prstGeom>
          <a:solidFill>
            <a:schemeClr val="bg1"/>
          </a:solidFill>
          <a:ln w="19050">
            <a:solidFill>
              <a:srgbClr val="FF0000"/>
            </a:solidFill>
          </a:ln>
        </p:spPr>
        <p:txBody>
          <a:bodyPr wrap="square" rtlCol="0">
            <a:spAutoFit/>
          </a:bodyPr>
          <a:lstStyle/>
          <a:p>
            <a:r>
              <a:rPr lang="en-US" b="1" dirty="0"/>
              <a:t>Key Point:  Scrape data to determine income and population. Use Foursquare to obtain and rank prevalence of venue categories.  Use K-Means clustering Machine Learning to group neighborhoods. Review Clusters, looking for areas with eateries and social gathering places, but a low density of Bars and Breweries.</a:t>
            </a:r>
            <a:endParaRPr lang="en-US" b="1" dirty="0">
              <a:sym typeface="Symbol" panose="05050102010706020507" pitchFamily="18" charset="2"/>
            </a:endParaRPr>
          </a:p>
        </p:txBody>
      </p:sp>
      <p:sp>
        <p:nvSpPr>
          <p:cNvPr id="10" name="TextBox 9">
            <a:extLst>
              <a:ext uri="{FF2B5EF4-FFF2-40B4-BE49-F238E27FC236}">
                <a16:creationId xmlns:a16="http://schemas.microsoft.com/office/drawing/2014/main" id="{30E17859-2B63-41BB-8CFC-0BAD63D4A6C7}"/>
              </a:ext>
            </a:extLst>
          </p:cNvPr>
          <p:cNvSpPr txBox="1"/>
          <p:nvPr/>
        </p:nvSpPr>
        <p:spPr>
          <a:xfrm>
            <a:off x="135794" y="635260"/>
            <a:ext cx="11681259" cy="4985980"/>
          </a:xfrm>
          <a:prstGeom prst="rect">
            <a:avLst/>
          </a:prstGeom>
          <a:noFill/>
        </p:spPr>
        <p:txBody>
          <a:bodyPr wrap="square" rtlCol="0">
            <a:spAutoFit/>
          </a:bodyPr>
          <a:lstStyle/>
          <a:p>
            <a:pPr marL="514350" indent="-514350">
              <a:buFont typeface="+mj-lt"/>
              <a:buAutoNum type="arabicPeriod"/>
            </a:pPr>
            <a:r>
              <a:rPr lang="en-US" sz="2000" dirty="0"/>
              <a:t>Scrape or load Census data for Counties in Michigan that have for Household Income &gt;$75k/year.</a:t>
            </a:r>
          </a:p>
          <a:p>
            <a:pPr marL="914400" lvl="1" indent="-457200">
              <a:buFont typeface="Arial" panose="020B0604020202020204" pitchFamily="34" charset="0"/>
              <a:buChar char="•"/>
            </a:pPr>
            <a:r>
              <a:rPr lang="en-US" sz="2000" dirty="0"/>
              <a:t>Reviewing US Census data, there was not readily locatable information that isolated Household Incomes by County.</a:t>
            </a:r>
          </a:p>
          <a:p>
            <a:pPr marL="914400" lvl="1" indent="-457200">
              <a:buFont typeface="Arial" panose="020B0604020202020204" pitchFamily="34" charset="0"/>
              <a:buChar char="•"/>
            </a:pPr>
            <a:r>
              <a:rPr lang="en-US" sz="2000" dirty="0"/>
              <a:t>As a result, Beautiful Soup was used to scrape Household Income by County. </a:t>
            </a:r>
            <a:r>
              <a:rPr lang="en-US" u="sng" dirty="0">
                <a:hlinkClick r:id="rId3"/>
              </a:rPr>
              <a:t>https://en.wikipedia.org/wiki/List_of_Michigan_locations_by_per_capita_income.html</a:t>
            </a:r>
            <a:endParaRPr lang="en-US" dirty="0"/>
          </a:p>
          <a:p>
            <a:pPr marL="800100" lvl="1" indent="-342900">
              <a:buFont typeface="Arial" panose="020B0604020202020204" pitchFamily="34" charset="0"/>
              <a:buChar char="•"/>
            </a:pPr>
            <a:r>
              <a:rPr lang="en-US" sz="2000" dirty="0"/>
              <a:t>Resulting Data was cleaned and sorted by Income to isolate Counties with Median Household income that met the criteria.</a:t>
            </a:r>
          </a:p>
          <a:p>
            <a:pPr marL="457200" indent="-457200">
              <a:buFont typeface="+mj-lt"/>
              <a:buAutoNum type="arabicPeriod"/>
            </a:pPr>
            <a:r>
              <a:rPr lang="en-US" sz="2000" dirty="0"/>
              <a:t>Scrape or load Census data for Neighborhoods within County that have Population &gt;15K.</a:t>
            </a:r>
          </a:p>
          <a:p>
            <a:pPr marL="914400" lvl="1" indent="-457200">
              <a:buFont typeface="Arial" panose="020B0604020202020204" pitchFamily="34" charset="0"/>
              <a:buChar char="•"/>
            </a:pPr>
            <a:r>
              <a:rPr lang="en-US" sz="2000" dirty="0"/>
              <a:t>Again, US Census data was not readily available locatable information that isolated Population by City.</a:t>
            </a:r>
          </a:p>
          <a:p>
            <a:pPr marL="914400" lvl="1" indent="-457200">
              <a:buFont typeface="Arial" panose="020B0604020202020204" pitchFamily="34" charset="0"/>
              <a:buChar char="•"/>
            </a:pPr>
            <a:r>
              <a:rPr lang="en-US" sz="2000" dirty="0"/>
              <a:t>Population data was instead scraped from Wikipedia. </a:t>
            </a:r>
            <a:r>
              <a:rPr lang="en-US" u="sng" dirty="0">
                <a:hlinkClick r:id="rId4"/>
              </a:rPr>
              <a:t>https://en.wikipedia.org/wiki/Kent_County,_Michigan</a:t>
            </a:r>
            <a:endParaRPr lang="en-US" sz="2000" dirty="0"/>
          </a:p>
          <a:p>
            <a:pPr marL="457200" indent="-457200">
              <a:buFont typeface="+mj-lt"/>
              <a:buAutoNum type="arabicPeriod"/>
            </a:pPr>
            <a:r>
              <a:rPr lang="en-US" sz="2000" dirty="0"/>
              <a:t>Use Foursquare to obtain Venue information for Neighborhoods.</a:t>
            </a:r>
          </a:p>
          <a:p>
            <a:pPr marL="914400" lvl="1" indent="-457200">
              <a:buFont typeface="Arial" panose="020B0604020202020204" pitchFamily="34" charset="0"/>
              <a:buChar char="•"/>
            </a:pPr>
            <a:r>
              <a:rPr lang="en-US" sz="2000" dirty="0"/>
              <a:t>For Neighborhoods that have a population &gt;15K,  use Foursquare API to request popular venues.</a:t>
            </a:r>
          </a:p>
          <a:p>
            <a:pPr marL="457200" indent="-457200">
              <a:buFont typeface="+mj-lt"/>
              <a:buAutoNum type="arabicPeriod"/>
            </a:pPr>
            <a:r>
              <a:rPr lang="en-US" sz="2000" dirty="0"/>
              <a:t>Use One Hot encoding to analyze each neighborhood and group then rank by Category prevalence.</a:t>
            </a:r>
          </a:p>
          <a:p>
            <a:pPr marL="457200" indent="-457200">
              <a:buFont typeface="+mj-lt"/>
              <a:buAutoNum type="arabicPeriod"/>
            </a:pPr>
            <a:r>
              <a:rPr lang="en-US" sz="2000" dirty="0"/>
              <a:t>Cluster related Neighborhoods. </a:t>
            </a:r>
          </a:p>
          <a:p>
            <a:pPr marL="914400" lvl="1" indent="-457200">
              <a:buFont typeface="Arial" panose="020B0604020202020204" pitchFamily="34" charset="0"/>
              <a:buChar char="•"/>
            </a:pPr>
            <a:r>
              <a:rPr lang="en-US" sz="2000" dirty="0"/>
              <a:t>Used K-Means clustering to look for areas with various types of eateries, social gathering places, that have a low density of Bars and Breweries</a:t>
            </a:r>
          </a:p>
        </p:txBody>
      </p:sp>
    </p:spTree>
    <p:extLst>
      <p:ext uri="{BB962C8B-B14F-4D97-AF65-F5344CB8AC3E}">
        <p14:creationId xmlns:p14="http://schemas.microsoft.com/office/powerpoint/2010/main" val="20861766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4. Results</a:t>
            </a:r>
          </a:p>
        </p:txBody>
      </p:sp>
      <p:sp>
        <p:nvSpPr>
          <p:cNvPr id="10" name="TextBox 9">
            <a:extLst>
              <a:ext uri="{FF2B5EF4-FFF2-40B4-BE49-F238E27FC236}">
                <a16:creationId xmlns:a16="http://schemas.microsoft.com/office/drawing/2014/main" id="{30E17859-2B63-41BB-8CFC-0BAD63D4A6C7}"/>
              </a:ext>
            </a:extLst>
          </p:cNvPr>
          <p:cNvSpPr txBox="1"/>
          <p:nvPr/>
        </p:nvSpPr>
        <p:spPr>
          <a:xfrm>
            <a:off x="255369" y="688146"/>
            <a:ext cx="11681259" cy="2246769"/>
          </a:xfrm>
          <a:prstGeom prst="rect">
            <a:avLst/>
          </a:prstGeom>
          <a:noFill/>
        </p:spPr>
        <p:txBody>
          <a:bodyPr wrap="square" rtlCol="0">
            <a:spAutoFit/>
          </a:bodyPr>
          <a:lstStyle/>
          <a:p>
            <a:pPr marL="514350" indent="-514350">
              <a:buFont typeface="+mj-lt"/>
              <a:buAutoNum type="arabicPeriod"/>
            </a:pPr>
            <a:r>
              <a:rPr lang="en-US" sz="2000" dirty="0"/>
              <a:t>Counties in Michigan that have for Household Income &gt;$75k/year.</a:t>
            </a:r>
          </a:p>
          <a:p>
            <a:pPr marL="971550" lvl="1" indent="-514350">
              <a:buFont typeface="Arial" panose="020B0604020202020204" pitchFamily="34" charset="0"/>
              <a:buChar char="•"/>
            </a:pPr>
            <a:r>
              <a:rPr lang="en-US" sz="2000" dirty="0"/>
              <a:t>Kent County was determined to meet the Income Criteria.</a:t>
            </a:r>
          </a:p>
          <a:p>
            <a:pPr marL="971550" lvl="1" indent="-514350">
              <a:buFont typeface="Arial" panose="020B0604020202020204" pitchFamily="34" charset="0"/>
              <a:buChar char="•"/>
            </a:pPr>
            <a:endParaRPr lang="en-US" sz="2000" dirty="0"/>
          </a:p>
          <a:p>
            <a:pPr marL="971550" lvl="1" indent="-514350">
              <a:buFont typeface="Arial" panose="020B0604020202020204" pitchFamily="34" charset="0"/>
              <a:buChar char="•"/>
            </a:pPr>
            <a:endParaRPr lang="en-US" sz="2000" dirty="0"/>
          </a:p>
          <a:p>
            <a:pPr marL="971550" lvl="1" indent="-514350">
              <a:buFont typeface="Arial" panose="020B0604020202020204" pitchFamily="34" charset="0"/>
              <a:buChar char="•"/>
            </a:pPr>
            <a:endParaRPr lang="en-US" sz="2000" dirty="0"/>
          </a:p>
          <a:p>
            <a:pPr marL="971550" lvl="1" indent="-514350">
              <a:buFont typeface="Arial" panose="020B0604020202020204" pitchFamily="34" charset="0"/>
              <a:buChar char="•"/>
            </a:pPr>
            <a:endParaRPr lang="en-US" sz="2000" dirty="0"/>
          </a:p>
          <a:p>
            <a:pPr lvl="1"/>
            <a:endParaRPr lang="en-US" sz="2000" dirty="0"/>
          </a:p>
        </p:txBody>
      </p:sp>
      <p:grpSp>
        <p:nvGrpSpPr>
          <p:cNvPr id="6" name="Group 5">
            <a:extLst>
              <a:ext uri="{FF2B5EF4-FFF2-40B4-BE49-F238E27FC236}">
                <a16:creationId xmlns:a16="http://schemas.microsoft.com/office/drawing/2014/main" id="{356A3C45-2141-481C-BB02-38832735EC3B}"/>
              </a:ext>
            </a:extLst>
          </p:cNvPr>
          <p:cNvGrpSpPr>
            <a:grpSpLocks noChangeAspect="1"/>
          </p:cNvGrpSpPr>
          <p:nvPr/>
        </p:nvGrpSpPr>
        <p:grpSpPr>
          <a:xfrm>
            <a:off x="1357310" y="2208609"/>
            <a:ext cx="9477376" cy="2440781"/>
            <a:chOff x="1923310" y="1321060"/>
            <a:chExt cx="7581901" cy="1952625"/>
          </a:xfrm>
        </p:grpSpPr>
        <p:pic>
          <p:nvPicPr>
            <p:cNvPr id="3" name="Picture 2">
              <a:extLst>
                <a:ext uri="{FF2B5EF4-FFF2-40B4-BE49-F238E27FC236}">
                  <a16:creationId xmlns:a16="http://schemas.microsoft.com/office/drawing/2014/main" id="{D11ED8DF-AF6A-4EA2-9AAD-960BA7D428E1}"/>
                </a:ext>
              </a:extLst>
            </p:cNvPr>
            <p:cNvPicPr>
              <a:picLocks noChangeAspect="1"/>
            </p:cNvPicPr>
            <p:nvPr/>
          </p:nvPicPr>
          <p:blipFill>
            <a:blip r:embed="rId3"/>
            <a:stretch>
              <a:fillRect/>
            </a:stretch>
          </p:blipFill>
          <p:spPr>
            <a:xfrm>
              <a:off x="1923310" y="1321060"/>
              <a:ext cx="7581900" cy="1952625"/>
            </a:xfrm>
            <a:prstGeom prst="rect">
              <a:avLst/>
            </a:prstGeom>
          </p:spPr>
        </p:pic>
        <p:sp>
          <p:nvSpPr>
            <p:cNvPr id="4" name="Rectangle 3">
              <a:extLst>
                <a:ext uri="{FF2B5EF4-FFF2-40B4-BE49-F238E27FC236}">
                  <a16:creationId xmlns:a16="http://schemas.microsoft.com/office/drawing/2014/main" id="{28441768-31E9-4075-A2B1-24BC360B5BBE}"/>
                </a:ext>
              </a:extLst>
            </p:cNvPr>
            <p:cNvSpPr/>
            <p:nvPr/>
          </p:nvSpPr>
          <p:spPr>
            <a:xfrm>
              <a:off x="1923311" y="1793289"/>
              <a:ext cx="7581900" cy="381740"/>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84208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4. Results</a:t>
            </a:r>
          </a:p>
        </p:txBody>
      </p:sp>
      <p:sp>
        <p:nvSpPr>
          <p:cNvPr id="10" name="TextBox 9">
            <a:extLst>
              <a:ext uri="{FF2B5EF4-FFF2-40B4-BE49-F238E27FC236}">
                <a16:creationId xmlns:a16="http://schemas.microsoft.com/office/drawing/2014/main" id="{30E17859-2B63-41BB-8CFC-0BAD63D4A6C7}"/>
              </a:ext>
            </a:extLst>
          </p:cNvPr>
          <p:cNvSpPr txBox="1"/>
          <p:nvPr/>
        </p:nvSpPr>
        <p:spPr>
          <a:xfrm>
            <a:off x="135794" y="635260"/>
            <a:ext cx="11681259" cy="707886"/>
          </a:xfrm>
          <a:prstGeom prst="rect">
            <a:avLst/>
          </a:prstGeom>
          <a:noFill/>
        </p:spPr>
        <p:txBody>
          <a:bodyPr wrap="square" rtlCol="0">
            <a:spAutoFit/>
          </a:bodyPr>
          <a:lstStyle/>
          <a:p>
            <a:pPr marL="457200" indent="-457200">
              <a:buFont typeface="+mj-lt"/>
              <a:buAutoNum type="arabicPeriod" startAt="2"/>
            </a:pPr>
            <a:r>
              <a:rPr lang="en-US" sz="2000" dirty="0"/>
              <a:t>Neighborhoods within Kent County that have Population &gt;15K.</a:t>
            </a:r>
          </a:p>
          <a:p>
            <a:pPr marL="914400" lvl="1" indent="-457200">
              <a:buFont typeface="Arial" panose="020B0604020202020204" pitchFamily="34" charset="0"/>
              <a:buChar char="•"/>
            </a:pPr>
            <a:r>
              <a:rPr lang="en-US" sz="2000" dirty="0"/>
              <a:t>The Neighborhoods below met the population criteria</a:t>
            </a:r>
          </a:p>
        </p:txBody>
      </p:sp>
      <p:grpSp>
        <p:nvGrpSpPr>
          <p:cNvPr id="9" name="Group 8">
            <a:extLst>
              <a:ext uri="{FF2B5EF4-FFF2-40B4-BE49-F238E27FC236}">
                <a16:creationId xmlns:a16="http://schemas.microsoft.com/office/drawing/2014/main" id="{F385E7C8-AED5-4467-BBE9-FFFD704182EB}"/>
              </a:ext>
            </a:extLst>
          </p:cNvPr>
          <p:cNvGrpSpPr/>
          <p:nvPr/>
        </p:nvGrpSpPr>
        <p:grpSpPr>
          <a:xfrm>
            <a:off x="3494484" y="1976060"/>
            <a:ext cx="5203031" cy="3940970"/>
            <a:chOff x="2034220" y="1976060"/>
            <a:chExt cx="5203031" cy="3940970"/>
          </a:xfrm>
        </p:grpSpPr>
        <p:pic>
          <p:nvPicPr>
            <p:cNvPr id="13" name="Picture 12">
              <a:extLst>
                <a:ext uri="{FF2B5EF4-FFF2-40B4-BE49-F238E27FC236}">
                  <a16:creationId xmlns:a16="http://schemas.microsoft.com/office/drawing/2014/main" id="{55D7939E-8A31-48CA-BB3D-23F6FA8A503F}"/>
                </a:ext>
              </a:extLst>
            </p:cNvPr>
            <p:cNvPicPr>
              <a:picLocks noChangeAspect="1"/>
            </p:cNvPicPr>
            <p:nvPr/>
          </p:nvPicPr>
          <p:blipFill>
            <a:blip r:embed="rId3"/>
            <a:stretch>
              <a:fillRect/>
            </a:stretch>
          </p:blipFill>
          <p:spPr>
            <a:xfrm>
              <a:off x="2034220" y="1976061"/>
              <a:ext cx="5203031" cy="3940969"/>
            </a:xfrm>
            <a:prstGeom prst="rect">
              <a:avLst/>
            </a:prstGeom>
          </p:spPr>
        </p:pic>
        <p:sp>
          <p:nvSpPr>
            <p:cNvPr id="14" name="Rectangle 13">
              <a:extLst>
                <a:ext uri="{FF2B5EF4-FFF2-40B4-BE49-F238E27FC236}">
                  <a16:creationId xmlns:a16="http://schemas.microsoft.com/office/drawing/2014/main" id="{34B7FD7A-ADD1-4C04-B940-11867724E469}"/>
                </a:ext>
              </a:extLst>
            </p:cNvPr>
            <p:cNvSpPr/>
            <p:nvPr/>
          </p:nvSpPr>
          <p:spPr>
            <a:xfrm>
              <a:off x="4954748" y="1976060"/>
              <a:ext cx="2282503" cy="3940969"/>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8332953"/>
      </p:ext>
    </p:extLst>
  </p:cSld>
  <p:clrMapOvr>
    <a:masterClrMapping/>
  </p:clrMapOvr>
  <p:transition>
    <p:fade/>
  </p:transition>
</p:sld>
</file>

<file path=ppt/theme/theme1.xml><?xml version="1.0" encoding="utf-8"?>
<a:theme xmlns:a="http://schemas.openxmlformats.org/drawingml/2006/main" name="Toyota_Theme1">
  <a:themeElements>
    <a:clrScheme name="Toyota 2015">
      <a:dk1>
        <a:srgbClr val="3F3F3F"/>
      </a:dk1>
      <a:lt1>
        <a:sysClr val="window" lastClr="FFFFFF"/>
      </a:lt1>
      <a:dk2>
        <a:srgbClr val="003D5C"/>
      </a:dk2>
      <a:lt2>
        <a:srgbClr val="58595B"/>
      </a:lt2>
      <a:accent1>
        <a:srgbClr val="00293E"/>
      </a:accent1>
      <a:accent2>
        <a:srgbClr val="7CA87A"/>
      </a:accent2>
      <a:accent3>
        <a:srgbClr val="ED1C24"/>
      </a:accent3>
      <a:accent4>
        <a:srgbClr val="91191C"/>
      </a:accent4>
      <a:accent5>
        <a:srgbClr val="76A1AD"/>
      </a:accent5>
      <a:accent6>
        <a:srgbClr val="568FA7"/>
      </a:accent6>
      <a:hlink>
        <a:srgbClr val="00293E"/>
      </a:hlink>
      <a:folHlink>
        <a:srgbClr val="00293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D5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Aft>
            <a:spcPts val="1200"/>
          </a:spcAft>
          <a:defRPr sz="1600" b="0" dirty="0" err="1" smtClean="0"/>
        </a:defPPr>
      </a:lstStyle>
    </a:txDef>
  </a:objectDefaults>
  <a:extraClrSchemeLst/>
  <a:extLst>
    <a:ext uri="{05A4C25C-085E-4340-85A3-A5531E510DB2}">
      <thm15:themeFamily xmlns:thm15="http://schemas.microsoft.com/office/thememl/2012/main" name="Toyota_Theme1" id="{1419E910-129D-4E29-88FA-06A8FBE9F43A}" vid="{33FF7A4C-1FEB-43A7-8B42-2697B781BF8F}"/>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Toyota_Theme1</Template>
  <TotalTime>2998</TotalTime>
  <Words>1092</Words>
  <Application>Microsoft Office PowerPoint</Application>
  <PresentationFormat>Widescreen</PresentationFormat>
  <Paragraphs>101</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vt:lpstr>
      <vt:lpstr>Calibri</vt:lpstr>
      <vt:lpstr>Gill Sans MT</vt:lpstr>
      <vt:lpstr>wingdings</vt:lpstr>
      <vt:lpstr>Toyota_Theme1</vt:lpstr>
      <vt:lpstr>Gallery</vt:lpstr>
      <vt:lpstr>Applied data science capstone Michigan microbrewery</vt:lpstr>
      <vt:lpstr>Agenda</vt:lpstr>
      <vt:lpstr>1. Introduction</vt:lpstr>
      <vt:lpstr>1. Introduction</vt:lpstr>
      <vt:lpstr>1. introduction</vt:lpstr>
      <vt:lpstr>2. dATA</vt:lpstr>
      <vt:lpstr>3. METHODOLOGY</vt:lpstr>
      <vt:lpstr>4. Results</vt:lpstr>
      <vt:lpstr>4. Results</vt:lpstr>
      <vt:lpstr>4. Results</vt:lpstr>
      <vt:lpstr>4. Results</vt:lpstr>
      <vt:lpstr>4. Results</vt:lpstr>
      <vt:lpstr>4. Results</vt:lpstr>
      <vt:lpstr>4. Results</vt:lpstr>
      <vt:lpstr>4. Results</vt:lpstr>
      <vt:lpstr>5.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096D Kosu Kickoff</dc:title>
  <dc:creator>Kevin Duncan (TEMA)</dc:creator>
  <cp:lastModifiedBy>Kevin Duncan (TEMA)</cp:lastModifiedBy>
  <cp:revision>147</cp:revision>
  <dcterms:created xsi:type="dcterms:W3CDTF">2019-10-07T18:06:28Z</dcterms:created>
  <dcterms:modified xsi:type="dcterms:W3CDTF">2020-04-18T17:28:42Z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5b34b900-bc0f-42e1-bed2-f93144fa7356</vt:lpwstr>
  </property>
</Properties>
</file>