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0" r:id="rId2"/>
  </p:sldMasterIdLst>
  <p:notesMasterIdLst>
    <p:notesMasterId r:id="rId8"/>
  </p:notesMasterIdLst>
  <p:sldIdLst>
    <p:sldId id="256" r:id="rId3"/>
    <p:sldId id="264" r:id="rId4"/>
    <p:sldId id="269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00"/>
    <a:srgbClr val="FFFFFF"/>
    <a:srgbClr val="969696"/>
    <a:srgbClr val="FF0909"/>
    <a:srgbClr val="2B1914"/>
    <a:srgbClr val="261914"/>
    <a:srgbClr val="25191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616E-89B6-4BDA-A108-1DC859DD410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DFB5A-5C48-4340-AA3C-AC851EAC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DFB5A-5C48-4340-AA3C-AC851EAC3D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DFB5A-5C48-4340-AA3C-AC851EAC3D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DFB5A-5C48-4340-AA3C-AC851EAC3D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DFB5A-5C48-4340-AA3C-AC851EAC3D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5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DFB5A-5C48-4340-AA3C-AC851EAC3D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693" y="4000514"/>
            <a:ext cx="12223073" cy="28384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27871"/>
            <a:ext cx="12192000" cy="2706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742737"/>
            <a:ext cx="12192000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31520" y="4734039"/>
            <a:ext cx="1072896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31519" y="5530952"/>
            <a:ext cx="1072896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33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" b="2963"/>
          <a:stretch/>
        </p:blipFill>
        <p:spPr>
          <a:xfrm>
            <a:off x="1610825" y="1163584"/>
            <a:ext cx="8933411" cy="22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656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11" name="Rectangle 10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371600"/>
            <a:ext cx="512064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46" indent="0">
              <a:buNone/>
              <a:defRPr sz="1468" b="1"/>
            </a:lvl2pPr>
            <a:lvl3pPr marL="667892" indent="0">
              <a:buNone/>
              <a:defRPr sz="1326" b="1"/>
            </a:lvl3pPr>
            <a:lvl4pPr marL="1001837" indent="0">
              <a:buNone/>
              <a:defRPr sz="1184" b="1"/>
            </a:lvl4pPr>
            <a:lvl5pPr marL="1335785" indent="0">
              <a:buNone/>
              <a:defRPr sz="1184" b="1"/>
            </a:lvl5pPr>
            <a:lvl6pPr marL="1669730" indent="0">
              <a:buNone/>
              <a:defRPr sz="1184" b="1"/>
            </a:lvl6pPr>
            <a:lvl7pPr marL="2003675" indent="0">
              <a:buNone/>
              <a:defRPr sz="1184" b="1"/>
            </a:lvl7pPr>
            <a:lvl8pPr marL="2337622" indent="0">
              <a:buNone/>
              <a:defRPr sz="1184" b="1"/>
            </a:lvl8pPr>
            <a:lvl9pPr marL="2671568" indent="0">
              <a:buNone/>
              <a:defRPr sz="11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174875"/>
            <a:ext cx="512064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371600"/>
            <a:ext cx="512064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46" indent="0">
              <a:buNone/>
              <a:defRPr sz="1468" b="1"/>
            </a:lvl2pPr>
            <a:lvl3pPr marL="667892" indent="0">
              <a:buNone/>
              <a:defRPr sz="1326" b="1"/>
            </a:lvl3pPr>
            <a:lvl4pPr marL="1001837" indent="0">
              <a:buNone/>
              <a:defRPr sz="1184" b="1"/>
            </a:lvl4pPr>
            <a:lvl5pPr marL="1335785" indent="0">
              <a:buNone/>
              <a:defRPr sz="1184" b="1"/>
            </a:lvl5pPr>
            <a:lvl6pPr marL="1669730" indent="0">
              <a:buNone/>
              <a:defRPr sz="1184" b="1"/>
            </a:lvl6pPr>
            <a:lvl7pPr marL="2003675" indent="0">
              <a:buNone/>
              <a:defRPr sz="1184" b="1"/>
            </a:lvl7pPr>
            <a:lvl8pPr marL="2337622" indent="0">
              <a:buNone/>
              <a:defRPr sz="1184" b="1"/>
            </a:lvl8pPr>
            <a:lvl9pPr marL="2671568" indent="0">
              <a:buNone/>
              <a:defRPr sz="11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174875"/>
            <a:ext cx="512064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6459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2"/>
            <a:ext cx="12186124" cy="178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605" tIns="30302" rIns="60605" bIns="30302" rtlCol="0" anchor="ctr"/>
          <a:lstStyle/>
          <a:p>
            <a:pPr algn="ctr" defTabSz="455030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71066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7" name="Rectangle 6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2" y="1785257"/>
            <a:ext cx="11091025" cy="38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675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6" y="12"/>
            <a:ext cx="12192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352543" y="383357"/>
            <a:ext cx="1953276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3351379" y="233995"/>
            <a:ext cx="681127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107" y="157182"/>
            <a:ext cx="2501020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865531" y="383357"/>
            <a:ext cx="1953276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4" y="233995"/>
            <a:ext cx="534389" cy="9398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" y="0"/>
            <a:ext cx="121861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2030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6" y="12"/>
            <a:ext cx="12192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352543" y="383357"/>
            <a:ext cx="1953276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3351379" y="233995"/>
            <a:ext cx="681127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107" y="157182"/>
            <a:ext cx="2501020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865531" y="383357"/>
            <a:ext cx="1953276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4" y="233995"/>
            <a:ext cx="534389" cy="9398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" y="0"/>
            <a:ext cx="121861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0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1">
            <a:extLst>
              <a:ext uri="{FF2B5EF4-FFF2-40B4-BE49-F238E27FC236}">
                <a16:creationId xmlns:a16="http://schemas.microsoft.com/office/drawing/2014/main" id="{E236BC30-A12F-4D16-9244-A41E48F66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B71C1C-253C-4265-BA74-E85A982B9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6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20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11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693" y="14"/>
            <a:ext cx="12223073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" y="6742737"/>
            <a:ext cx="12210373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31520" y="2359546"/>
            <a:ext cx="1072896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31519" y="3156454"/>
            <a:ext cx="1072896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960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72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2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92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33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91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84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8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" y="4160531"/>
            <a:ext cx="12191999" cy="2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2000" cy="4160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019300"/>
            <a:ext cx="12192000" cy="33959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" y="6742737"/>
            <a:ext cx="12210373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160521"/>
            <a:ext cx="12192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2019300"/>
            <a:ext cx="121920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31520" y="2359546"/>
            <a:ext cx="1072896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31519" y="3156454"/>
            <a:ext cx="1072896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" b="2963"/>
          <a:stretch/>
        </p:blipFill>
        <p:spPr>
          <a:xfrm>
            <a:off x="1947679" y="4661046"/>
            <a:ext cx="8315020" cy="20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31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7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19" y="754779"/>
            <a:ext cx="10728960" cy="2387600"/>
          </a:xfrm>
        </p:spPr>
        <p:txBody>
          <a:bodyPr anchor="b"/>
          <a:lstStyle>
            <a:lvl1pPr algn="ctr">
              <a:defRPr sz="23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" y="6005287"/>
            <a:ext cx="12210373" cy="80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" y="6742737"/>
            <a:ext cx="12210373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320199"/>
            <a:ext cx="10728960" cy="436562"/>
          </a:xfrm>
        </p:spPr>
        <p:txBody>
          <a:bodyPr/>
          <a:lstStyle>
            <a:lvl1pPr marL="0" indent="0" algn="ctr">
              <a:buNone/>
              <a:defRPr sz="1286">
                <a:solidFill>
                  <a:schemeClr val="bg1">
                    <a:lumMod val="50000"/>
                  </a:schemeClr>
                </a:solidFill>
              </a:defRPr>
            </a:lvl1pPr>
            <a:lvl2pPr marL="303098" indent="0" algn="ctr">
              <a:buNone/>
              <a:defRPr sz="1326"/>
            </a:lvl2pPr>
            <a:lvl3pPr marL="606195" indent="0" algn="ctr">
              <a:buNone/>
              <a:defRPr sz="1193"/>
            </a:lvl3pPr>
            <a:lvl4pPr marL="909293" indent="0" algn="ctr">
              <a:buNone/>
              <a:defRPr sz="1061"/>
            </a:lvl4pPr>
            <a:lvl5pPr marL="1212391" indent="0" algn="ctr">
              <a:buNone/>
              <a:defRPr sz="1061"/>
            </a:lvl5pPr>
            <a:lvl6pPr marL="1515488" indent="0" algn="ctr">
              <a:buNone/>
              <a:defRPr sz="1061"/>
            </a:lvl6pPr>
            <a:lvl7pPr marL="1818586" indent="0" algn="ctr">
              <a:buNone/>
              <a:defRPr sz="1061"/>
            </a:lvl7pPr>
            <a:lvl8pPr marL="2121684" indent="0" algn="ctr">
              <a:buNone/>
              <a:defRPr sz="1061"/>
            </a:lvl8pPr>
            <a:lvl9pPr marL="2424782" indent="0" algn="ctr">
              <a:buNone/>
              <a:defRPr sz="10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" b="2963"/>
          <a:stretch/>
        </p:blipFill>
        <p:spPr>
          <a:xfrm>
            <a:off x="1947679" y="4661046"/>
            <a:ext cx="8315020" cy="20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5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6" name="Rectangle 5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25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6" name="Rectangle 5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hl" descr="lll CONFIDENTIAL  秘"/>
          <p:cNvSpPr txBox="1"/>
          <p:nvPr/>
        </p:nvSpPr>
        <p:spPr>
          <a:xfrm>
            <a:off x="0" y="5"/>
            <a:ext cx="12192000" cy="165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569"/>
              </a:spcAft>
            </a:pPr>
            <a:r>
              <a:rPr lang="en-US" sz="473" b="1" i="0" u="none" baseline="0" dirty="0">
                <a:solidFill>
                  <a:srgbClr val="FF8000"/>
                </a:solidFill>
                <a:latin typeface="wingdings"/>
              </a:rPr>
              <a:t>lll </a:t>
            </a:r>
            <a:r>
              <a:rPr lang="en-US" sz="473" b="0" i="0" u="none" baseline="0" dirty="0">
                <a:solidFill>
                  <a:srgbClr val="000000"/>
                </a:solidFill>
                <a:latin typeface="arial"/>
              </a:rPr>
              <a:t>CONFIDENTIAL  </a:t>
            </a:r>
            <a:r>
              <a:rPr lang="ja-JP" altLang="en-US" sz="473" b="0" i="0" u="none" baseline="0" dirty="0">
                <a:solidFill>
                  <a:srgbClr val="000000"/>
                </a:solidFill>
                <a:latin typeface="arial"/>
              </a:rPr>
              <a:t>秘</a:t>
            </a:r>
            <a:endParaRPr lang="en-US" sz="473" b="0" i="0" u="none" baseline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630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10" name="Rectangle 9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2"/>
            <a:ext cx="10728960" cy="4149215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32369" y="1200785"/>
            <a:ext cx="10727267" cy="400050"/>
          </a:xfrm>
        </p:spPr>
        <p:txBody>
          <a:bodyPr anchor="b"/>
          <a:lstStyle>
            <a:lvl1pPr marL="0" indent="0">
              <a:buNone/>
              <a:defRPr/>
            </a:lvl1pPr>
            <a:lvl2pPr marL="246982" indent="0">
              <a:buNone/>
              <a:defRPr/>
            </a:lvl2pPr>
            <a:lvl3pPr marL="542662" indent="0">
              <a:buNone/>
              <a:defRPr/>
            </a:lvl3pPr>
            <a:lvl4pPr marL="789642" indent="0">
              <a:buNone/>
              <a:defRPr/>
            </a:lvl4pPr>
            <a:lvl5pPr marL="100647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0580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7" name="Rectangle 6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474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9" name="Rectangle 8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371608"/>
            <a:ext cx="512064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371608"/>
            <a:ext cx="512064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257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1" y="6433399"/>
            <a:ext cx="1498259" cy="1494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76" y="10"/>
            <a:ext cx="12192000" cy="11712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77810"/>
            <a:ext cx="12192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6191765"/>
            <a:ext cx="121920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371608"/>
            <a:ext cx="10728960" cy="4697855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black">
          <a:xfrm>
            <a:off x="10881339" y="6406392"/>
            <a:ext cx="706967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432957" eaLnBrk="0" hangingPunct="0">
              <a:spcBef>
                <a:spcPct val="0"/>
              </a:spcBef>
              <a:tabLst>
                <a:tab pos="337426" algn="l"/>
                <a:tab pos="3339458" algn="ctr"/>
                <a:tab pos="6180319" algn="r"/>
                <a:tab pos="6467882" algn="r"/>
              </a:tabLst>
              <a:defRPr/>
            </a:pPr>
            <a:fld id="{EDF30A77-26CB-4904-9806-B14B0F476DBA}" type="slidenum">
              <a:rPr lang="en-US" sz="663">
                <a:solidFill>
                  <a:schemeClr val="bg2"/>
                </a:solidFill>
                <a:latin typeface="Arial" charset="0"/>
              </a:rPr>
              <a:pPr algn="r" defTabSz="432957" eaLnBrk="0" hangingPunct="0">
                <a:spcBef>
                  <a:spcPct val="0"/>
                </a:spcBef>
                <a:tabLst>
                  <a:tab pos="337426" algn="l"/>
                  <a:tab pos="3339458" algn="ctr"/>
                  <a:tab pos="6180319" algn="r"/>
                  <a:tab pos="6467882" algn="r"/>
                </a:tabLst>
                <a:defRPr/>
              </a:pPr>
              <a:t>‹#›</a:t>
            </a:fld>
            <a:endParaRPr lang="en-US" sz="663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137170"/>
            <a:ext cx="10728960" cy="1034097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hc" descr=" ">
            <a:extLst>
              <a:ext uri="{FF2B5EF4-FFF2-40B4-BE49-F238E27FC236}">
                <a16:creationId xmlns:a16="http://schemas.microsoft.com/office/drawing/2014/main" id="{295BF5CD-B4CF-44A2-9818-1B3551DDEF23}"/>
              </a:ext>
            </a:extLst>
          </p:cNvPr>
          <p:cNvSpPr txBox="1"/>
          <p:nvPr/>
        </p:nvSpPr>
        <p:spPr>
          <a:xfrm>
            <a:off x="0" y="5"/>
            <a:ext cx="12192000" cy="1905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638" b="0" i="0" u="none" baseline="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7" name="hr" descr=" ">
            <a:extLst>
              <a:ext uri="{FF2B5EF4-FFF2-40B4-BE49-F238E27FC236}">
                <a16:creationId xmlns:a16="http://schemas.microsoft.com/office/drawing/2014/main" id="{788B6570-882C-4047-B2AE-76983B7E1A4D}"/>
              </a:ext>
            </a:extLst>
          </p:cNvPr>
          <p:cNvSpPr txBox="1"/>
          <p:nvPr/>
        </p:nvSpPr>
        <p:spPr>
          <a:xfrm>
            <a:off x="0" y="5"/>
            <a:ext cx="12192000" cy="1905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638" b="0" i="0" u="none" baseline="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8" name="fl" descr=" ">
            <a:extLst>
              <a:ext uri="{FF2B5EF4-FFF2-40B4-BE49-F238E27FC236}">
                <a16:creationId xmlns:a16="http://schemas.microsoft.com/office/drawing/2014/main" id="{0A77ECD3-A445-4E4A-87B2-86332E85FDDC}"/>
              </a:ext>
            </a:extLst>
          </p:cNvPr>
          <p:cNvSpPr txBox="1"/>
          <p:nvPr/>
        </p:nvSpPr>
        <p:spPr>
          <a:xfrm>
            <a:off x="0" y="6537965"/>
            <a:ext cx="12192000" cy="1905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900"/>
              </a:spcAft>
            </a:pPr>
            <a:r>
              <a:rPr lang="en-US" sz="638" b="0" i="0" u="none" baseline="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0" name="fc" descr=" ">
            <a:extLst>
              <a:ext uri="{FF2B5EF4-FFF2-40B4-BE49-F238E27FC236}">
                <a16:creationId xmlns:a16="http://schemas.microsoft.com/office/drawing/2014/main" id="{F794C85F-3A69-4057-B3A3-9843A3A40DB7}"/>
              </a:ext>
            </a:extLst>
          </p:cNvPr>
          <p:cNvSpPr txBox="1"/>
          <p:nvPr/>
        </p:nvSpPr>
        <p:spPr>
          <a:xfrm>
            <a:off x="0" y="6537965"/>
            <a:ext cx="12192000" cy="1905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638" b="0" i="0" u="none" baseline="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3" name="fr" descr=" ">
            <a:extLst>
              <a:ext uri="{FF2B5EF4-FFF2-40B4-BE49-F238E27FC236}">
                <a16:creationId xmlns:a16="http://schemas.microsoft.com/office/drawing/2014/main" id="{EF2AAE34-925F-497E-B8AE-BD9310BD62CC}"/>
              </a:ext>
            </a:extLst>
          </p:cNvPr>
          <p:cNvSpPr txBox="1"/>
          <p:nvPr/>
        </p:nvSpPr>
        <p:spPr>
          <a:xfrm>
            <a:off x="0" y="6537965"/>
            <a:ext cx="12192000" cy="1905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638" b="0" i="0" u="none" baseline="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4" name="hl" descr="llPROTECTED 関係者外秘"/>
          <p:cNvSpPr txBox="1"/>
          <p:nvPr/>
        </p:nvSpPr>
        <p:spPr>
          <a:xfrm>
            <a:off x="0" y="8"/>
            <a:ext cx="12192000" cy="2077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643"/>
              </a:spcAft>
            </a:pPr>
            <a:r>
              <a:rPr lang="en-US" sz="75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75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75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75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ransition>
    <p:fade/>
  </p:transition>
  <p:txStyles>
    <p:titleStyle>
      <a:lvl1pPr algn="l" defTabSz="667892" rtl="0" eaLnBrk="1" latinLnBrk="0" hangingPunct="1">
        <a:spcBef>
          <a:spcPct val="0"/>
        </a:spcBef>
        <a:buNone/>
        <a:defRPr sz="2036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64655" indent="-164655" algn="l" defTabSz="667892" rtl="0" eaLnBrk="1" latinLnBrk="0" hangingPunct="1">
        <a:spcBef>
          <a:spcPts val="877"/>
        </a:spcBef>
        <a:buClr>
          <a:schemeClr val="accent3"/>
        </a:buClr>
        <a:buFont typeface="Arial" panose="020B0604020202020204" pitchFamily="34" charset="0"/>
        <a:buChar char="•"/>
        <a:defRPr sz="1468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696" indent="-208716" algn="l" defTabSz="667892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709634" indent="-166974" algn="l" defTabSz="667892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56615" indent="-166974" algn="l" defTabSz="667892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184" kern="1200">
          <a:solidFill>
            <a:schemeClr val="tx1"/>
          </a:solidFill>
          <a:latin typeface="+mn-lt"/>
          <a:ea typeface="+mn-ea"/>
          <a:cs typeface="+mn-cs"/>
        </a:defRPr>
      </a:lvl4pPr>
      <a:lvl5pPr marL="1173449" indent="-166974" algn="l" defTabSz="667892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184" kern="1200">
          <a:solidFill>
            <a:schemeClr val="tx1"/>
          </a:solidFill>
          <a:latin typeface="+mn-lt"/>
          <a:ea typeface="+mn-ea"/>
          <a:cs typeface="+mn-cs"/>
        </a:defRPr>
      </a:lvl5pPr>
      <a:lvl6pPr marL="1836703" indent="-166974" algn="l" defTabSz="6678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6pPr>
      <a:lvl7pPr marL="2170649" indent="-166974" algn="l" defTabSz="6678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7pPr>
      <a:lvl8pPr marL="2504594" indent="-166974" algn="l" defTabSz="6678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8pPr>
      <a:lvl9pPr marL="2838539" indent="-166974" algn="l" defTabSz="6678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3946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67892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01837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35785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69730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03675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37622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71568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35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35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29A-BF21-441B-99E1-82A94E0C3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862" y="1616347"/>
            <a:ext cx="8640660" cy="1812653"/>
          </a:xfrm>
        </p:spPr>
        <p:txBody>
          <a:bodyPr anchor="ctr">
            <a:noAutofit/>
          </a:bodyPr>
          <a:lstStyle/>
          <a:p>
            <a:pPr algn="r"/>
            <a:r>
              <a:rPr lang="en-US" sz="4000" u="sng" dirty="0">
                <a:latin typeface="+mn-lt"/>
              </a:rPr>
              <a:t>Applied data science capstone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Michigan microbrewery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58DD3-5C14-485E-B251-A7458B86973D}"/>
              </a:ext>
            </a:extLst>
          </p:cNvPr>
          <p:cNvSpPr txBox="1"/>
          <p:nvPr/>
        </p:nvSpPr>
        <p:spPr>
          <a:xfrm>
            <a:off x="9079992" y="0"/>
            <a:ext cx="29443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		2020/04/10</a:t>
            </a:r>
          </a:p>
          <a:p>
            <a:pPr algn="r"/>
            <a:r>
              <a:rPr lang="en-US" sz="1350" dirty="0"/>
              <a:t>Kevin Duncan</a:t>
            </a:r>
          </a:p>
        </p:txBody>
      </p:sp>
    </p:spTree>
    <p:extLst>
      <p:ext uri="{BB962C8B-B14F-4D97-AF65-F5344CB8AC3E}">
        <p14:creationId xmlns:p14="http://schemas.microsoft.com/office/powerpoint/2010/main" val="952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254F-3C62-4F8E-A317-A141ED48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43800" cy="685800"/>
          </a:xfrm>
        </p:spPr>
        <p:txBody>
          <a:bodyPr vert="horz" lIns="141043" tIns="0" rIns="141043" bIns="0" rtlCol="0" anchor="ctr">
            <a:noAutofit/>
          </a:bodyPr>
          <a:lstStyle/>
          <a:p>
            <a:pPr defTabSz="890522"/>
            <a:r>
              <a:rPr lang="en-US" sz="2715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7B261-EF5A-409E-B4E4-6A8917C6DFFA}"/>
              </a:ext>
            </a:extLst>
          </p:cNvPr>
          <p:cNvSpPr txBox="1"/>
          <p:nvPr/>
        </p:nvSpPr>
        <p:spPr>
          <a:xfrm>
            <a:off x="1773259" y="1894667"/>
            <a:ext cx="66665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1. Background</a:t>
            </a:r>
          </a:p>
          <a:p>
            <a:r>
              <a:rPr lang="en-US" sz="4400" dirty="0"/>
              <a:t>2. Objectives</a:t>
            </a:r>
          </a:p>
          <a:p>
            <a:r>
              <a:rPr lang="en-US" sz="4400" dirty="0"/>
              <a:t>3. Planned Outputs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9873682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254F-3C62-4F8E-A317-A141ED48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46"/>
            <a:ext cx="7543800" cy="685800"/>
          </a:xfrm>
        </p:spPr>
        <p:txBody>
          <a:bodyPr vert="horz" lIns="141043" tIns="0" rIns="141043" bIns="0" rtlCol="0" anchor="ctr">
            <a:noAutofit/>
          </a:bodyPr>
          <a:lstStyle/>
          <a:p>
            <a:pPr defTabSz="890522"/>
            <a:r>
              <a:rPr lang="en-US" sz="2715" dirty="0"/>
              <a:t>1. 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CD613-8C09-4AFD-866F-F3748E9AE2B7}"/>
              </a:ext>
            </a:extLst>
          </p:cNvPr>
          <p:cNvSpPr txBox="1"/>
          <p:nvPr/>
        </p:nvSpPr>
        <p:spPr>
          <a:xfrm>
            <a:off x="255370" y="5691465"/>
            <a:ext cx="1168125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Key Point:  If opening a Microbrewery, need to choose carefully to avoid jumping into a saturated market.</a:t>
            </a:r>
            <a:endParaRPr lang="en-US" b="1" dirty="0">
              <a:sym typeface="Symbol" panose="05050102010706020507" pitchFamily="18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7859-2B63-41BB-8CFC-0BAD63D4A6C7}"/>
              </a:ext>
            </a:extLst>
          </p:cNvPr>
          <p:cNvSpPr txBox="1"/>
          <p:nvPr/>
        </p:nvSpPr>
        <p:spPr>
          <a:xfrm>
            <a:off x="126916" y="1866366"/>
            <a:ext cx="11681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Craft Beer is popular in the United States, with a rapid expansion of Microbreweries across the Northeast, Michigan, and Northwest.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of Calendar Year end 2017, there were over 6,200 Craft Breweries.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Craft Brewing is potentially very profitable, especially once establishing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due to the expansion of Craft Brewing, new startups need to choose location wisely as the density of breweries increase in residential areas. </a:t>
            </a:r>
          </a:p>
        </p:txBody>
      </p:sp>
    </p:spTree>
    <p:extLst>
      <p:ext uri="{BB962C8B-B14F-4D97-AF65-F5344CB8AC3E}">
        <p14:creationId xmlns:p14="http://schemas.microsoft.com/office/powerpoint/2010/main" val="23869911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254F-3C62-4F8E-A317-A141ED48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46"/>
            <a:ext cx="7543800" cy="685800"/>
          </a:xfrm>
        </p:spPr>
        <p:txBody>
          <a:bodyPr vert="horz" lIns="141043" tIns="0" rIns="141043" bIns="0" rtlCol="0" anchor="ctr">
            <a:noAutofit/>
          </a:bodyPr>
          <a:lstStyle/>
          <a:p>
            <a:pPr defTabSz="890522"/>
            <a:r>
              <a:rPr lang="en-US" sz="2715" dirty="0"/>
              <a:t>1. 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CD613-8C09-4AFD-866F-F3748E9AE2B7}"/>
              </a:ext>
            </a:extLst>
          </p:cNvPr>
          <p:cNvSpPr txBox="1"/>
          <p:nvPr/>
        </p:nvSpPr>
        <p:spPr>
          <a:xfrm>
            <a:off x="255370" y="5691465"/>
            <a:ext cx="1168125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Key Point:  Find a Neighborhood with Income ≥$75k,  pop ≥15,000, and minimum Bar/Brewery density.</a:t>
            </a:r>
            <a:endParaRPr lang="en-US" b="1" dirty="0">
              <a:sym typeface="Symbol" panose="05050102010706020507" pitchFamily="18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7859-2B63-41BB-8CFC-0BAD63D4A6C7}"/>
              </a:ext>
            </a:extLst>
          </p:cNvPr>
          <p:cNvSpPr txBox="1"/>
          <p:nvPr/>
        </p:nvSpPr>
        <p:spPr>
          <a:xfrm>
            <a:off x="126916" y="1866366"/>
            <a:ext cx="11681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have been recruited to assist a up and coming Midwestern Microbrewery, Great Divide Brewing, in locating a brewery and taproom in Michigan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Great Divide sells well with Household incomes over $75,000.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offers a lineup of premium Microbrew styles, ranging from Bold IPAs to Easy Drinking Pilsners that appeal to more affluent and established professionals.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objective is find a Neighborhood in Michigan that meets these criteria but also has a low density of Breweries and Bars.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Neighboorhoods</a:t>
            </a:r>
            <a:r>
              <a:rPr lang="en-US" sz="2000" dirty="0"/>
              <a:t> should have a population greater than 15,000 to ensure sufficient sales demand.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65460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254F-3C62-4F8E-A317-A141ED48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46"/>
            <a:ext cx="7543800" cy="685800"/>
          </a:xfrm>
        </p:spPr>
        <p:txBody>
          <a:bodyPr vert="horz" lIns="141043" tIns="0" rIns="141043" bIns="0" rtlCol="0" anchor="ctr">
            <a:noAutofit/>
          </a:bodyPr>
          <a:lstStyle/>
          <a:p>
            <a:pPr defTabSz="890522"/>
            <a:r>
              <a:rPr lang="en-US" sz="2715" dirty="0"/>
              <a:t>1. Planned 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CD613-8C09-4AFD-866F-F3748E9AE2B7}"/>
              </a:ext>
            </a:extLst>
          </p:cNvPr>
          <p:cNvSpPr txBox="1"/>
          <p:nvPr/>
        </p:nvSpPr>
        <p:spPr>
          <a:xfrm>
            <a:off x="255370" y="5691465"/>
            <a:ext cx="11681259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Key Point:  Scrape or use Census Data to get Demographic </a:t>
            </a:r>
            <a:r>
              <a:rPr lang="en-US" b="1" dirty="0" err="1"/>
              <a:t>info.Use</a:t>
            </a:r>
            <a:r>
              <a:rPr lang="en-US" b="1" dirty="0"/>
              <a:t> Foursquare to obtain Venues for Cities of interest.  </a:t>
            </a:r>
          </a:p>
          <a:p>
            <a:r>
              <a:rPr lang="en-US" b="1" dirty="0"/>
              <a:t>Cluster Cities to look for areas that have low occurrence of Breweries.</a:t>
            </a:r>
            <a:endParaRPr lang="en-US" b="1" dirty="0">
              <a:sym typeface="Symbol" panose="05050102010706020507" pitchFamily="18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7859-2B63-41BB-8CFC-0BAD63D4A6C7}"/>
              </a:ext>
            </a:extLst>
          </p:cNvPr>
          <p:cNvSpPr txBox="1"/>
          <p:nvPr/>
        </p:nvSpPr>
        <p:spPr>
          <a:xfrm>
            <a:off x="126916" y="1866366"/>
            <a:ext cx="116812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Scrape or load Census data for Counties in Michigan that have for Household Income &gt;$75k/year.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Scrape or load Census data for Neighborhoods within County that have Population &gt;15K.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 related Neighborhoods to look for areas with various types of eateries, social gathering places, that have a low density of Bars and Breweries.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3639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oyota_Theme1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oyota_Theme1" id="{1419E910-129D-4E29-88FA-06A8FBE9F43A}" vid="{33FF7A4C-1FEB-43A7-8B42-2697B781BF8F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Toyota_Theme1</Template>
  <TotalTime>2820</TotalTime>
  <Words>346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Gill Sans MT</vt:lpstr>
      <vt:lpstr>wingdings</vt:lpstr>
      <vt:lpstr>Toyota_Theme1</vt:lpstr>
      <vt:lpstr>Gallery</vt:lpstr>
      <vt:lpstr>Applied data science capstone Michigan microbrewery</vt:lpstr>
      <vt:lpstr>Agenda</vt:lpstr>
      <vt:lpstr>1. background</vt:lpstr>
      <vt:lpstr>1. OBJECTIVE</vt:lpstr>
      <vt:lpstr>1. Planned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096D Kosu Kickoff</dc:title>
  <dc:creator>Kevin Duncan (TEMA)</dc:creator>
  <cp:lastModifiedBy>Kevin Duncan (TEMA)</cp:lastModifiedBy>
  <cp:revision>125</cp:revision>
  <dcterms:created xsi:type="dcterms:W3CDTF">2019-10-07T18:06:28Z</dcterms:created>
  <dcterms:modified xsi:type="dcterms:W3CDTF">2020-04-12T20:51:55Z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5b34b900-bc0f-42e1-bed2-f93144fa7356</vt:lpwstr>
  </property>
</Properties>
</file>