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slide" Target="slides/slide20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20" name="Shape 20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0" i="0" sz="20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69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0019" lvl="1" marL="731520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5852" lvl="3" marL="1216152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92964" lvl="4" marL="1426464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0932" lvl="5" marL="1627632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6867" lvl="7" marL="2029968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4835" lvl="8" marL="2231136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269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0019" lvl="1" marL="731520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5852" lvl="3" marL="1216152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92964" lvl="4" marL="1426464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0932" lvl="5" marL="1627632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6867" lvl="7" marL="2029968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4835" lvl="8" marL="2231136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37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7159" lvl="1" marL="731520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73152" lvl="3" marL="1216152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0264" lvl="4" marL="1426464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78232" lvl="5" marL="1627632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37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7159" lvl="1" marL="731520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73152" lvl="3" marL="1216152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0264" lvl="4" marL="1426464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78232" lvl="5" marL="1627632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0" i="0" sz="20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63500" lvl="6" marL="18288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61467" lvl="7" marL="2029968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59435" lvl="8" marL="2231136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05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Three-Dimensional Human Motivation Theory of Attribution</a:t>
            </a:r>
          </a:p>
        </p:txBody>
      </p:sp>
      <p:pic>
        <p:nvPicPr>
          <p:cNvPr id="166" name="Shape 1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690" y="2276871"/>
            <a:ext cx="3129469" cy="33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Vroom’s Theory of Expectancy</a:t>
            </a:r>
          </a:p>
        </p:txBody>
      </p:sp>
      <p:pic>
        <p:nvPicPr>
          <p:cNvPr descr="https://lh5.googleusercontent.com/6p0SOsHRqAJr5OUNTbHf25hNbb0aZg7XzjOVJ7KRzbyDYmVugVFOyTonoCg7X3ahfexpW79mEzD2bJH_AM2EzLdyiIC3u3gOkngMvEz5i6MrMi5oTIFOHjzgZ5bPJnPWqxTPCFtLZCA"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051" y="1990491"/>
            <a:ext cx="4381500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Victor H. Vroom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Vroom studied at McGill University and the University of Michigan</a:t>
            </a:r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Holds the position of Chairman of Administrative Sciences at the University of Yale</a:t>
            </a:r>
          </a:p>
          <a:p>
            <a:pPr indent="-4571" lvl="0" marL="118871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s://lh4.googleusercontent.com/gbuHnuK0_E0yWzwpR12iYlP9VoMnpNWB9MHGeVmdd6STqXc0o79kG-TuJlLIER0gtqR-BAc5GinUmKpJ6EXhjnrereGl-QPUwqMCCpUyZR8Qz41mgDDP3FNXp_JEWGXj0IvEi81Bel4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600" y="5301207"/>
            <a:ext cx="4410074" cy="103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kzZLn8M6v8284Vsfi9ZL7ihuDr8EW78cvqYYqy4UsevYtQWxZb8NZNH6SpkrPcazRNFrGbaXyE_MmfOMyx0B2mF5t1KGIjN1Ta10BZbKZQT5n3FtOuaHQ6mILHndEIq9N7hSOipALQc"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6080" y="2193902"/>
            <a:ext cx="3715594" cy="870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41fuATrj-rBODXOe_JOAe5WZp3VRTLMrzwtOoGr4_ExCiXlLx-BIOAGUKc3JkC5ddGMc16fTf_gj-Ilg2jRdF8vCvM1wdgR_1NSZyJk5t6u_J7JE482HlJU6bC08vZeitRSFdpKAJa4" id="181" name="Shape 1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503" y="3429000"/>
            <a:ext cx="1428749" cy="14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850" y="2271750"/>
            <a:ext cx="6534300" cy="23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Effort</a:t>
            </a:r>
          </a:p>
        </p:txBody>
      </p:sp>
      <p:pic>
        <p:nvPicPr>
          <p:cNvPr id="192" name="Shape 1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2930525"/>
            <a:ext cx="6534300" cy="23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1043608" y="2780927"/>
            <a:ext cx="2304300" cy="252029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940151" y="2852935"/>
            <a:ext cx="2304300" cy="2448300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101721" y="2780925"/>
            <a:ext cx="1641600" cy="2520300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3400975" y="2578750"/>
            <a:ext cx="5185500" cy="307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619" y="2992537"/>
            <a:ext cx="3925825" cy="22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Performance</a:t>
            </a:r>
          </a:p>
        </p:txBody>
      </p:sp>
      <p:pic>
        <p:nvPicPr>
          <p:cNvPr id="203" name="Shape 2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2930525"/>
            <a:ext cx="6534300" cy="23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043608" y="2780927"/>
            <a:ext cx="2304300" cy="252029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940151" y="2852935"/>
            <a:ext cx="2304300" cy="2448300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446276" y="2780902"/>
            <a:ext cx="2395500" cy="252029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87625" y="2214375"/>
            <a:ext cx="24600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884325" y="2366775"/>
            <a:ext cx="2516700" cy="37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883325" y="2214375"/>
            <a:ext cx="2516700" cy="378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50" y="3295773"/>
            <a:ext cx="2879025" cy="16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975" y="3109055"/>
            <a:ext cx="2668875" cy="18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Rewards</a:t>
            </a:r>
          </a:p>
        </p:txBody>
      </p:sp>
      <p:pic>
        <p:nvPicPr>
          <p:cNvPr id="217" name="Shape 2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2930525"/>
            <a:ext cx="6534300" cy="23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043608" y="2780927"/>
            <a:ext cx="2304300" cy="252029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940151" y="2852935"/>
            <a:ext cx="2304300" cy="2448300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347864" y="2780927"/>
            <a:ext cx="2395500" cy="252029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00750" y="2242400"/>
            <a:ext cx="5157600" cy="36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21711"/>
            <a:ext cx="4760976" cy="28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lang="en-CA"/>
              <a:t>Vroom’s Formula Overview</a:t>
            </a:r>
          </a:p>
        </p:txBody>
      </p:sp>
      <p:pic>
        <p:nvPicPr>
          <p:cNvPr id="228" name="Shape 2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2930525"/>
            <a:ext cx="65341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1043608" y="2780927"/>
            <a:ext cx="2304256" cy="252027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40151" y="2852935"/>
            <a:ext cx="2304256" cy="2448271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347864" y="2780927"/>
            <a:ext cx="2395572" cy="2520279"/>
          </a:xfrm>
          <a:prstGeom prst="ellipse">
            <a:avLst/>
          </a:prstGeom>
          <a:noFill/>
          <a:ln cap="flat" cmpd="thickThin" w="480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32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Positive and Negative Motivations Analysed by Vroom’s Theory of Expectancy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CA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POSITIVE</a:t>
            </a:r>
          </a:p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4645037" y="1698986"/>
            <a:ext cx="4041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CA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NEGATIVE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75" y="3510750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137" y="3510750"/>
            <a:ext cx="24955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Review of Questions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0" y="3573016"/>
            <a:ext cx="9144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is the human mind motivated?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62" y="1244662"/>
            <a:ext cx="4368675" cy="43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0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Motivation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683568" y="3933055"/>
            <a:ext cx="2013992" cy="3314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March 2017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Questions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3573016"/>
            <a:ext cx="9144000" cy="10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is the human mind motivated?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Types of Motivation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CA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POSITIVE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subject is motivated to achieve a goal that is desirable</a:t>
            </a: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CA" sz="2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NEGATIVE</a:t>
            </a:r>
          </a:p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</a:pPr>
            <a:r>
              <a:rPr b="0" i="0" lang="en-CA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subject is motivated to avoid a circumstance that would be disadvantageous or harmful.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467543" y="3356992"/>
            <a:ext cx="8077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lang="en-CA"/>
              <a:t>Motivational Theories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Two-Factor  Theory</a:t>
            </a:r>
          </a:p>
        </p:txBody>
      </p:sp>
      <p:pic>
        <p:nvPicPr>
          <p:cNvPr id="148" name="Shape 1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761" y="1968500"/>
            <a:ext cx="30384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05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Maslow’s Hierarchy of Needs Theory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2351671"/>
            <a:ext cx="2893346" cy="364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C700"/>
              </a:buClr>
              <a:buSzPct val="25000"/>
              <a:buFont typeface="Corbel"/>
              <a:buNone/>
            </a:pPr>
            <a:r>
              <a:rPr b="1" i="0" lang="en-CA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rPr>
              <a:t>Hawthorne Effect</a:t>
            </a:r>
          </a:p>
        </p:txBody>
      </p:sp>
      <p:pic>
        <p:nvPicPr>
          <p:cNvPr id="160" name="Shape 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1914400"/>
            <a:ext cx="2880320" cy="395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