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5"/>
  </p:notesMasterIdLst>
  <p:sldIdLst>
    <p:sldId id="447" r:id="rId2"/>
    <p:sldId id="256" r:id="rId3"/>
    <p:sldId id="257" r:id="rId4"/>
    <p:sldId id="316" r:id="rId5"/>
    <p:sldId id="258" r:id="rId6"/>
    <p:sldId id="259" r:id="rId7"/>
    <p:sldId id="265" r:id="rId8"/>
    <p:sldId id="266" r:id="rId9"/>
    <p:sldId id="280" r:id="rId10"/>
    <p:sldId id="283" r:id="rId11"/>
    <p:sldId id="269" r:id="rId12"/>
    <p:sldId id="270" r:id="rId13"/>
    <p:sldId id="271" r:id="rId14"/>
    <p:sldId id="262" r:id="rId15"/>
    <p:sldId id="272" r:id="rId16"/>
    <p:sldId id="263" r:id="rId17"/>
    <p:sldId id="274" r:id="rId18"/>
    <p:sldId id="273" r:id="rId19"/>
    <p:sldId id="264" r:id="rId20"/>
    <p:sldId id="275" r:id="rId21"/>
    <p:sldId id="276" r:id="rId22"/>
    <p:sldId id="277" r:id="rId23"/>
    <p:sldId id="260" r:id="rId24"/>
    <p:sldId id="313" r:id="rId25"/>
    <p:sldId id="281" r:id="rId26"/>
    <p:sldId id="268" r:id="rId27"/>
    <p:sldId id="284" r:id="rId28"/>
    <p:sldId id="287" r:id="rId29"/>
    <p:sldId id="291" r:id="rId30"/>
    <p:sldId id="295" r:id="rId31"/>
    <p:sldId id="312" r:id="rId32"/>
    <p:sldId id="297" r:id="rId33"/>
    <p:sldId id="299" r:id="rId34"/>
    <p:sldId id="303" r:id="rId35"/>
    <p:sldId id="305" r:id="rId36"/>
    <p:sldId id="309" r:id="rId37"/>
    <p:sldId id="278" r:id="rId38"/>
    <p:sldId id="311" r:id="rId39"/>
    <p:sldId id="267" r:id="rId40"/>
    <p:sldId id="288" r:id="rId41"/>
    <p:sldId id="286" r:id="rId42"/>
    <p:sldId id="289" r:id="rId43"/>
    <p:sldId id="292" r:id="rId44"/>
    <p:sldId id="301" r:id="rId45"/>
    <p:sldId id="304" r:id="rId46"/>
    <p:sldId id="296" r:id="rId47"/>
    <p:sldId id="314" r:id="rId48"/>
    <p:sldId id="298" r:id="rId49"/>
    <p:sldId id="308" r:id="rId50"/>
    <p:sldId id="310" r:id="rId51"/>
    <p:sldId id="317" r:id="rId52"/>
    <p:sldId id="315" r:id="rId53"/>
    <p:sldId id="318" r:id="rId54"/>
    <p:sldId id="319" r:id="rId55"/>
    <p:sldId id="320" r:id="rId56"/>
    <p:sldId id="325" r:id="rId57"/>
    <p:sldId id="331" r:id="rId58"/>
    <p:sldId id="326" r:id="rId59"/>
    <p:sldId id="322" r:id="rId60"/>
    <p:sldId id="323" r:id="rId61"/>
    <p:sldId id="324" r:id="rId62"/>
    <p:sldId id="327" r:id="rId63"/>
    <p:sldId id="328" r:id="rId64"/>
    <p:sldId id="329" r:id="rId65"/>
    <p:sldId id="332" r:id="rId66"/>
    <p:sldId id="333" r:id="rId67"/>
    <p:sldId id="334" r:id="rId68"/>
    <p:sldId id="335" r:id="rId69"/>
    <p:sldId id="282"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64" r:id="rId84"/>
    <p:sldId id="365" r:id="rId85"/>
    <p:sldId id="366" r:id="rId86"/>
    <p:sldId id="367" r:id="rId87"/>
    <p:sldId id="368" r:id="rId88"/>
    <p:sldId id="369" r:id="rId89"/>
    <p:sldId id="370" r:id="rId90"/>
    <p:sldId id="371" r:id="rId91"/>
    <p:sldId id="372" r:id="rId92"/>
    <p:sldId id="374" r:id="rId93"/>
    <p:sldId id="375"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77" r:id="rId108"/>
    <p:sldId id="376" r:id="rId109"/>
    <p:sldId id="362" r:id="rId110"/>
    <p:sldId id="363" r:id="rId111"/>
    <p:sldId id="408"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39" r:id="rId143"/>
    <p:sldId id="440" r:id="rId144"/>
    <p:sldId id="443" r:id="rId145"/>
    <p:sldId id="441" r:id="rId146"/>
    <p:sldId id="442" r:id="rId147"/>
    <p:sldId id="446" r:id="rId148"/>
    <p:sldId id="444" r:id="rId149"/>
    <p:sldId id="445"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48" r:id="rId181"/>
    <p:sldId id="449" r:id="rId182"/>
    <p:sldId id="450" r:id="rId183"/>
    <p:sldId id="451" r:id="rId184"/>
    <p:sldId id="452" r:id="rId185"/>
    <p:sldId id="453" r:id="rId186"/>
    <p:sldId id="454" r:id="rId187"/>
    <p:sldId id="455" r:id="rId188"/>
    <p:sldId id="456" r:id="rId189"/>
    <p:sldId id="457" r:id="rId190"/>
    <p:sldId id="458" r:id="rId191"/>
    <p:sldId id="459" r:id="rId192"/>
    <p:sldId id="460" r:id="rId193"/>
    <p:sldId id="461" r:id="rId194"/>
    <p:sldId id="462" r:id="rId195"/>
    <p:sldId id="463" r:id="rId196"/>
    <p:sldId id="464" r:id="rId197"/>
    <p:sldId id="465" r:id="rId198"/>
    <p:sldId id="466" r:id="rId199"/>
    <p:sldId id="467" r:id="rId200"/>
    <p:sldId id="468" r:id="rId201"/>
    <p:sldId id="469" r:id="rId202"/>
    <p:sldId id="470" r:id="rId203"/>
    <p:sldId id="471" r:id="rId204"/>
    <p:sldId id="472" r:id="rId205"/>
    <p:sldId id="473" r:id="rId206"/>
    <p:sldId id="474" r:id="rId207"/>
    <p:sldId id="475" r:id="rId208"/>
    <p:sldId id="476" r:id="rId209"/>
    <p:sldId id="477" r:id="rId210"/>
    <p:sldId id="478" r:id="rId211"/>
    <p:sldId id="479" r:id="rId212"/>
    <p:sldId id="480" r:id="rId213"/>
    <p:sldId id="481" r:id="rId214"/>
    <p:sldId id="482" r:id="rId215"/>
    <p:sldId id="483" r:id="rId216"/>
    <p:sldId id="484" r:id="rId217"/>
    <p:sldId id="485" r:id="rId218"/>
    <p:sldId id="486" r:id="rId219"/>
    <p:sldId id="487" r:id="rId220"/>
    <p:sldId id="488" r:id="rId221"/>
    <p:sldId id="489" r:id="rId222"/>
    <p:sldId id="490" r:id="rId223"/>
    <p:sldId id="491" r:id="rId224"/>
    <p:sldId id="492" r:id="rId225"/>
    <p:sldId id="493" r:id="rId226"/>
    <p:sldId id="494" r:id="rId227"/>
    <p:sldId id="495" r:id="rId228"/>
    <p:sldId id="496" r:id="rId229"/>
    <p:sldId id="497" r:id="rId230"/>
    <p:sldId id="498" r:id="rId231"/>
    <p:sldId id="499" r:id="rId232"/>
    <p:sldId id="500" r:id="rId233"/>
    <p:sldId id="501" r:id="rId234"/>
    <p:sldId id="502" r:id="rId235"/>
    <p:sldId id="503" r:id="rId236"/>
    <p:sldId id="504" r:id="rId237"/>
    <p:sldId id="505" r:id="rId238"/>
    <p:sldId id="506" r:id="rId239"/>
    <p:sldId id="507" r:id="rId240"/>
    <p:sldId id="508" r:id="rId241"/>
    <p:sldId id="509" r:id="rId242"/>
    <p:sldId id="510" r:id="rId243"/>
    <p:sldId id="511" r:id="rId244"/>
    <p:sldId id="512" r:id="rId245"/>
    <p:sldId id="513" r:id="rId246"/>
    <p:sldId id="514" r:id="rId247"/>
    <p:sldId id="515" r:id="rId248"/>
    <p:sldId id="516" r:id="rId249"/>
    <p:sldId id="517" r:id="rId250"/>
    <p:sldId id="518" r:id="rId251"/>
    <p:sldId id="519" r:id="rId252"/>
    <p:sldId id="520" r:id="rId253"/>
    <p:sldId id="521" r:id="rId254"/>
    <p:sldId id="522" r:id="rId255"/>
    <p:sldId id="523" r:id="rId256"/>
    <p:sldId id="524" r:id="rId257"/>
    <p:sldId id="525" r:id="rId258"/>
    <p:sldId id="526" r:id="rId259"/>
    <p:sldId id="527" r:id="rId260"/>
    <p:sldId id="528" r:id="rId261"/>
    <p:sldId id="529" r:id="rId262"/>
    <p:sldId id="530" r:id="rId263"/>
    <p:sldId id="531" r:id="rId264"/>
    <p:sldId id="532" r:id="rId265"/>
    <p:sldId id="533" r:id="rId266"/>
    <p:sldId id="534" r:id="rId267"/>
    <p:sldId id="535" r:id="rId268"/>
    <p:sldId id="536" r:id="rId269"/>
    <p:sldId id="537" r:id="rId270"/>
    <p:sldId id="538" r:id="rId271"/>
    <p:sldId id="539" r:id="rId272"/>
    <p:sldId id="540" r:id="rId273"/>
    <p:sldId id="541" r:id="rId274"/>
    <p:sldId id="542" r:id="rId275"/>
    <p:sldId id="543" r:id="rId276"/>
    <p:sldId id="544" r:id="rId277"/>
    <p:sldId id="545" r:id="rId278"/>
    <p:sldId id="546" r:id="rId279"/>
    <p:sldId id="547" r:id="rId280"/>
    <p:sldId id="548" r:id="rId281"/>
    <p:sldId id="549" r:id="rId282"/>
    <p:sldId id="550" r:id="rId283"/>
    <p:sldId id="551" r:id="rId284"/>
    <p:sldId id="552" r:id="rId285"/>
    <p:sldId id="553" r:id="rId286"/>
    <p:sldId id="554" r:id="rId287"/>
    <p:sldId id="555" r:id="rId288"/>
    <p:sldId id="556" r:id="rId289"/>
    <p:sldId id="557" r:id="rId290"/>
    <p:sldId id="558" r:id="rId291"/>
    <p:sldId id="559" r:id="rId292"/>
    <p:sldId id="560" r:id="rId293"/>
    <p:sldId id="561" r:id="rId294"/>
    <p:sldId id="562" r:id="rId295"/>
    <p:sldId id="563" r:id="rId296"/>
    <p:sldId id="564" r:id="rId297"/>
    <p:sldId id="565" r:id="rId298"/>
    <p:sldId id="566" r:id="rId299"/>
    <p:sldId id="567" r:id="rId300"/>
    <p:sldId id="568" r:id="rId301"/>
    <p:sldId id="569" r:id="rId302"/>
    <p:sldId id="570" r:id="rId303"/>
    <p:sldId id="571" r:id="rId304"/>
    <p:sldId id="572" r:id="rId305"/>
    <p:sldId id="573" r:id="rId306"/>
    <p:sldId id="574" r:id="rId307"/>
    <p:sldId id="575" r:id="rId308"/>
    <p:sldId id="576" r:id="rId309"/>
    <p:sldId id="577" r:id="rId310"/>
    <p:sldId id="578" r:id="rId311"/>
    <p:sldId id="579" r:id="rId312"/>
    <p:sldId id="580" r:id="rId313"/>
    <p:sldId id="581" r:id="rId314"/>
    <p:sldId id="582" r:id="rId315"/>
    <p:sldId id="583" r:id="rId316"/>
    <p:sldId id="584" r:id="rId317"/>
    <p:sldId id="585" r:id="rId318"/>
    <p:sldId id="586" r:id="rId319"/>
    <p:sldId id="587" r:id="rId320"/>
    <p:sldId id="588" r:id="rId321"/>
    <p:sldId id="589" r:id="rId322"/>
    <p:sldId id="590" r:id="rId323"/>
    <p:sldId id="591" r:id="rId324"/>
    <p:sldId id="592" r:id="rId325"/>
    <p:sldId id="593" r:id="rId326"/>
    <p:sldId id="594" r:id="rId327"/>
    <p:sldId id="595" r:id="rId328"/>
    <p:sldId id="596" r:id="rId329"/>
    <p:sldId id="597" r:id="rId330"/>
    <p:sldId id="598" r:id="rId331"/>
    <p:sldId id="599" r:id="rId332"/>
    <p:sldId id="600" r:id="rId333"/>
    <p:sldId id="601" r:id="rId334"/>
    <p:sldId id="602" r:id="rId335"/>
    <p:sldId id="603" r:id="rId336"/>
    <p:sldId id="604" r:id="rId337"/>
    <p:sldId id="605" r:id="rId338"/>
    <p:sldId id="606" r:id="rId339"/>
    <p:sldId id="607" r:id="rId340"/>
    <p:sldId id="608" r:id="rId341"/>
    <p:sldId id="609" r:id="rId342"/>
    <p:sldId id="610" r:id="rId343"/>
    <p:sldId id="611" r:id="rId3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74" d="100"/>
          <a:sy n="74" d="100"/>
        </p:scale>
        <p:origin x="96"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heme" Target="theme/theme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viewProps" Target="view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57</a:t>
            </a:fld>
            <a:endParaRPr lang="en-US"/>
          </a:p>
        </p:txBody>
      </p:sp>
    </p:spTree>
    <p:extLst>
      <p:ext uri="{BB962C8B-B14F-4D97-AF65-F5344CB8AC3E}">
        <p14:creationId xmlns:p14="http://schemas.microsoft.com/office/powerpoint/2010/main" val="219922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5B009-CA83-3499-E893-87218CAEA5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5A1F3-F196-0B1C-DF40-A42DE6B53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B42145-8F26-AAAC-59F6-FC0487BEF6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38956F-5BEC-765D-2619-59D0F616A42F}"/>
              </a:ext>
            </a:extLst>
          </p:cNvPr>
          <p:cNvSpPr>
            <a:spLocks noGrp="1"/>
          </p:cNvSpPr>
          <p:nvPr>
            <p:ph type="sldNum" sz="quarter" idx="5"/>
          </p:nvPr>
        </p:nvSpPr>
        <p:spPr/>
        <p:txBody>
          <a:bodyPr/>
          <a:lstStyle/>
          <a:p>
            <a:fld id="{B637321C-E3F1-4D3E-9033-BB90C91397A3}" type="slidenum">
              <a:rPr lang="en-US" smtClean="0"/>
              <a:t>236</a:t>
            </a:fld>
            <a:endParaRPr lang="en-US"/>
          </a:p>
        </p:txBody>
      </p:sp>
    </p:spTree>
    <p:extLst>
      <p:ext uri="{BB962C8B-B14F-4D97-AF65-F5344CB8AC3E}">
        <p14:creationId xmlns:p14="http://schemas.microsoft.com/office/powerpoint/2010/main" val="3231882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52.xml"/><Relationship Id="rId3" Type="http://schemas.openxmlformats.org/officeDocument/2006/relationships/slide" Target="slide22.xml"/><Relationship Id="rId7" Type="http://schemas.openxmlformats.org/officeDocument/2006/relationships/slide" Target="slide112.xml"/><Relationship Id="rId12" Type="http://schemas.openxmlformats.org/officeDocument/2006/relationships/slide" Target="slide147.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94.xml"/><Relationship Id="rId11" Type="http://schemas.openxmlformats.org/officeDocument/2006/relationships/slide" Target="slide142.xml"/><Relationship Id="rId5" Type="http://schemas.openxmlformats.org/officeDocument/2006/relationships/slide" Target="slide65.xml"/><Relationship Id="rId10" Type="http://schemas.openxmlformats.org/officeDocument/2006/relationships/slide" Target="slide165.xml"/><Relationship Id="rId4" Type="http://schemas.openxmlformats.org/officeDocument/2006/relationships/slide" Target="slide37.xml"/><Relationship Id="rId9" Type="http://schemas.openxmlformats.org/officeDocument/2006/relationships/slide" Target="slide150.xml"/><Relationship Id="rId14" Type="http://schemas.openxmlformats.org/officeDocument/2006/relationships/slide" Target="slide8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hyperlink" Target="mailto:jdoerr@neumont.edu" TargetMode="Externa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52.xml"/><Relationship Id="rId3" Type="http://schemas.openxmlformats.org/officeDocument/2006/relationships/slide" Target="slide22.xml"/><Relationship Id="rId7" Type="http://schemas.openxmlformats.org/officeDocument/2006/relationships/slide" Target="slide112.xml"/><Relationship Id="rId12" Type="http://schemas.openxmlformats.org/officeDocument/2006/relationships/slide" Target="slide147.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94.xml"/><Relationship Id="rId11" Type="http://schemas.openxmlformats.org/officeDocument/2006/relationships/slide" Target="slide142.xml"/><Relationship Id="rId5" Type="http://schemas.openxmlformats.org/officeDocument/2006/relationships/slide" Target="slide65.xml"/><Relationship Id="rId10" Type="http://schemas.openxmlformats.org/officeDocument/2006/relationships/slide" Target="slide165.xml"/><Relationship Id="rId4" Type="http://schemas.openxmlformats.org/officeDocument/2006/relationships/slide" Target="slide37.xml"/><Relationship Id="rId9" Type="http://schemas.openxmlformats.org/officeDocument/2006/relationships/slide" Target="slide150.xml"/><Relationship Id="rId14" Type="http://schemas.openxmlformats.org/officeDocument/2006/relationships/slide" Target="slide8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2" Type="http://schemas.openxmlformats.org/officeDocument/2006/relationships/hyperlink" Target="mailto:jdoerr@neumont.edu" TargetMode="External"/><Relationship Id="rId1" Type="http://schemas.openxmlformats.org/officeDocument/2006/relationships/slideLayout" Target="../slideLayouts/slideLayout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EE8F9-9A07-A9D1-BA1E-D0D3D7C6D0C6}"/>
              </a:ext>
            </a:extLst>
          </p:cNvPr>
          <p:cNvSpPr>
            <a:spLocks noGrp="1"/>
          </p:cNvSpPr>
          <p:nvPr>
            <p:ph type="title"/>
          </p:nvPr>
        </p:nvSpPr>
        <p:spPr/>
        <p:txBody>
          <a:bodyPr/>
          <a:lstStyle/>
          <a:p>
            <a:r>
              <a:rPr lang="en-US" dirty="0"/>
              <a:t>Links</a:t>
            </a:r>
          </a:p>
        </p:txBody>
      </p:sp>
      <p:sp>
        <p:nvSpPr>
          <p:cNvPr id="5" name="Content Placeholder 4">
            <a:extLst>
              <a:ext uri="{FF2B5EF4-FFF2-40B4-BE49-F238E27FC236}">
                <a16:creationId xmlns:a16="http://schemas.microsoft.com/office/drawing/2014/main" id="{5E6E55D0-9E1F-71CC-8031-8B43E13D5164}"/>
              </a:ext>
            </a:extLst>
          </p:cNvPr>
          <p:cNvSpPr>
            <a:spLocks noGrp="1"/>
          </p:cNvSpPr>
          <p:nvPr>
            <p:ph sz="half" idx="1"/>
          </p:nvPr>
        </p:nvSpPr>
        <p:spPr/>
        <p:txBody>
          <a:bodyPr>
            <a:normAutofit lnSpcReduction="10000"/>
          </a:bodyPr>
          <a:lstStyle/>
          <a:p>
            <a:r>
              <a:rPr lang="en-US" dirty="0">
                <a:hlinkClick r:id="rId2" action="ppaction://hlinksldjump"/>
              </a:rPr>
              <a:t>Singleton</a:t>
            </a:r>
            <a:endParaRPr lang="en-US" dirty="0"/>
          </a:p>
          <a:p>
            <a:r>
              <a:rPr lang="en-US" dirty="0">
                <a:hlinkClick r:id="rId3" action="ppaction://hlinksldjump"/>
              </a:rPr>
              <a:t>Factory</a:t>
            </a:r>
            <a:endParaRPr lang="en-US" dirty="0"/>
          </a:p>
          <a:p>
            <a:r>
              <a:rPr lang="en-US" dirty="0">
                <a:hlinkClick r:id="rId4" action="ppaction://hlinksldjump"/>
              </a:rPr>
              <a:t>Abstract Factory</a:t>
            </a:r>
            <a:endParaRPr lang="en-US" dirty="0"/>
          </a:p>
          <a:p>
            <a:r>
              <a:rPr lang="en-US" dirty="0">
                <a:hlinkClick r:id="rId5" action="ppaction://hlinksldjump"/>
              </a:rPr>
              <a:t>State</a:t>
            </a:r>
            <a:endParaRPr lang="en-US" dirty="0"/>
          </a:p>
          <a:p>
            <a:r>
              <a:rPr lang="en-US" dirty="0">
                <a:hlinkClick r:id="rId6" action="ppaction://hlinksldjump"/>
              </a:rPr>
              <a:t>Strategy</a:t>
            </a:r>
            <a:endParaRPr lang="en-US" dirty="0"/>
          </a:p>
          <a:p>
            <a:r>
              <a:rPr lang="en-US" dirty="0">
                <a:hlinkClick r:id="rId7" action="ppaction://hlinksldjump"/>
              </a:rPr>
              <a:t>Façade</a:t>
            </a:r>
            <a:endParaRPr lang="en-US" dirty="0"/>
          </a:p>
          <a:p>
            <a:r>
              <a:rPr lang="en-US" dirty="0">
                <a:hlinkClick r:id="rId8" action="ppaction://hlinksldjump"/>
              </a:rPr>
              <a:t>Adapter</a:t>
            </a:r>
            <a:endParaRPr lang="en-US" dirty="0"/>
          </a:p>
          <a:p>
            <a:r>
              <a:rPr lang="en-US" dirty="0">
                <a:hlinkClick r:id="rId9" action="ppaction://hlinksldjump"/>
              </a:rPr>
              <a:t>Bridge</a:t>
            </a:r>
            <a:endParaRPr lang="en-US" dirty="0"/>
          </a:p>
          <a:p>
            <a:r>
              <a:rPr lang="en-US" dirty="0">
                <a:hlinkClick r:id="rId10" action="ppaction://hlinksldjump"/>
              </a:rPr>
              <a:t>Observer</a:t>
            </a:r>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3DC3217A-3493-E8C1-DEB9-66A0EA95A1A1}"/>
              </a:ext>
            </a:extLst>
          </p:cNvPr>
          <p:cNvSpPr>
            <a:spLocks noGrp="1"/>
          </p:cNvSpPr>
          <p:nvPr>
            <p:ph sz="half" idx="2"/>
          </p:nvPr>
        </p:nvSpPr>
        <p:spPr/>
        <p:txBody>
          <a:bodyPr>
            <a:normAutofit lnSpcReduction="10000"/>
          </a:bodyPr>
          <a:lstStyle/>
          <a:p>
            <a:pPr marL="0" indent="0">
              <a:buNone/>
            </a:pPr>
            <a:endParaRPr lang="en-US" dirty="0"/>
          </a:p>
          <a:p>
            <a:r>
              <a:rPr lang="en-US" dirty="0">
                <a:hlinkClick r:id="rId11" action="ppaction://hlinksldjump"/>
              </a:rPr>
              <a:t>Assignment Details</a:t>
            </a:r>
            <a:endParaRPr lang="en-US" dirty="0"/>
          </a:p>
          <a:p>
            <a:r>
              <a:rPr lang="en-US" dirty="0"/>
              <a:t>SOLID</a:t>
            </a:r>
          </a:p>
          <a:p>
            <a:r>
              <a:rPr lang="en-US" dirty="0">
                <a:hlinkClick r:id="rId12" action="ppaction://hlinksldjump"/>
              </a:rPr>
              <a:t>Design Pattern Types</a:t>
            </a:r>
            <a:endParaRPr lang="en-US" dirty="0"/>
          </a:p>
          <a:p>
            <a:r>
              <a:rPr lang="en-US" dirty="0">
                <a:hlinkClick r:id="rId13" action="ppaction://hlinksldjump"/>
              </a:rPr>
              <a:t>Enumerating Cases</a:t>
            </a:r>
            <a:endParaRPr lang="en-US" dirty="0"/>
          </a:p>
          <a:p>
            <a:r>
              <a:rPr lang="en-US" dirty="0">
                <a:hlinkClick r:id="rId14" action="ppaction://hlinksldjump"/>
              </a:rPr>
              <a:t>Layering</a:t>
            </a:r>
            <a:endParaRPr lang="en-US" dirty="0"/>
          </a:p>
          <a:p>
            <a:pPr marL="0" indent="0">
              <a:buNone/>
            </a:pPr>
            <a:endParaRPr lang="en-US" dirty="0"/>
          </a:p>
        </p:txBody>
      </p:sp>
    </p:spTree>
    <p:extLst>
      <p:ext uri="{BB962C8B-B14F-4D97-AF65-F5344CB8AC3E}">
        <p14:creationId xmlns:p14="http://schemas.microsoft.com/office/powerpoint/2010/main" val="223751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9459595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3092861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Strategy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3B138-86F7-6E50-E25F-AAF476CF795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D508D543-81E0-8B6A-F617-E4F9EB08DC94}"/>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24042748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4ABB6-600D-BC60-97CA-7BE8F0EFA642}"/>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82FFC94C-5261-0A87-FFAD-B8286E422C8B}"/>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D3221EB2-D706-2149-B325-D24EAF465900}"/>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EEB22BA5-D533-9DA5-351B-884BBD91413B}"/>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8314BB5B-5FC6-4352-171E-8895F55323E1}"/>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3254959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59590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B324-6A5A-D3AD-5FAC-706B3FFBF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55BA-04F6-3B58-F0B1-30AA6E8C8941}"/>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4C705799-4E31-D30F-945A-F59EC1B4975D}"/>
              </a:ext>
            </a:extLst>
          </p:cNvPr>
          <p:cNvSpPr>
            <a:spLocks noGrp="1"/>
          </p:cNvSpPr>
          <p:nvPr>
            <p:ph type="subTitle" idx="1"/>
          </p:nvPr>
        </p:nvSpPr>
        <p:spPr/>
        <p:txBody>
          <a:bodyPr/>
          <a:lstStyle/>
          <a:p>
            <a:r>
              <a:rPr lang="en-US" dirty="0"/>
              <a:t>Review/ Practice / Facade Design pattern/Adapter Design Pattern</a:t>
            </a:r>
          </a:p>
        </p:txBody>
      </p:sp>
    </p:spTree>
    <p:extLst>
      <p:ext uri="{BB962C8B-B14F-4D97-AF65-F5344CB8AC3E}">
        <p14:creationId xmlns:p14="http://schemas.microsoft.com/office/powerpoint/2010/main" val="30295533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AA63-ADA4-3F30-D2AD-27F2572D19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5F1F1-6B8B-49AF-156A-DE8EB4E36AEE}"/>
              </a:ext>
            </a:extLst>
          </p:cNvPr>
          <p:cNvSpPr>
            <a:spLocks noGrp="1"/>
          </p:cNvSpPr>
          <p:nvPr>
            <p:ph type="title"/>
          </p:nvPr>
        </p:nvSpPr>
        <p:spPr>
          <a:xfrm>
            <a:off x="810986" y="1392695"/>
            <a:ext cx="10131427" cy="1468800"/>
          </a:xfrm>
        </p:spPr>
        <p:txBody>
          <a:bodyPr/>
          <a:lstStyle/>
          <a:p>
            <a:r>
              <a:rPr lang="en-US" dirty="0"/>
              <a:t>Facade Design Pattern</a:t>
            </a:r>
          </a:p>
        </p:txBody>
      </p:sp>
      <p:sp>
        <p:nvSpPr>
          <p:cNvPr id="5" name="Text Placeholder 4">
            <a:extLst>
              <a:ext uri="{FF2B5EF4-FFF2-40B4-BE49-F238E27FC236}">
                <a16:creationId xmlns:a16="http://schemas.microsoft.com/office/drawing/2014/main" id="{A0510184-4B21-6AAA-1325-AF7C8C9C485F}"/>
              </a:ext>
            </a:extLst>
          </p:cNvPr>
          <p:cNvSpPr>
            <a:spLocks noGrp="1"/>
          </p:cNvSpPr>
          <p:nvPr>
            <p:ph type="body" idx="1"/>
          </p:nvPr>
        </p:nvSpPr>
        <p:spPr/>
        <p:txBody>
          <a:bodyPr/>
          <a:lstStyle/>
          <a:p>
            <a:r>
              <a:rPr lang="en-US" dirty="0"/>
              <a:t>Push all your Dirty Clothes in the Closet</a:t>
            </a:r>
          </a:p>
        </p:txBody>
      </p:sp>
    </p:spTree>
    <p:extLst>
      <p:ext uri="{BB962C8B-B14F-4D97-AF65-F5344CB8AC3E}">
        <p14:creationId xmlns:p14="http://schemas.microsoft.com/office/powerpoint/2010/main" val="1466667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786E9-6854-13AB-EC41-78A2E631F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8F72-048D-7165-8615-8EDDB0499492}"/>
              </a:ext>
            </a:extLst>
          </p:cNvPr>
          <p:cNvSpPr>
            <a:spLocks noGrp="1"/>
          </p:cNvSpPr>
          <p:nvPr>
            <p:ph type="title"/>
          </p:nvPr>
        </p:nvSpPr>
        <p:spPr/>
        <p:txBody>
          <a:bodyPr/>
          <a:lstStyle/>
          <a:p>
            <a:r>
              <a:rPr lang="en-US" dirty="0"/>
              <a:t>Facade problem space</a:t>
            </a:r>
          </a:p>
        </p:txBody>
      </p:sp>
      <p:sp>
        <p:nvSpPr>
          <p:cNvPr id="3" name="Text Placeholder 2">
            <a:extLst>
              <a:ext uri="{FF2B5EF4-FFF2-40B4-BE49-F238E27FC236}">
                <a16:creationId xmlns:a16="http://schemas.microsoft.com/office/drawing/2014/main" id="{3B36C1AC-882D-2D66-8DB7-D4BDD1AB0F2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8555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8003C-0CA3-C69C-137F-7DAC9DD31B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D468F6-56C7-53D4-B600-C501DA733B06}"/>
              </a:ext>
            </a:extLst>
          </p:cNvPr>
          <p:cNvSpPr>
            <a:spLocks noGrp="1"/>
          </p:cNvSpPr>
          <p:nvPr>
            <p:ph type="title"/>
          </p:nvPr>
        </p:nvSpPr>
        <p:spPr/>
        <p:txBody>
          <a:bodyPr/>
          <a:lstStyle/>
          <a:p>
            <a:r>
              <a:rPr lang="en-US" dirty="0"/>
              <a:t>What problems does Facade Pattern Help Solve?</a:t>
            </a:r>
          </a:p>
        </p:txBody>
      </p:sp>
      <p:sp>
        <p:nvSpPr>
          <p:cNvPr id="5" name="Content Placeholder 4">
            <a:extLst>
              <a:ext uri="{FF2B5EF4-FFF2-40B4-BE49-F238E27FC236}">
                <a16:creationId xmlns:a16="http://schemas.microsoft.com/office/drawing/2014/main" id="{224C4D50-66D0-2F57-5980-1AD4D9C22A9B}"/>
              </a:ext>
            </a:extLst>
          </p:cNvPr>
          <p:cNvSpPr>
            <a:spLocks noGrp="1"/>
          </p:cNvSpPr>
          <p:nvPr>
            <p:ph idx="1"/>
          </p:nvPr>
        </p:nvSpPr>
        <p:spPr/>
        <p:txBody>
          <a:bodyPr/>
          <a:lstStyle/>
          <a:p>
            <a:r>
              <a:rPr lang="en-US" sz="2400" dirty="0"/>
              <a:t>Accessing complex back-end logic from the presentation layer.</a:t>
            </a:r>
          </a:p>
          <a:p>
            <a:r>
              <a:rPr lang="en-US" sz="2400" dirty="0"/>
              <a:t>User Interface and the backend logic are developed separately</a:t>
            </a:r>
          </a:p>
          <a:p>
            <a:pPr marL="0" indent="0">
              <a:buNone/>
            </a:pPr>
            <a:endParaRPr lang="en-US" dirty="0"/>
          </a:p>
          <a:p>
            <a:endParaRPr lang="en-US" dirty="0"/>
          </a:p>
        </p:txBody>
      </p:sp>
    </p:spTree>
    <p:extLst>
      <p:ext uri="{BB962C8B-B14F-4D97-AF65-F5344CB8AC3E}">
        <p14:creationId xmlns:p14="http://schemas.microsoft.com/office/powerpoint/2010/main" val="20650498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71031-C067-59C5-4CDB-C205F8522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C8415-E779-8231-4F15-E1C41D0A9955}"/>
              </a:ext>
            </a:extLst>
          </p:cNvPr>
          <p:cNvSpPr>
            <a:spLocks noGrp="1"/>
          </p:cNvSpPr>
          <p:nvPr>
            <p:ph type="title"/>
          </p:nvPr>
        </p:nvSpPr>
        <p:spPr>
          <a:xfrm>
            <a:off x="685800" y="3139853"/>
            <a:ext cx="10131427" cy="1468800"/>
          </a:xfrm>
        </p:spPr>
        <p:txBody>
          <a:bodyPr/>
          <a:lstStyle/>
          <a:p>
            <a:r>
              <a:rPr lang="en-US" dirty="0"/>
              <a:t>Facade Pattern Defined</a:t>
            </a:r>
          </a:p>
        </p:txBody>
      </p:sp>
      <p:sp>
        <p:nvSpPr>
          <p:cNvPr id="3" name="Text Placeholder 2">
            <a:extLst>
              <a:ext uri="{FF2B5EF4-FFF2-40B4-BE49-F238E27FC236}">
                <a16:creationId xmlns:a16="http://schemas.microsoft.com/office/drawing/2014/main" id="{6B638CFA-6A05-9ABA-EC01-834CE0420A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4211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0D24-C26E-6160-46FC-4B75258F36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4DC409-9EEC-04C3-FFB3-B148FECFDFF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D575D5B-DF77-AC34-2231-F2334003F1A7}"/>
              </a:ext>
            </a:extLst>
          </p:cNvPr>
          <p:cNvSpPr>
            <a:spLocks noGrp="1"/>
          </p:cNvSpPr>
          <p:nvPr>
            <p:ph type="body" sz="half" idx="2"/>
          </p:nvPr>
        </p:nvSpPr>
        <p:spPr/>
        <p:txBody>
          <a:bodyPr/>
          <a:lstStyle/>
          <a:p>
            <a:r>
              <a:rPr lang="en-US" dirty="0"/>
              <a:t>“Façade Method Design pattern provides a unified interface to a set of interfaces in a subsystem.  Façade defines a high-level interface that makes the subsystem easier to use.”</a:t>
            </a:r>
          </a:p>
        </p:txBody>
      </p:sp>
      <p:sp>
        <p:nvSpPr>
          <p:cNvPr id="3" name="Content Placeholder 2">
            <a:extLst>
              <a:ext uri="{FF2B5EF4-FFF2-40B4-BE49-F238E27FC236}">
                <a16:creationId xmlns:a16="http://schemas.microsoft.com/office/drawing/2014/main" id="{CE131FCA-7C51-7A44-9371-84513CE6E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3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F5D6-8509-9342-4172-D50618E96A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031909-5182-3B49-B095-A7EA105F37A9}"/>
              </a:ext>
            </a:extLst>
          </p:cNvPr>
          <p:cNvSpPr>
            <a:spLocks noGrp="1"/>
          </p:cNvSpPr>
          <p:nvPr>
            <p:ph type="title"/>
          </p:nvPr>
        </p:nvSpPr>
        <p:spPr/>
        <p:txBody>
          <a:bodyPr/>
          <a:lstStyle/>
          <a:p>
            <a:r>
              <a:rPr lang="en-US" dirty="0"/>
              <a:t>Attributes of a Facade Design Pattern</a:t>
            </a:r>
          </a:p>
        </p:txBody>
      </p:sp>
      <p:sp>
        <p:nvSpPr>
          <p:cNvPr id="6" name="Content Placeholder 5">
            <a:extLst>
              <a:ext uri="{FF2B5EF4-FFF2-40B4-BE49-F238E27FC236}">
                <a16:creationId xmlns:a16="http://schemas.microsoft.com/office/drawing/2014/main" id="{75625EC0-B4F1-0B18-A6F3-8ADE7F3BA2CA}"/>
              </a:ext>
            </a:extLst>
          </p:cNvPr>
          <p:cNvSpPr>
            <a:spLocks noGrp="1"/>
          </p:cNvSpPr>
          <p:nvPr>
            <p:ph idx="1"/>
          </p:nvPr>
        </p:nvSpPr>
        <p:spPr/>
        <p:txBody>
          <a:bodyPr/>
          <a:lstStyle/>
          <a:p>
            <a:pPr rtl="0"/>
            <a:r>
              <a:rPr lang="en-US" dirty="0"/>
              <a:t>The Façade</a:t>
            </a:r>
          </a:p>
          <a:p>
            <a:pPr rtl="0"/>
            <a:r>
              <a:rPr lang="en-US" dirty="0"/>
              <a:t>Subsystem Classes</a:t>
            </a:r>
          </a:p>
          <a:p>
            <a:pPr rtl="0"/>
            <a:r>
              <a:rPr lang="en-US" dirty="0"/>
              <a:t>Interfaces (To Sub Systems)</a:t>
            </a:r>
          </a:p>
          <a:p>
            <a:pPr rtl="0"/>
            <a:endParaRPr lang="en-US" dirty="0"/>
          </a:p>
        </p:txBody>
      </p:sp>
    </p:spTree>
    <p:extLst>
      <p:ext uri="{BB962C8B-B14F-4D97-AF65-F5344CB8AC3E}">
        <p14:creationId xmlns:p14="http://schemas.microsoft.com/office/powerpoint/2010/main" val="1104033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EB44-064F-A794-9FCD-BD3685B01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5F251-9475-FE61-F2BA-B23AE9DEBA44}"/>
              </a:ext>
            </a:extLst>
          </p:cNvPr>
          <p:cNvSpPr>
            <a:spLocks noGrp="1"/>
          </p:cNvSpPr>
          <p:nvPr>
            <p:ph type="title"/>
          </p:nvPr>
        </p:nvSpPr>
        <p:spPr/>
        <p:txBody>
          <a:bodyPr/>
          <a:lstStyle/>
          <a:p>
            <a:r>
              <a:rPr lang="en-US" dirty="0"/>
              <a:t>Benefits of a Facade Design Pattern</a:t>
            </a:r>
          </a:p>
        </p:txBody>
      </p:sp>
      <p:sp>
        <p:nvSpPr>
          <p:cNvPr id="3" name="Content Placeholder 2">
            <a:extLst>
              <a:ext uri="{FF2B5EF4-FFF2-40B4-BE49-F238E27FC236}">
                <a16:creationId xmlns:a16="http://schemas.microsoft.com/office/drawing/2014/main" id="{00F7EFA1-8509-B095-37B3-589E4B8984B0}"/>
              </a:ext>
            </a:extLst>
          </p:cNvPr>
          <p:cNvSpPr>
            <a:spLocks noGrp="1"/>
          </p:cNvSpPr>
          <p:nvPr>
            <p:ph idx="1"/>
          </p:nvPr>
        </p:nvSpPr>
        <p:spPr/>
        <p:txBody>
          <a:bodyPr/>
          <a:lstStyle/>
          <a:p>
            <a:pPr marL="0" indent="0">
              <a:buNone/>
            </a:pPr>
            <a:endParaRPr lang="en-US" dirty="0"/>
          </a:p>
          <a:p>
            <a:pPr rtl="0"/>
            <a:endParaRPr lang="en-US" dirty="0"/>
          </a:p>
          <a:p>
            <a:r>
              <a:rPr lang="en-US" dirty="0"/>
              <a:t>Hides Internal Complexity</a:t>
            </a:r>
          </a:p>
          <a:p>
            <a:r>
              <a:rPr lang="en-US" dirty="0"/>
              <a:t>Handles translation to subsystems when necessary</a:t>
            </a:r>
          </a:p>
          <a:p>
            <a:r>
              <a:rPr lang="en-US" dirty="0"/>
              <a:t>Coordinates relationships between multiple subsystems when necessary</a:t>
            </a:r>
          </a:p>
          <a:p>
            <a:r>
              <a:rPr lang="en-US" dirty="0"/>
              <a:t>Makes it easier to use complex subsystems individually or together.</a:t>
            </a:r>
          </a:p>
          <a:p>
            <a:endParaRPr lang="en-US" dirty="0"/>
          </a:p>
        </p:txBody>
      </p:sp>
    </p:spTree>
    <p:extLst>
      <p:ext uri="{BB962C8B-B14F-4D97-AF65-F5344CB8AC3E}">
        <p14:creationId xmlns:p14="http://schemas.microsoft.com/office/powerpoint/2010/main" val="1797471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DBBC-D2F1-67D0-6B9E-9566DDB2E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88D-2018-9740-18CC-9DC95B36CA5C}"/>
              </a:ext>
            </a:extLst>
          </p:cNvPr>
          <p:cNvSpPr>
            <a:spLocks noGrp="1"/>
          </p:cNvSpPr>
          <p:nvPr>
            <p:ph type="title"/>
          </p:nvPr>
        </p:nvSpPr>
        <p:spPr/>
        <p:txBody>
          <a:bodyPr/>
          <a:lstStyle/>
          <a:p>
            <a:r>
              <a:rPr lang="en-US" dirty="0"/>
              <a:t>Down sides of A Facade Design Pattern</a:t>
            </a:r>
          </a:p>
        </p:txBody>
      </p:sp>
      <p:sp>
        <p:nvSpPr>
          <p:cNvPr id="3" name="Content Placeholder 2">
            <a:extLst>
              <a:ext uri="{FF2B5EF4-FFF2-40B4-BE49-F238E27FC236}">
                <a16:creationId xmlns:a16="http://schemas.microsoft.com/office/drawing/2014/main" id="{2F5C2F37-D403-1173-DBF7-358EC4BD715B}"/>
              </a:ext>
            </a:extLst>
          </p:cNvPr>
          <p:cNvSpPr>
            <a:spLocks noGrp="1"/>
          </p:cNvSpPr>
          <p:nvPr>
            <p:ph idx="1"/>
          </p:nvPr>
        </p:nvSpPr>
        <p:spPr/>
        <p:txBody>
          <a:bodyPr/>
          <a:lstStyle/>
          <a:p>
            <a:pPr rtl="0">
              <a:buFont typeface="Arial" panose="020B0604020202020204" pitchFamily="34" charset="0"/>
              <a:buChar char="•"/>
            </a:pPr>
            <a:r>
              <a:rPr lang="en-US" dirty="0"/>
              <a:t>I often has a god complex.  It is very easy to turn the façade into a god object.</a:t>
            </a:r>
          </a:p>
        </p:txBody>
      </p:sp>
    </p:spTree>
    <p:extLst>
      <p:ext uri="{BB962C8B-B14F-4D97-AF65-F5344CB8AC3E}">
        <p14:creationId xmlns:p14="http://schemas.microsoft.com/office/powerpoint/2010/main" val="283213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1246A-07C0-D4DE-FB74-54D3ACFE2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15C3-E2B0-8B8B-BB62-878DB8ECCC83}"/>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C9259031-B627-2F26-634A-6F4A9404E42B}"/>
              </a:ext>
            </a:extLst>
          </p:cNvPr>
          <p:cNvSpPr>
            <a:spLocks noGrp="1"/>
          </p:cNvSpPr>
          <p:nvPr>
            <p:ph type="body" idx="1"/>
          </p:nvPr>
        </p:nvSpPr>
        <p:spPr/>
        <p:txBody>
          <a:bodyPr/>
          <a:lstStyle/>
          <a:p>
            <a:r>
              <a:rPr lang="en-US" dirty="0"/>
              <a:t>Facade</a:t>
            </a:r>
          </a:p>
        </p:txBody>
      </p:sp>
    </p:spTree>
    <p:extLst>
      <p:ext uri="{BB962C8B-B14F-4D97-AF65-F5344CB8AC3E}">
        <p14:creationId xmlns:p14="http://schemas.microsoft.com/office/powerpoint/2010/main" val="958633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BF23-B21F-58FA-1397-807D48BF1E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B2DAAB-6F82-204D-38DC-E6E2600DF536}"/>
              </a:ext>
            </a:extLst>
          </p:cNvPr>
          <p:cNvSpPr>
            <a:spLocks noGrp="1"/>
          </p:cNvSpPr>
          <p:nvPr>
            <p:ph type="title"/>
          </p:nvPr>
        </p:nvSpPr>
        <p:spPr/>
        <p:txBody>
          <a:bodyPr/>
          <a:lstStyle/>
          <a:p>
            <a:r>
              <a:rPr lang="en-US" dirty="0"/>
              <a:t>Facade pattern and S.O.L.I.D.</a:t>
            </a:r>
          </a:p>
        </p:txBody>
      </p:sp>
      <p:sp>
        <p:nvSpPr>
          <p:cNvPr id="5" name="Content Placeholder 4">
            <a:extLst>
              <a:ext uri="{FF2B5EF4-FFF2-40B4-BE49-F238E27FC236}">
                <a16:creationId xmlns:a16="http://schemas.microsoft.com/office/drawing/2014/main" id="{DBB0F0F7-47EC-8452-091B-53EF08708F45}"/>
              </a:ext>
            </a:extLst>
          </p:cNvPr>
          <p:cNvSpPr>
            <a:spLocks noGrp="1"/>
          </p:cNvSpPr>
          <p:nvPr>
            <p:ph idx="1"/>
          </p:nvPr>
        </p:nvSpPr>
        <p:spPr/>
        <p:txBody>
          <a:bodyPr/>
          <a:lstStyle/>
          <a:p>
            <a:r>
              <a:rPr lang="en-US" dirty="0"/>
              <a:t>S. Façade has a very difficult relationship with Single Responsibility.  It can be done but you must be very careful with this.</a:t>
            </a:r>
          </a:p>
          <a:p>
            <a:r>
              <a:rPr lang="en-US" dirty="0"/>
              <a:t>O. It is very open closed.  Everything behind the façade can freely be changed out without affecting anything in front of the façade.</a:t>
            </a:r>
          </a:p>
          <a:p>
            <a:r>
              <a:rPr lang="en-US" dirty="0"/>
              <a:t>L. In order for a façade to work the backend switched out need to meet Leskov's</a:t>
            </a:r>
          </a:p>
          <a:p>
            <a:r>
              <a:rPr lang="en-US" dirty="0"/>
              <a:t>I.  The Façade Interface should be separated into individual pieces that represent smaller elements of a larger program.</a:t>
            </a:r>
          </a:p>
          <a:p>
            <a:r>
              <a:rPr lang="en-US" dirty="0"/>
              <a:t>D. Facades can be injected into other classes to simplify the consumption of more complex code.</a:t>
            </a:r>
          </a:p>
        </p:txBody>
      </p:sp>
    </p:spTree>
    <p:extLst>
      <p:ext uri="{BB962C8B-B14F-4D97-AF65-F5344CB8AC3E}">
        <p14:creationId xmlns:p14="http://schemas.microsoft.com/office/powerpoint/2010/main" val="39346691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CE57-95C8-86E4-2649-6EC8EBA12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DD9E7-EA04-B610-E8C6-A29C6F67709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155AB590-F0AA-109F-FF13-E3A1DF36C3F1}"/>
              </a:ext>
            </a:extLst>
          </p:cNvPr>
          <p:cNvSpPr>
            <a:spLocks noGrp="1"/>
          </p:cNvSpPr>
          <p:nvPr>
            <p:ph type="body" idx="1"/>
          </p:nvPr>
        </p:nvSpPr>
        <p:spPr>
          <a:xfrm>
            <a:off x="685799" y="4624981"/>
            <a:ext cx="10131428" cy="860400"/>
          </a:xfrm>
        </p:spPr>
        <p:txBody>
          <a:bodyPr/>
          <a:lstStyle/>
          <a:p>
            <a:r>
              <a:rPr lang="en-US" dirty="0"/>
              <a:t>Facade pattern</a:t>
            </a:r>
          </a:p>
        </p:txBody>
      </p:sp>
    </p:spTree>
    <p:extLst>
      <p:ext uri="{BB962C8B-B14F-4D97-AF65-F5344CB8AC3E}">
        <p14:creationId xmlns:p14="http://schemas.microsoft.com/office/powerpoint/2010/main" val="3955532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EF1E6-758D-F340-D120-32567F1B5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13147-7DCC-0797-1114-25CF2255D93B}"/>
              </a:ext>
            </a:extLst>
          </p:cNvPr>
          <p:cNvSpPr>
            <a:spLocks noGrp="1"/>
          </p:cNvSpPr>
          <p:nvPr>
            <p:ph type="title"/>
          </p:nvPr>
        </p:nvSpPr>
        <p:spPr/>
        <p:txBody>
          <a:bodyPr/>
          <a:lstStyle/>
          <a:p>
            <a:r>
              <a:rPr lang="en-US" dirty="0"/>
              <a:t>What are some Scenarios where The Facade Pattern Might be Useful? </a:t>
            </a:r>
          </a:p>
        </p:txBody>
      </p:sp>
      <p:sp>
        <p:nvSpPr>
          <p:cNvPr id="3" name="Text Placeholder 2">
            <a:extLst>
              <a:ext uri="{FF2B5EF4-FFF2-40B4-BE49-F238E27FC236}">
                <a16:creationId xmlns:a16="http://schemas.microsoft.com/office/drawing/2014/main" id="{B310A3BF-D0B3-C66F-18BD-7E43FFE875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25351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D6738-491D-1014-6A08-9150448391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106D38-3933-3C9A-7935-F2B53D3658C3}"/>
              </a:ext>
            </a:extLst>
          </p:cNvPr>
          <p:cNvSpPr>
            <a:spLocks noGrp="1"/>
          </p:cNvSpPr>
          <p:nvPr>
            <p:ph type="title"/>
          </p:nvPr>
        </p:nvSpPr>
        <p:spPr/>
        <p:txBody>
          <a:bodyPr/>
          <a:lstStyle/>
          <a:p>
            <a:r>
              <a:rPr lang="en-US" dirty="0"/>
              <a:t>Scenarios where The Facade pattern is often Used</a:t>
            </a:r>
          </a:p>
        </p:txBody>
      </p:sp>
      <p:sp>
        <p:nvSpPr>
          <p:cNvPr id="5" name="Content Placeholder 4">
            <a:extLst>
              <a:ext uri="{FF2B5EF4-FFF2-40B4-BE49-F238E27FC236}">
                <a16:creationId xmlns:a16="http://schemas.microsoft.com/office/drawing/2014/main" id="{353FCC6E-25B7-DA98-515C-EEB2254DABE0}"/>
              </a:ext>
            </a:extLst>
          </p:cNvPr>
          <p:cNvSpPr>
            <a:spLocks noGrp="1"/>
          </p:cNvSpPr>
          <p:nvPr>
            <p:ph idx="1"/>
          </p:nvPr>
        </p:nvSpPr>
        <p:spPr/>
        <p:txBody>
          <a:bodyPr/>
          <a:lstStyle/>
          <a:p>
            <a:r>
              <a:rPr lang="en-US" dirty="0"/>
              <a:t>Ecommerce Platforms</a:t>
            </a:r>
          </a:p>
          <a:p>
            <a:r>
              <a:rPr lang="en-US" dirty="0"/>
              <a:t>Home Automation</a:t>
            </a:r>
          </a:p>
          <a:p>
            <a:r>
              <a:rPr lang="en-US" dirty="0"/>
              <a:t>Banking Systems</a:t>
            </a:r>
          </a:p>
          <a:p>
            <a:r>
              <a:rPr lang="en-US" dirty="0"/>
              <a:t>Enterprise Applications</a:t>
            </a:r>
          </a:p>
          <a:p>
            <a:r>
              <a:rPr lang="en-US" dirty="0"/>
              <a:t>Game Development (Think Unity)</a:t>
            </a:r>
          </a:p>
          <a:p>
            <a:r>
              <a:rPr lang="en-US" dirty="0"/>
              <a:t>Web Development (the C in MVC may be considered a façade)</a:t>
            </a:r>
          </a:p>
          <a:p>
            <a:pPr marL="0" indent="0">
              <a:buNone/>
            </a:pPr>
            <a:endParaRPr lang="en-US" dirty="0"/>
          </a:p>
        </p:txBody>
      </p:sp>
    </p:spTree>
    <p:extLst>
      <p:ext uri="{BB962C8B-B14F-4D97-AF65-F5344CB8AC3E}">
        <p14:creationId xmlns:p14="http://schemas.microsoft.com/office/powerpoint/2010/main" val="885356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7C943-72FF-7891-3B2E-C9545804A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0C422-12B9-1E63-D963-DB7385AEF60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2D80A2E8-37A9-7162-FEC0-4764FF466C47}"/>
              </a:ext>
            </a:extLst>
          </p:cNvPr>
          <p:cNvSpPr>
            <a:spLocks noGrp="1"/>
          </p:cNvSpPr>
          <p:nvPr>
            <p:ph type="body" idx="1"/>
          </p:nvPr>
        </p:nvSpPr>
        <p:spPr/>
        <p:txBody>
          <a:bodyPr/>
          <a:lstStyle/>
          <a:p>
            <a:r>
              <a:rPr lang="en-US" dirty="0"/>
              <a:t>Facade Pattern</a:t>
            </a:r>
          </a:p>
        </p:txBody>
      </p:sp>
    </p:spTree>
    <p:extLst>
      <p:ext uri="{BB962C8B-B14F-4D97-AF65-F5344CB8AC3E}">
        <p14:creationId xmlns:p14="http://schemas.microsoft.com/office/powerpoint/2010/main" val="8186822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0492-AB75-1F67-D541-B8F83C8BD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9EF37-3E29-C2AA-F387-9357BB4321C8}"/>
              </a:ext>
            </a:extLst>
          </p:cNvPr>
          <p:cNvSpPr>
            <a:spLocks noGrp="1"/>
          </p:cNvSpPr>
          <p:nvPr>
            <p:ph type="title"/>
          </p:nvPr>
        </p:nvSpPr>
        <p:spPr/>
        <p:txBody>
          <a:bodyPr/>
          <a:lstStyle/>
          <a:p>
            <a:r>
              <a:rPr lang="en-US" dirty="0"/>
              <a:t>Implementing a Facade Pattern in Code</a:t>
            </a:r>
          </a:p>
        </p:txBody>
      </p:sp>
      <p:sp>
        <p:nvSpPr>
          <p:cNvPr id="3" name="Text Placeholder 2">
            <a:extLst>
              <a:ext uri="{FF2B5EF4-FFF2-40B4-BE49-F238E27FC236}">
                <a16:creationId xmlns:a16="http://schemas.microsoft.com/office/drawing/2014/main" id="{7073DFE6-21B9-D80C-A3C8-059B627643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00131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F5291-3935-B976-CF71-BA1634F05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88965A-9633-F802-F9C7-92B97ED8BD31}"/>
              </a:ext>
            </a:extLst>
          </p:cNvPr>
          <p:cNvSpPr>
            <a:spLocks noGrp="1"/>
          </p:cNvSpPr>
          <p:nvPr>
            <p:ph type="title"/>
          </p:nvPr>
        </p:nvSpPr>
        <p:spPr>
          <a:xfrm>
            <a:off x="810986" y="1392695"/>
            <a:ext cx="10131427" cy="1468800"/>
          </a:xfrm>
        </p:spPr>
        <p:txBody>
          <a:bodyPr/>
          <a:lstStyle/>
          <a:p>
            <a:r>
              <a:rPr lang="en-US" dirty="0"/>
              <a:t>Adapter Design Pattern</a:t>
            </a:r>
          </a:p>
        </p:txBody>
      </p:sp>
      <p:sp>
        <p:nvSpPr>
          <p:cNvPr id="5" name="Text Placeholder 4">
            <a:extLst>
              <a:ext uri="{FF2B5EF4-FFF2-40B4-BE49-F238E27FC236}">
                <a16:creationId xmlns:a16="http://schemas.microsoft.com/office/drawing/2014/main" id="{B2B2BEB9-164B-1062-7183-8B87150B78EF}"/>
              </a:ext>
            </a:extLst>
          </p:cNvPr>
          <p:cNvSpPr>
            <a:spLocks noGrp="1"/>
          </p:cNvSpPr>
          <p:nvPr>
            <p:ph type="body" idx="1"/>
          </p:nvPr>
        </p:nvSpPr>
        <p:spPr/>
        <p:txBody>
          <a:bodyPr/>
          <a:lstStyle/>
          <a:p>
            <a:r>
              <a:rPr lang="en-US" dirty="0"/>
              <a:t>Making things look like other things</a:t>
            </a:r>
          </a:p>
        </p:txBody>
      </p:sp>
    </p:spTree>
    <p:extLst>
      <p:ext uri="{BB962C8B-B14F-4D97-AF65-F5344CB8AC3E}">
        <p14:creationId xmlns:p14="http://schemas.microsoft.com/office/powerpoint/2010/main" val="18998658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4D08-5A14-1CA8-24AF-21729FC0D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DCFE1-9809-938F-1E76-47B3668FCC08}"/>
              </a:ext>
            </a:extLst>
          </p:cNvPr>
          <p:cNvSpPr>
            <a:spLocks noGrp="1"/>
          </p:cNvSpPr>
          <p:nvPr>
            <p:ph type="title"/>
          </p:nvPr>
        </p:nvSpPr>
        <p:spPr/>
        <p:txBody>
          <a:bodyPr/>
          <a:lstStyle/>
          <a:p>
            <a:r>
              <a:rPr lang="en-US" dirty="0"/>
              <a:t>Adapter problem space</a:t>
            </a:r>
          </a:p>
        </p:txBody>
      </p:sp>
      <p:sp>
        <p:nvSpPr>
          <p:cNvPr id="3" name="Text Placeholder 2">
            <a:extLst>
              <a:ext uri="{FF2B5EF4-FFF2-40B4-BE49-F238E27FC236}">
                <a16:creationId xmlns:a16="http://schemas.microsoft.com/office/drawing/2014/main" id="{25C2F7AA-2AF6-97FE-BD26-7CCE027E04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832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8055-032C-4394-C832-CE21074898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002CCC-C272-E88D-F919-4C9AD2CCF6C2}"/>
              </a:ext>
            </a:extLst>
          </p:cNvPr>
          <p:cNvSpPr>
            <a:spLocks noGrp="1"/>
          </p:cNvSpPr>
          <p:nvPr>
            <p:ph type="title"/>
          </p:nvPr>
        </p:nvSpPr>
        <p:spPr/>
        <p:txBody>
          <a:bodyPr/>
          <a:lstStyle/>
          <a:p>
            <a:r>
              <a:rPr lang="en-US" dirty="0"/>
              <a:t>What problems does Adapter Pattern Help Solve?</a:t>
            </a:r>
          </a:p>
        </p:txBody>
      </p:sp>
      <p:sp>
        <p:nvSpPr>
          <p:cNvPr id="5" name="Content Placeholder 4">
            <a:extLst>
              <a:ext uri="{FF2B5EF4-FFF2-40B4-BE49-F238E27FC236}">
                <a16:creationId xmlns:a16="http://schemas.microsoft.com/office/drawing/2014/main" id="{1F3DAA50-981F-7E32-D396-60065CF9BCEF}"/>
              </a:ext>
            </a:extLst>
          </p:cNvPr>
          <p:cNvSpPr>
            <a:spLocks noGrp="1"/>
          </p:cNvSpPr>
          <p:nvPr>
            <p:ph idx="1"/>
          </p:nvPr>
        </p:nvSpPr>
        <p:spPr/>
        <p:txBody>
          <a:bodyPr/>
          <a:lstStyle/>
          <a:p>
            <a:r>
              <a:rPr lang="en-US" dirty="0"/>
              <a:t>Third party components are not compatible with your code.</a:t>
            </a:r>
          </a:p>
          <a:p>
            <a:endParaRPr lang="en-US" dirty="0"/>
          </a:p>
        </p:txBody>
      </p:sp>
    </p:spTree>
    <p:extLst>
      <p:ext uri="{BB962C8B-B14F-4D97-AF65-F5344CB8AC3E}">
        <p14:creationId xmlns:p14="http://schemas.microsoft.com/office/powerpoint/2010/main" val="235472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FDA9-5300-246A-4B4F-EE3219B93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00BCD-5833-6215-38F0-C71889F870B5}"/>
              </a:ext>
            </a:extLst>
          </p:cNvPr>
          <p:cNvSpPr>
            <a:spLocks noGrp="1"/>
          </p:cNvSpPr>
          <p:nvPr>
            <p:ph type="title"/>
          </p:nvPr>
        </p:nvSpPr>
        <p:spPr>
          <a:xfrm>
            <a:off x="685800" y="3139853"/>
            <a:ext cx="10131427" cy="1468800"/>
          </a:xfrm>
        </p:spPr>
        <p:txBody>
          <a:bodyPr/>
          <a:lstStyle/>
          <a:p>
            <a:r>
              <a:rPr lang="en-US" dirty="0"/>
              <a:t>Adapter Pattern Defined</a:t>
            </a:r>
          </a:p>
        </p:txBody>
      </p:sp>
      <p:sp>
        <p:nvSpPr>
          <p:cNvPr id="3" name="Text Placeholder 2">
            <a:extLst>
              <a:ext uri="{FF2B5EF4-FFF2-40B4-BE49-F238E27FC236}">
                <a16:creationId xmlns:a16="http://schemas.microsoft.com/office/drawing/2014/main" id="{DED0C1A5-60E6-09D3-E680-FF9BEAECDE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26522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76AB2-1508-E015-40FB-7C002D1840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9D59BD-F9CD-75B5-2DE5-207299B94FF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FA2C045-4E47-E209-522D-0DC084DAAB64}"/>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31211AB0-26A7-FC47-A757-324DD88045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56286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2C5E-6502-4473-972E-4FCD20912F5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8DA313-DB86-D78D-65F9-645A0A0532D0}"/>
              </a:ext>
            </a:extLst>
          </p:cNvPr>
          <p:cNvSpPr>
            <a:spLocks noGrp="1"/>
          </p:cNvSpPr>
          <p:nvPr>
            <p:ph type="title"/>
          </p:nvPr>
        </p:nvSpPr>
        <p:spPr/>
        <p:txBody>
          <a:bodyPr/>
          <a:lstStyle/>
          <a:p>
            <a:r>
              <a:rPr lang="en-US" dirty="0"/>
              <a:t>Attributes of </a:t>
            </a:r>
            <a:r>
              <a:rPr lang="en-US" dirty="0" err="1"/>
              <a:t>aN</a:t>
            </a:r>
            <a:r>
              <a:rPr lang="en-US" dirty="0"/>
              <a:t> Adapter Design Pattern</a:t>
            </a:r>
          </a:p>
        </p:txBody>
      </p:sp>
      <p:sp>
        <p:nvSpPr>
          <p:cNvPr id="6" name="Content Placeholder 5">
            <a:extLst>
              <a:ext uri="{FF2B5EF4-FFF2-40B4-BE49-F238E27FC236}">
                <a16:creationId xmlns:a16="http://schemas.microsoft.com/office/drawing/2014/main" id="{333A6D59-350C-A4AA-55CD-CED00EB23D81}"/>
              </a:ext>
            </a:extLst>
          </p:cNvPr>
          <p:cNvSpPr>
            <a:spLocks noGrp="1"/>
          </p:cNvSpPr>
          <p:nvPr>
            <p:ph idx="1"/>
          </p:nvPr>
        </p:nvSpPr>
        <p:spPr/>
        <p:txBody>
          <a:bodyPr/>
          <a:lstStyle/>
          <a:p>
            <a:pPr rtl="0"/>
            <a:r>
              <a:rPr lang="en-US" dirty="0"/>
              <a:t>Target Interface : What the client </a:t>
            </a:r>
            <a:r>
              <a:rPr lang="en-US" dirty="0" err="1"/>
              <a:t>expectes</a:t>
            </a:r>
            <a:endParaRPr lang="en-US" dirty="0"/>
          </a:p>
          <a:p>
            <a:pPr rtl="0"/>
            <a:r>
              <a:rPr lang="en-US" dirty="0" err="1"/>
              <a:t>Adaptee</a:t>
            </a:r>
            <a:r>
              <a:rPr lang="en-US" dirty="0"/>
              <a:t> : The incompatible interface</a:t>
            </a:r>
          </a:p>
          <a:p>
            <a:pPr rtl="0"/>
            <a:r>
              <a:rPr lang="en-US" dirty="0"/>
              <a:t>Adapter : The class that translates the incompatible interface</a:t>
            </a:r>
          </a:p>
          <a:p>
            <a:pPr rtl="0"/>
            <a:r>
              <a:rPr lang="en-US" dirty="0"/>
              <a:t>Client : The code that consumes the adapter</a:t>
            </a:r>
          </a:p>
        </p:txBody>
      </p:sp>
    </p:spTree>
    <p:extLst>
      <p:ext uri="{BB962C8B-B14F-4D97-AF65-F5344CB8AC3E}">
        <p14:creationId xmlns:p14="http://schemas.microsoft.com/office/powerpoint/2010/main" val="39225544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64802-780C-B690-EBEB-7191ACA1E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6195E-1E27-2038-AC6A-A3232E653400}"/>
              </a:ext>
            </a:extLst>
          </p:cNvPr>
          <p:cNvSpPr>
            <a:spLocks noGrp="1"/>
          </p:cNvSpPr>
          <p:nvPr>
            <p:ph type="title"/>
          </p:nvPr>
        </p:nvSpPr>
        <p:spPr/>
        <p:txBody>
          <a:bodyPr/>
          <a:lstStyle/>
          <a:p>
            <a:r>
              <a:rPr lang="en-US" dirty="0"/>
              <a:t>Benefits of an Adapter Design Pattern</a:t>
            </a:r>
          </a:p>
        </p:txBody>
      </p:sp>
      <p:sp>
        <p:nvSpPr>
          <p:cNvPr id="3" name="Content Placeholder 2">
            <a:extLst>
              <a:ext uri="{FF2B5EF4-FFF2-40B4-BE49-F238E27FC236}">
                <a16:creationId xmlns:a16="http://schemas.microsoft.com/office/drawing/2014/main" id="{5079435B-E1F7-6EE1-9171-754D58EA057B}"/>
              </a:ext>
            </a:extLst>
          </p:cNvPr>
          <p:cNvSpPr>
            <a:spLocks noGrp="1"/>
          </p:cNvSpPr>
          <p:nvPr>
            <p:ph idx="1"/>
          </p:nvPr>
        </p:nvSpPr>
        <p:spPr/>
        <p:txBody>
          <a:bodyPr/>
          <a:lstStyle/>
          <a:p>
            <a:r>
              <a:rPr lang="en-US" dirty="0"/>
              <a:t>Allows an incompatible interface to work with existing code</a:t>
            </a:r>
          </a:p>
          <a:p>
            <a:r>
              <a:rPr lang="en-US" dirty="0"/>
              <a:t>Can wrap more complex code making interfaces easier to use</a:t>
            </a:r>
          </a:p>
          <a:p>
            <a:r>
              <a:rPr lang="en-US" dirty="0"/>
              <a:t>Can often be applied to multiple interfaces through something like a strategy</a:t>
            </a:r>
          </a:p>
          <a:p>
            <a:r>
              <a:rPr lang="en-US" dirty="0"/>
              <a:t>Creates a layer of abstraction that can be useful when dealing with multiple incompatible interfaces.</a:t>
            </a:r>
          </a:p>
          <a:p>
            <a:pPr rtl="0"/>
            <a:endParaRPr lang="en-US" dirty="0"/>
          </a:p>
          <a:p>
            <a:pPr marL="0" indent="0">
              <a:buNone/>
            </a:pPr>
            <a:r>
              <a:rPr lang="en-US" dirty="0"/>
              <a:t>.</a:t>
            </a:r>
          </a:p>
        </p:txBody>
      </p:sp>
    </p:spTree>
    <p:extLst>
      <p:ext uri="{BB962C8B-B14F-4D97-AF65-F5344CB8AC3E}">
        <p14:creationId xmlns:p14="http://schemas.microsoft.com/office/powerpoint/2010/main" val="13523927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AE2F3-7189-5890-AF69-85202948E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002D3-6D9B-B20F-FA93-58FEEB77B8BB}"/>
              </a:ext>
            </a:extLst>
          </p:cNvPr>
          <p:cNvSpPr>
            <a:spLocks noGrp="1"/>
          </p:cNvSpPr>
          <p:nvPr>
            <p:ph type="title"/>
          </p:nvPr>
        </p:nvSpPr>
        <p:spPr/>
        <p:txBody>
          <a:bodyPr/>
          <a:lstStyle/>
          <a:p>
            <a:r>
              <a:rPr lang="en-US" dirty="0"/>
              <a:t>Down sides of An Adapter Design Pattern</a:t>
            </a:r>
          </a:p>
        </p:txBody>
      </p:sp>
      <p:sp>
        <p:nvSpPr>
          <p:cNvPr id="3" name="Content Placeholder 2">
            <a:extLst>
              <a:ext uri="{FF2B5EF4-FFF2-40B4-BE49-F238E27FC236}">
                <a16:creationId xmlns:a16="http://schemas.microsoft.com/office/drawing/2014/main" id="{9147E1B0-C1AF-17C3-9BDA-193A5E5438EA}"/>
              </a:ext>
            </a:extLst>
          </p:cNvPr>
          <p:cNvSpPr>
            <a:spLocks noGrp="1"/>
          </p:cNvSpPr>
          <p:nvPr>
            <p:ph idx="1"/>
          </p:nvPr>
        </p:nvSpPr>
        <p:spPr/>
        <p:txBody>
          <a:bodyPr/>
          <a:lstStyle/>
          <a:p>
            <a:pPr rtl="0">
              <a:buFont typeface="Arial" panose="020B0604020202020204" pitchFamily="34" charset="0"/>
              <a:buChar char="•"/>
            </a:pPr>
            <a:r>
              <a:rPr lang="en-US" dirty="0"/>
              <a:t>You create a dependency on the adapter to communicate with other systems</a:t>
            </a:r>
          </a:p>
          <a:p>
            <a:pPr rtl="0">
              <a:buFont typeface="Arial" panose="020B0604020202020204" pitchFamily="34" charset="0"/>
              <a:buChar char="•"/>
            </a:pPr>
            <a:r>
              <a:rPr lang="en-US" dirty="0"/>
              <a:t>You may not be able to use the full functionality of the underlying interface because the adapter does not fully implement all the functionality.</a:t>
            </a:r>
          </a:p>
          <a:p>
            <a:pPr rtl="0">
              <a:buFont typeface="Arial" panose="020B0604020202020204" pitchFamily="34" charset="0"/>
              <a:buChar char="•"/>
            </a:pPr>
            <a:r>
              <a:rPr lang="en-US" dirty="0"/>
              <a:t>May provide overhead</a:t>
            </a:r>
          </a:p>
          <a:p>
            <a:pPr rtl="0">
              <a:buFont typeface="Arial" panose="020B0604020202020204" pitchFamily="34" charset="0"/>
              <a:buChar char="•"/>
            </a:pPr>
            <a:r>
              <a:rPr lang="en-US" dirty="0"/>
              <a:t>May provide misunderstanding in that users may not understand what the adapter is attempting to adapt.</a:t>
            </a:r>
          </a:p>
          <a:p>
            <a:pPr rtl="0">
              <a:buFont typeface="Arial" panose="020B0604020202020204" pitchFamily="34" charset="0"/>
              <a:buChar char="•"/>
            </a:pPr>
            <a:r>
              <a:rPr lang="en-US" dirty="0"/>
              <a:t>Adapter may need to be maintained as the 3</a:t>
            </a:r>
            <a:r>
              <a:rPr lang="en-US" baseline="30000" dirty="0"/>
              <a:t>rd</a:t>
            </a:r>
            <a:r>
              <a:rPr lang="en-US" dirty="0"/>
              <a:t> party interface changes. </a:t>
            </a:r>
          </a:p>
          <a:p>
            <a:pPr rtl="0">
              <a:buFont typeface="Arial" panose="020B0604020202020204" pitchFamily="34" charset="0"/>
              <a:buChar char="•"/>
            </a:pPr>
            <a:r>
              <a:rPr lang="en-US" dirty="0"/>
              <a:t>May become irrelevant if the interface extends new functionality.</a:t>
            </a:r>
          </a:p>
        </p:txBody>
      </p:sp>
    </p:spTree>
    <p:extLst>
      <p:ext uri="{BB962C8B-B14F-4D97-AF65-F5344CB8AC3E}">
        <p14:creationId xmlns:p14="http://schemas.microsoft.com/office/powerpoint/2010/main" val="26849253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1D65-7357-7A90-351C-37F508DD9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77754-496C-E990-6517-EC21CEF0008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7CFCEFE-B227-8B1F-7452-3ED847E67785}"/>
              </a:ext>
            </a:extLst>
          </p:cNvPr>
          <p:cNvSpPr>
            <a:spLocks noGrp="1"/>
          </p:cNvSpPr>
          <p:nvPr>
            <p:ph type="body" idx="1"/>
          </p:nvPr>
        </p:nvSpPr>
        <p:spPr/>
        <p:txBody>
          <a:bodyPr/>
          <a:lstStyle/>
          <a:p>
            <a:r>
              <a:rPr lang="en-US" dirty="0"/>
              <a:t>Adapter</a:t>
            </a:r>
          </a:p>
        </p:txBody>
      </p:sp>
    </p:spTree>
    <p:extLst>
      <p:ext uri="{BB962C8B-B14F-4D97-AF65-F5344CB8AC3E}">
        <p14:creationId xmlns:p14="http://schemas.microsoft.com/office/powerpoint/2010/main" val="32592456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E9101-D7A1-C38E-4958-0D9B6C496A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04920B-C5FE-508C-7C59-2698BD61AB8C}"/>
              </a:ext>
            </a:extLst>
          </p:cNvPr>
          <p:cNvSpPr>
            <a:spLocks noGrp="1"/>
          </p:cNvSpPr>
          <p:nvPr>
            <p:ph type="title"/>
          </p:nvPr>
        </p:nvSpPr>
        <p:spPr/>
        <p:txBody>
          <a:bodyPr/>
          <a:lstStyle/>
          <a:p>
            <a:r>
              <a:rPr lang="en-US" dirty="0"/>
              <a:t>Adapter pattern and S.O.L.I.D.</a:t>
            </a:r>
          </a:p>
        </p:txBody>
      </p:sp>
      <p:sp>
        <p:nvSpPr>
          <p:cNvPr id="5" name="Content Placeholder 4">
            <a:extLst>
              <a:ext uri="{FF2B5EF4-FFF2-40B4-BE49-F238E27FC236}">
                <a16:creationId xmlns:a16="http://schemas.microsoft.com/office/drawing/2014/main" id="{A9D795A7-3AA5-C8A3-C9F5-EFCD8B16AA71}"/>
              </a:ext>
            </a:extLst>
          </p:cNvPr>
          <p:cNvSpPr>
            <a:spLocks noGrp="1"/>
          </p:cNvSpPr>
          <p:nvPr>
            <p:ph idx="1"/>
          </p:nvPr>
        </p:nvSpPr>
        <p:spPr/>
        <p:txBody>
          <a:bodyPr/>
          <a:lstStyle/>
          <a:p>
            <a:r>
              <a:rPr lang="en-US" dirty="0"/>
              <a:t>S. Adapters single responsibility ought to be to translate the single responsibility of one interface to be compatible with your code.  In part the single responsibility can be polluted by the third party’s compliance with single responsibility.</a:t>
            </a:r>
          </a:p>
          <a:p>
            <a:r>
              <a:rPr lang="en-US" dirty="0"/>
              <a:t>O. This is not changing the original code it is making it compatible to another piece of code through extension.  The very definition of Open Closed.</a:t>
            </a:r>
          </a:p>
          <a:p>
            <a:r>
              <a:rPr lang="en-US" dirty="0"/>
              <a:t>L. Your adapter needs to implement the third party interface in a fully compatible way.</a:t>
            </a:r>
          </a:p>
          <a:p>
            <a:r>
              <a:rPr lang="en-US" dirty="0"/>
              <a:t>I.  This actually could be used to separate concerns if that is what you choose but this is certainly not detrimental to Interface Segregation.</a:t>
            </a:r>
          </a:p>
          <a:p>
            <a:r>
              <a:rPr lang="en-US" dirty="0"/>
              <a:t>D. Adapter should have the third party injected if possible and certainly should support dependency injection in your code.</a:t>
            </a:r>
          </a:p>
        </p:txBody>
      </p:sp>
    </p:spTree>
    <p:extLst>
      <p:ext uri="{BB962C8B-B14F-4D97-AF65-F5344CB8AC3E}">
        <p14:creationId xmlns:p14="http://schemas.microsoft.com/office/powerpoint/2010/main" val="3412910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124DA-B78F-0A33-7343-43AB4C97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C681A-F318-1854-349F-04249F4A3852}"/>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AB4FE7A-C235-C6A7-4716-81F71D4ADAD4}"/>
              </a:ext>
            </a:extLst>
          </p:cNvPr>
          <p:cNvSpPr>
            <a:spLocks noGrp="1"/>
          </p:cNvSpPr>
          <p:nvPr>
            <p:ph type="body" idx="1"/>
          </p:nvPr>
        </p:nvSpPr>
        <p:spPr>
          <a:xfrm>
            <a:off x="685799" y="4624981"/>
            <a:ext cx="10131428" cy="860400"/>
          </a:xfrm>
        </p:spPr>
        <p:txBody>
          <a:bodyPr/>
          <a:lstStyle/>
          <a:p>
            <a:r>
              <a:rPr lang="en-US" dirty="0"/>
              <a:t>Adapter pattern</a:t>
            </a:r>
          </a:p>
        </p:txBody>
      </p:sp>
    </p:spTree>
    <p:extLst>
      <p:ext uri="{BB962C8B-B14F-4D97-AF65-F5344CB8AC3E}">
        <p14:creationId xmlns:p14="http://schemas.microsoft.com/office/powerpoint/2010/main" val="25781545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C70A8-FC54-ADBF-A6BC-13FCD161C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6680-DDB0-C7E7-93DE-C82C3D586185}"/>
              </a:ext>
            </a:extLst>
          </p:cNvPr>
          <p:cNvSpPr>
            <a:spLocks noGrp="1"/>
          </p:cNvSpPr>
          <p:nvPr>
            <p:ph type="title"/>
          </p:nvPr>
        </p:nvSpPr>
        <p:spPr/>
        <p:txBody>
          <a:bodyPr/>
          <a:lstStyle/>
          <a:p>
            <a:r>
              <a:rPr lang="en-US" dirty="0"/>
              <a:t>What are some Scenarios where The Adapter Pattern Might be Useful? </a:t>
            </a:r>
          </a:p>
        </p:txBody>
      </p:sp>
      <p:sp>
        <p:nvSpPr>
          <p:cNvPr id="3" name="Text Placeholder 2">
            <a:extLst>
              <a:ext uri="{FF2B5EF4-FFF2-40B4-BE49-F238E27FC236}">
                <a16:creationId xmlns:a16="http://schemas.microsoft.com/office/drawing/2014/main" id="{A7ACBDA2-D8D9-AB80-A4D5-E1DDCD07E6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56755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72F3-433B-A5F6-E8AC-EEF6F0581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B1A511-61ED-2174-E34E-F246DC3BA2AE}"/>
              </a:ext>
            </a:extLst>
          </p:cNvPr>
          <p:cNvSpPr>
            <a:spLocks noGrp="1"/>
          </p:cNvSpPr>
          <p:nvPr>
            <p:ph type="title"/>
          </p:nvPr>
        </p:nvSpPr>
        <p:spPr/>
        <p:txBody>
          <a:bodyPr/>
          <a:lstStyle/>
          <a:p>
            <a:r>
              <a:rPr lang="en-US" dirty="0"/>
              <a:t>Scenarios where The Adapter pattern is often Used</a:t>
            </a:r>
          </a:p>
        </p:txBody>
      </p:sp>
      <p:sp>
        <p:nvSpPr>
          <p:cNvPr id="5" name="Content Placeholder 4">
            <a:extLst>
              <a:ext uri="{FF2B5EF4-FFF2-40B4-BE49-F238E27FC236}">
                <a16:creationId xmlns:a16="http://schemas.microsoft.com/office/drawing/2014/main" id="{86B41D45-A616-6E5A-743F-4BC98532A9D8}"/>
              </a:ext>
            </a:extLst>
          </p:cNvPr>
          <p:cNvSpPr>
            <a:spLocks noGrp="1"/>
          </p:cNvSpPr>
          <p:nvPr>
            <p:ph idx="1"/>
          </p:nvPr>
        </p:nvSpPr>
        <p:spPr/>
        <p:txBody>
          <a:bodyPr/>
          <a:lstStyle/>
          <a:p>
            <a:pPr rtl="0">
              <a:buFont typeface="Arial" panose="020B0604020202020204" pitchFamily="34" charset="0"/>
              <a:buChar char="•"/>
            </a:pPr>
            <a:r>
              <a:rPr lang="en-US" dirty="0"/>
              <a:t>You have an application that sends JSON but a third party component only accepts XML</a:t>
            </a:r>
          </a:p>
          <a:p>
            <a:pPr rtl="0">
              <a:buFont typeface="Arial" panose="020B0604020202020204" pitchFamily="34" charset="0"/>
              <a:buChar char="•"/>
            </a:pPr>
            <a:r>
              <a:rPr lang="en-US" dirty="0"/>
              <a:t>You have an established way to call for a request but a third party you wish to use is not directly supportive of your application.</a:t>
            </a:r>
          </a:p>
          <a:p>
            <a:pPr rtl="0">
              <a:buFont typeface="Arial" panose="020B0604020202020204" pitchFamily="34" charset="0"/>
              <a:buChar char="•"/>
            </a:pPr>
            <a:r>
              <a:rPr lang="en-US" dirty="0"/>
              <a:t>Make a Third Party Interface consistent with other interfaces you consume.</a:t>
            </a:r>
          </a:p>
          <a:p>
            <a:pPr rtl="0">
              <a:buFont typeface="Arial" panose="020B0604020202020204" pitchFamily="34" charset="0"/>
              <a:buChar char="•"/>
            </a:pPr>
            <a:r>
              <a:rPr lang="en-US" dirty="0"/>
              <a:t>Drivers</a:t>
            </a:r>
          </a:p>
          <a:p>
            <a:pPr rtl="0">
              <a:buFont typeface="Arial" panose="020B0604020202020204" pitchFamily="34" charset="0"/>
              <a:buChar char="•"/>
            </a:pPr>
            <a:r>
              <a:rPr lang="en-US" dirty="0"/>
              <a:t>Media Players</a:t>
            </a:r>
          </a:p>
          <a:p>
            <a:pPr rtl="0">
              <a:buFont typeface="Arial" panose="020B0604020202020204" pitchFamily="34" charset="0"/>
              <a:buChar char="•"/>
            </a:pPr>
            <a:r>
              <a:rPr lang="en-US" dirty="0"/>
              <a:t>Open Database Connectivity (ODBC)</a:t>
            </a:r>
          </a:p>
          <a:p>
            <a:pPr marL="0" indent="0">
              <a:buNone/>
            </a:pPr>
            <a:endParaRPr lang="en-US" dirty="0"/>
          </a:p>
        </p:txBody>
      </p:sp>
    </p:spTree>
    <p:extLst>
      <p:ext uri="{BB962C8B-B14F-4D97-AF65-F5344CB8AC3E}">
        <p14:creationId xmlns:p14="http://schemas.microsoft.com/office/powerpoint/2010/main" val="342802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98B8-02F4-041B-394E-C33F041DC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B1643-B786-70E4-20C8-A7EBDF70108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7C31B8B-E69D-9426-D791-0EFD66557504}"/>
              </a:ext>
            </a:extLst>
          </p:cNvPr>
          <p:cNvSpPr>
            <a:spLocks noGrp="1"/>
          </p:cNvSpPr>
          <p:nvPr>
            <p:ph type="body" idx="1"/>
          </p:nvPr>
        </p:nvSpPr>
        <p:spPr/>
        <p:txBody>
          <a:bodyPr/>
          <a:lstStyle/>
          <a:p>
            <a:r>
              <a:rPr lang="en-US" dirty="0"/>
              <a:t>Adapter Pattern</a:t>
            </a:r>
          </a:p>
        </p:txBody>
      </p:sp>
    </p:spTree>
    <p:extLst>
      <p:ext uri="{BB962C8B-B14F-4D97-AF65-F5344CB8AC3E}">
        <p14:creationId xmlns:p14="http://schemas.microsoft.com/office/powerpoint/2010/main" val="23409413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D6B-2E87-60FC-A35F-B0AEA1E8B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1B200-C674-0A1F-3FA4-6D82BC0B0D95}"/>
              </a:ext>
            </a:extLst>
          </p:cNvPr>
          <p:cNvSpPr>
            <a:spLocks noGrp="1"/>
          </p:cNvSpPr>
          <p:nvPr>
            <p:ph type="title"/>
          </p:nvPr>
        </p:nvSpPr>
        <p:spPr/>
        <p:txBody>
          <a:bodyPr/>
          <a:lstStyle/>
          <a:p>
            <a:r>
              <a:rPr lang="en-US" dirty="0"/>
              <a:t>Implementing </a:t>
            </a:r>
            <a:r>
              <a:rPr lang="en-US" dirty="0" err="1"/>
              <a:t>aN</a:t>
            </a:r>
            <a:r>
              <a:rPr lang="en-US" dirty="0"/>
              <a:t> Adapter Pattern in Code</a:t>
            </a:r>
          </a:p>
        </p:txBody>
      </p:sp>
      <p:sp>
        <p:nvSpPr>
          <p:cNvPr id="3" name="Text Placeholder 2">
            <a:extLst>
              <a:ext uri="{FF2B5EF4-FFF2-40B4-BE49-F238E27FC236}">
                <a16:creationId xmlns:a16="http://schemas.microsoft.com/office/drawing/2014/main" id="{22FB7CD2-2E09-3AE5-AF4B-5475E48AD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27716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14C2-36A5-77CF-B246-9F90834C6553}"/>
              </a:ext>
            </a:extLst>
          </p:cNvPr>
          <p:cNvSpPr>
            <a:spLocks noGrp="1"/>
          </p:cNvSpPr>
          <p:nvPr>
            <p:ph type="title"/>
          </p:nvPr>
        </p:nvSpPr>
        <p:spPr/>
        <p:txBody>
          <a:bodyPr/>
          <a:lstStyle/>
          <a:p>
            <a:r>
              <a:rPr lang="en-US" dirty="0"/>
              <a:t>Assignment Instruction Help</a:t>
            </a:r>
          </a:p>
        </p:txBody>
      </p:sp>
      <p:sp>
        <p:nvSpPr>
          <p:cNvPr id="3" name="Text Placeholder 2">
            <a:extLst>
              <a:ext uri="{FF2B5EF4-FFF2-40B4-BE49-F238E27FC236}">
                <a16:creationId xmlns:a16="http://schemas.microsoft.com/office/drawing/2014/main" id="{9CD0AA59-7F94-B457-7D6D-CDE70157C7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08514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EBB8-1B43-207A-D0F6-0840FBF7EFF0}"/>
              </a:ext>
            </a:extLst>
          </p:cNvPr>
          <p:cNvSpPr>
            <a:spLocks noGrp="1"/>
          </p:cNvSpPr>
          <p:nvPr>
            <p:ph type="title"/>
          </p:nvPr>
        </p:nvSpPr>
        <p:spPr/>
        <p:txBody>
          <a:bodyPr/>
          <a:lstStyle/>
          <a:p>
            <a:r>
              <a:rPr lang="en-US" dirty="0"/>
              <a:t>Coding Kata</a:t>
            </a:r>
          </a:p>
        </p:txBody>
      </p:sp>
      <p:sp>
        <p:nvSpPr>
          <p:cNvPr id="3" name="Text Placeholder 2">
            <a:extLst>
              <a:ext uri="{FF2B5EF4-FFF2-40B4-BE49-F238E27FC236}">
                <a16:creationId xmlns:a16="http://schemas.microsoft.com/office/drawing/2014/main" id="{477ECE55-6DA7-767E-5C1F-ECB3D656DE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2664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169-D3E0-CDA0-ABD0-E204A703561C}"/>
              </a:ext>
            </a:extLst>
          </p:cNvPr>
          <p:cNvSpPr>
            <a:spLocks noGrp="1"/>
          </p:cNvSpPr>
          <p:nvPr>
            <p:ph type="title"/>
          </p:nvPr>
        </p:nvSpPr>
        <p:spPr/>
        <p:txBody>
          <a:bodyPr/>
          <a:lstStyle/>
          <a:p>
            <a:r>
              <a:rPr lang="en-US" dirty="0"/>
              <a:t>Coding Kata Requirements</a:t>
            </a:r>
          </a:p>
        </p:txBody>
      </p:sp>
      <p:sp>
        <p:nvSpPr>
          <p:cNvPr id="3" name="Content Placeholder 2">
            <a:extLst>
              <a:ext uri="{FF2B5EF4-FFF2-40B4-BE49-F238E27FC236}">
                <a16:creationId xmlns:a16="http://schemas.microsoft.com/office/drawing/2014/main" id="{6CEBF7D1-B6E6-B2BF-54E1-2A98B76C6E9F}"/>
              </a:ext>
            </a:extLst>
          </p:cNvPr>
          <p:cNvSpPr>
            <a:spLocks noGrp="1"/>
          </p:cNvSpPr>
          <p:nvPr>
            <p:ph sz="half" idx="1"/>
          </p:nvPr>
        </p:nvSpPr>
        <p:spPr/>
        <p:txBody>
          <a:bodyPr/>
          <a:lstStyle/>
          <a:p>
            <a:r>
              <a:rPr lang="en-US" dirty="0"/>
              <a:t>Must be performed against previously existing code.</a:t>
            </a:r>
          </a:p>
          <a:p>
            <a:r>
              <a:rPr lang="en-US" dirty="0"/>
              <a:t>Create a </a:t>
            </a:r>
            <a:r>
              <a:rPr lang="en-US" dirty="0" err="1"/>
              <a:t>github</a:t>
            </a:r>
            <a:r>
              <a:rPr lang="en-US" dirty="0"/>
              <a:t> repo to use for all of the coding kata assignments.</a:t>
            </a:r>
          </a:p>
          <a:p>
            <a:r>
              <a:rPr lang="en-US" dirty="0"/>
              <a:t>Make sure the repo is shared with me using email </a:t>
            </a:r>
            <a:r>
              <a:rPr lang="en-US" dirty="0">
                <a:hlinkClick r:id="rId2"/>
              </a:rPr>
              <a:t>jdoerr@neumont.edu</a:t>
            </a:r>
            <a:endParaRPr lang="en-US" dirty="0"/>
          </a:p>
          <a:p>
            <a:r>
              <a:rPr lang="en-US" dirty="0"/>
              <a:t>Uses a pull request as the assignment result.</a:t>
            </a:r>
          </a:p>
        </p:txBody>
      </p:sp>
      <p:sp>
        <p:nvSpPr>
          <p:cNvPr id="4" name="Content Placeholder 3">
            <a:extLst>
              <a:ext uri="{FF2B5EF4-FFF2-40B4-BE49-F238E27FC236}">
                <a16:creationId xmlns:a16="http://schemas.microsoft.com/office/drawing/2014/main" id="{D2815302-CE09-863C-7637-8E9CF4353610}"/>
              </a:ext>
            </a:extLst>
          </p:cNvPr>
          <p:cNvSpPr>
            <a:spLocks noGrp="1"/>
          </p:cNvSpPr>
          <p:nvPr>
            <p:ph sz="half" idx="2"/>
          </p:nvPr>
        </p:nvSpPr>
        <p:spPr/>
        <p:txBody>
          <a:bodyPr/>
          <a:lstStyle/>
          <a:p>
            <a:r>
              <a:rPr lang="en-US" dirty="0"/>
              <a:t>Create a new branch of your code</a:t>
            </a:r>
          </a:p>
          <a:p>
            <a:r>
              <a:rPr lang="en-US" dirty="0"/>
              <a:t>Make the changes that correctly implement one of the design patterns you have learned.</a:t>
            </a:r>
          </a:p>
          <a:p>
            <a:r>
              <a:rPr lang="en-US" dirty="0"/>
              <a:t>Check in your changes.</a:t>
            </a:r>
          </a:p>
          <a:p>
            <a:r>
              <a:rPr lang="en-US" dirty="0"/>
              <a:t>Create a pull request showing your changes.</a:t>
            </a:r>
          </a:p>
          <a:p>
            <a:r>
              <a:rPr lang="en-US" dirty="0"/>
              <a:t>Submit your pull request as your assignment.</a:t>
            </a:r>
          </a:p>
          <a:p>
            <a:r>
              <a:rPr lang="en-US" dirty="0"/>
              <a:t>You may complete your pull request after you get your grade on the assignment.</a:t>
            </a:r>
          </a:p>
        </p:txBody>
      </p:sp>
    </p:spTree>
    <p:extLst>
      <p:ext uri="{BB962C8B-B14F-4D97-AF65-F5344CB8AC3E}">
        <p14:creationId xmlns:p14="http://schemas.microsoft.com/office/powerpoint/2010/main" val="875151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92F-1CF1-7CCC-980D-179C1B7FA385}"/>
              </a:ext>
            </a:extLst>
          </p:cNvPr>
          <p:cNvSpPr>
            <a:spLocks noGrp="1"/>
          </p:cNvSpPr>
          <p:nvPr>
            <p:ph type="title"/>
          </p:nvPr>
        </p:nvSpPr>
        <p:spPr/>
        <p:txBody>
          <a:bodyPr/>
          <a:lstStyle/>
          <a:p>
            <a:r>
              <a:rPr lang="en-US" dirty="0"/>
              <a:t>Final Project</a:t>
            </a:r>
          </a:p>
        </p:txBody>
      </p:sp>
      <p:sp>
        <p:nvSpPr>
          <p:cNvPr id="3" name="Text Placeholder 2">
            <a:extLst>
              <a:ext uri="{FF2B5EF4-FFF2-40B4-BE49-F238E27FC236}">
                <a16:creationId xmlns:a16="http://schemas.microsoft.com/office/drawing/2014/main" id="{6D8E02AF-A620-E9D2-5266-FBC3BE8A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47310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85A35-7534-66CC-553F-7740AFC7D8B8}"/>
              </a:ext>
            </a:extLst>
          </p:cNvPr>
          <p:cNvSpPr>
            <a:spLocks noGrp="1"/>
          </p:cNvSpPr>
          <p:nvPr>
            <p:ph type="title"/>
          </p:nvPr>
        </p:nvSpPr>
        <p:spPr/>
        <p:txBody>
          <a:bodyPr/>
          <a:lstStyle/>
          <a:p>
            <a:r>
              <a:rPr lang="en-US" dirty="0"/>
              <a:t>Final Project Requirements</a:t>
            </a:r>
          </a:p>
        </p:txBody>
      </p:sp>
      <p:sp>
        <p:nvSpPr>
          <p:cNvPr id="5" name="Content Placeholder 4">
            <a:extLst>
              <a:ext uri="{FF2B5EF4-FFF2-40B4-BE49-F238E27FC236}">
                <a16:creationId xmlns:a16="http://schemas.microsoft.com/office/drawing/2014/main" id="{1F6D130C-646A-90C8-77B1-016DBEA5CDE8}"/>
              </a:ext>
            </a:extLst>
          </p:cNvPr>
          <p:cNvSpPr>
            <a:spLocks noGrp="1"/>
          </p:cNvSpPr>
          <p:nvPr>
            <p:ph sz="half" idx="1"/>
          </p:nvPr>
        </p:nvSpPr>
        <p:spPr/>
        <p:txBody>
          <a:bodyPr>
            <a:normAutofit/>
          </a:bodyPr>
          <a:lstStyle/>
          <a:p>
            <a:r>
              <a:rPr lang="en-US" dirty="0"/>
              <a:t>Is a new application.</a:t>
            </a:r>
          </a:p>
          <a:p>
            <a:r>
              <a:rPr lang="en-US" dirty="0"/>
              <a:t>Will be presented in class.</a:t>
            </a:r>
          </a:p>
          <a:p>
            <a:r>
              <a:rPr lang="en-US" dirty="0"/>
              <a:t>Will be graded in 4 parts</a:t>
            </a:r>
          </a:p>
          <a:p>
            <a:pPr lvl="1"/>
            <a:r>
              <a:rPr lang="en-US" dirty="0"/>
              <a:t>Initial Setup</a:t>
            </a:r>
          </a:p>
          <a:p>
            <a:pPr lvl="1"/>
            <a:r>
              <a:rPr lang="en-US" dirty="0"/>
              <a:t>Check In 1</a:t>
            </a:r>
          </a:p>
          <a:p>
            <a:pPr lvl="1"/>
            <a:r>
              <a:rPr lang="en-US" dirty="0"/>
              <a:t>Check In 2</a:t>
            </a:r>
          </a:p>
          <a:p>
            <a:pPr lvl="1"/>
            <a:r>
              <a:rPr lang="en-US" dirty="0"/>
              <a:t>Final Demo</a:t>
            </a:r>
          </a:p>
          <a:p>
            <a:r>
              <a:rPr lang="en-US" dirty="0"/>
              <a:t>Must demonstrate proper implementation of 3 design patterns.</a:t>
            </a:r>
          </a:p>
          <a:p>
            <a:pPr lvl="1"/>
            <a:endParaRPr lang="en-US" dirty="0"/>
          </a:p>
        </p:txBody>
      </p:sp>
      <p:sp>
        <p:nvSpPr>
          <p:cNvPr id="9" name="Content Placeholder 8">
            <a:extLst>
              <a:ext uri="{FF2B5EF4-FFF2-40B4-BE49-F238E27FC236}">
                <a16:creationId xmlns:a16="http://schemas.microsoft.com/office/drawing/2014/main" id="{55132F5C-3420-FA9C-E51E-AC6E8B1FF9BD}"/>
              </a:ext>
            </a:extLst>
          </p:cNvPr>
          <p:cNvSpPr>
            <a:spLocks noGrp="1"/>
          </p:cNvSpPr>
          <p:nvPr>
            <p:ph sz="half" idx="2"/>
          </p:nvPr>
        </p:nvSpPr>
        <p:spPr/>
        <p:txBody>
          <a:bodyPr/>
          <a:lstStyle/>
          <a:p>
            <a:r>
              <a:rPr lang="en-US" dirty="0"/>
              <a:t>Must include a creational design pattern</a:t>
            </a:r>
          </a:p>
          <a:p>
            <a:r>
              <a:rPr lang="en-US" dirty="0"/>
              <a:t>Must Include a structural design pattern</a:t>
            </a:r>
          </a:p>
          <a:p>
            <a:r>
              <a:rPr lang="en-US" dirty="0"/>
              <a:t>Must Include a behavioral design pattern</a:t>
            </a:r>
          </a:p>
          <a:p>
            <a:r>
              <a:rPr lang="en-US" dirty="0"/>
              <a:t>The patterns may or may not work in conjunction of each other</a:t>
            </a:r>
          </a:p>
        </p:txBody>
      </p:sp>
    </p:spTree>
    <p:extLst>
      <p:ext uri="{BB962C8B-B14F-4D97-AF65-F5344CB8AC3E}">
        <p14:creationId xmlns:p14="http://schemas.microsoft.com/office/powerpoint/2010/main" val="3788076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CA7D00-2493-5E80-548E-1766B4C3A34C}"/>
              </a:ext>
            </a:extLst>
          </p:cNvPr>
          <p:cNvSpPr>
            <a:spLocks noGrp="1"/>
          </p:cNvSpPr>
          <p:nvPr>
            <p:ph type="title"/>
          </p:nvPr>
        </p:nvSpPr>
        <p:spPr/>
        <p:txBody>
          <a:bodyPr/>
          <a:lstStyle/>
          <a:p>
            <a:r>
              <a:rPr lang="en-US" dirty="0"/>
              <a:t>Design Pattern Break Down</a:t>
            </a:r>
          </a:p>
        </p:txBody>
      </p:sp>
      <p:sp>
        <p:nvSpPr>
          <p:cNvPr id="8" name="Text Placeholder 7">
            <a:extLst>
              <a:ext uri="{FF2B5EF4-FFF2-40B4-BE49-F238E27FC236}">
                <a16:creationId xmlns:a16="http://schemas.microsoft.com/office/drawing/2014/main" id="{60CFDD3C-86A3-C458-8AC4-5DD0F206C2B3}"/>
              </a:ext>
            </a:extLst>
          </p:cNvPr>
          <p:cNvSpPr>
            <a:spLocks noGrp="1"/>
          </p:cNvSpPr>
          <p:nvPr>
            <p:ph type="body" idx="1"/>
          </p:nvPr>
        </p:nvSpPr>
        <p:spPr>
          <a:xfrm>
            <a:off x="973670" y="2218267"/>
            <a:ext cx="2528287" cy="576262"/>
          </a:xfrm>
        </p:spPr>
        <p:txBody>
          <a:bodyPr/>
          <a:lstStyle/>
          <a:p>
            <a:r>
              <a:rPr lang="en-US" dirty="0"/>
              <a:t>Creational</a:t>
            </a:r>
          </a:p>
        </p:txBody>
      </p:sp>
      <p:sp>
        <p:nvSpPr>
          <p:cNvPr id="9" name="Content Placeholder 8">
            <a:extLst>
              <a:ext uri="{FF2B5EF4-FFF2-40B4-BE49-F238E27FC236}">
                <a16:creationId xmlns:a16="http://schemas.microsoft.com/office/drawing/2014/main" id="{5EFE5DF4-1BE5-48D8-6FC1-BF49DFB3B017}"/>
              </a:ext>
            </a:extLst>
          </p:cNvPr>
          <p:cNvSpPr>
            <a:spLocks noGrp="1"/>
          </p:cNvSpPr>
          <p:nvPr>
            <p:ph sz="half" idx="2"/>
          </p:nvPr>
        </p:nvSpPr>
        <p:spPr>
          <a:xfrm>
            <a:off x="685802" y="2870201"/>
            <a:ext cx="1742028" cy="2920998"/>
          </a:xfrm>
        </p:spPr>
        <p:txBody>
          <a:bodyPr>
            <a:normAutofit/>
          </a:bodyPr>
          <a:lstStyle/>
          <a:p>
            <a:r>
              <a:rPr lang="en-US" dirty="0"/>
              <a:t>Factory</a:t>
            </a:r>
          </a:p>
          <a:p>
            <a:r>
              <a:rPr lang="en-US" dirty="0"/>
              <a:t>Abstract Factory</a:t>
            </a:r>
          </a:p>
          <a:p>
            <a:r>
              <a:rPr lang="en-US" dirty="0"/>
              <a:t>Builder</a:t>
            </a:r>
          </a:p>
          <a:p>
            <a:r>
              <a:rPr lang="en-US" dirty="0"/>
              <a:t>Prototype</a:t>
            </a:r>
          </a:p>
          <a:p>
            <a:r>
              <a:rPr lang="en-US" dirty="0"/>
              <a:t>Sington</a:t>
            </a:r>
          </a:p>
        </p:txBody>
      </p:sp>
      <p:sp>
        <p:nvSpPr>
          <p:cNvPr id="10" name="Text Placeholder 9">
            <a:extLst>
              <a:ext uri="{FF2B5EF4-FFF2-40B4-BE49-F238E27FC236}">
                <a16:creationId xmlns:a16="http://schemas.microsoft.com/office/drawing/2014/main" id="{D1333E27-7CF2-CCA1-17D8-3587491DDD39}"/>
              </a:ext>
            </a:extLst>
          </p:cNvPr>
          <p:cNvSpPr>
            <a:spLocks noGrp="1"/>
          </p:cNvSpPr>
          <p:nvPr>
            <p:ph type="body" sz="quarter" idx="3"/>
          </p:nvPr>
        </p:nvSpPr>
        <p:spPr>
          <a:xfrm>
            <a:off x="3956628" y="2215464"/>
            <a:ext cx="2684834" cy="576262"/>
          </a:xfrm>
        </p:spPr>
        <p:txBody>
          <a:bodyPr/>
          <a:lstStyle/>
          <a:p>
            <a:r>
              <a:rPr lang="en-US" dirty="0"/>
              <a:t>Behavioral</a:t>
            </a:r>
          </a:p>
        </p:txBody>
      </p:sp>
      <p:sp>
        <p:nvSpPr>
          <p:cNvPr id="11" name="Content Placeholder 10">
            <a:extLst>
              <a:ext uri="{FF2B5EF4-FFF2-40B4-BE49-F238E27FC236}">
                <a16:creationId xmlns:a16="http://schemas.microsoft.com/office/drawing/2014/main" id="{620C5395-3054-3556-F27C-48E0EFC330BA}"/>
              </a:ext>
            </a:extLst>
          </p:cNvPr>
          <p:cNvSpPr>
            <a:spLocks noGrp="1"/>
          </p:cNvSpPr>
          <p:nvPr>
            <p:ph sz="quarter" idx="4"/>
          </p:nvPr>
        </p:nvSpPr>
        <p:spPr>
          <a:xfrm>
            <a:off x="3108587" y="2870201"/>
            <a:ext cx="1815179" cy="2920998"/>
          </a:xfrm>
        </p:spPr>
        <p:txBody>
          <a:bodyPr>
            <a:normAutofit/>
          </a:bodyPr>
          <a:lstStyle/>
          <a:p>
            <a:r>
              <a:rPr lang="en-US" dirty="0"/>
              <a:t>Chain of Responsibility</a:t>
            </a:r>
          </a:p>
          <a:p>
            <a:r>
              <a:rPr lang="en-US" dirty="0"/>
              <a:t>Command</a:t>
            </a:r>
          </a:p>
          <a:p>
            <a:r>
              <a:rPr lang="en-US" dirty="0"/>
              <a:t>Iterator</a:t>
            </a:r>
          </a:p>
          <a:p>
            <a:r>
              <a:rPr lang="en-US" dirty="0"/>
              <a:t>Mediator</a:t>
            </a:r>
          </a:p>
          <a:p>
            <a:r>
              <a:rPr lang="en-US" dirty="0"/>
              <a:t>Memento</a:t>
            </a:r>
          </a:p>
          <a:p>
            <a:r>
              <a:rPr lang="en-US" dirty="0"/>
              <a:t>Observer</a:t>
            </a:r>
          </a:p>
        </p:txBody>
      </p:sp>
      <p:sp>
        <p:nvSpPr>
          <p:cNvPr id="13" name="Content Placeholder 10">
            <a:extLst>
              <a:ext uri="{FF2B5EF4-FFF2-40B4-BE49-F238E27FC236}">
                <a16:creationId xmlns:a16="http://schemas.microsoft.com/office/drawing/2014/main" id="{20BD21A2-B08A-D7A2-E398-D773D3B91F11}"/>
              </a:ext>
            </a:extLst>
          </p:cNvPr>
          <p:cNvSpPr txBox="1">
            <a:spLocks/>
          </p:cNvSpPr>
          <p:nvPr/>
        </p:nvSpPr>
        <p:spPr>
          <a:xfrm>
            <a:off x="7197756" y="2870201"/>
            <a:ext cx="2845339"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Adapter</a:t>
            </a:r>
          </a:p>
          <a:p>
            <a:r>
              <a:rPr lang="en-US" dirty="0"/>
              <a:t>Bridge</a:t>
            </a:r>
          </a:p>
          <a:p>
            <a:r>
              <a:rPr lang="en-US" dirty="0"/>
              <a:t>Composite</a:t>
            </a:r>
          </a:p>
          <a:p>
            <a:r>
              <a:rPr lang="en-US" dirty="0"/>
              <a:t>Decorator</a:t>
            </a:r>
          </a:p>
          <a:p>
            <a:r>
              <a:rPr lang="en-US" dirty="0"/>
              <a:t>Façade</a:t>
            </a:r>
          </a:p>
          <a:p>
            <a:r>
              <a:rPr lang="en-US" dirty="0"/>
              <a:t>Flyweight</a:t>
            </a:r>
          </a:p>
          <a:p>
            <a:r>
              <a:rPr lang="en-US" dirty="0"/>
              <a:t>Proxy</a:t>
            </a:r>
          </a:p>
        </p:txBody>
      </p:sp>
      <p:sp>
        <p:nvSpPr>
          <p:cNvPr id="15" name="Text Placeholder 9">
            <a:extLst>
              <a:ext uri="{FF2B5EF4-FFF2-40B4-BE49-F238E27FC236}">
                <a16:creationId xmlns:a16="http://schemas.microsoft.com/office/drawing/2014/main" id="{8DAD6216-BA7B-C8A3-DBCD-73BBC7D30AA8}"/>
              </a:ext>
            </a:extLst>
          </p:cNvPr>
          <p:cNvSpPr txBox="1">
            <a:spLocks/>
          </p:cNvSpPr>
          <p:nvPr/>
        </p:nvSpPr>
        <p:spPr>
          <a:xfrm>
            <a:off x="7501452" y="2179903"/>
            <a:ext cx="268483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Structural</a:t>
            </a:r>
          </a:p>
        </p:txBody>
      </p:sp>
      <p:sp>
        <p:nvSpPr>
          <p:cNvPr id="16" name="Content Placeholder 10">
            <a:extLst>
              <a:ext uri="{FF2B5EF4-FFF2-40B4-BE49-F238E27FC236}">
                <a16:creationId xmlns:a16="http://schemas.microsoft.com/office/drawing/2014/main" id="{EE6FE7F0-57F8-C805-6B92-58D11FA6A6DF}"/>
              </a:ext>
            </a:extLst>
          </p:cNvPr>
          <p:cNvSpPr txBox="1">
            <a:spLocks/>
          </p:cNvSpPr>
          <p:nvPr/>
        </p:nvSpPr>
        <p:spPr>
          <a:xfrm>
            <a:off x="5102157" y="2870201"/>
            <a:ext cx="1738817"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35802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40FFE0-C9E9-AA6D-BC49-BA17824B5C61}"/>
              </a:ext>
            </a:extLst>
          </p:cNvPr>
          <p:cNvSpPr>
            <a:spLocks noGrp="1"/>
          </p:cNvSpPr>
          <p:nvPr>
            <p:ph type="title"/>
          </p:nvPr>
        </p:nvSpPr>
        <p:spPr/>
        <p:txBody>
          <a:bodyPr/>
          <a:lstStyle/>
          <a:p>
            <a:r>
              <a:rPr lang="en-US" dirty="0"/>
              <a:t>Check In Demo</a:t>
            </a:r>
          </a:p>
        </p:txBody>
      </p:sp>
      <p:sp>
        <p:nvSpPr>
          <p:cNvPr id="6" name="Text Placeholder 5">
            <a:extLst>
              <a:ext uri="{FF2B5EF4-FFF2-40B4-BE49-F238E27FC236}">
                <a16:creationId xmlns:a16="http://schemas.microsoft.com/office/drawing/2014/main" id="{42C2ED34-D10E-A11F-7B09-407B5171CC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34868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BC94-E236-ECAE-24C1-C4EFB0C11CBA}"/>
              </a:ext>
            </a:extLst>
          </p:cNvPr>
          <p:cNvSpPr>
            <a:spLocks noGrp="1"/>
          </p:cNvSpPr>
          <p:nvPr>
            <p:ph type="title"/>
          </p:nvPr>
        </p:nvSpPr>
        <p:spPr/>
        <p:txBody>
          <a:bodyPr/>
          <a:lstStyle/>
          <a:p>
            <a:r>
              <a:rPr lang="en-US" dirty="0"/>
              <a:t>Coding Kata Demo</a:t>
            </a:r>
          </a:p>
        </p:txBody>
      </p:sp>
      <p:sp>
        <p:nvSpPr>
          <p:cNvPr id="3" name="Text Placeholder 2">
            <a:extLst>
              <a:ext uri="{FF2B5EF4-FFF2-40B4-BE49-F238E27FC236}">
                <a16:creationId xmlns:a16="http://schemas.microsoft.com/office/drawing/2014/main" id="{F5ECFE56-F99D-B0A4-1BE6-6908597D23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56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8B2C1-8677-4899-0B66-313CDB9058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70B694-EE78-B009-20C4-A38B801391B5}"/>
              </a:ext>
            </a:extLst>
          </p:cNvPr>
          <p:cNvSpPr>
            <a:spLocks noGrp="1"/>
          </p:cNvSpPr>
          <p:nvPr>
            <p:ph type="title"/>
          </p:nvPr>
        </p:nvSpPr>
        <p:spPr>
          <a:xfrm>
            <a:off x="810986" y="1392695"/>
            <a:ext cx="10131427" cy="1468800"/>
          </a:xfrm>
        </p:spPr>
        <p:txBody>
          <a:bodyPr/>
          <a:lstStyle/>
          <a:p>
            <a:r>
              <a:rPr lang="en-US" dirty="0"/>
              <a:t>Bridge Design Pattern</a:t>
            </a:r>
          </a:p>
        </p:txBody>
      </p:sp>
      <p:sp>
        <p:nvSpPr>
          <p:cNvPr id="5" name="Text Placeholder 4">
            <a:extLst>
              <a:ext uri="{FF2B5EF4-FFF2-40B4-BE49-F238E27FC236}">
                <a16:creationId xmlns:a16="http://schemas.microsoft.com/office/drawing/2014/main" id="{EA3D2D67-6DFC-A2BD-BE5A-7AB9021F6765}"/>
              </a:ext>
            </a:extLst>
          </p:cNvPr>
          <p:cNvSpPr>
            <a:spLocks noGrp="1"/>
          </p:cNvSpPr>
          <p:nvPr>
            <p:ph type="body" idx="1"/>
          </p:nvPr>
        </p:nvSpPr>
        <p:spPr/>
        <p:txBody>
          <a:bodyPr/>
          <a:lstStyle/>
          <a:p>
            <a:r>
              <a:rPr lang="en-US" dirty="0"/>
              <a:t>Interfaces for Interfaces</a:t>
            </a:r>
          </a:p>
        </p:txBody>
      </p:sp>
    </p:spTree>
    <p:extLst>
      <p:ext uri="{BB962C8B-B14F-4D97-AF65-F5344CB8AC3E}">
        <p14:creationId xmlns:p14="http://schemas.microsoft.com/office/powerpoint/2010/main" val="36425628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3BB12-564C-C3E7-8F92-D2C540BC4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30A95-1A45-9A68-8439-DA3C37F93A6C}"/>
              </a:ext>
            </a:extLst>
          </p:cNvPr>
          <p:cNvSpPr>
            <a:spLocks noGrp="1"/>
          </p:cNvSpPr>
          <p:nvPr>
            <p:ph type="title"/>
          </p:nvPr>
        </p:nvSpPr>
        <p:spPr/>
        <p:txBody>
          <a:bodyPr/>
          <a:lstStyle/>
          <a:p>
            <a:r>
              <a:rPr lang="en-US" dirty="0"/>
              <a:t>Bridge problem space</a:t>
            </a:r>
          </a:p>
        </p:txBody>
      </p:sp>
      <p:sp>
        <p:nvSpPr>
          <p:cNvPr id="3" name="Text Placeholder 2">
            <a:extLst>
              <a:ext uri="{FF2B5EF4-FFF2-40B4-BE49-F238E27FC236}">
                <a16:creationId xmlns:a16="http://schemas.microsoft.com/office/drawing/2014/main" id="{225E40DA-6FF4-1195-17C3-A8F52F8329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36437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19F01-4ECF-5698-582A-F407A00E78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EDC2D4-6A63-BDBC-7D6E-568A8481E126}"/>
              </a:ext>
            </a:extLst>
          </p:cNvPr>
          <p:cNvSpPr>
            <a:spLocks noGrp="1"/>
          </p:cNvSpPr>
          <p:nvPr>
            <p:ph type="title"/>
          </p:nvPr>
        </p:nvSpPr>
        <p:spPr/>
        <p:txBody>
          <a:bodyPr/>
          <a:lstStyle/>
          <a:p>
            <a:r>
              <a:rPr lang="en-US" dirty="0"/>
              <a:t>What problems does Bridge Pattern Help Solve?</a:t>
            </a:r>
          </a:p>
        </p:txBody>
      </p:sp>
      <p:sp>
        <p:nvSpPr>
          <p:cNvPr id="5" name="Content Placeholder 4">
            <a:extLst>
              <a:ext uri="{FF2B5EF4-FFF2-40B4-BE49-F238E27FC236}">
                <a16:creationId xmlns:a16="http://schemas.microsoft.com/office/drawing/2014/main" id="{8DCF96E5-A1E7-7BA0-958D-D075E7578679}"/>
              </a:ext>
            </a:extLst>
          </p:cNvPr>
          <p:cNvSpPr>
            <a:spLocks noGrp="1"/>
          </p:cNvSpPr>
          <p:nvPr>
            <p:ph idx="1"/>
          </p:nvPr>
        </p:nvSpPr>
        <p:spPr/>
        <p:txBody>
          <a:bodyPr/>
          <a:lstStyle/>
          <a:p>
            <a:r>
              <a:rPr lang="en-US" dirty="0"/>
              <a:t>User Interface and business logic are developed separately.</a:t>
            </a:r>
          </a:p>
          <a:p>
            <a:endParaRPr lang="en-US" dirty="0"/>
          </a:p>
        </p:txBody>
      </p:sp>
    </p:spTree>
    <p:extLst>
      <p:ext uri="{BB962C8B-B14F-4D97-AF65-F5344CB8AC3E}">
        <p14:creationId xmlns:p14="http://schemas.microsoft.com/office/powerpoint/2010/main" val="26687542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0AE4-8175-49A7-76CA-87E32D64E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44726-0204-1B4E-AF97-642A5ECEC8A7}"/>
              </a:ext>
            </a:extLst>
          </p:cNvPr>
          <p:cNvSpPr>
            <a:spLocks noGrp="1"/>
          </p:cNvSpPr>
          <p:nvPr>
            <p:ph type="title"/>
          </p:nvPr>
        </p:nvSpPr>
        <p:spPr>
          <a:xfrm>
            <a:off x="685800" y="3139853"/>
            <a:ext cx="10131427" cy="1468800"/>
          </a:xfrm>
        </p:spPr>
        <p:txBody>
          <a:bodyPr/>
          <a:lstStyle/>
          <a:p>
            <a:r>
              <a:rPr lang="en-US" dirty="0"/>
              <a:t>Bridge Pattern Defined</a:t>
            </a:r>
          </a:p>
        </p:txBody>
      </p:sp>
      <p:sp>
        <p:nvSpPr>
          <p:cNvPr id="3" name="Text Placeholder 2">
            <a:extLst>
              <a:ext uri="{FF2B5EF4-FFF2-40B4-BE49-F238E27FC236}">
                <a16:creationId xmlns:a16="http://schemas.microsoft.com/office/drawing/2014/main" id="{DB19192D-3A48-6704-A5F0-B5E273A86A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6145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6FDC9-5F71-F6BD-4DBE-542FF191FB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27279-BA16-C67F-3CD9-4DAD94504489}"/>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2959E20-738B-3912-BC84-1B012734D53A}"/>
              </a:ext>
            </a:extLst>
          </p:cNvPr>
          <p:cNvSpPr>
            <a:spLocks noGrp="1"/>
          </p:cNvSpPr>
          <p:nvPr>
            <p:ph type="body" sz="half" idx="2"/>
          </p:nvPr>
        </p:nvSpPr>
        <p:spPr/>
        <p:txBody>
          <a:bodyPr/>
          <a:lstStyle/>
          <a:p>
            <a:r>
              <a:rPr lang="en-US" dirty="0"/>
              <a:t>“Decouple and abstraction from its implementation so that the two can very independently”</a:t>
            </a:r>
          </a:p>
        </p:txBody>
      </p:sp>
      <p:pic>
        <p:nvPicPr>
          <p:cNvPr id="5" name="Content Placeholder 4">
            <a:extLst>
              <a:ext uri="{FF2B5EF4-FFF2-40B4-BE49-F238E27FC236}">
                <a16:creationId xmlns:a16="http://schemas.microsoft.com/office/drawing/2014/main" id="{FB4E95C0-32D0-2AD5-2628-B0B84DB2D099}"/>
              </a:ext>
            </a:extLst>
          </p:cNvPr>
          <p:cNvPicPr>
            <a:picLocks noGrp="1" noChangeAspect="1"/>
          </p:cNvPicPr>
          <p:nvPr>
            <p:ph idx="1"/>
          </p:nvPr>
        </p:nvPicPr>
        <p:blipFill>
          <a:blip r:embed="rId2"/>
          <a:stretch>
            <a:fillRect/>
          </a:stretch>
        </p:blipFill>
        <p:spPr>
          <a:xfrm>
            <a:off x="4648200" y="1961850"/>
            <a:ext cx="6169025" cy="2477100"/>
          </a:xfrm>
        </p:spPr>
      </p:pic>
    </p:spTree>
    <p:extLst>
      <p:ext uri="{BB962C8B-B14F-4D97-AF65-F5344CB8AC3E}">
        <p14:creationId xmlns:p14="http://schemas.microsoft.com/office/powerpoint/2010/main" val="22427569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C582-1607-0505-3E8E-A3D62F5BD0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50C594-B331-BBBE-79F3-4E46B3CB5A73}"/>
              </a:ext>
            </a:extLst>
          </p:cNvPr>
          <p:cNvSpPr>
            <a:spLocks noGrp="1"/>
          </p:cNvSpPr>
          <p:nvPr>
            <p:ph type="title"/>
          </p:nvPr>
        </p:nvSpPr>
        <p:spPr/>
        <p:txBody>
          <a:bodyPr/>
          <a:lstStyle/>
          <a:p>
            <a:r>
              <a:rPr lang="en-US" dirty="0"/>
              <a:t>Attributes of The Bridge Design Pattern</a:t>
            </a:r>
          </a:p>
        </p:txBody>
      </p:sp>
      <p:sp>
        <p:nvSpPr>
          <p:cNvPr id="6" name="Content Placeholder 5">
            <a:extLst>
              <a:ext uri="{FF2B5EF4-FFF2-40B4-BE49-F238E27FC236}">
                <a16:creationId xmlns:a16="http://schemas.microsoft.com/office/drawing/2014/main" id="{6B1411FF-9B90-2F51-4529-826D61AC5848}"/>
              </a:ext>
            </a:extLst>
          </p:cNvPr>
          <p:cNvSpPr>
            <a:spLocks noGrp="1"/>
          </p:cNvSpPr>
          <p:nvPr>
            <p:ph idx="1"/>
          </p:nvPr>
        </p:nvSpPr>
        <p:spPr/>
        <p:txBody>
          <a:bodyPr/>
          <a:lstStyle/>
          <a:p>
            <a:pPr rtl="0"/>
            <a:r>
              <a:rPr lang="en-US" dirty="0"/>
              <a:t>Abstraction</a:t>
            </a:r>
          </a:p>
          <a:p>
            <a:pPr rtl="0"/>
            <a:r>
              <a:rPr lang="en-US" dirty="0"/>
              <a:t>Abstraction Extension</a:t>
            </a:r>
          </a:p>
          <a:p>
            <a:pPr rtl="0"/>
            <a:r>
              <a:rPr lang="en-US" dirty="0"/>
              <a:t>Implementation Interface</a:t>
            </a:r>
          </a:p>
          <a:p>
            <a:pPr rtl="0"/>
            <a:r>
              <a:rPr lang="en-US" dirty="0"/>
              <a:t>Concrete Implementation</a:t>
            </a:r>
          </a:p>
        </p:txBody>
      </p:sp>
    </p:spTree>
    <p:extLst>
      <p:ext uri="{BB962C8B-B14F-4D97-AF65-F5344CB8AC3E}">
        <p14:creationId xmlns:p14="http://schemas.microsoft.com/office/powerpoint/2010/main" val="7405336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2A2A-290A-D71F-0B35-7DB7977DA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37B18-97A0-D778-9FD2-17ADD462D884}"/>
              </a:ext>
            </a:extLst>
          </p:cNvPr>
          <p:cNvSpPr>
            <a:spLocks noGrp="1"/>
          </p:cNvSpPr>
          <p:nvPr>
            <p:ph type="title"/>
          </p:nvPr>
        </p:nvSpPr>
        <p:spPr/>
        <p:txBody>
          <a:bodyPr/>
          <a:lstStyle/>
          <a:p>
            <a:r>
              <a:rPr lang="en-US" dirty="0"/>
              <a:t>Benefits of a BRIDGE Design Pattern</a:t>
            </a:r>
          </a:p>
        </p:txBody>
      </p:sp>
      <p:sp>
        <p:nvSpPr>
          <p:cNvPr id="3" name="Content Placeholder 2">
            <a:extLst>
              <a:ext uri="{FF2B5EF4-FFF2-40B4-BE49-F238E27FC236}">
                <a16:creationId xmlns:a16="http://schemas.microsoft.com/office/drawing/2014/main" id="{41B3B941-CD32-D091-FE00-3C481EC2B79A}"/>
              </a:ext>
            </a:extLst>
          </p:cNvPr>
          <p:cNvSpPr>
            <a:spLocks noGrp="1"/>
          </p:cNvSpPr>
          <p:nvPr>
            <p:ph idx="1"/>
          </p:nvPr>
        </p:nvSpPr>
        <p:spPr/>
        <p:txBody>
          <a:bodyPr/>
          <a:lstStyle/>
          <a:p>
            <a:r>
              <a:rPr lang="en-US" dirty="0"/>
              <a:t>Decouples Abstraction from Implementation</a:t>
            </a:r>
          </a:p>
          <a:p>
            <a:r>
              <a:rPr lang="en-US" dirty="0"/>
              <a:t>Improved Flexibility</a:t>
            </a:r>
          </a:p>
          <a:p>
            <a:r>
              <a:rPr lang="en-US" dirty="0"/>
              <a:t>Enhanced Scalability</a:t>
            </a:r>
          </a:p>
          <a:p>
            <a:r>
              <a:rPr lang="en-US" dirty="0"/>
              <a:t>Simplified Code Maintenance</a:t>
            </a:r>
          </a:p>
          <a:p>
            <a:r>
              <a:rPr lang="en-US" dirty="0"/>
              <a:t>Reduced Code Duplication</a:t>
            </a:r>
          </a:p>
        </p:txBody>
      </p:sp>
    </p:spTree>
    <p:extLst>
      <p:ext uri="{BB962C8B-B14F-4D97-AF65-F5344CB8AC3E}">
        <p14:creationId xmlns:p14="http://schemas.microsoft.com/office/powerpoint/2010/main" val="35589044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A664C-430E-6759-B1F4-15F07993D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505FC-CCF5-DFCA-9B32-F0B70C16E254}"/>
              </a:ext>
            </a:extLst>
          </p:cNvPr>
          <p:cNvSpPr>
            <a:spLocks noGrp="1"/>
          </p:cNvSpPr>
          <p:nvPr>
            <p:ph type="title"/>
          </p:nvPr>
        </p:nvSpPr>
        <p:spPr/>
        <p:txBody>
          <a:bodyPr/>
          <a:lstStyle/>
          <a:p>
            <a:r>
              <a:rPr lang="en-US" dirty="0"/>
              <a:t>Down sides of THE Bridge Design Pattern</a:t>
            </a:r>
          </a:p>
        </p:txBody>
      </p:sp>
      <p:sp>
        <p:nvSpPr>
          <p:cNvPr id="3" name="Content Placeholder 2">
            <a:extLst>
              <a:ext uri="{FF2B5EF4-FFF2-40B4-BE49-F238E27FC236}">
                <a16:creationId xmlns:a16="http://schemas.microsoft.com/office/drawing/2014/main" id="{8D0FBA33-7D11-0178-D89A-393D1C58EF19}"/>
              </a:ext>
            </a:extLst>
          </p:cNvPr>
          <p:cNvSpPr>
            <a:spLocks noGrp="1"/>
          </p:cNvSpPr>
          <p:nvPr>
            <p:ph idx="1"/>
          </p:nvPr>
        </p:nvSpPr>
        <p:spPr/>
        <p:txBody>
          <a:bodyPr/>
          <a:lstStyle/>
          <a:p>
            <a:pPr rtl="0">
              <a:buFont typeface="Arial" panose="020B0604020202020204" pitchFamily="34" charset="0"/>
              <a:buChar char="•"/>
            </a:pPr>
            <a:r>
              <a:rPr lang="en-US" dirty="0"/>
              <a:t>Increased Complexity</a:t>
            </a:r>
          </a:p>
          <a:p>
            <a:pPr rtl="0">
              <a:buFont typeface="Arial" panose="020B0604020202020204" pitchFamily="34" charset="0"/>
              <a:buChar char="•"/>
            </a:pPr>
            <a:r>
              <a:rPr lang="en-US" dirty="0"/>
              <a:t>Additional Overhead (Performance)</a:t>
            </a:r>
          </a:p>
          <a:p>
            <a:pPr rtl="0">
              <a:buFont typeface="Arial" panose="020B0604020202020204" pitchFamily="34" charset="0"/>
              <a:buChar char="•"/>
            </a:pPr>
            <a:r>
              <a:rPr lang="en-US" dirty="0"/>
              <a:t>Initial setup difficult</a:t>
            </a:r>
          </a:p>
          <a:p>
            <a:pPr rtl="0">
              <a:buFont typeface="Arial" panose="020B0604020202020204" pitchFamily="34" charset="0"/>
              <a:buChar char="•"/>
            </a:pPr>
            <a:r>
              <a:rPr lang="en-US" dirty="0"/>
              <a:t>Learning Curve</a:t>
            </a:r>
          </a:p>
        </p:txBody>
      </p:sp>
    </p:spTree>
    <p:extLst>
      <p:ext uri="{BB962C8B-B14F-4D97-AF65-F5344CB8AC3E}">
        <p14:creationId xmlns:p14="http://schemas.microsoft.com/office/powerpoint/2010/main" val="21830192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90F4-69BC-AADD-75D5-FBB60BA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43D72-D5BD-5390-83D3-9CD40818345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528819E2-FC1F-0834-FE1D-7149DE00077E}"/>
              </a:ext>
            </a:extLst>
          </p:cNvPr>
          <p:cNvSpPr>
            <a:spLocks noGrp="1"/>
          </p:cNvSpPr>
          <p:nvPr>
            <p:ph type="body" idx="1"/>
          </p:nvPr>
        </p:nvSpPr>
        <p:spPr/>
        <p:txBody>
          <a:bodyPr/>
          <a:lstStyle/>
          <a:p>
            <a:r>
              <a:rPr lang="en-US" dirty="0"/>
              <a:t>BRIDGE</a:t>
            </a:r>
          </a:p>
        </p:txBody>
      </p:sp>
    </p:spTree>
    <p:extLst>
      <p:ext uri="{BB962C8B-B14F-4D97-AF65-F5344CB8AC3E}">
        <p14:creationId xmlns:p14="http://schemas.microsoft.com/office/powerpoint/2010/main" val="25850256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B13C-CFDE-1313-7CB0-D9D05318C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1614CC-BEA4-D8E7-CA62-63F1E6494CD5}"/>
              </a:ext>
            </a:extLst>
          </p:cNvPr>
          <p:cNvSpPr>
            <a:spLocks noGrp="1"/>
          </p:cNvSpPr>
          <p:nvPr>
            <p:ph type="title"/>
          </p:nvPr>
        </p:nvSpPr>
        <p:spPr/>
        <p:txBody>
          <a:bodyPr/>
          <a:lstStyle/>
          <a:p>
            <a:r>
              <a:rPr lang="en-US" dirty="0"/>
              <a:t>BRIDGE pattern and S.O.L.I.D.</a:t>
            </a:r>
          </a:p>
        </p:txBody>
      </p:sp>
      <p:sp>
        <p:nvSpPr>
          <p:cNvPr id="5" name="Content Placeholder 4">
            <a:extLst>
              <a:ext uri="{FF2B5EF4-FFF2-40B4-BE49-F238E27FC236}">
                <a16:creationId xmlns:a16="http://schemas.microsoft.com/office/drawing/2014/main" id="{C78092AA-0CE6-276C-D40B-B14C36EA52E2}"/>
              </a:ext>
            </a:extLst>
          </p:cNvPr>
          <p:cNvSpPr>
            <a:spLocks noGrp="1"/>
          </p:cNvSpPr>
          <p:nvPr>
            <p:ph idx="1"/>
          </p:nvPr>
        </p:nvSpPr>
        <p:spPr/>
        <p:txBody>
          <a:bodyPr/>
          <a:lstStyle/>
          <a:p>
            <a:r>
              <a:rPr lang="en-US" dirty="0"/>
              <a:t>S. Separates the abstraction from implementation so each has a single responsibility.</a:t>
            </a:r>
          </a:p>
          <a:p>
            <a:r>
              <a:rPr lang="en-US" dirty="0"/>
              <a:t>O. This pattern supports decoupling the abstraction from implementation.</a:t>
            </a:r>
          </a:p>
          <a:p>
            <a:r>
              <a:rPr lang="en-US" dirty="0"/>
              <a:t>L. Abstraction and the implementation must be able to be used </a:t>
            </a:r>
            <a:r>
              <a:rPr lang="en-US" dirty="0" err="1"/>
              <a:t>interchangabily</a:t>
            </a:r>
            <a:endParaRPr lang="en-US" dirty="0"/>
          </a:p>
          <a:p>
            <a:r>
              <a:rPr lang="en-US" dirty="0"/>
              <a:t>I. This is developer dependent to ensure ISP</a:t>
            </a:r>
          </a:p>
          <a:p>
            <a:r>
              <a:rPr lang="en-US" dirty="0"/>
              <a:t>D. Bridge is inherently dependency inversion.  High level module (the abstraction) and the low level implementation both depend on an interface allowing both to vary independently.</a:t>
            </a:r>
          </a:p>
        </p:txBody>
      </p:sp>
    </p:spTree>
    <p:extLst>
      <p:ext uri="{BB962C8B-B14F-4D97-AF65-F5344CB8AC3E}">
        <p14:creationId xmlns:p14="http://schemas.microsoft.com/office/powerpoint/2010/main" val="80105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447FF-AD77-8491-0430-BCEEFAB8F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D93F6-7A4B-61F6-E93D-B151D05956F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D903FE8-2815-E67D-D387-4A0649563247}"/>
              </a:ext>
            </a:extLst>
          </p:cNvPr>
          <p:cNvSpPr>
            <a:spLocks noGrp="1"/>
          </p:cNvSpPr>
          <p:nvPr>
            <p:ph type="body" idx="1"/>
          </p:nvPr>
        </p:nvSpPr>
        <p:spPr>
          <a:xfrm>
            <a:off x="685799" y="4624981"/>
            <a:ext cx="10131428" cy="860400"/>
          </a:xfrm>
        </p:spPr>
        <p:txBody>
          <a:bodyPr/>
          <a:lstStyle/>
          <a:p>
            <a:r>
              <a:rPr lang="en-US" dirty="0"/>
              <a:t>BRIDGE pattern</a:t>
            </a:r>
          </a:p>
        </p:txBody>
      </p:sp>
    </p:spTree>
    <p:extLst>
      <p:ext uri="{BB962C8B-B14F-4D97-AF65-F5344CB8AC3E}">
        <p14:creationId xmlns:p14="http://schemas.microsoft.com/office/powerpoint/2010/main" val="247528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F859-ABD5-F64B-A353-D37475352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AF596-EB33-DB45-DF85-09B4AF5DA7BF}"/>
              </a:ext>
            </a:extLst>
          </p:cNvPr>
          <p:cNvSpPr>
            <a:spLocks noGrp="1"/>
          </p:cNvSpPr>
          <p:nvPr>
            <p:ph type="title"/>
          </p:nvPr>
        </p:nvSpPr>
        <p:spPr/>
        <p:txBody>
          <a:bodyPr/>
          <a:lstStyle/>
          <a:p>
            <a:r>
              <a:rPr lang="en-US" dirty="0"/>
              <a:t>What are some Scenarios where The BRIDGE Pattern Might be Useful? </a:t>
            </a:r>
          </a:p>
        </p:txBody>
      </p:sp>
      <p:sp>
        <p:nvSpPr>
          <p:cNvPr id="3" name="Text Placeholder 2">
            <a:extLst>
              <a:ext uri="{FF2B5EF4-FFF2-40B4-BE49-F238E27FC236}">
                <a16:creationId xmlns:a16="http://schemas.microsoft.com/office/drawing/2014/main" id="{1CAAA767-097C-224A-B672-76EA5C5C99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8826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E5A8-E36F-CA65-AB30-8DFD9355B7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338184-0A1B-624B-7555-AD7CF905CDF1}"/>
              </a:ext>
            </a:extLst>
          </p:cNvPr>
          <p:cNvSpPr>
            <a:spLocks noGrp="1"/>
          </p:cNvSpPr>
          <p:nvPr>
            <p:ph type="title"/>
          </p:nvPr>
        </p:nvSpPr>
        <p:spPr/>
        <p:txBody>
          <a:bodyPr/>
          <a:lstStyle/>
          <a:p>
            <a:r>
              <a:rPr lang="en-US" dirty="0"/>
              <a:t>Scenarios where The BRIDGE pattern is often Used</a:t>
            </a:r>
          </a:p>
        </p:txBody>
      </p:sp>
      <p:sp>
        <p:nvSpPr>
          <p:cNvPr id="5" name="Content Placeholder 4">
            <a:extLst>
              <a:ext uri="{FF2B5EF4-FFF2-40B4-BE49-F238E27FC236}">
                <a16:creationId xmlns:a16="http://schemas.microsoft.com/office/drawing/2014/main" id="{DEBA7969-F918-BF15-9F4F-72C4DF40B1F9}"/>
              </a:ext>
            </a:extLst>
          </p:cNvPr>
          <p:cNvSpPr>
            <a:spLocks noGrp="1"/>
          </p:cNvSpPr>
          <p:nvPr>
            <p:ph idx="1"/>
          </p:nvPr>
        </p:nvSpPr>
        <p:spPr/>
        <p:txBody>
          <a:bodyPr/>
          <a:lstStyle/>
          <a:p>
            <a:r>
              <a:rPr lang="en-US" dirty="0"/>
              <a:t>Graphics Rendering Engines</a:t>
            </a:r>
          </a:p>
          <a:p>
            <a:r>
              <a:rPr lang="en-US" dirty="0"/>
              <a:t>Database Drivers</a:t>
            </a:r>
          </a:p>
          <a:p>
            <a:r>
              <a:rPr lang="en-US" dirty="0"/>
              <a:t>User Interface Frameworks</a:t>
            </a:r>
          </a:p>
          <a:p>
            <a:r>
              <a:rPr lang="en-US" dirty="0"/>
              <a:t>A Remote Control</a:t>
            </a:r>
          </a:p>
          <a:p>
            <a:r>
              <a:rPr lang="en-US" dirty="0"/>
              <a:t>Logging System</a:t>
            </a:r>
          </a:p>
        </p:txBody>
      </p:sp>
    </p:spTree>
    <p:extLst>
      <p:ext uri="{BB962C8B-B14F-4D97-AF65-F5344CB8AC3E}">
        <p14:creationId xmlns:p14="http://schemas.microsoft.com/office/powerpoint/2010/main" val="36831785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EF7D-DD82-5655-5CF1-EF9A1112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1789C-4511-02AF-039B-7E55049202B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FD89FCA0-9F1E-F056-0579-4A2DD89453C8}"/>
              </a:ext>
            </a:extLst>
          </p:cNvPr>
          <p:cNvSpPr>
            <a:spLocks noGrp="1"/>
          </p:cNvSpPr>
          <p:nvPr>
            <p:ph type="body" idx="1"/>
          </p:nvPr>
        </p:nvSpPr>
        <p:spPr/>
        <p:txBody>
          <a:bodyPr/>
          <a:lstStyle/>
          <a:p>
            <a:r>
              <a:rPr lang="en-US" dirty="0"/>
              <a:t>BRIDGE Pattern</a:t>
            </a:r>
          </a:p>
        </p:txBody>
      </p:sp>
    </p:spTree>
    <p:extLst>
      <p:ext uri="{BB962C8B-B14F-4D97-AF65-F5344CB8AC3E}">
        <p14:creationId xmlns:p14="http://schemas.microsoft.com/office/powerpoint/2010/main" val="39585349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6DFE3-A049-4669-E2D8-5E6D2B649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1D881-45DF-F351-8AEC-581A4A91CF50}"/>
              </a:ext>
            </a:extLst>
          </p:cNvPr>
          <p:cNvSpPr>
            <a:spLocks noGrp="1"/>
          </p:cNvSpPr>
          <p:nvPr>
            <p:ph type="title"/>
          </p:nvPr>
        </p:nvSpPr>
        <p:spPr/>
        <p:txBody>
          <a:bodyPr/>
          <a:lstStyle/>
          <a:p>
            <a:r>
              <a:rPr lang="en-US" dirty="0"/>
              <a:t>Implementing The Bridge Pattern in Code</a:t>
            </a:r>
          </a:p>
        </p:txBody>
      </p:sp>
      <p:sp>
        <p:nvSpPr>
          <p:cNvPr id="3" name="Text Placeholder 2">
            <a:extLst>
              <a:ext uri="{FF2B5EF4-FFF2-40B4-BE49-F238E27FC236}">
                <a16:creationId xmlns:a16="http://schemas.microsoft.com/office/drawing/2014/main" id="{E4FD2B9B-4E76-E773-0898-9F950739B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8875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7D0B-790B-CC4F-BE8E-8F0DFB91BD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DB1A4B-FFE0-DEA9-69CA-8BD7DE779D96}"/>
              </a:ext>
            </a:extLst>
          </p:cNvPr>
          <p:cNvSpPr>
            <a:spLocks noGrp="1"/>
          </p:cNvSpPr>
          <p:nvPr>
            <p:ph type="title"/>
          </p:nvPr>
        </p:nvSpPr>
        <p:spPr>
          <a:xfrm>
            <a:off x="810986" y="1392695"/>
            <a:ext cx="10131427" cy="1468800"/>
          </a:xfrm>
        </p:spPr>
        <p:txBody>
          <a:bodyPr/>
          <a:lstStyle/>
          <a:p>
            <a:r>
              <a:rPr lang="en-US" dirty="0"/>
              <a:t>OBSERVER Design Pattern</a:t>
            </a:r>
          </a:p>
        </p:txBody>
      </p:sp>
      <p:sp>
        <p:nvSpPr>
          <p:cNvPr id="5" name="Text Placeholder 4">
            <a:extLst>
              <a:ext uri="{FF2B5EF4-FFF2-40B4-BE49-F238E27FC236}">
                <a16:creationId xmlns:a16="http://schemas.microsoft.com/office/drawing/2014/main" id="{277A4769-48FE-8141-CE6A-E5D1636C4D50}"/>
              </a:ext>
            </a:extLst>
          </p:cNvPr>
          <p:cNvSpPr>
            <a:spLocks noGrp="1"/>
          </p:cNvSpPr>
          <p:nvPr>
            <p:ph type="body" idx="1"/>
          </p:nvPr>
        </p:nvSpPr>
        <p:spPr/>
        <p:txBody>
          <a:bodyPr/>
          <a:lstStyle/>
          <a:p>
            <a:r>
              <a:rPr lang="en-US" dirty="0"/>
              <a:t>Look AT ME</a:t>
            </a:r>
          </a:p>
        </p:txBody>
      </p:sp>
    </p:spTree>
    <p:extLst>
      <p:ext uri="{BB962C8B-B14F-4D97-AF65-F5344CB8AC3E}">
        <p14:creationId xmlns:p14="http://schemas.microsoft.com/office/powerpoint/2010/main" val="31739009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F3A8-07B2-D9C1-5302-7944CA24F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58A6-C84D-FC7F-F8FC-55F71F0519C3}"/>
              </a:ext>
            </a:extLst>
          </p:cNvPr>
          <p:cNvSpPr>
            <a:spLocks noGrp="1"/>
          </p:cNvSpPr>
          <p:nvPr>
            <p:ph type="title"/>
          </p:nvPr>
        </p:nvSpPr>
        <p:spPr/>
        <p:txBody>
          <a:bodyPr/>
          <a:lstStyle/>
          <a:p>
            <a:r>
              <a:rPr lang="en-US" dirty="0"/>
              <a:t>OBSERVER problem space</a:t>
            </a:r>
          </a:p>
        </p:txBody>
      </p:sp>
      <p:sp>
        <p:nvSpPr>
          <p:cNvPr id="3" name="Text Placeholder 2">
            <a:extLst>
              <a:ext uri="{FF2B5EF4-FFF2-40B4-BE49-F238E27FC236}">
                <a16:creationId xmlns:a16="http://schemas.microsoft.com/office/drawing/2014/main" id="{C67E3E1F-061A-053C-BFF9-92B0F2DCFA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282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1FB8B-D3E1-9542-1E35-8F9C79CECF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ACA12B-E165-BF9B-25CF-FCE4A17AC7F9}"/>
              </a:ext>
            </a:extLst>
          </p:cNvPr>
          <p:cNvSpPr>
            <a:spLocks noGrp="1"/>
          </p:cNvSpPr>
          <p:nvPr>
            <p:ph type="title"/>
          </p:nvPr>
        </p:nvSpPr>
        <p:spPr/>
        <p:txBody>
          <a:bodyPr/>
          <a:lstStyle/>
          <a:p>
            <a:r>
              <a:rPr lang="en-US" dirty="0"/>
              <a:t>What problems does OBSERVER Pattern Help Solve?</a:t>
            </a:r>
          </a:p>
        </p:txBody>
      </p:sp>
      <p:sp>
        <p:nvSpPr>
          <p:cNvPr id="5" name="Content Placeholder 4">
            <a:extLst>
              <a:ext uri="{FF2B5EF4-FFF2-40B4-BE49-F238E27FC236}">
                <a16:creationId xmlns:a16="http://schemas.microsoft.com/office/drawing/2014/main" id="{57D6BDE8-6A82-61A9-2601-657FAAC0169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0862161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8630-A4D3-9004-65E4-8470BB1D0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A2080-E515-2F57-C3AD-6609A54C1A46}"/>
              </a:ext>
            </a:extLst>
          </p:cNvPr>
          <p:cNvSpPr>
            <a:spLocks noGrp="1"/>
          </p:cNvSpPr>
          <p:nvPr>
            <p:ph type="title"/>
          </p:nvPr>
        </p:nvSpPr>
        <p:spPr>
          <a:xfrm>
            <a:off x="685800" y="3139853"/>
            <a:ext cx="10131427" cy="1468800"/>
          </a:xfrm>
        </p:spPr>
        <p:txBody>
          <a:bodyPr/>
          <a:lstStyle/>
          <a:p>
            <a:r>
              <a:rPr lang="en-US" dirty="0"/>
              <a:t>OBSERVER Pattern Defined</a:t>
            </a:r>
          </a:p>
        </p:txBody>
      </p:sp>
      <p:sp>
        <p:nvSpPr>
          <p:cNvPr id="3" name="Text Placeholder 2">
            <a:extLst>
              <a:ext uri="{FF2B5EF4-FFF2-40B4-BE49-F238E27FC236}">
                <a16:creationId xmlns:a16="http://schemas.microsoft.com/office/drawing/2014/main" id="{75A5855E-E9C0-6193-35D9-3A8746E0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24681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38DA3-51B2-7C0C-78BA-1044209ABB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9DEAA7-EB93-3C55-35B8-117E6B41DA0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2F22B84D-175B-F362-7FCC-FBC790286057}"/>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E89E7683-07B9-B453-4783-14E81143EDE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55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5FDA-AE6A-99DF-C77A-B0E4A8C7D5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268DAD-988D-66F1-73E9-0B8605D36C23}"/>
              </a:ext>
            </a:extLst>
          </p:cNvPr>
          <p:cNvSpPr>
            <a:spLocks noGrp="1"/>
          </p:cNvSpPr>
          <p:nvPr>
            <p:ph type="title"/>
          </p:nvPr>
        </p:nvSpPr>
        <p:spPr/>
        <p:txBody>
          <a:bodyPr/>
          <a:lstStyle/>
          <a:p>
            <a:r>
              <a:rPr lang="en-US" dirty="0"/>
              <a:t>Attributes of THE OBSERVER Design Pattern</a:t>
            </a:r>
          </a:p>
        </p:txBody>
      </p:sp>
      <p:sp>
        <p:nvSpPr>
          <p:cNvPr id="6" name="Content Placeholder 5">
            <a:extLst>
              <a:ext uri="{FF2B5EF4-FFF2-40B4-BE49-F238E27FC236}">
                <a16:creationId xmlns:a16="http://schemas.microsoft.com/office/drawing/2014/main" id="{B3EA5958-F0F1-3230-CE20-48B8F22D2362}"/>
              </a:ext>
            </a:extLst>
          </p:cNvPr>
          <p:cNvSpPr>
            <a:spLocks noGrp="1"/>
          </p:cNvSpPr>
          <p:nvPr>
            <p:ph idx="1"/>
          </p:nvPr>
        </p:nvSpPr>
        <p:spPr/>
        <p:txBody>
          <a:bodyPr/>
          <a:lstStyle/>
          <a:p>
            <a:pPr rtl="0"/>
            <a:endParaRPr lang="en-US" dirty="0"/>
          </a:p>
        </p:txBody>
      </p:sp>
    </p:spTree>
    <p:extLst>
      <p:ext uri="{BB962C8B-B14F-4D97-AF65-F5344CB8AC3E}">
        <p14:creationId xmlns:p14="http://schemas.microsoft.com/office/powerpoint/2010/main" val="35745246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7E83D-E4B9-8907-2C1E-6954197C1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CBC72-E867-C32D-8F8B-762C405B1573}"/>
              </a:ext>
            </a:extLst>
          </p:cNvPr>
          <p:cNvSpPr>
            <a:spLocks noGrp="1"/>
          </p:cNvSpPr>
          <p:nvPr>
            <p:ph type="title"/>
          </p:nvPr>
        </p:nvSpPr>
        <p:spPr/>
        <p:txBody>
          <a:bodyPr/>
          <a:lstStyle/>
          <a:p>
            <a:r>
              <a:rPr lang="en-US" dirty="0"/>
              <a:t>Benefits of THE OBSERVER Design Pattern</a:t>
            </a:r>
          </a:p>
        </p:txBody>
      </p:sp>
      <p:sp>
        <p:nvSpPr>
          <p:cNvPr id="3" name="Content Placeholder 2">
            <a:extLst>
              <a:ext uri="{FF2B5EF4-FFF2-40B4-BE49-F238E27FC236}">
                <a16:creationId xmlns:a16="http://schemas.microsoft.com/office/drawing/2014/main" id="{790BEF80-1FB7-7AA8-45C2-76CB4C93881E}"/>
              </a:ext>
            </a:extLst>
          </p:cNvPr>
          <p:cNvSpPr>
            <a:spLocks noGrp="1"/>
          </p:cNvSpPr>
          <p:nvPr>
            <p:ph idx="1"/>
          </p:nvPr>
        </p:nvSpPr>
        <p:spPr/>
        <p:txBody>
          <a:bodyPr/>
          <a:lstStyle/>
          <a:p>
            <a:pPr rtl="0"/>
            <a:endParaRPr lang="en-US" dirty="0"/>
          </a:p>
          <a:p>
            <a:pPr marL="0" indent="0">
              <a:buNone/>
            </a:pPr>
            <a:r>
              <a:rPr lang="en-US" dirty="0"/>
              <a:t>.</a:t>
            </a:r>
          </a:p>
        </p:txBody>
      </p:sp>
    </p:spTree>
    <p:extLst>
      <p:ext uri="{BB962C8B-B14F-4D97-AF65-F5344CB8AC3E}">
        <p14:creationId xmlns:p14="http://schemas.microsoft.com/office/powerpoint/2010/main" val="350756273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F6199-10CC-83BE-EE15-D575434E7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2B7D7-E673-DF19-CEF3-E5B3550063C0}"/>
              </a:ext>
            </a:extLst>
          </p:cNvPr>
          <p:cNvSpPr>
            <a:spLocks noGrp="1"/>
          </p:cNvSpPr>
          <p:nvPr>
            <p:ph type="title"/>
          </p:nvPr>
        </p:nvSpPr>
        <p:spPr/>
        <p:txBody>
          <a:bodyPr/>
          <a:lstStyle/>
          <a:p>
            <a:r>
              <a:rPr lang="en-US" dirty="0"/>
              <a:t>Down sides of The Observer Design Pattern</a:t>
            </a:r>
          </a:p>
        </p:txBody>
      </p:sp>
      <p:sp>
        <p:nvSpPr>
          <p:cNvPr id="3" name="Content Placeholder 2">
            <a:extLst>
              <a:ext uri="{FF2B5EF4-FFF2-40B4-BE49-F238E27FC236}">
                <a16:creationId xmlns:a16="http://schemas.microsoft.com/office/drawing/2014/main" id="{626AE0BB-E286-33C5-E6BB-49779D096CAC}"/>
              </a:ext>
            </a:extLst>
          </p:cNvPr>
          <p:cNvSpPr>
            <a:spLocks noGrp="1"/>
          </p:cNvSpPr>
          <p:nvPr>
            <p:ph idx="1"/>
          </p:nvPr>
        </p:nvSpPr>
        <p:spPr/>
        <p:txBody>
          <a:bodyPr/>
          <a:lstStyle/>
          <a:p>
            <a:pPr rtl="0">
              <a:buFont typeface="Arial" panose="020B0604020202020204" pitchFamily="34" charset="0"/>
              <a:buChar char="•"/>
            </a:pPr>
            <a:endParaRPr lang="en-US" dirty="0"/>
          </a:p>
        </p:txBody>
      </p:sp>
    </p:spTree>
    <p:extLst>
      <p:ext uri="{BB962C8B-B14F-4D97-AF65-F5344CB8AC3E}">
        <p14:creationId xmlns:p14="http://schemas.microsoft.com/office/powerpoint/2010/main" val="42351296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97571-9167-EB2A-E11A-5BCD6EF4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BAD150-3BCA-101E-F635-BF0C31AFE1E2}"/>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F7FA768A-2944-0495-7A93-FD02C3FD0531}"/>
              </a:ext>
            </a:extLst>
          </p:cNvPr>
          <p:cNvSpPr>
            <a:spLocks noGrp="1"/>
          </p:cNvSpPr>
          <p:nvPr>
            <p:ph type="body" idx="1"/>
          </p:nvPr>
        </p:nvSpPr>
        <p:spPr/>
        <p:txBody>
          <a:bodyPr/>
          <a:lstStyle/>
          <a:p>
            <a:r>
              <a:rPr lang="en-US" dirty="0"/>
              <a:t>OBSERVER</a:t>
            </a:r>
          </a:p>
        </p:txBody>
      </p:sp>
    </p:spTree>
    <p:extLst>
      <p:ext uri="{BB962C8B-B14F-4D97-AF65-F5344CB8AC3E}">
        <p14:creationId xmlns:p14="http://schemas.microsoft.com/office/powerpoint/2010/main" val="160003844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AA051-B7DE-06BE-F815-976619FBFF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4E0E7E4-B5F2-235D-3F7F-CF7AEB120DD8}"/>
              </a:ext>
            </a:extLst>
          </p:cNvPr>
          <p:cNvSpPr>
            <a:spLocks noGrp="1"/>
          </p:cNvSpPr>
          <p:nvPr>
            <p:ph type="title"/>
          </p:nvPr>
        </p:nvSpPr>
        <p:spPr/>
        <p:txBody>
          <a:bodyPr/>
          <a:lstStyle/>
          <a:p>
            <a:r>
              <a:rPr lang="en-US" dirty="0"/>
              <a:t>Observer pattern and S.O.L.I.D.</a:t>
            </a:r>
          </a:p>
        </p:txBody>
      </p:sp>
      <p:sp>
        <p:nvSpPr>
          <p:cNvPr id="5" name="Content Placeholder 4">
            <a:extLst>
              <a:ext uri="{FF2B5EF4-FFF2-40B4-BE49-F238E27FC236}">
                <a16:creationId xmlns:a16="http://schemas.microsoft.com/office/drawing/2014/main" id="{37222C15-FB0B-AAFE-85AF-11DA174EE8A3}"/>
              </a:ext>
            </a:extLst>
          </p:cNvPr>
          <p:cNvSpPr>
            <a:spLocks noGrp="1"/>
          </p:cNvSpPr>
          <p:nvPr>
            <p:ph idx="1"/>
          </p:nvPr>
        </p:nvSpPr>
        <p:spPr/>
        <p:txBody>
          <a:bodyPr/>
          <a:lstStyle/>
          <a:p>
            <a:r>
              <a:rPr lang="en-US" dirty="0"/>
              <a:t>S. </a:t>
            </a:r>
          </a:p>
          <a:p>
            <a:r>
              <a:rPr lang="en-US" dirty="0"/>
              <a:t>O. </a:t>
            </a:r>
          </a:p>
          <a:p>
            <a:r>
              <a:rPr lang="en-US" dirty="0"/>
              <a:t>L. </a:t>
            </a:r>
          </a:p>
          <a:p>
            <a:r>
              <a:rPr lang="en-US" dirty="0"/>
              <a:t>I. </a:t>
            </a:r>
          </a:p>
          <a:p>
            <a:r>
              <a:rPr lang="en-US" dirty="0"/>
              <a:t>D. </a:t>
            </a:r>
          </a:p>
        </p:txBody>
      </p:sp>
    </p:spTree>
    <p:extLst>
      <p:ext uri="{BB962C8B-B14F-4D97-AF65-F5344CB8AC3E}">
        <p14:creationId xmlns:p14="http://schemas.microsoft.com/office/powerpoint/2010/main" val="330060120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1B345-9B05-BF17-3137-600F1B88A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59300-05B9-0AC6-789F-193B00A76A50}"/>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C2F5D83B-C4DD-9E3C-E92A-CCDCA3F6D1A7}"/>
              </a:ext>
            </a:extLst>
          </p:cNvPr>
          <p:cNvSpPr>
            <a:spLocks noGrp="1"/>
          </p:cNvSpPr>
          <p:nvPr>
            <p:ph type="body" idx="1"/>
          </p:nvPr>
        </p:nvSpPr>
        <p:spPr>
          <a:xfrm>
            <a:off x="685799" y="4624981"/>
            <a:ext cx="10131428" cy="860400"/>
          </a:xfrm>
        </p:spPr>
        <p:txBody>
          <a:bodyPr/>
          <a:lstStyle/>
          <a:p>
            <a:r>
              <a:rPr lang="en-US" dirty="0"/>
              <a:t>OBSERVER pattern</a:t>
            </a:r>
          </a:p>
        </p:txBody>
      </p:sp>
    </p:spTree>
    <p:extLst>
      <p:ext uri="{BB962C8B-B14F-4D97-AF65-F5344CB8AC3E}">
        <p14:creationId xmlns:p14="http://schemas.microsoft.com/office/powerpoint/2010/main" val="31462723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CB046-1E09-FCBD-1654-BDB8C8075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F21FA-C8A1-B98A-147B-D67F0D2DE6C1}"/>
              </a:ext>
            </a:extLst>
          </p:cNvPr>
          <p:cNvSpPr>
            <a:spLocks noGrp="1"/>
          </p:cNvSpPr>
          <p:nvPr>
            <p:ph type="title"/>
          </p:nvPr>
        </p:nvSpPr>
        <p:spPr/>
        <p:txBody>
          <a:bodyPr/>
          <a:lstStyle/>
          <a:p>
            <a:r>
              <a:rPr lang="en-US" dirty="0"/>
              <a:t>What are some Scenarios where The OBSERVER Pattern Might be Useful? </a:t>
            </a:r>
          </a:p>
        </p:txBody>
      </p:sp>
      <p:sp>
        <p:nvSpPr>
          <p:cNvPr id="3" name="Text Placeholder 2">
            <a:extLst>
              <a:ext uri="{FF2B5EF4-FFF2-40B4-BE49-F238E27FC236}">
                <a16:creationId xmlns:a16="http://schemas.microsoft.com/office/drawing/2014/main" id="{1098A301-C73B-F890-D119-377314C8705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52315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87635-3538-BC16-E1F0-BC3CF81454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2AD06B-2456-A796-5A00-E585D187FA85}"/>
              </a:ext>
            </a:extLst>
          </p:cNvPr>
          <p:cNvSpPr>
            <a:spLocks noGrp="1"/>
          </p:cNvSpPr>
          <p:nvPr>
            <p:ph type="title"/>
          </p:nvPr>
        </p:nvSpPr>
        <p:spPr/>
        <p:txBody>
          <a:bodyPr/>
          <a:lstStyle/>
          <a:p>
            <a:r>
              <a:rPr lang="en-US" dirty="0"/>
              <a:t>Scenarios where The OBSERVER pattern is often Used</a:t>
            </a:r>
          </a:p>
        </p:txBody>
      </p:sp>
      <p:sp>
        <p:nvSpPr>
          <p:cNvPr id="5" name="Content Placeholder 4">
            <a:extLst>
              <a:ext uri="{FF2B5EF4-FFF2-40B4-BE49-F238E27FC236}">
                <a16:creationId xmlns:a16="http://schemas.microsoft.com/office/drawing/2014/main" id="{C64BB59E-F67B-0CFE-7822-691FFE670D5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39285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FA4F5-F76E-1C8A-13BB-C516FF524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60142-69DE-FCAC-F74F-FDE65CBB716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9C7BDE53-4251-4781-31F0-EE8095CFE2CA}"/>
              </a:ext>
            </a:extLst>
          </p:cNvPr>
          <p:cNvSpPr>
            <a:spLocks noGrp="1"/>
          </p:cNvSpPr>
          <p:nvPr>
            <p:ph type="body" idx="1"/>
          </p:nvPr>
        </p:nvSpPr>
        <p:spPr/>
        <p:txBody>
          <a:bodyPr/>
          <a:lstStyle/>
          <a:p>
            <a:r>
              <a:rPr lang="en-US" dirty="0"/>
              <a:t>OBSERVER Pattern</a:t>
            </a:r>
          </a:p>
        </p:txBody>
      </p:sp>
    </p:spTree>
    <p:extLst>
      <p:ext uri="{BB962C8B-B14F-4D97-AF65-F5344CB8AC3E}">
        <p14:creationId xmlns:p14="http://schemas.microsoft.com/office/powerpoint/2010/main" val="3966740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39006-B419-23C3-6FA0-39D02B41B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CDE5D-46D9-80C5-9BB4-60498A4D0818}"/>
              </a:ext>
            </a:extLst>
          </p:cNvPr>
          <p:cNvSpPr>
            <a:spLocks noGrp="1"/>
          </p:cNvSpPr>
          <p:nvPr>
            <p:ph type="title"/>
          </p:nvPr>
        </p:nvSpPr>
        <p:spPr/>
        <p:txBody>
          <a:bodyPr/>
          <a:lstStyle/>
          <a:p>
            <a:r>
              <a:rPr lang="en-US" dirty="0"/>
              <a:t>Implementing THE OBSERVER Pattern in Code</a:t>
            </a:r>
          </a:p>
        </p:txBody>
      </p:sp>
      <p:sp>
        <p:nvSpPr>
          <p:cNvPr id="3" name="Text Placeholder 2">
            <a:extLst>
              <a:ext uri="{FF2B5EF4-FFF2-40B4-BE49-F238E27FC236}">
                <a16:creationId xmlns:a16="http://schemas.microsoft.com/office/drawing/2014/main" id="{AA0CC751-EBBC-92CB-8749-82E1F5D4DF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722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37DF1-B4E5-D0B4-D99E-975109ED40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CDA316-AE1A-CC93-0096-6DBA8D505E55}"/>
              </a:ext>
            </a:extLst>
          </p:cNvPr>
          <p:cNvSpPr>
            <a:spLocks noGrp="1"/>
          </p:cNvSpPr>
          <p:nvPr>
            <p:ph type="title"/>
          </p:nvPr>
        </p:nvSpPr>
        <p:spPr/>
        <p:txBody>
          <a:bodyPr/>
          <a:lstStyle/>
          <a:p>
            <a:r>
              <a:rPr lang="en-US" dirty="0"/>
              <a:t>Links</a:t>
            </a:r>
          </a:p>
        </p:txBody>
      </p:sp>
      <p:sp>
        <p:nvSpPr>
          <p:cNvPr id="5" name="Content Placeholder 4">
            <a:extLst>
              <a:ext uri="{FF2B5EF4-FFF2-40B4-BE49-F238E27FC236}">
                <a16:creationId xmlns:a16="http://schemas.microsoft.com/office/drawing/2014/main" id="{DF447F7E-AE9E-5A97-DA21-76B483CF253A}"/>
              </a:ext>
            </a:extLst>
          </p:cNvPr>
          <p:cNvSpPr>
            <a:spLocks noGrp="1"/>
          </p:cNvSpPr>
          <p:nvPr>
            <p:ph sz="half" idx="1"/>
          </p:nvPr>
        </p:nvSpPr>
        <p:spPr/>
        <p:txBody>
          <a:bodyPr>
            <a:normAutofit lnSpcReduction="10000"/>
          </a:bodyPr>
          <a:lstStyle/>
          <a:p>
            <a:r>
              <a:rPr lang="en-US" dirty="0">
                <a:hlinkClick r:id="rId2" action="ppaction://hlinksldjump"/>
              </a:rPr>
              <a:t>Singleton</a:t>
            </a:r>
            <a:endParaRPr lang="en-US" dirty="0"/>
          </a:p>
          <a:p>
            <a:r>
              <a:rPr lang="en-US" dirty="0">
                <a:hlinkClick r:id="rId3" action="ppaction://hlinksldjump"/>
              </a:rPr>
              <a:t>Factory</a:t>
            </a:r>
            <a:endParaRPr lang="en-US" dirty="0"/>
          </a:p>
          <a:p>
            <a:r>
              <a:rPr lang="en-US" dirty="0">
                <a:hlinkClick r:id="rId4" action="ppaction://hlinksldjump"/>
              </a:rPr>
              <a:t>Abstract Factory</a:t>
            </a:r>
            <a:endParaRPr lang="en-US" dirty="0"/>
          </a:p>
          <a:p>
            <a:r>
              <a:rPr lang="en-US" dirty="0">
                <a:hlinkClick r:id="rId5" action="ppaction://hlinksldjump"/>
              </a:rPr>
              <a:t>State</a:t>
            </a:r>
            <a:endParaRPr lang="en-US" dirty="0"/>
          </a:p>
          <a:p>
            <a:r>
              <a:rPr lang="en-US" dirty="0">
                <a:hlinkClick r:id="rId6" action="ppaction://hlinksldjump"/>
              </a:rPr>
              <a:t>Strategy</a:t>
            </a:r>
            <a:endParaRPr lang="en-US" dirty="0"/>
          </a:p>
          <a:p>
            <a:r>
              <a:rPr lang="en-US" dirty="0">
                <a:hlinkClick r:id="rId7" action="ppaction://hlinksldjump"/>
              </a:rPr>
              <a:t>Façade</a:t>
            </a:r>
            <a:endParaRPr lang="en-US" dirty="0"/>
          </a:p>
          <a:p>
            <a:r>
              <a:rPr lang="en-US" dirty="0">
                <a:hlinkClick r:id="rId8" action="ppaction://hlinksldjump"/>
              </a:rPr>
              <a:t>Adapter</a:t>
            </a:r>
            <a:endParaRPr lang="en-US" dirty="0"/>
          </a:p>
          <a:p>
            <a:r>
              <a:rPr lang="en-US" dirty="0">
                <a:hlinkClick r:id="rId9" action="ppaction://hlinksldjump"/>
              </a:rPr>
              <a:t>Bridge</a:t>
            </a:r>
            <a:endParaRPr lang="en-US" dirty="0"/>
          </a:p>
          <a:p>
            <a:r>
              <a:rPr lang="en-US" dirty="0">
                <a:hlinkClick r:id="rId10" action="ppaction://hlinksldjump"/>
              </a:rPr>
              <a:t>Observer</a:t>
            </a:r>
            <a:endParaRPr lang="en-US" dirty="0"/>
          </a:p>
          <a:p>
            <a:endParaRPr lang="en-US" dirty="0"/>
          </a:p>
          <a:p>
            <a:endParaRPr lang="en-US" dirty="0"/>
          </a:p>
        </p:txBody>
      </p:sp>
      <p:sp>
        <p:nvSpPr>
          <p:cNvPr id="6" name="Content Placeholder 5">
            <a:extLst>
              <a:ext uri="{FF2B5EF4-FFF2-40B4-BE49-F238E27FC236}">
                <a16:creationId xmlns:a16="http://schemas.microsoft.com/office/drawing/2014/main" id="{9BECD145-A412-A8DA-3C9E-83C0FEBFDA3F}"/>
              </a:ext>
            </a:extLst>
          </p:cNvPr>
          <p:cNvSpPr>
            <a:spLocks noGrp="1"/>
          </p:cNvSpPr>
          <p:nvPr>
            <p:ph sz="half" idx="2"/>
          </p:nvPr>
        </p:nvSpPr>
        <p:spPr/>
        <p:txBody>
          <a:bodyPr>
            <a:normAutofit lnSpcReduction="10000"/>
          </a:bodyPr>
          <a:lstStyle/>
          <a:p>
            <a:pPr marL="0" indent="0">
              <a:buNone/>
            </a:pPr>
            <a:endParaRPr lang="en-US" dirty="0"/>
          </a:p>
          <a:p>
            <a:r>
              <a:rPr lang="en-US" dirty="0">
                <a:hlinkClick r:id="rId11" action="ppaction://hlinksldjump"/>
              </a:rPr>
              <a:t>Assignment Details</a:t>
            </a:r>
            <a:endParaRPr lang="en-US" dirty="0"/>
          </a:p>
          <a:p>
            <a:r>
              <a:rPr lang="en-US" dirty="0"/>
              <a:t>SOLID</a:t>
            </a:r>
          </a:p>
          <a:p>
            <a:r>
              <a:rPr lang="en-US" dirty="0">
                <a:hlinkClick r:id="rId12" action="ppaction://hlinksldjump"/>
              </a:rPr>
              <a:t>Design Pattern Types</a:t>
            </a:r>
            <a:endParaRPr lang="en-US" dirty="0"/>
          </a:p>
          <a:p>
            <a:r>
              <a:rPr lang="en-US" dirty="0">
                <a:hlinkClick r:id="rId13" action="ppaction://hlinksldjump"/>
              </a:rPr>
              <a:t>Enumerating Cases</a:t>
            </a:r>
            <a:endParaRPr lang="en-US" dirty="0"/>
          </a:p>
          <a:p>
            <a:r>
              <a:rPr lang="en-US" dirty="0">
                <a:hlinkClick r:id="rId14" action="ppaction://hlinksldjump"/>
              </a:rPr>
              <a:t>Layering</a:t>
            </a:r>
            <a:endParaRPr lang="en-US" dirty="0"/>
          </a:p>
          <a:p>
            <a:pPr marL="0" indent="0">
              <a:buNone/>
            </a:pPr>
            <a:endParaRPr lang="en-US" dirty="0"/>
          </a:p>
        </p:txBody>
      </p:sp>
    </p:spTree>
    <p:extLst>
      <p:ext uri="{BB962C8B-B14F-4D97-AF65-F5344CB8AC3E}">
        <p14:creationId xmlns:p14="http://schemas.microsoft.com/office/powerpoint/2010/main" val="38154136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AD129-45F9-31B7-41E1-8B9EAD9CD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DB205-CFEB-049D-C498-FEDC28CD095F}"/>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754D00BC-F8A5-F1D9-4DE7-62027235D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05573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D69D2-AFE1-7AB1-FB33-12C8B18AF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96CE2-B87E-6A1C-2E5C-CC710B1075F9}"/>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00C00DC7-8907-23B2-D95F-D02E8D9265FD}"/>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127916003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64470-3115-5C88-202C-39FCD9362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64084-0E82-343E-C277-880E8E22EA3E}"/>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83756A23-28AE-7DD2-0D16-850A7912E567}"/>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298641515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7227F-AFB8-3716-E4ED-B038B19EDC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864D08-D591-E691-19EF-5756A7B578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BC5E92B5-EAD5-9F45-CD5B-CB4635768349}"/>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1490558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249E4-6B7A-64DA-D992-A6703E420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056BB-2A80-66C5-7D90-742DC7570A7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E4DEB0E4-A754-CF9D-2360-0EE8ACBB25AB}"/>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421507112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D4AA8-C40A-9F26-0415-24A3FF483CA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9F6A63-2CEE-4799-8934-C2FCBADB8DBD}"/>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4657FCEA-7DBF-32F0-4C9E-571CADF3419E}"/>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8433484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F511E-4F24-1912-DC13-80D9D60A1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329C5-C209-BC4A-1746-75458306A71D}"/>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0432605D-DC4D-E33D-979A-FCA5DE7956CC}"/>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23902051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CC96A-4E0C-53A1-D2EE-B10839C7B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D8BA8-1BC0-8D60-17C4-223F5669FDF1}"/>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E09BE725-E23D-EAEF-FB04-8769C35DA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89099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0C1BA-7680-FCD7-D62E-5813513563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A663DC-43E2-772F-8269-12D824179218}"/>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F8C553D1-6937-55FC-05BB-0E5119A8AD46}"/>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C9B08DD-65C9-5072-C2F7-2C1CAA22206B}"/>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159271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38134-5917-7931-971F-8A5CD2584A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6EC658-105A-5934-1631-A8124FCE8C6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6E36F131-5622-B0CF-9A73-BE25956997E9}"/>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125449706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4E368-2E5D-492B-35AD-E95D71759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B3265-2484-204C-5887-27D4661FC0B9}"/>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6D454073-D7FD-668F-81BC-70EA48B64150}"/>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3265480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85066-6158-76D5-F0E1-3AB8FC6DE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A61D0-F54B-64B1-9B1E-186D680D344F}"/>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29A30F94-FCA1-D671-E8A6-D096CDAE36EB}"/>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299442690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950BA-8F0A-3BE3-38ED-8E289E5E6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9DFB49-A9D3-78B8-DC1E-577A6C7EC171}"/>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FD014546-6EDD-62BC-6B57-7963419565EB}"/>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1630998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268BE-2A8C-B574-C1FB-86A0F58D97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F04BEB-B5DD-5E74-5FEA-C6965DA57BAA}"/>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05F89B20-1F36-C798-D48D-949A03711C84}"/>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21426645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AD556-2320-283E-7881-4B91C01CC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05454-38FA-B5EE-7C71-BB749DD96F27}"/>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AB96EAE-AF5B-428D-47CF-AAE471F757B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381302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814E2-D9E4-732E-2EFD-BFF70F7E7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B939E6-61D1-8C99-D89C-A9DF13C9CC88}"/>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A0167A2-6B61-AFF1-C6EB-B182313C62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2752549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C75F1-D521-BF90-231E-DEBDD64BF91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2D3C06-ED47-2941-7C1B-EBB2EEA7CC57}"/>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A96FC834-926B-8360-B942-0A0D3CAF3E81}"/>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38212234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1ACB0-197F-25B0-590C-C0423087E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6CA86-D3F5-B245-2BA8-21AA4F0A49EF}"/>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03AABA2-4B38-7C81-EA32-627F2A32030F}"/>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249059965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D85D0-CA98-10B9-10BE-6DAAE3A2C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58725-6F56-1BD7-065E-EF54DB79952E}"/>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CFA4B3EB-91B8-14DF-A9D6-F3678A3553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690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565A9-0CEA-1341-2CAF-349D6383F7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2B786-53EA-D9F4-EBE8-717665EA66D8}"/>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1D520157-86A9-33BB-DE82-25095AC7593D}"/>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333394130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B432E-94F3-071D-4F09-BE2FA463E14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77DB15-2EA6-8CAF-8E0B-778217E2EE8A}"/>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D06A877E-7B59-60CD-2AA4-D3ABE23ACFEE}"/>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031339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2E06F-834E-CEA1-E3F3-BF6A8A908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BA329-3430-DD11-55B0-F74B3CA51FE4}"/>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C243A332-6573-BE18-7E64-C360819FD0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665150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0BCEE-7090-E3AB-978C-A1FC61AD19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1406CD-A033-D0AA-DAAF-0644D4C4640D}"/>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A3C500B-BF4D-391E-EAEB-1D19CF6BEC35}"/>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3072158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51DAD-6E22-9563-5D42-A215A4E7E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ECD50-41A6-8A52-A4DE-70AC6E7FCE65}"/>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4AC1AC7C-9DCA-D2A4-F052-4A3DC00B15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417763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4E499-CEF4-50A2-F66D-8709B05445F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511516-804F-75C6-1239-517EC59939C3}"/>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50865939-27BF-3A90-7A70-C93D40E9F6EA}"/>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D37CD864-5465-9D3F-BFC7-C3EC5D203E58}"/>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28049715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1020A-86C0-0FF0-AE3F-1C2066C159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FEBFFD-9A09-1657-CB12-9AFCB1A2F786}"/>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DB4339F0-825F-A97C-D3F8-C2BA1BA86E17}"/>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27241555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7FE32-ACEC-CA38-3900-A6DAD5A58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0BB0C-56FD-CAFF-A99E-8095A8DCBB5A}"/>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A89FEF74-9917-D7FE-86C5-F43FB2659161}"/>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5904003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DB066-201F-34F8-7D18-001E03C12A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2C56C-4796-7A7A-F1B9-E6A85A1665CB}"/>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6900391-B403-A999-0533-DABF766A7835}"/>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311710274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AA85E-26BA-3DBC-A150-A1352B3914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EC51F-0397-766B-9092-2C4E85844C8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6AB38677-C326-4FAC-A6C4-17A0E3C00844}"/>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95072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19C5-A59A-9216-C01D-7DAC57D871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940DEE-B0DB-4640-FF79-B01EFEEBFAD3}"/>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75E3C32A-002B-9759-47CD-19F187D4A9D2}"/>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42026844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DD8DF-F30F-301D-E900-3DD28FCB6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91B836-2048-6299-803B-7283ACA6942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90FB8A56-576F-5798-DE3A-F46E3785CF9A}"/>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31865898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A3CE-99A1-3C62-2D96-9C59F321A1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0F67A-E6E7-B1C3-2CE2-3765E90CF27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DB57BF99-C641-6BD5-3B47-7E02B49BA6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09775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0DE8D-12AB-F8FD-6114-EC068C7186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32AC4D-D704-0E13-EDC6-7FF3E4D34425}"/>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C075F4F0-B770-73CA-605C-BF90BB012FAE}"/>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5492191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5ED6D-DC9D-6402-6190-8265EEB0A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D87E0-D37F-215A-9804-2204B9FC287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B0E5F644-CB47-EDD9-39A5-592C9C38D28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424302661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CBB92-3E55-DF35-4360-BF729A712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ABD3D-2DB6-4FB8-CA4F-C75A316CA31B}"/>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63C5CFF4-EF9C-3AF0-2D08-AC545AF005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028510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53BB6-81B3-0965-7249-8C4C2A6809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F3B6C3-DA78-6673-0FE5-8AE7A2695F8D}"/>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FFBA3835-EE0F-5F05-91D6-BCB696ABDC3E}"/>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0962892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79FB3-3B84-88EC-5C52-FF96D618E1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085DB-6A1C-C4AE-DFE3-1FE2B40561C6}"/>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E6664-8234-82D1-06F2-3E9D601909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072546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CE658-F877-60BE-79BA-3BF3112D90D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82157F-CD19-9B9F-5C8A-C8CB9DC7E5F4}"/>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5950EACE-CA56-57AA-8513-D90A838FA25D}"/>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261936478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61DCC-DDD0-4680-4399-973C36427D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6C875E-1A82-B45A-389A-6DD9D804CA34}"/>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94A6C42E-35BE-0CD0-AB48-7DA68BCB0C40}"/>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65295E50-7C84-94D5-D692-9E9281B775C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418961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EA1D6-D4C8-2FE2-0D5C-0565477B75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4CCEC85-7A11-BE11-6853-14781C0305B9}"/>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F462A9E4-5B9F-2DA5-AED4-A0223C2724C0}"/>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29511902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CA8F-4AD0-FDBC-0CB5-63EDE6A9D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94F91-B37A-EBA5-F227-232B0BB3BF81}"/>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C0F438D9-95E4-D5B6-CCCF-59901CD3305B}"/>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228764002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8DFF6-35C0-8FFB-F7DE-31AC4A364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B36F0-A204-5C86-40C4-1F7BF46B9B15}"/>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4F7FF58C-AA9B-D382-0ABC-A38C151DB770}"/>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493264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B8AFA-A3A2-012E-DAE8-6F303533A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B9F4D-266D-EAB3-E279-8D59B1911AC2}"/>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5FED2E8B-DD29-CAF9-E9E0-9817A415B4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0236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D2355-EAE0-6045-63D3-BCEAF996E9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870950-85D3-EFA2-25A2-52F0541B697C}"/>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F2F4B94F-162B-BE90-ABBC-F0C6E9D4C2DD}"/>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4280938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20E0-4528-BE6E-073D-A01EF3B69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AE11CC-E7B4-A582-AFC0-2D880A141D7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6A36FD1A-E822-5369-99EA-26C0360A4DEE}"/>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1302205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32B4-5331-CAF3-E731-E779305FB5E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211954E-5D98-B04B-4ECF-3D98C20997AD}"/>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C9EC8F64-FD1A-F1BC-7FB2-81EAC8888283}"/>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0183489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D4EC8-ED37-D836-3936-94C1487D1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E4B41-5632-BD4E-0E57-FD7153BA739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3A4927A4-6341-6652-8798-28E15D896E54}"/>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49586242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0798-E9AC-0E9F-604C-63FC6F501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2D9D3B-6EAD-004C-ADEE-BF7E8124C73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E4E5B70-48FB-C009-44CF-93C450C37EE9}"/>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02281234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B94C0-F52D-DA27-9118-3EBD2641D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2E743-1E6D-7528-2C4F-05884ABFEF1A}"/>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D76A7031-FF90-053C-6777-FCC1FB46F0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681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F098-D2F3-FC79-3D7B-BA2FF72A9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9FB41-8384-68EC-8765-FB6259048A2C}"/>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A16C20CE-9D23-9C19-5C6C-99B62C3171D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299659968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D85FE-653C-A144-02B8-2D27C34D5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CAC79-31A6-6BAC-5587-4119E126702F}"/>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149F349C-5029-191D-BD6A-1CC48F432543}"/>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47184402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3638A-12B5-4F9E-4A5F-6CC6E6343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24C6A-1FA6-7EBA-30AD-13D0106FC0D2}"/>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29A73D77-9B36-B515-86FF-76A4ADBE3B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1838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D15DE-BC44-3F0B-59B9-BF03AD9DE9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E93351-BBFC-2513-B46B-D9C6C5376197}"/>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D07EE433-3476-442B-3698-8721E9E7D8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746124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351F7-CDCB-781E-0A09-DD97CD97C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B1E19-7A2E-D180-4D58-F6E94EE9F4BF}"/>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89AF85EB-9315-B551-9E4C-CD34791E13AC}"/>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4146368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B9847-26D1-24D9-55A8-6BA33E4A3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EFEDB-0182-E03C-0E94-A523020209C1}"/>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2A156ED6-29E4-7CE2-C4A0-81DBD3A3DC71}"/>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17202916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9D4C9-C817-43BA-5297-BA355EBED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75FE1-638F-122D-3270-69DBED83577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A3BF62A-0DB2-F3BD-A608-4A086C215473}"/>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747467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E20F2-49C7-D447-4500-12D42455C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462A5-CFFE-9FCC-FFF4-A4B35BDE4ED3}"/>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42A9B60F-A82E-7CDD-F2B1-13F00A0FBED9}"/>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5583398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65DB6-FA91-4BD7-F944-31DB38311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CAF0B-CA0A-7AE2-056B-53AC03E57F67}"/>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989B7C12-FCB8-B002-486F-76DE79D7E73C}"/>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45439313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EB742-5833-BB11-DDEE-2D215FF7F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49259-7407-4712-2B6A-C3B71A5B37D9}"/>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29881773-EDA9-DAE6-C284-C69B9646B942}"/>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059637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E83DF-5636-1205-9458-3365619FE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287E8-9654-4EE6-04CF-6EBC2DA17867}"/>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19EE7B78-F116-B299-FE1D-4D6407309B3A}"/>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271856516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EEDA8-43DA-B745-9251-951BF12A8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1396E-60F7-D2F1-2ECD-8A296785CCA9}"/>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0726C35B-F945-8268-6CB9-F7FBABCD600C}"/>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6868401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50B8F-D8F4-71C2-E232-D06FBF0C5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BE4D4-245D-5CC0-237F-7D2E110CA830}"/>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2FEABB55-DC53-A3D1-3D8F-B3E6C6C6A5FC}"/>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103202507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564B3-E0F6-9060-BD6D-6D3D5301D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78ADF-3E98-BA85-3179-4460D9A431F1}"/>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4C8DCF4E-64BA-98A2-A3F3-B4EE89778824}"/>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22150718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ED8F-29D0-0745-6C03-292484725E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F71921-2FA0-67B8-1BA7-E76EFA3764D8}"/>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610EA940-2886-4786-A7D0-DC7808EAD5E4}"/>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322159228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886DE-5C66-9098-0413-AC244F0FF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C03BDF-C410-C868-4A60-EEC583A66603}"/>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8DC25135-D773-FB68-818C-946F6EE224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94175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B9EFB-3D64-431A-C098-B6498B2029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C2892F-2230-63D0-F376-4797B5D6C790}"/>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616FFEC8-11AF-7F11-2442-2034506F30C5}"/>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276532778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01B03-546E-5722-35D5-C16979861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D4136-D539-4E60-EC5F-563BCA814EE9}"/>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1379D873-C505-50F9-5D89-C4D5052F49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2041953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6F2A3-C851-38DF-27BC-0DAC464A06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103A73-4F79-9699-B94D-CB505BF7260B}"/>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C021B0B-B6AD-F0BC-614A-385F4716405D}"/>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B68F7690-EC04-3185-FFAF-94845B4D82D5}"/>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0096910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C138C-28BD-8D64-748B-46576D69318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D82DB6-6639-1833-6F0F-83C49FB17C45}"/>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581E7C9A-680E-AECF-3564-A5F996D0693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1650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418F8-0409-B97F-731F-5EFF5A82F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058F75-66F1-79CE-3205-BADDB3595A58}"/>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D2F73078-66E1-F702-C3DB-240D41A7CFD3}"/>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285463940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99F0B-653F-C4BA-18E2-E0E4922EF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5662B-3C5F-0EA0-43E1-9D3818837ED3}"/>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6A555DE3-BA17-274A-75DE-05D46A084B18}"/>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30291443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EE1D3-CD2A-D298-9B2E-3053CDD12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8480B-9D69-497A-6ADB-8A9FD451A346}"/>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61C0CB6C-C15D-E813-911A-349C96BBC099}"/>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220239642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01432-0299-B411-920C-EB823D4036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F746008-7FD2-C8D8-53F0-369E153BC221}"/>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D640B6DD-8D72-F048-B8C8-938B1D39A32A}"/>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319394900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F813B-2016-E59D-3156-1A10202BC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81B17-922C-C373-922B-027A8A50585D}"/>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A242DEE4-FC57-0289-B6D9-A2C54281750C}"/>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345067434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CCBFA-F5C5-FF67-37FB-47DF8B756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BB120-5A9F-FA93-2225-ACE93C5B4691}"/>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38CFF954-FCC4-3A5F-976E-C9B027D8C0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05288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BD0D5-5529-A170-2C27-09371E439A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DB2FA6-1BAA-8A71-A66F-31925C0E926D}"/>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2856AE7F-6991-D287-0FC8-F973D97EF299}"/>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392135385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542D3-D953-49B5-27CD-66B4C4110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4622E-E48D-7959-CE7F-369F78E774A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539FA99B-80C5-592F-9BA6-25C6EF4A238F}"/>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1100823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575BF-3C2C-AA43-9004-FD99F8882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72D0C-39D6-E59F-4686-E0DCD6017305}"/>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E7294995-E5E7-F30C-2201-C48DB1CDC4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5740180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851E7-99AB-39AC-70A3-08C112FDC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5EA7D-9358-0ABD-4655-94D7CFFECF5E}"/>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69756D6A-36DD-90F1-3E46-7F4DDE9CFCA5}"/>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590516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CAC37-7603-F49A-FA53-5CB71E21F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062FE-536F-826E-B1DC-188262D24C38}"/>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4EE4D537-E021-35BF-B45E-1EF6A5A2528C}"/>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248539284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D9DF5-BB5E-073C-3D2C-7861A3B99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849479-EBAD-DC41-2086-E44AF10B8396}"/>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graphicFrame>
        <p:nvGraphicFramePr>
          <p:cNvPr id="6" name="Content Placeholder 3">
            <a:extLst>
              <a:ext uri="{FF2B5EF4-FFF2-40B4-BE49-F238E27FC236}">
                <a16:creationId xmlns:a16="http://schemas.microsoft.com/office/drawing/2014/main" id="{BE534756-44C0-1F7C-3B91-9C2548D83969}"/>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838502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76714-783F-A82D-D5F5-D16BFE849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99E54-529E-8F33-D506-D7D037439D78}"/>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graphicFrame>
        <p:nvGraphicFramePr>
          <p:cNvPr id="5" name="Content Placeholder 2">
            <a:extLst>
              <a:ext uri="{FF2B5EF4-FFF2-40B4-BE49-F238E27FC236}">
                <a16:creationId xmlns:a16="http://schemas.microsoft.com/office/drawing/2014/main" id="{93C30F36-BD43-77C4-E449-451BCC8D26F1}"/>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11582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C842B-4A16-8CB3-4450-B83553FBE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81F14-70F7-F03C-B7E3-8EEDAAA0118B}"/>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graphicFrame>
        <p:nvGraphicFramePr>
          <p:cNvPr id="5" name="Content Placeholder 2">
            <a:extLst>
              <a:ext uri="{FF2B5EF4-FFF2-40B4-BE49-F238E27FC236}">
                <a16:creationId xmlns:a16="http://schemas.microsoft.com/office/drawing/2014/main" id="{A91D90EB-7077-B9BE-1C09-43E0A953AA64}"/>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64035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3F7D0-519E-FF60-C0F0-A677875FD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F55DF-0AA2-520F-4060-6C5508E64DFC}"/>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graphicFrame>
        <p:nvGraphicFramePr>
          <p:cNvPr id="5" name="Content Placeholder 2">
            <a:extLst>
              <a:ext uri="{FF2B5EF4-FFF2-40B4-BE49-F238E27FC236}">
                <a16:creationId xmlns:a16="http://schemas.microsoft.com/office/drawing/2014/main" id="{E611B7DC-3850-93B5-1EE2-1F65649F4502}"/>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7406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EC165-6610-F076-2181-AC30B35B1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BC9F0-D012-3745-7F80-6A22CB3563BC}"/>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graphicFrame>
        <p:nvGraphicFramePr>
          <p:cNvPr id="5" name="Content Placeholder 2">
            <a:extLst>
              <a:ext uri="{FF2B5EF4-FFF2-40B4-BE49-F238E27FC236}">
                <a16:creationId xmlns:a16="http://schemas.microsoft.com/office/drawing/2014/main" id="{89FC217A-6662-9E14-E8A5-4C84039288AE}"/>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37432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56359-5911-A817-5390-2212FADDE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59B9C-B83C-D8D9-A04B-28FCA34202F2}"/>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graphicFrame>
        <p:nvGraphicFramePr>
          <p:cNvPr id="5" name="Content Placeholder 2">
            <a:extLst>
              <a:ext uri="{FF2B5EF4-FFF2-40B4-BE49-F238E27FC236}">
                <a16:creationId xmlns:a16="http://schemas.microsoft.com/office/drawing/2014/main" id="{E9D135E2-C0C6-C1F1-BA5F-97E720C37765}"/>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8108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3FDC5-8249-7E05-2FCE-5419BE2E9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83DCBD-135D-4D6E-FED9-59DC79D2FAAF}"/>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graphicFrame>
        <p:nvGraphicFramePr>
          <p:cNvPr id="5" name="Content Placeholder 2">
            <a:extLst>
              <a:ext uri="{FF2B5EF4-FFF2-40B4-BE49-F238E27FC236}">
                <a16:creationId xmlns:a16="http://schemas.microsoft.com/office/drawing/2014/main" id="{12626BD2-6F09-6BC0-4CE0-938273A3BCCD}"/>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16379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C3481-7AD4-5232-7B82-2D496B0CE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638D70-9F76-794D-40F6-182478A74BA3}"/>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graphicFrame>
        <p:nvGraphicFramePr>
          <p:cNvPr id="5" name="Content Placeholder 2">
            <a:extLst>
              <a:ext uri="{FF2B5EF4-FFF2-40B4-BE49-F238E27FC236}">
                <a16:creationId xmlns:a16="http://schemas.microsoft.com/office/drawing/2014/main" id="{0096F70B-8E54-A838-39CC-BC67428C40ED}"/>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3643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CD442-E811-2FE3-8D5F-D67E9C1D3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966751-2218-BC59-65B5-40BDD1B20E44}"/>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graphicFrame>
        <p:nvGraphicFramePr>
          <p:cNvPr id="5" name="Content Placeholder 2">
            <a:extLst>
              <a:ext uri="{FF2B5EF4-FFF2-40B4-BE49-F238E27FC236}">
                <a16:creationId xmlns:a16="http://schemas.microsoft.com/office/drawing/2014/main" id="{8ACF00D6-7328-8559-528D-7C7F8C20A992}"/>
              </a:ext>
            </a:extLst>
          </p:cNvPr>
          <p:cNvGraphicFramePr>
            <a:graphicFrameLocks noGrp="1"/>
          </p:cNvGraphicFramePr>
          <p:nvPr>
            <p:ph idx="1"/>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802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C874E-59F4-0228-52F2-BA3C119FA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8D03E-AFD4-4E15-9F38-A9E93AB6DD1A}"/>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EDC4DA05-D324-15DE-F29E-F22653879C81}"/>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2FA5145A-7CE1-7494-560C-057B569D32B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349449553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7C166-61E3-B6E5-C6F4-45C245D2200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5534ABB-13B4-ABAB-500B-ABE359DCB297}"/>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4294EED2-5F5C-E09F-AF55-B27379852B68}"/>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127725133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E5CDA-19F2-7805-3A7D-062112AB2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B34BE-23EE-28A1-C5B7-0CB9E0F48800}"/>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3A5FA8CF-AA31-8B00-EF87-2BD98D0D74BC}"/>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59444368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B172B-2C6B-3632-5D09-1B7E893AA4B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89B0BB-8B43-7FA5-13C1-0606448742CD}"/>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259FFD5E-C338-49FD-DAD8-147179AA830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6711010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2F12A-69CC-8A34-0567-11F1142FFF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D304E-46F7-EA40-3F5B-B451FFE93C76}"/>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B1A97DC5-7D99-DD5E-797C-B84BFEB1C3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162617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F6D0E-4059-2638-BF90-141AFD27B3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588F6C-4D1A-4F7C-655D-074126396DA0}"/>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9F1A9E5A-B9CF-5BFD-0992-83D5771540A6}"/>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255366228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9EEDA-C09E-5456-50B1-025DDFCF1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13374-80DB-1ADB-9D94-4B2076DDCEC9}"/>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783FA4A4-19C4-7AF8-E121-17AB2A70D3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884176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3AD4-6184-DB3B-E25F-D2DBE79BC52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C08C2CF-E90D-D90C-49C1-B78A82456CF7}"/>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1692ABDD-1814-2367-3956-29FDFF04D77E}"/>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A0EF713A-A1D8-3D32-4B53-2BBEFFD96C53}"/>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39332609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0796C-1F73-14F9-C316-B2CD55A0AE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E80F92D-D615-D63E-6708-8E702F490B60}"/>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2E92C6A9-D603-B729-D695-B44CCB51D149}"/>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145873186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23E8-1A5D-A3E9-B612-CFF098722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4B54-4705-4823-DED5-436FF507D8B1}"/>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5482AC0-A54C-75AF-61A2-7CDCC043E9F8}"/>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117074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28634-E022-47B8-670C-673CC9729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F4185-EC5A-9548-8020-649B6FA1735C}"/>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62754642-3C4F-F7CA-3254-A8E53BCDD2DF}"/>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79172242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920FF-4000-5C60-CA38-F2972988A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9A5E3-807F-8AD6-63FD-E09CE8347A9A}"/>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BAFA8B39-0E92-79FA-4B11-EC148CECEA9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250740884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F7A2-5D70-1BC0-4BE2-321F6152B3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295299-53DB-534D-7552-1ECB1A7994BE}"/>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76ABC4C8-2320-B9C6-4375-09FD0E4AA2C3}"/>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20538127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9DF4B-60B4-84FB-0043-8030DDD0B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4671F-7CC8-15B9-8BEE-4C3F8DDCEEA9}"/>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D483C866-5733-A354-82DB-AE051775F499}"/>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296060479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E6ADE-344C-D842-ECE3-3D5FFB8A1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7ADB4-E096-3078-6CE0-A86BDA91A7A5}"/>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6A477A53-014B-0A95-ECAD-DD32833125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007151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E2785-6220-51CC-73B6-37669E81548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E8E24D-D7C6-076C-304C-79AFF07BC125}"/>
              </a:ext>
            </a:extLst>
          </p:cNvPr>
          <p:cNvSpPr>
            <a:spLocks noGrp="1"/>
          </p:cNvSpPr>
          <p:nvPr>
            <p:ph type="title"/>
          </p:nvPr>
        </p:nvSpPr>
        <p:spPr/>
        <p:txBody>
          <a:bodyPr/>
          <a:lstStyle/>
          <a:p>
            <a:r>
              <a:rPr lang="en-US" dirty="0"/>
              <a:t>Scenarios where The Strategy pattern is often Used</a:t>
            </a:r>
          </a:p>
        </p:txBody>
      </p:sp>
      <p:sp>
        <p:nvSpPr>
          <p:cNvPr id="5" name="Content Placeholder 4">
            <a:extLst>
              <a:ext uri="{FF2B5EF4-FFF2-40B4-BE49-F238E27FC236}">
                <a16:creationId xmlns:a16="http://schemas.microsoft.com/office/drawing/2014/main" id="{2C0029F3-40B5-0930-3D9B-48B7A8F0CD25}"/>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33713306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2A7A8-0202-2887-E65E-A3629D57AD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E27DE0-0590-F760-73CB-959968E69EA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A2EA406F-54CF-E870-09A2-A6E045C445B2}"/>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389358095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2067B-0412-49AB-DCE2-08D7F965B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DA69C9-C986-8806-3860-91D64A2CBD7C}"/>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F6C0E099-7194-4BAC-B7DD-EF310E516A70}"/>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E697E392-38EE-6A96-D97C-6A08CF247397}"/>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2539BAA8-0247-D9E8-CE66-546369175139}"/>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C5F05A98-619E-4CEA-4C4F-395F4D5A1D0B}"/>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233260054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0DD48-8018-483B-7AE6-42FDC9AFE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78B97-7C14-1D5F-BEDB-BC09BC67A9D3}"/>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683E3F2-D7F5-B80E-0CA6-DB00D0C125A8}"/>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70680265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748D7-23FD-1D77-14BE-7B2430136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78200-4325-0E6B-890E-5B364EECB6A5}"/>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C18BAB3B-BB00-953C-A72B-FA8B79B2D9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7464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1BDF5-2965-8BF9-1395-06239CB42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0CB12-1DE3-A576-31E8-49D9DD7308BC}"/>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626ACED9-62F0-33B4-8228-DAD89A31326B}"/>
              </a:ext>
            </a:extLst>
          </p:cNvPr>
          <p:cNvSpPr>
            <a:spLocks noGrp="1"/>
          </p:cNvSpPr>
          <p:nvPr>
            <p:ph type="subTitle" idx="1"/>
          </p:nvPr>
        </p:nvSpPr>
        <p:spPr/>
        <p:txBody>
          <a:bodyPr/>
          <a:lstStyle/>
          <a:p>
            <a:r>
              <a:rPr lang="en-US" dirty="0"/>
              <a:t>Review/ Practice / Facade Design pattern/Adapter Design Pattern</a:t>
            </a:r>
          </a:p>
        </p:txBody>
      </p:sp>
    </p:spTree>
    <p:extLst>
      <p:ext uri="{BB962C8B-B14F-4D97-AF65-F5344CB8AC3E}">
        <p14:creationId xmlns:p14="http://schemas.microsoft.com/office/powerpoint/2010/main" val="149610753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CE981-FCFA-2904-D67C-0A8BD0FFEF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290669-28FD-4AEF-963D-D064ABE7BEE9}"/>
              </a:ext>
            </a:extLst>
          </p:cNvPr>
          <p:cNvSpPr>
            <a:spLocks noGrp="1"/>
          </p:cNvSpPr>
          <p:nvPr>
            <p:ph type="title"/>
          </p:nvPr>
        </p:nvSpPr>
        <p:spPr>
          <a:xfrm>
            <a:off x="810986" y="1392695"/>
            <a:ext cx="10131427" cy="1468800"/>
          </a:xfrm>
        </p:spPr>
        <p:txBody>
          <a:bodyPr/>
          <a:lstStyle/>
          <a:p>
            <a:r>
              <a:rPr lang="en-US" dirty="0"/>
              <a:t>Facade Design Pattern</a:t>
            </a:r>
          </a:p>
        </p:txBody>
      </p:sp>
      <p:sp>
        <p:nvSpPr>
          <p:cNvPr id="5" name="Text Placeholder 4">
            <a:extLst>
              <a:ext uri="{FF2B5EF4-FFF2-40B4-BE49-F238E27FC236}">
                <a16:creationId xmlns:a16="http://schemas.microsoft.com/office/drawing/2014/main" id="{48B6A171-F43E-18D4-8F6D-6415FDC0D764}"/>
              </a:ext>
            </a:extLst>
          </p:cNvPr>
          <p:cNvSpPr>
            <a:spLocks noGrp="1"/>
          </p:cNvSpPr>
          <p:nvPr>
            <p:ph type="body" idx="1"/>
          </p:nvPr>
        </p:nvSpPr>
        <p:spPr/>
        <p:txBody>
          <a:bodyPr/>
          <a:lstStyle/>
          <a:p>
            <a:r>
              <a:rPr lang="en-US" dirty="0"/>
              <a:t>Push all your Dirty Clothes in the Closet</a:t>
            </a:r>
          </a:p>
        </p:txBody>
      </p:sp>
    </p:spTree>
    <p:extLst>
      <p:ext uri="{BB962C8B-B14F-4D97-AF65-F5344CB8AC3E}">
        <p14:creationId xmlns:p14="http://schemas.microsoft.com/office/powerpoint/2010/main" val="248932547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A60E9-6D00-F69A-3AB8-1F4B1F736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0D684-5355-DA99-89B7-AF29190D8E44}"/>
              </a:ext>
            </a:extLst>
          </p:cNvPr>
          <p:cNvSpPr>
            <a:spLocks noGrp="1"/>
          </p:cNvSpPr>
          <p:nvPr>
            <p:ph type="title"/>
          </p:nvPr>
        </p:nvSpPr>
        <p:spPr/>
        <p:txBody>
          <a:bodyPr/>
          <a:lstStyle/>
          <a:p>
            <a:r>
              <a:rPr lang="en-US" dirty="0"/>
              <a:t>Facade problem space</a:t>
            </a:r>
          </a:p>
        </p:txBody>
      </p:sp>
      <p:sp>
        <p:nvSpPr>
          <p:cNvPr id="3" name="Text Placeholder 2">
            <a:extLst>
              <a:ext uri="{FF2B5EF4-FFF2-40B4-BE49-F238E27FC236}">
                <a16:creationId xmlns:a16="http://schemas.microsoft.com/office/drawing/2014/main" id="{5001CA08-9710-C33B-D9EC-9473566AF8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66653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C7E67-FB40-047A-4FB9-9712A29894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EEF8180-06D3-89AA-EC4B-95FD4BF7642C}"/>
              </a:ext>
            </a:extLst>
          </p:cNvPr>
          <p:cNvSpPr>
            <a:spLocks noGrp="1"/>
          </p:cNvSpPr>
          <p:nvPr>
            <p:ph type="title"/>
          </p:nvPr>
        </p:nvSpPr>
        <p:spPr/>
        <p:txBody>
          <a:bodyPr/>
          <a:lstStyle/>
          <a:p>
            <a:r>
              <a:rPr lang="en-US" dirty="0"/>
              <a:t>What problems does Facade Pattern Help Solve?</a:t>
            </a:r>
          </a:p>
        </p:txBody>
      </p:sp>
      <p:sp>
        <p:nvSpPr>
          <p:cNvPr id="5" name="Content Placeholder 4">
            <a:extLst>
              <a:ext uri="{FF2B5EF4-FFF2-40B4-BE49-F238E27FC236}">
                <a16:creationId xmlns:a16="http://schemas.microsoft.com/office/drawing/2014/main" id="{37295311-20FD-26C8-77F5-05522D08BE98}"/>
              </a:ext>
            </a:extLst>
          </p:cNvPr>
          <p:cNvSpPr>
            <a:spLocks noGrp="1"/>
          </p:cNvSpPr>
          <p:nvPr>
            <p:ph idx="1"/>
          </p:nvPr>
        </p:nvSpPr>
        <p:spPr/>
        <p:txBody>
          <a:bodyPr/>
          <a:lstStyle/>
          <a:p>
            <a:r>
              <a:rPr lang="en-US" sz="2400" dirty="0"/>
              <a:t>Accessing complex back-end logic from the presentation layer.</a:t>
            </a:r>
          </a:p>
          <a:p>
            <a:r>
              <a:rPr lang="en-US" sz="2400" dirty="0"/>
              <a:t>User Interface and the backend logic are developed separately</a:t>
            </a:r>
          </a:p>
          <a:p>
            <a:pPr marL="0" indent="0">
              <a:buNone/>
            </a:pPr>
            <a:endParaRPr lang="en-US" dirty="0"/>
          </a:p>
          <a:p>
            <a:endParaRPr lang="en-US" dirty="0"/>
          </a:p>
        </p:txBody>
      </p:sp>
    </p:spTree>
    <p:extLst>
      <p:ext uri="{BB962C8B-B14F-4D97-AF65-F5344CB8AC3E}">
        <p14:creationId xmlns:p14="http://schemas.microsoft.com/office/powerpoint/2010/main" val="389397146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1D45-109F-7C90-4E75-73E31BD31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56293-E527-3B41-1179-F4DC64B473E6}"/>
              </a:ext>
            </a:extLst>
          </p:cNvPr>
          <p:cNvSpPr>
            <a:spLocks noGrp="1"/>
          </p:cNvSpPr>
          <p:nvPr>
            <p:ph type="title"/>
          </p:nvPr>
        </p:nvSpPr>
        <p:spPr>
          <a:xfrm>
            <a:off x="685800" y="3139853"/>
            <a:ext cx="10131427" cy="1468800"/>
          </a:xfrm>
        </p:spPr>
        <p:txBody>
          <a:bodyPr/>
          <a:lstStyle/>
          <a:p>
            <a:r>
              <a:rPr lang="en-US" dirty="0"/>
              <a:t>Facade Pattern Defined</a:t>
            </a:r>
          </a:p>
        </p:txBody>
      </p:sp>
      <p:sp>
        <p:nvSpPr>
          <p:cNvPr id="3" name="Text Placeholder 2">
            <a:extLst>
              <a:ext uri="{FF2B5EF4-FFF2-40B4-BE49-F238E27FC236}">
                <a16:creationId xmlns:a16="http://schemas.microsoft.com/office/drawing/2014/main" id="{8C903178-914A-E58F-4152-9FEBEBF69A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713403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750A1-F572-7488-E5FF-C5C06ABF12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3BD2BA-9BB5-2D7C-577A-F55778A91FF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A2D49F9A-F211-AEA3-3FB3-7A72D6F16C63}"/>
              </a:ext>
            </a:extLst>
          </p:cNvPr>
          <p:cNvSpPr>
            <a:spLocks noGrp="1"/>
          </p:cNvSpPr>
          <p:nvPr>
            <p:ph type="body" sz="half" idx="2"/>
          </p:nvPr>
        </p:nvSpPr>
        <p:spPr/>
        <p:txBody>
          <a:bodyPr/>
          <a:lstStyle/>
          <a:p>
            <a:r>
              <a:rPr lang="en-US" dirty="0"/>
              <a:t>“Façade Method Design pattern provides a unified interface to a set of interfaces in a subsystem.  Façade defines a high-level interface that makes the subsystem easier to use.”</a:t>
            </a:r>
          </a:p>
        </p:txBody>
      </p:sp>
      <p:sp>
        <p:nvSpPr>
          <p:cNvPr id="3" name="Content Placeholder 2">
            <a:extLst>
              <a:ext uri="{FF2B5EF4-FFF2-40B4-BE49-F238E27FC236}">
                <a16:creationId xmlns:a16="http://schemas.microsoft.com/office/drawing/2014/main" id="{45FF67E7-EB37-FA61-1B78-FD4FF59B34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54279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D10DC-76E9-F028-CE73-B28924421C5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6538511-C99E-3645-6A9D-E5D39AE67C39}"/>
              </a:ext>
            </a:extLst>
          </p:cNvPr>
          <p:cNvSpPr>
            <a:spLocks noGrp="1"/>
          </p:cNvSpPr>
          <p:nvPr>
            <p:ph type="title"/>
          </p:nvPr>
        </p:nvSpPr>
        <p:spPr/>
        <p:txBody>
          <a:bodyPr/>
          <a:lstStyle/>
          <a:p>
            <a:r>
              <a:rPr lang="en-US" dirty="0"/>
              <a:t>Attributes of a Facade Design Pattern</a:t>
            </a:r>
          </a:p>
        </p:txBody>
      </p:sp>
      <p:sp>
        <p:nvSpPr>
          <p:cNvPr id="6" name="Content Placeholder 5">
            <a:extLst>
              <a:ext uri="{FF2B5EF4-FFF2-40B4-BE49-F238E27FC236}">
                <a16:creationId xmlns:a16="http://schemas.microsoft.com/office/drawing/2014/main" id="{A7146BCE-B2DC-C92C-1C62-A7607E674E16}"/>
              </a:ext>
            </a:extLst>
          </p:cNvPr>
          <p:cNvSpPr>
            <a:spLocks noGrp="1"/>
          </p:cNvSpPr>
          <p:nvPr>
            <p:ph idx="1"/>
          </p:nvPr>
        </p:nvSpPr>
        <p:spPr/>
        <p:txBody>
          <a:bodyPr/>
          <a:lstStyle/>
          <a:p>
            <a:pPr rtl="0"/>
            <a:r>
              <a:rPr lang="en-US" dirty="0"/>
              <a:t>The Façade</a:t>
            </a:r>
          </a:p>
          <a:p>
            <a:pPr rtl="0"/>
            <a:r>
              <a:rPr lang="en-US" dirty="0"/>
              <a:t>Subsystem Classes</a:t>
            </a:r>
          </a:p>
          <a:p>
            <a:pPr rtl="0"/>
            <a:r>
              <a:rPr lang="en-US" dirty="0"/>
              <a:t>Interfaces (To Sub Systems)</a:t>
            </a:r>
          </a:p>
          <a:p>
            <a:pPr rtl="0"/>
            <a:endParaRPr lang="en-US" dirty="0"/>
          </a:p>
        </p:txBody>
      </p:sp>
    </p:spTree>
    <p:extLst>
      <p:ext uri="{BB962C8B-B14F-4D97-AF65-F5344CB8AC3E}">
        <p14:creationId xmlns:p14="http://schemas.microsoft.com/office/powerpoint/2010/main" val="38319821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74706-F832-478D-21B4-ECA399F26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B9E6C1-AD83-CE2F-FF23-52A872963B60}"/>
              </a:ext>
            </a:extLst>
          </p:cNvPr>
          <p:cNvSpPr>
            <a:spLocks noGrp="1"/>
          </p:cNvSpPr>
          <p:nvPr>
            <p:ph type="title"/>
          </p:nvPr>
        </p:nvSpPr>
        <p:spPr/>
        <p:txBody>
          <a:bodyPr/>
          <a:lstStyle/>
          <a:p>
            <a:r>
              <a:rPr lang="en-US" dirty="0"/>
              <a:t>Benefits of a Facade Design Pattern</a:t>
            </a:r>
          </a:p>
        </p:txBody>
      </p:sp>
      <p:sp>
        <p:nvSpPr>
          <p:cNvPr id="3" name="Content Placeholder 2">
            <a:extLst>
              <a:ext uri="{FF2B5EF4-FFF2-40B4-BE49-F238E27FC236}">
                <a16:creationId xmlns:a16="http://schemas.microsoft.com/office/drawing/2014/main" id="{73A2A2CD-B565-2964-77A9-3C6A214BCF1C}"/>
              </a:ext>
            </a:extLst>
          </p:cNvPr>
          <p:cNvSpPr>
            <a:spLocks noGrp="1"/>
          </p:cNvSpPr>
          <p:nvPr>
            <p:ph idx="1"/>
          </p:nvPr>
        </p:nvSpPr>
        <p:spPr/>
        <p:txBody>
          <a:bodyPr/>
          <a:lstStyle/>
          <a:p>
            <a:pPr marL="0" indent="0">
              <a:buNone/>
            </a:pPr>
            <a:endParaRPr lang="en-US" dirty="0"/>
          </a:p>
          <a:p>
            <a:pPr rtl="0"/>
            <a:endParaRPr lang="en-US" dirty="0"/>
          </a:p>
          <a:p>
            <a:r>
              <a:rPr lang="en-US" dirty="0"/>
              <a:t>Hides Internal Complexity</a:t>
            </a:r>
          </a:p>
          <a:p>
            <a:r>
              <a:rPr lang="en-US" dirty="0"/>
              <a:t>Handles translation to subsystems when necessary</a:t>
            </a:r>
          </a:p>
          <a:p>
            <a:r>
              <a:rPr lang="en-US" dirty="0"/>
              <a:t>Coordinates relationships between multiple subsystems when necessary</a:t>
            </a:r>
          </a:p>
          <a:p>
            <a:r>
              <a:rPr lang="en-US" dirty="0"/>
              <a:t>Makes it easier to use complex subsystems individually or together.</a:t>
            </a:r>
          </a:p>
          <a:p>
            <a:endParaRPr lang="en-US" dirty="0"/>
          </a:p>
        </p:txBody>
      </p:sp>
    </p:spTree>
    <p:extLst>
      <p:ext uri="{BB962C8B-B14F-4D97-AF65-F5344CB8AC3E}">
        <p14:creationId xmlns:p14="http://schemas.microsoft.com/office/powerpoint/2010/main" val="211354080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2625E-ED5E-49AC-B83B-36271AA4D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BB1F5-67D6-0BDB-EEDE-27FF452248DE}"/>
              </a:ext>
            </a:extLst>
          </p:cNvPr>
          <p:cNvSpPr>
            <a:spLocks noGrp="1"/>
          </p:cNvSpPr>
          <p:nvPr>
            <p:ph type="title"/>
          </p:nvPr>
        </p:nvSpPr>
        <p:spPr/>
        <p:txBody>
          <a:bodyPr/>
          <a:lstStyle/>
          <a:p>
            <a:r>
              <a:rPr lang="en-US" dirty="0"/>
              <a:t>Down sides of A Facade Design Pattern</a:t>
            </a:r>
          </a:p>
        </p:txBody>
      </p:sp>
      <p:sp>
        <p:nvSpPr>
          <p:cNvPr id="3" name="Content Placeholder 2">
            <a:extLst>
              <a:ext uri="{FF2B5EF4-FFF2-40B4-BE49-F238E27FC236}">
                <a16:creationId xmlns:a16="http://schemas.microsoft.com/office/drawing/2014/main" id="{97543493-1DC5-C97E-21B6-5A32DA918BA8}"/>
              </a:ext>
            </a:extLst>
          </p:cNvPr>
          <p:cNvSpPr>
            <a:spLocks noGrp="1"/>
          </p:cNvSpPr>
          <p:nvPr>
            <p:ph idx="1"/>
          </p:nvPr>
        </p:nvSpPr>
        <p:spPr/>
        <p:txBody>
          <a:bodyPr/>
          <a:lstStyle/>
          <a:p>
            <a:pPr rtl="0">
              <a:buFont typeface="Arial" panose="020B0604020202020204" pitchFamily="34" charset="0"/>
              <a:buChar char="•"/>
            </a:pPr>
            <a:r>
              <a:rPr lang="en-US" dirty="0"/>
              <a:t>I often has a god complex.  It is very easy to turn the façade into a god object.</a:t>
            </a:r>
          </a:p>
        </p:txBody>
      </p:sp>
    </p:spTree>
    <p:extLst>
      <p:ext uri="{BB962C8B-B14F-4D97-AF65-F5344CB8AC3E}">
        <p14:creationId xmlns:p14="http://schemas.microsoft.com/office/powerpoint/2010/main" val="227508979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DB30-9403-CA3D-D2CB-1E855036E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3E0C6-EBAC-B40E-7EF4-4BCDBDD3C1A5}"/>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6C1DDC84-255B-54FD-C4AE-EBC8A823F873}"/>
              </a:ext>
            </a:extLst>
          </p:cNvPr>
          <p:cNvSpPr>
            <a:spLocks noGrp="1"/>
          </p:cNvSpPr>
          <p:nvPr>
            <p:ph type="body" idx="1"/>
          </p:nvPr>
        </p:nvSpPr>
        <p:spPr/>
        <p:txBody>
          <a:bodyPr/>
          <a:lstStyle/>
          <a:p>
            <a:r>
              <a:rPr lang="en-US" dirty="0"/>
              <a:t>Facade</a:t>
            </a:r>
          </a:p>
        </p:txBody>
      </p:sp>
    </p:spTree>
    <p:extLst>
      <p:ext uri="{BB962C8B-B14F-4D97-AF65-F5344CB8AC3E}">
        <p14:creationId xmlns:p14="http://schemas.microsoft.com/office/powerpoint/2010/main" val="24618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C137C-13D5-E2E8-3BB7-839F07050A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1F0B31-916E-66EF-B152-CC8D076D5083}"/>
              </a:ext>
            </a:extLst>
          </p:cNvPr>
          <p:cNvSpPr>
            <a:spLocks noGrp="1"/>
          </p:cNvSpPr>
          <p:nvPr>
            <p:ph type="title"/>
          </p:nvPr>
        </p:nvSpPr>
        <p:spPr/>
        <p:txBody>
          <a:bodyPr/>
          <a:lstStyle/>
          <a:p>
            <a:r>
              <a:rPr lang="en-US" dirty="0"/>
              <a:t>Facade pattern and S.O.L.I.D.</a:t>
            </a:r>
          </a:p>
        </p:txBody>
      </p:sp>
      <p:sp>
        <p:nvSpPr>
          <p:cNvPr id="5" name="Content Placeholder 4">
            <a:extLst>
              <a:ext uri="{FF2B5EF4-FFF2-40B4-BE49-F238E27FC236}">
                <a16:creationId xmlns:a16="http://schemas.microsoft.com/office/drawing/2014/main" id="{DBF73DB7-87FF-BDE3-13B1-092B1A074C8E}"/>
              </a:ext>
            </a:extLst>
          </p:cNvPr>
          <p:cNvSpPr>
            <a:spLocks noGrp="1"/>
          </p:cNvSpPr>
          <p:nvPr>
            <p:ph idx="1"/>
          </p:nvPr>
        </p:nvSpPr>
        <p:spPr/>
        <p:txBody>
          <a:bodyPr/>
          <a:lstStyle/>
          <a:p>
            <a:r>
              <a:rPr lang="en-US" dirty="0"/>
              <a:t>S. Façade has a very difficult relationship with Single Responsibility.  It can be done but you must be very careful with this.</a:t>
            </a:r>
          </a:p>
          <a:p>
            <a:r>
              <a:rPr lang="en-US" dirty="0"/>
              <a:t>O. It is very open closed.  Everything behind the façade can freely be changed out without affecting anything in front of the façade.</a:t>
            </a:r>
          </a:p>
          <a:p>
            <a:r>
              <a:rPr lang="en-US" dirty="0"/>
              <a:t>L. In order for a façade to work the backend switched out need to meet Leskov's</a:t>
            </a:r>
          </a:p>
          <a:p>
            <a:r>
              <a:rPr lang="en-US" dirty="0"/>
              <a:t>I.  The Façade Interface should be separated into individual pieces that represent smaller elements of a larger program.</a:t>
            </a:r>
          </a:p>
          <a:p>
            <a:r>
              <a:rPr lang="en-US" dirty="0"/>
              <a:t>D. Facades can be injected into other classes to simplify the consumption of more complex code.</a:t>
            </a:r>
          </a:p>
        </p:txBody>
      </p:sp>
    </p:spTree>
    <p:extLst>
      <p:ext uri="{BB962C8B-B14F-4D97-AF65-F5344CB8AC3E}">
        <p14:creationId xmlns:p14="http://schemas.microsoft.com/office/powerpoint/2010/main" val="319541686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8F15-4BA9-01E9-8885-788C1F83A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5E400-89EE-DF07-2BC8-08F424731DDC}"/>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005A13D-F669-BFD1-F5A5-E720D586B858}"/>
              </a:ext>
            </a:extLst>
          </p:cNvPr>
          <p:cNvSpPr>
            <a:spLocks noGrp="1"/>
          </p:cNvSpPr>
          <p:nvPr>
            <p:ph type="body" idx="1"/>
          </p:nvPr>
        </p:nvSpPr>
        <p:spPr>
          <a:xfrm>
            <a:off x="685799" y="4624981"/>
            <a:ext cx="10131428" cy="860400"/>
          </a:xfrm>
        </p:spPr>
        <p:txBody>
          <a:bodyPr/>
          <a:lstStyle/>
          <a:p>
            <a:r>
              <a:rPr lang="en-US" dirty="0"/>
              <a:t>Facade pattern</a:t>
            </a:r>
          </a:p>
        </p:txBody>
      </p:sp>
    </p:spTree>
    <p:extLst>
      <p:ext uri="{BB962C8B-B14F-4D97-AF65-F5344CB8AC3E}">
        <p14:creationId xmlns:p14="http://schemas.microsoft.com/office/powerpoint/2010/main" val="3249465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F624D-8D61-3C78-F371-CDB028C3E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13EB8-5E7F-7C1D-D970-EDA8D6912B13}"/>
              </a:ext>
            </a:extLst>
          </p:cNvPr>
          <p:cNvSpPr>
            <a:spLocks noGrp="1"/>
          </p:cNvSpPr>
          <p:nvPr>
            <p:ph type="title"/>
          </p:nvPr>
        </p:nvSpPr>
        <p:spPr/>
        <p:txBody>
          <a:bodyPr/>
          <a:lstStyle/>
          <a:p>
            <a:r>
              <a:rPr lang="en-US" dirty="0"/>
              <a:t>What are some Scenarios where The Facade Pattern Might be Useful? </a:t>
            </a:r>
          </a:p>
        </p:txBody>
      </p:sp>
      <p:sp>
        <p:nvSpPr>
          <p:cNvPr id="3" name="Text Placeholder 2">
            <a:extLst>
              <a:ext uri="{FF2B5EF4-FFF2-40B4-BE49-F238E27FC236}">
                <a16:creationId xmlns:a16="http://schemas.microsoft.com/office/drawing/2014/main" id="{0ECB739E-1C7C-F95D-951E-DC2A9FA588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886800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7A198-EA5C-C0CE-00A3-F400F813D09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1AEC8C-46AF-82F3-BF06-A6482149D8EC}"/>
              </a:ext>
            </a:extLst>
          </p:cNvPr>
          <p:cNvSpPr>
            <a:spLocks noGrp="1"/>
          </p:cNvSpPr>
          <p:nvPr>
            <p:ph type="title"/>
          </p:nvPr>
        </p:nvSpPr>
        <p:spPr/>
        <p:txBody>
          <a:bodyPr/>
          <a:lstStyle/>
          <a:p>
            <a:r>
              <a:rPr lang="en-US" dirty="0"/>
              <a:t>Scenarios where The Facade pattern is often Used</a:t>
            </a:r>
          </a:p>
        </p:txBody>
      </p:sp>
      <p:sp>
        <p:nvSpPr>
          <p:cNvPr id="5" name="Content Placeholder 4">
            <a:extLst>
              <a:ext uri="{FF2B5EF4-FFF2-40B4-BE49-F238E27FC236}">
                <a16:creationId xmlns:a16="http://schemas.microsoft.com/office/drawing/2014/main" id="{0E94D88B-2D70-A759-1CBB-38C0AF035791}"/>
              </a:ext>
            </a:extLst>
          </p:cNvPr>
          <p:cNvSpPr>
            <a:spLocks noGrp="1"/>
          </p:cNvSpPr>
          <p:nvPr>
            <p:ph idx="1"/>
          </p:nvPr>
        </p:nvSpPr>
        <p:spPr/>
        <p:txBody>
          <a:bodyPr/>
          <a:lstStyle/>
          <a:p>
            <a:r>
              <a:rPr lang="en-US" dirty="0"/>
              <a:t>Ecommerce Platforms</a:t>
            </a:r>
          </a:p>
          <a:p>
            <a:r>
              <a:rPr lang="en-US" dirty="0"/>
              <a:t>Home Automation</a:t>
            </a:r>
          </a:p>
          <a:p>
            <a:r>
              <a:rPr lang="en-US" dirty="0"/>
              <a:t>Banking Systems</a:t>
            </a:r>
          </a:p>
          <a:p>
            <a:r>
              <a:rPr lang="en-US" dirty="0"/>
              <a:t>Enterprise Applications</a:t>
            </a:r>
          </a:p>
          <a:p>
            <a:r>
              <a:rPr lang="en-US" dirty="0"/>
              <a:t>Game Development (Think Unity)</a:t>
            </a:r>
          </a:p>
          <a:p>
            <a:r>
              <a:rPr lang="en-US" dirty="0"/>
              <a:t>Web Development (the C in MVC may be considered a façade)</a:t>
            </a:r>
          </a:p>
          <a:p>
            <a:pPr marL="0" indent="0">
              <a:buNone/>
            </a:pPr>
            <a:endParaRPr lang="en-US" dirty="0"/>
          </a:p>
        </p:txBody>
      </p:sp>
    </p:spTree>
    <p:extLst>
      <p:ext uri="{BB962C8B-B14F-4D97-AF65-F5344CB8AC3E}">
        <p14:creationId xmlns:p14="http://schemas.microsoft.com/office/powerpoint/2010/main" val="8607710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C8929-0C1C-5484-7DE3-647F9D108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68658-AF66-9E6A-6E3D-ADE61745E98F}"/>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6BE0B791-D334-20C9-DE85-96E397839C22}"/>
              </a:ext>
            </a:extLst>
          </p:cNvPr>
          <p:cNvSpPr>
            <a:spLocks noGrp="1"/>
          </p:cNvSpPr>
          <p:nvPr>
            <p:ph type="body" idx="1"/>
          </p:nvPr>
        </p:nvSpPr>
        <p:spPr/>
        <p:txBody>
          <a:bodyPr/>
          <a:lstStyle/>
          <a:p>
            <a:r>
              <a:rPr lang="en-US" dirty="0"/>
              <a:t>Facade Pattern</a:t>
            </a:r>
          </a:p>
        </p:txBody>
      </p:sp>
    </p:spTree>
    <p:extLst>
      <p:ext uri="{BB962C8B-B14F-4D97-AF65-F5344CB8AC3E}">
        <p14:creationId xmlns:p14="http://schemas.microsoft.com/office/powerpoint/2010/main" val="4756141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A17D6-94B8-1B61-7F7D-62DD00994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365AD-C7AD-ED02-E2B4-D261AC535B90}"/>
              </a:ext>
            </a:extLst>
          </p:cNvPr>
          <p:cNvSpPr>
            <a:spLocks noGrp="1"/>
          </p:cNvSpPr>
          <p:nvPr>
            <p:ph type="title"/>
          </p:nvPr>
        </p:nvSpPr>
        <p:spPr/>
        <p:txBody>
          <a:bodyPr/>
          <a:lstStyle/>
          <a:p>
            <a:r>
              <a:rPr lang="en-US" dirty="0"/>
              <a:t>Implementing a Facade Pattern in Code</a:t>
            </a:r>
          </a:p>
        </p:txBody>
      </p:sp>
      <p:sp>
        <p:nvSpPr>
          <p:cNvPr id="3" name="Text Placeholder 2">
            <a:extLst>
              <a:ext uri="{FF2B5EF4-FFF2-40B4-BE49-F238E27FC236}">
                <a16:creationId xmlns:a16="http://schemas.microsoft.com/office/drawing/2014/main" id="{62FD2A11-519D-AB28-0C22-22D35F3C72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255859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887BA-C366-F236-E8B9-B65FA8EEE4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E84CDD-3006-2866-0CF8-6EC10340FEFF}"/>
              </a:ext>
            </a:extLst>
          </p:cNvPr>
          <p:cNvSpPr>
            <a:spLocks noGrp="1"/>
          </p:cNvSpPr>
          <p:nvPr>
            <p:ph type="title"/>
          </p:nvPr>
        </p:nvSpPr>
        <p:spPr>
          <a:xfrm>
            <a:off x="810986" y="1392695"/>
            <a:ext cx="10131427" cy="1468800"/>
          </a:xfrm>
        </p:spPr>
        <p:txBody>
          <a:bodyPr/>
          <a:lstStyle/>
          <a:p>
            <a:r>
              <a:rPr lang="en-US" dirty="0"/>
              <a:t>Adapter Design Pattern</a:t>
            </a:r>
          </a:p>
        </p:txBody>
      </p:sp>
      <p:sp>
        <p:nvSpPr>
          <p:cNvPr id="5" name="Text Placeholder 4">
            <a:extLst>
              <a:ext uri="{FF2B5EF4-FFF2-40B4-BE49-F238E27FC236}">
                <a16:creationId xmlns:a16="http://schemas.microsoft.com/office/drawing/2014/main" id="{90F68469-3A13-8878-926E-8CDD210C93B5}"/>
              </a:ext>
            </a:extLst>
          </p:cNvPr>
          <p:cNvSpPr>
            <a:spLocks noGrp="1"/>
          </p:cNvSpPr>
          <p:nvPr>
            <p:ph type="body" idx="1"/>
          </p:nvPr>
        </p:nvSpPr>
        <p:spPr/>
        <p:txBody>
          <a:bodyPr/>
          <a:lstStyle/>
          <a:p>
            <a:r>
              <a:rPr lang="en-US" dirty="0"/>
              <a:t>Making things look like other things</a:t>
            </a:r>
          </a:p>
        </p:txBody>
      </p:sp>
    </p:spTree>
    <p:extLst>
      <p:ext uri="{BB962C8B-B14F-4D97-AF65-F5344CB8AC3E}">
        <p14:creationId xmlns:p14="http://schemas.microsoft.com/office/powerpoint/2010/main" val="251808044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96D64-513F-6846-6C1C-04993E6E6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E027E-8131-9863-8D36-97E195CBE528}"/>
              </a:ext>
            </a:extLst>
          </p:cNvPr>
          <p:cNvSpPr>
            <a:spLocks noGrp="1"/>
          </p:cNvSpPr>
          <p:nvPr>
            <p:ph type="title"/>
          </p:nvPr>
        </p:nvSpPr>
        <p:spPr/>
        <p:txBody>
          <a:bodyPr/>
          <a:lstStyle/>
          <a:p>
            <a:r>
              <a:rPr lang="en-US" dirty="0"/>
              <a:t>Adapter problem space</a:t>
            </a:r>
          </a:p>
        </p:txBody>
      </p:sp>
      <p:sp>
        <p:nvSpPr>
          <p:cNvPr id="3" name="Text Placeholder 2">
            <a:extLst>
              <a:ext uri="{FF2B5EF4-FFF2-40B4-BE49-F238E27FC236}">
                <a16:creationId xmlns:a16="http://schemas.microsoft.com/office/drawing/2014/main" id="{CFEF2E71-BDAC-BC57-1F74-EC8CBE2A86E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957368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64849-68DA-8F24-B1D7-DFC8974568B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E29855-9C43-CC3C-C955-8D15C63DFA60}"/>
              </a:ext>
            </a:extLst>
          </p:cNvPr>
          <p:cNvSpPr>
            <a:spLocks noGrp="1"/>
          </p:cNvSpPr>
          <p:nvPr>
            <p:ph type="title"/>
          </p:nvPr>
        </p:nvSpPr>
        <p:spPr/>
        <p:txBody>
          <a:bodyPr/>
          <a:lstStyle/>
          <a:p>
            <a:r>
              <a:rPr lang="en-US" dirty="0"/>
              <a:t>What problems does Adapter Pattern Help Solve?</a:t>
            </a:r>
          </a:p>
        </p:txBody>
      </p:sp>
      <p:sp>
        <p:nvSpPr>
          <p:cNvPr id="5" name="Content Placeholder 4">
            <a:extLst>
              <a:ext uri="{FF2B5EF4-FFF2-40B4-BE49-F238E27FC236}">
                <a16:creationId xmlns:a16="http://schemas.microsoft.com/office/drawing/2014/main" id="{2CBA9164-A488-989D-690E-97FF6FBDD89C}"/>
              </a:ext>
            </a:extLst>
          </p:cNvPr>
          <p:cNvSpPr>
            <a:spLocks noGrp="1"/>
          </p:cNvSpPr>
          <p:nvPr>
            <p:ph idx="1"/>
          </p:nvPr>
        </p:nvSpPr>
        <p:spPr/>
        <p:txBody>
          <a:bodyPr/>
          <a:lstStyle/>
          <a:p>
            <a:r>
              <a:rPr lang="en-US" dirty="0"/>
              <a:t>Third party components are not compatible with your code.</a:t>
            </a:r>
          </a:p>
          <a:p>
            <a:endParaRPr lang="en-US" dirty="0"/>
          </a:p>
        </p:txBody>
      </p:sp>
    </p:spTree>
    <p:extLst>
      <p:ext uri="{BB962C8B-B14F-4D97-AF65-F5344CB8AC3E}">
        <p14:creationId xmlns:p14="http://schemas.microsoft.com/office/powerpoint/2010/main" val="67217832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2A03D-FC52-4CFA-F369-716EBA6E6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A73177-90B2-4BA3-BAA1-50D37CAD36AA}"/>
              </a:ext>
            </a:extLst>
          </p:cNvPr>
          <p:cNvSpPr>
            <a:spLocks noGrp="1"/>
          </p:cNvSpPr>
          <p:nvPr>
            <p:ph type="title"/>
          </p:nvPr>
        </p:nvSpPr>
        <p:spPr>
          <a:xfrm>
            <a:off x="685800" y="3139853"/>
            <a:ext cx="10131427" cy="1468800"/>
          </a:xfrm>
        </p:spPr>
        <p:txBody>
          <a:bodyPr/>
          <a:lstStyle/>
          <a:p>
            <a:r>
              <a:rPr lang="en-US" dirty="0"/>
              <a:t>Adapter Pattern Defined</a:t>
            </a:r>
          </a:p>
        </p:txBody>
      </p:sp>
      <p:sp>
        <p:nvSpPr>
          <p:cNvPr id="3" name="Text Placeholder 2">
            <a:extLst>
              <a:ext uri="{FF2B5EF4-FFF2-40B4-BE49-F238E27FC236}">
                <a16:creationId xmlns:a16="http://schemas.microsoft.com/office/drawing/2014/main" id="{4223BE72-9ADF-8F48-DCFB-854FDB2EC3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48218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38DC3-38A3-E0FA-4248-259BBA270FB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25F9DD-C503-94B6-CBBD-F2C724D42634}"/>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1EA810C8-9E51-AC74-CC72-C213693D20BC}"/>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790CCF6B-BBD3-5D07-9AEA-87E94747E2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6707411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D165E-AF5A-6AE1-D89F-A96599B093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73B29E-4C02-6124-767F-E6B4EB3EF019}"/>
              </a:ext>
            </a:extLst>
          </p:cNvPr>
          <p:cNvSpPr>
            <a:spLocks noGrp="1"/>
          </p:cNvSpPr>
          <p:nvPr>
            <p:ph type="title"/>
          </p:nvPr>
        </p:nvSpPr>
        <p:spPr/>
        <p:txBody>
          <a:bodyPr/>
          <a:lstStyle/>
          <a:p>
            <a:r>
              <a:rPr lang="en-US" dirty="0"/>
              <a:t>Attributes of </a:t>
            </a:r>
            <a:r>
              <a:rPr lang="en-US" dirty="0" err="1"/>
              <a:t>aN</a:t>
            </a:r>
            <a:r>
              <a:rPr lang="en-US" dirty="0"/>
              <a:t> Adapter Design Pattern</a:t>
            </a:r>
          </a:p>
        </p:txBody>
      </p:sp>
      <p:sp>
        <p:nvSpPr>
          <p:cNvPr id="6" name="Content Placeholder 5">
            <a:extLst>
              <a:ext uri="{FF2B5EF4-FFF2-40B4-BE49-F238E27FC236}">
                <a16:creationId xmlns:a16="http://schemas.microsoft.com/office/drawing/2014/main" id="{BF7F5FE1-E69E-5884-9DE5-AE25129DBD44}"/>
              </a:ext>
            </a:extLst>
          </p:cNvPr>
          <p:cNvSpPr>
            <a:spLocks noGrp="1"/>
          </p:cNvSpPr>
          <p:nvPr>
            <p:ph idx="1"/>
          </p:nvPr>
        </p:nvSpPr>
        <p:spPr/>
        <p:txBody>
          <a:bodyPr/>
          <a:lstStyle/>
          <a:p>
            <a:pPr rtl="0"/>
            <a:r>
              <a:rPr lang="en-US" dirty="0"/>
              <a:t>Target Interface : What the client </a:t>
            </a:r>
            <a:r>
              <a:rPr lang="en-US" dirty="0" err="1"/>
              <a:t>expectes</a:t>
            </a:r>
            <a:endParaRPr lang="en-US" dirty="0"/>
          </a:p>
          <a:p>
            <a:pPr rtl="0"/>
            <a:r>
              <a:rPr lang="en-US" dirty="0" err="1"/>
              <a:t>Adaptee</a:t>
            </a:r>
            <a:r>
              <a:rPr lang="en-US" dirty="0"/>
              <a:t> : The incompatible interface</a:t>
            </a:r>
          </a:p>
          <a:p>
            <a:pPr rtl="0"/>
            <a:r>
              <a:rPr lang="en-US" dirty="0"/>
              <a:t>Adapter : The class that translates the incompatible interface</a:t>
            </a:r>
          </a:p>
          <a:p>
            <a:pPr rtl="0"/>
            <a:r>
              <a:rPr lang="en-US" dirty="0"/>
              <a:t>Client : The code that consumes the adapter</a:t>
            </a:r>
          </a:p>
        </p:txBody>
      </p:sp>
    </p:spTree>
    <p:extLst>
      <p:ext uri="{BB962C8B-B14F-4D97-AF65-F5344CB8AC3E}">
        <p14:creationId xmlns:p14="http://schemas.microsoft.com/office/powerpoint/2010/main" val="44888267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7C9F9-0574-7124-A4A8-E9D6C755D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929DA-281D-E5C7-7161-249AE8359E08}"/>
              </a:ext>
            </a:extLst>
          </p:cNvPr>
          <p:cNvSpPr>
            <a:spLocks noGrp="1"/>
          </p:cNvSpPr>
          <p:nvPr>
            <p:ph type="title"/>
          </p:nvPr>
        </p:nvSpPr>
        <p:spPr/>
        <p:txBody>
          <a:bodyPr/>
          <a:lstStyle/>
          <a:p>
            <a:r>
              <a:rPr lang="en-US" dirty="0"/>
              <a:t>Benefits of an Adapter Design Pattern</a:t>
            </a:r>
          </a:p>
        </p:txBody>
      </p:sp>
      <p:sp>
        <p:nvSpPr>
          <p:cNvPr id="3" name="Content Placeholder 2">
            <a:extLst>
              <a:ext uri="{FF2B5EF4-FFF2-40B4-BE49-F238E27FC236}">
                <a16:creationId xmlns:a16="http://schemas.microsoft.com/office/drawing/2014/main" id="{D16D3AEC-4273-7F38-31E5-321C2745C0A7}"/>
              </a:ext>
            </a:extLst>
          </p:cNvPr>
          <p:cNvSpPr>
            <a:spLocks noGrp="1"/>
          </p:cNvSpPr>
          <p:nvPr>
            <p:ph idx="1"/>
          </p:nvPr>
        </p:nvSpPr>
        <p:spPr/>
        <p:txBody>
          <a:bodyPr/>
          <a:lstStyle/>
          <a:p>
            <a:r>
              <a:rPr lang="en-US" dirty="0"/>
              <a:t>Allows an incompatible interface to work with existing code</a:t>
            </a:r>
          </a:p>
          <a:p>
            <a:r>
              <a:rPr lang="en-US" dirty="0"/>
              <a:t>Can wrap more complex code making interfaces easier to use</a:t>
            </a:r>
          </a:p>
          <a:p>
            <a:r>
              <a:rPr lang="en-US" dirty="0"/>
              <a:t>Can often be applied to multiple interfaces through something like a strategy</a:t>
            </a:r>
          </a:p>
          <a:p>
            <a:r>
              <a:rPr lang="en-US" dirty="0"/>
              <a:t>Creates a layer of abstraction that can be useful when dealing with multiple incompatible interfaces.</a:t>
            </a:r>
          </a:p>
          <a:p>
            <a:pPr rtl="0"/>
            <a:endParaRPr lang="en-US" dirty="0"/>
          </a:p>
          <a:p>
            <a:pPr marL="0" indent="0">
              <a:buNone/>
            </a:pPr>
            <a:r>
              <a:rPr lang="en-US" dirty="0"/>
              <a:t>.</a:t>
            </a:r>
          </a:p>
        </p:txBody>
      </p:sp>
    </p:spTree>
    <p:extLst>
      <p:ext uri="{BB962C8B-B14F-4D97-AF65-F5344CB8AC3E}">
        <p14:creationId xmlns:p14="http://schemas.microsoft.com/office/powerpoint/2010/main" val="38500685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84C1F-75D2-7AAC-E320-C70C11886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DF168-FC4C-00B6-B3DF-B61D18A2F97B}"/>
              </a:ext>
            </a:extLst>
          </p:cNvPr>
          <p:cNvSpPr>
            <a:spLocks noGrp="1"/>
          </p:cNvSpPr>
          <p:nvPr>
            <p:ph type="title"/>
          </p:nvPr>
        </p:nvSpPr>
        <p:spPr/>
        <p:txBody>
          <a:bodyPr/>
          <a:lstStyle/>
          <a:p>
            <a:r>
              <a:rPr lang="en-US" dirty="0"/>
              <a:t>Down sides of An Adapter Design Pattern</a:t>
            </a:r>
          </a:p>
        </p:txBody>
      </p:sp>
      <p:sp>
        <p:nvSpPr>
          <p:cNvPr id="3" name="Content Placeholder 2">
            <a:extLst>
              <a:ext uri="{FF2B5EF4-FFF2-40B4-BE49-F238E27FC236}">
                <a16:creationId xmlns:a16="http://schemas.microsoft.com/office/drawing/2014/main" id="{9FDC3CFB-64A3-B229-02A0-375B5016E35A}"/>
              </a:ext>
            </a:extLst>
          </p:cNvPr>
          <p:cNvSpPr>
            <a:spLocks noGrp="1"/>
          </p:cNvSpPr>
          <p:nvPr>
            <p:ph idx="1"/>
          </p:nvPr>
        </p:nvSpPr>
        <p:spPr/>
        <p:txBody>
          <a:bodyPr/>
          <a:lstStyle/>
          <a:p>
            <a:pPr rtl="0">
              <a:buFont typeface="Arial" panose="020B0604020202020204" pitchFamily="34" charset="0"/>
              <a:buChar char="•"/>
            </a:pPr>
            <a:r>
              <a:rPr lang="en-US" dirty="0"/>
              <a:t>You create a dependency on the adapter to communicate with other systems</a:t>
            </a:r>
          </a:p>
          <a:p>
            <a:pPr rtl="0">
              <a:buFont typeface="Arial" panose="020B0604020202020204" pitchFamily="34" charset="0"/>
              <a:buChar char="•"/>
            </a:pPr>
            <a:r>
              <a:rPr lang="en-US" dirty="0"/>
              <a:t>You may not be able to use the full functionality of the underlying interface because the adapter does not fully implement all the functionality.</a:t>
            </a:r>
          </a:p>
          <a:p>
            <a:pPr rtl="0">
              <a:buFont typeface="Arial" panose="020B0604020202020204" pitchFamily="34" charset="0"/>
              <a:buChar char="•"/>
            </a:pPr>
            <a:r>
              <a:rPr lang="en-US" dirty="0"/>
              <a:t>May provide overhead</a:t>
            </a:r>
          </a:p>
          <a:p>
            <a:pPr rtl="0">
              <a:buFont typeface="Arial" panose="020B0604020202020204" pitchFamily="34" charset="0"/>
              <a:buChar char="•"/>
            </a:pPr>
            <a:r>
              <a:rPr lang="en-US" dirty="0"/>
              <a:t>May provide misunderstanding in that users may not understand what the adapter is attempting to adapt.</a:t>
            </a:r>
          </a:p>
          <a:p>
            <a:pPr rtl="0">
              <a:buFont typeface="Arial" panose="020B0604020202020204" pitchFamily="34" charset="0"/>
              <a:buChar char="•"/>
            </a:pPr>
            <a:r>
              <a:rPr lang="en-US" dirty="0"/>
              <a:t>Adapter may need to be maintained as the 3</a:t>
            </a:r>
            <a:r>
              <a:rPr lang="en-US" baseline="30000" dirty="0"/>
              <a:t>rd</a:t>
            </a:r>
            <a:r>
              <a:rPr lang="en-US" dirty="0"/>
              <a:t> party interface changes. </a:t>
            </a:r>
          </a:p>
          <a:p>
            <a:pPr rtl="0">
              <a:buFont typeface="Arial" panose="020B0604020202020204" pitchFamily="34" charset="0"/>
              <a:buChar char="•"/>
            </a:pPr>
            <a:r>
              <a:rPr lang="en-US" dirty="0"/>
              <a:t>May become irrelevant if the interface extends new functionality.</a:t>
            </a:r>
          </a:p>
        </p:txBody>
      </p:sp>
    </p:spTree>
    <p:extLst>
      <p:ext uri="{BB962C8B-B14F-4D97-AF65-F5344CB8AC3E}">
        <p14:creationId xmlns:p14="http://schemas.microsoft.com/office/powerpoint/2010/main" val="174644171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6251-6577-C7A3-A0E9-65CEBACA3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E5070-5142-5939-B56F-736023D53CE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6F661998-AC6C-AFBF-3F40-A3A1DD10EE9B}"/>
              </a:ext>
            </a:extLst>
          </p:cNvPr>
          <p:cNvSpPr>
            <a:spLocks noGrp="1"/>
          </p:cNvSpPr>
          <p:nvPr>
            <p:ph type="body" idx="1"/>
          </p:nvPr>
        </p:nvSpPr>
        <p:spPr/>
        <p:txBody>
          <a:bodyPr/>
          <a:lstStyle/>
          <a:p>
            <a:r>
              <a:rPr lang="en-US" dirty="0"/>
              <a:t>Adapter</a:t>
            </a:r>
          </a:p>
        </p:txBody>
      </p:sp>
    </p:spTree>
    <p:extLst>
      <p:ext uri="{BB962C8B-B14F-4D97-AF65-F5344CB8AC3E}">
        <p14:creationId xmlns:p14="http://schemas.microsoft.com/office/powerpoint/2010/main" val="147227361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D51B-B1C8-EBCE-E008-16A367C98E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08602C-713A-94B1-89DC-13CE5F52DFD9}"/>
              </a:ext>
            </a:extLst>
          </p:cNvPr>
          <p:cNvSpPr>
            <a:spLocks noGrp="1"/>
          </p:cNvSpPr>
          <p:nvPr>
            <p:ph type="title"/>
          </p:nvPr>
        </p:nvSpPr>
        <p:spPr/>
        <p:txBody>
          <a:bodyPr/>
          <a:lstStyle/>
          <a:p>
            <a:r>
              <a:rPr lang="en-US" dirty="0"/>
              <a:t>Adapter pattern and S.O.L.I.D.</a:t>
            </a:r>
          </a:p>
        </p:txBody>
      </p:sp>
      <p:sp>
        <p:nvSpPr>
          <p:cNvPr id="5" name="Content Placeholder 4">
            <a:extLst>
              <a:ext uri="{FF2B5EF4-FFF2-40B4-BE49-F238E27FC236}">
                <a16:creationId xmlns:a16="http://schemas.microsoft.com/office/drawing/2014/main" id="{D3F23AD1-5C6C-77A9-A3A5-7A360B9DA1CB}"/>
              </a:ext>
            </a:extLst>
          </p:cNvPr>
          <p:cNvSpPr>
            <a:spLocks noGrp="1"/>
          </p:cNvSpPr>
          <p:nvPr>
            <p:ph idx="1"/>
          </p:nvPr>
        </p:nvSpPr>
        <p:spPr/>
        <p:txBody>
          <a:bodyPr/>
          <a:lstStyle/>
          <a:p>
            <a:r>
              <a:rPr lang="en-US" dirty="0"/>
              <a:t>S. Adapters single responsibility ought to be to translate the single responsibility of one interface to be compatible with your code.  In part the single responsibility can be polluted by the third party’s compliance with single responsibility.</a:t>
            </a:r>
          </a:p>
          <a:p>
            <a:r>
              <a:rPr lang="en-US" dirty="0"/>
              <a:t>O. This is not changing the original code it is making it compatible to another piece of code through extension.  The very definition of Open Closed.</a:t>
            </a:r>
          </a:p>
          <a:p>
            <a:r>
              <a:rPr lang="en-US" dirty="0"/>
              <a:t>L. Your adapter needs to implement the third party interface in a fully compatible way.</a:t>
            </a:r>
          </a:p>
          <a:p>
            <a:r>
              <a:rPr lang="en-US" dirty="0"/>
              <a:t>I.  This actually could be used to separate concerns if that is what you choose but this is certainly not detrimental to Interface Segregation.</a:t>
            </a:r>
          </a:p>
          <a:p>
            <a:r>
              <a:rPr lang="en-US" dirty="0"/>
              <a:t>D. Adapter should have the third party injected if possible and certainly should support dependency injection in your code.</a:t>
            </a:r>
          </a:p>
        </p:txBody>
      </p:sp>
    </p:spTree>
    <p:extLst>
      <p:ext uri="{BB962C8B-B14F-4D97-AF65-F5344CB8AC3E}">
        <p14:creationId xmlns:p14="http://schemas.microsoft.com/office/powerpoint/2010/main" val="310580969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520E-B3CA-8FDE-E50C-D6142593D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EF605B-1A14-2A82-4146-97FF547109BA}"/>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E2F87D3D-590B-3674-B1EA-12A8DA0A1F03}"/>
              </a:ext>
            </a:extLst>
          </p:cNvPr>
          <p:cNvSpPr>
            <a:spLocks noGrp="1"/>
          </p:cNvSpPr>
          <p:nvPr>
            <p:ph type="body" idx="1"/>
          </p:nvPr>
        </p:nvSpPr>
        <p:spPr>
          <a:xfrm>
            <a:off x="685799" y="4624981"/>
            <a:ext cx="10131428" cy="860400"/>
          </a:xfrm>
        </p:spPr>
        <p:txBody>
          <a:bodyPr/>
          <a:lstStyle/>
          <a:p>
            <a:r>
              <a:rPr lang="en-US" dirty="0"/>
              <a:t>Adapter pattern</a:t>
            </a:r>
          </a:p>
        </p:txBody>
      </p:sp>
    </p:spTree>
    <p:extLst>
      <p:ext uri="{BB962C8B-B14F-4D97-AF65-F5344CB8AC3E}">
        <p14:creationId xmlns:p14="http://schemas.microsoft.com/office/powerpoint/2010/main" val="228971206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8DE34-1D35-B988-F0BD-EE17543D7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B6B796-0E53-FE3E-0294-C792D672C213}"/>
              </a:ext>
            </a:extLst>
          </p:cNvPr>
          <p:cNvSpPr>
            <a:spLocks noGrp="1"/>
          </p:cNvSpPr>
          <p:nvPr>
            <p:ph type="title"/>
          </p:nvPr>
        </p:nvSpPr>
        <p:spPr/>
        <p:txBody>
          <a:bodyPr/>
          <a:lstStyle/>
          <a:p>
            <a:r>
              <a:rPr lang="en-US" dirty="0"/>
              <a:t>What are some Scenarios where The Adapter Pattern Might be Useful? </a:t>
            </a:r>
          </a:p>
        </p:txBody>
      </p:sp>
      <p:sp>
        <p:nvSpPr>
          <p:cNvPr id="3" name="Text Placeholder 2">
            <a:extLst>
              <a:ext uri="{FF2B5EF4-FFF2-40B4-BE49-F238E27FC236}">
                <a16:creationId xmlns:a16="http://schemas.microsoft.com/office/drawing/2014/main" id="{E21A7751-0D74-9618-4654-203C32F2BC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87534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669D8-78A2-51A7-017D-9AA3E47C1AB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04520C-0A4C-94BB-E094-29826C585336}"/>
              </a:ext>
            </a:extLst>
          </p:cNvPr>
          <p:cNvSpPr>
            <a:spLocks noGrp="1"/>
          </p:cNvSpPr>
          <p:nvPr>
            <p:ph type="title"/>
          </p:nvPr>
        </p:nvSpPr>
        <p:spPr/>
        <p:txBody>
          <a:bodyPr/>
          <a:lstStyle/>
          <a:p>
            <a:r>
              <a:rPr lang="en-US" dirty="0"/>
              <a:t>Scenarios where The Adapter pattern is often Used</a:t>
            </a:r>
          </a:p>
        </p:txBody>
      </p:sp>
      <p:sp>
        <p:nvSpPr>
          <p:cNvPr id="5" name="Content Placeholder 4">
            <a:extLst>
              <a:ext uri="{FF2B5EF4-FFF2-40B4-BE49-F238E27FC236}">
                <a16:creationId xmlns:a16="http://schemas.microsoft.com/office/drawing/2014/main" id="{60306B65-7EDD-18AB-B59E-E108B44D230B}"/>
              </a:ext>
            </a:extLst>
          </p:cNvPr>
          <p:cNvSpPr>
            <a:spLocks noGrp="1"/>
          </p:cNvSpPr>
          <p:nvPr>
            <p:ph idx="1"/>
          </p:nvPr>
        </p:nvSpPr>
        <p:spPr/>
        <p:txBody>
          <a:bodyPr/>
          <a:lstStyle/>
          <a:p>
            <a:pPr rtl="0">
              <a:buFont typeface="Arial" panose="020B0604020202020204" pitchFamily="34" charset="0"/>
              <a:buChar char="•"/>
            </a:pPr>
            <a:r>
              <a:rPr lang="en-US" dirty="0"/>
              <a:t>You have an application that sends JSON but a third party component only accepts XML</a:t>
            </a:r>
          </a:p>
          <a:p>
            <a:pPr rtl="0">
              <a:buFont typeface="Arial" panose="020B0604020202020204" pitchFamily="34" charset="0"/>
              <a:buChar char="•"/>
            </a:pPr>
            <a:r>
              <a:rPr lang="en-US" dirty="0"/>
              <a:t>You have an established way to call for a request but a third party you wish to use is not directly supportive of your application.</a:t>
            </a:r>
          </a:p>
          <a:p>
            <a:pPr rtl="0">
              <a:buFont typeface="Arial" panose="020B0604020202020204" pitchFamily="34" charset="0"/>
              <a:buChar char="•"/>
            </a:pPr>
            <a:r>
              <a:rPr lang="en-US" dirty="0"/>
              <a:t>Make a Third Party Interface consistent with other interfaces you consume.</a:t>
            </a:r>
          </a:p>
          <a:p>
            <a:pPr rtl="0">
              <a:buFont typeface="Arial" panose="020B0604020202020204" pitchFamily="34" charset="0"/>
              <a:buChar char="•"/>
            </a:pPr>
            <a:r>
              <a:rPr lang="en-US" dirty="0"/>
              <a:t>Drivers</a:t>
            </a:r>
          </a:p>
          <a:p>
            <a:pPr rtl="0">
              <a:buFont typeface="Arial" panose="020B0604020202020204" pitchFamily="34" charset="0"/>
              <a:buChar char="•"/>
            </a:pPr>
            <a:r>
              <a:rPr lang="en-US" dirty="0"/>
              <a:t>Media Players</a:t>
            </a:r>
          </a:p>
          <a:p>
            <a:pPr rtl="0">
              <a:buFont typeface="Arial" panose="020B0604020202020204" pitchFamily="34" charset="0"/>
              <a:buChar char="•"/>
            </a:pPr>
            <a:r>
              <a:rPr lang="en-US" dirty="0"/>
              <a:t>Open Database Connectivity (ODBC)</a:t>
            </a:r>
          </a:p>
          <a:p>
            <a:pPr marL="0" indent="0">
              <a:buNone/>
            </a:pPr>
            <a:endParaRPr lang="en-US" dirty="0"/>
          </a:p>
        </p:txBody>
      </p:sp>
    </p:spTree>
    <p:extLst>
      <p:ext uri="{BB962C8B-B14F-4D97-AF65-F5344CB8AC3E}">
        <p14:creationId xmlns:p14="http://schemas.microsoft.com/office/powerpoint/2010/main" val="322675940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DB81B-5104-FF35-D095-A1AAE9FD1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C6D00-19B5-5C5D-F835-44D61BD9C90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74999E8-64B9-FA08-8750-C5719B41A5C7}"/>
              </a:ext>
            </a:extLst>
          </p:cNvPr>
          <p:cNvSpPr>
            <a:spLocks noGrp="1"/>
          </p:cNvSpPr>
          <p:nvPr>
            <p:ph type="body" idx="1"/>
          </p:nvPr>
        </p:nvSpPr>
        <p:spPr/>
        <p:txBody>
          <a:bodyPr/>
          <a:lstStyle/>
          <a:p>
            <a:r>
              <a:rPr lang="en-US" dirty="0"/>
              <a:t>Adapter Pattern</a:t>
            </a:r>
          </a:p>
        </p:txBody>
      </p:sp>
    </p:spTree>
    <p:extLst>
      <p:ext uri="{BB962C8B-B14F-4D97-AF65-F5344CB8AC3E}">
        <p14:creationId xmlns:p14="http://schemas.microsoft.com/office/powerpoint/2010/main" val="2827773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3DEFA-08C1-2560-AA27-7817F7636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65B2E-B3A3-F936-317F-C34335E48DF6}"/>
              </a:ext>
            </a:extLst>
          </p:cNvPr>
          <p:cNvSpPr>
            <a:spLocks noGrp="1"/>
          </p:cNvSpPr>
          <p:nvPr>
            <p:ph type="title"/>
          </p:nvPr>
        </p:nvSpPr>
        <p:spPr/>
        <p:txBody>
          <a:bodyPr/>
          <a:lstStyle/>
          <a:p>
            <a:r>
              <a:rPr lang="en-US" dirty="0"/>
              <a:t>Implementing </a:t>
            </a:r>
            <a:r>
              <a:rPr lang="en-US" dirty="0" err="1"/>
              <a:t>aN</a:t>
            </a:r>
            <a:r>
              <a:rPr lang="en-US" dirty="0"/>
              <a:t> Adapter Pattern in Code</a:t>
            </a:r>
          </a:p>
        </p:txBody>
      </p:sp>
      <p:sp>
        <p:nvSpPr>
          <p:cNvPr id="3" name="Text Placeholder 2">
            <a:extLst>
              <a:ext uri="{FF2B5EF4-FFF2-40B4-BE49-F238E27FC236}">
                <a16:creationId xmlns:a16="http://schemas.microsoft.com/office/drawing/2014/main" id="{B9CD4B20-381C-F60B-136F-EA1D7F9367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244713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61CDD-A88D-781F-3BB5-18636AF5A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65C1DB-7D9C-E5EC-D4D7-4750E3F870AA}"/>
              </a:ext>
            </a:extLst>
          </p:cNvPr>
          <p:cNvSpPr>
            <a:spLocks noGrp="1"/>
          </p:cNvSpPr>
          <p:nvPr>
            <p:ph type="title"/>
          </p:nvPr>
        </p:nvSpPr>
        <p:spPr/>
        <p:txBody>
          <a:bodyPr/>
          <a:lstStyle/>
          <a:p>
            <a:r>
              <a:rPr lang="en-US" dirty="0"/>
              <a:t>Assignment Instruction Help</a:t>
            </a:r>
          </a:p>
        </p:txBody>
      </p:sp>
      <p:sp>
        <p:nvSpPr>
          <p:cNvPr id="3" name="Text Placeholder 2">
            <a:extLst>
              <a:ext uri="{FF2B5EF4-FFF2-40B4-BE49-F238E27FC236}">
                <a16:creationId xmlns:a16="http://schemas.microsoft.com/office/drawing/2014/main" id="{F561D682-7AB6-68FD-E1CA-E881A85446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886113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5CAEA-E20D-08D4-F13D-C7E1FD5E8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30408-963F-5344-9DD5-5F61E544DCEC}"/>
              </a:ext>
            </a:extLst>
          </p:cNvPr>
          <p:cNvSpPr>
            <a:spLocks noGrp="1"/>
          </p:cNvSpPr>
          <p:nvPr>
            <p:ph type="title"/>
          </p:nvPr>
        </p:nvSpPr>
        <p:spPr/>
        <p:txBody>
          <a:bodyPr/>
          <a:lstStyle/>
          <a:p>
            <a:r>
              <a:rPr lang="en-US" dirty="0"/>
              <a:t>Coding Kata</a:t>
            </a:r>
          </a:p>
        </p:txBody>
      </p:sp>
      <p:sp>
        <p:nvSpPr>
          <p:cNvPr id="3" name="Text Placeholder 2">
            <a:extLst>
              <a:ext uri="{FF2B5EF4-FFF2-40B4-BE49-F238E27FC236}">
                <a16:creationId xmlns:a16="http://schemas.microsoft.com/office/drawing/2014/main" id="{D783D01F-F840-4E41-FFEC-BCFCB76372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488396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62F5-4A5C-23DE-065F-79FE7D4414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5D4D0-D0D1-8C94-52C0-2351FD14FEA7}"/>
              </a:ext>
            </a:extLst>
          </p:cNvPr>
          <p:cNvSpPr>
            <a:spLocks noGrp="1"/>
          </p:cNvSpPr>
          <p:nvPr>
            <p:ph type="title"/>
          </p:nvPr>
        </p:nvSpPr>
        <p:spPr/>
        <p:txBody>
          <a:bodyPr/>
          <a:lstStyle/>
          <a:p>
            <a:r>
              <a:rPr lang="en-US" dirty="0"/>
              <a:t>Coding Kata Requirements</a:t>
            </a:r>
          </a:p>
        </p:txBody>
      </p:sp>
      <p:sp>
        <p:nvSpPr>
          <p:cNvPr id="3" name="Content Placeholder 2">
            <a:extLst>
              <a:ext uri="{FF2B5EF4-FFF2-40B4-BE49-F238E27FC236}">
                <a16:creationId xmlns:a16="http://schemas.microsoft.com/office/drawing/2014/main" id="{1497E7CB-3592-F987-E171-95B50989A5CB}"/>
              </a:ext>
            </a:extLst>
          </p:cNvPr>
          <p:cNvSpPr>
            <a:spLocks noGrp="1"/>
          </p:cNvSpPr>
          <p:nvPr>
            <p:ph sz="half" idx="1"/>
          </p:nvPr>
        </p:nvSpPr>
        <p:spPr/>
        <p:txBody>
          <a:bodyPr/>
          <a:lstStyle/>
          <a:p>
            <a:r>
              <a:rPr lang="en-US" dirty="0"/>
              <a:t>Must be performed against previously existing code.</a:t>
            </a:r>
          </a:p>
          <a:p>
            <a:r>
              <a:rPr lang="en-US" dirty="0"/>
              <a:t>Create a </a:t>
            </a:r>
            <a:r>
              <a:rPr lang="en-US" dirty="0" err="1"/>
              <a:t>github</a:t>
            </a:r>
            <a:r>
              <a:rPr lang="en-US" dirty="0"/>
              <a:t> repo to use for all of the coding kata assignments.</a:t>
            </a:r>
          </a:p>
          <a:p>
            <a:r>
              <a:rPr lang="en-US" dirty="0"/>
              <a:t>Make sure the repo is shared with me using email </a:t>
            </a:r>
            <a:r>
              <a:rPr lang="en-US" dirty="0">
                <a:hlinkClick r:id="rId2"/>
              </a:rPr>
              <a:t>jdoerr@neumont.edu</a:t>
            </a:r>
            <a:endParaRPr lang="en-US" dirty="0"/>
          </a:p>
          <a:p>
            <a:r>
              <a:rPr lang="en-US" dirty="0"/>
              <a:t>Uses a pull request as the assignment result.</a:t>
            </a:r>
          </a:p>
        </p:txBody>
      </p:sp>
      <p:sp>
        <p:nvSpPr>
          <p:cNvPr id="4" name="Content Placeholder 3">
            <a:extLst>
              <a:ext uri="{FF2B5EF4-FFF2-40B4-BE49-F238E27FC236}">
                <a16:creationId xmlns:a16="http://schemas.microsoft.com/office/drawing/2014/main" id="{DC415678-ED1F-1BD0-0E31-CB566E3DAB34}"/>
              </a:ext>
            </a:extLst>
          </p:cNvPr>
          <p:cNvSpPr>
            <a:spLocks noGrp="1"/>
          </p:cNvSpPr>
          <p:nvPr>
            <p:ph sz="half" idx="2"/>
          </p:nvPr>
        </p:nvSpPr>
        <p:spPr/>
        <p:txBody>
          <a:bodyPr/>
          <a:lstStyle/>
          <a:p>
            <a:r>
              <a:rPr lang="en-US" dirty="0"/>
              <a:t>Create a new branch of your code</a:t>
            </a:r>
          </a:p>
          <a:p>
            <a:r>
              <a:rPr lang="en-US" dirty="0"/>
              <a:t>Make the changes that correctly implement one of the design patterns you have learned.</a:t>
            </a:r>
          </a:p>
          <a:p>
            <a:r>
              <a:rPr lang="en-US" dirty="0"/>
              <a:t>Check in your changes.</a:t>
            </a:r>
          </a:p>
          <a:p>
            <a:r>
              <a:rPr lang="en-US" dirty="0"/>
              <a:t>Create a pull request showing your changes.</a:t>
            </a:r>
          </a:p>
          <a:p>
            <a:r>
              <a:rPr lang="en-US" dirty="0"/>
              <a:t>Submit your pull request as your assignment.</a:t>
            </a:r>
          </a:p>
          <a:p>
            <a:r>
              <a:rPr lang="en-US" dirty="0"/>
              <a:t>You may complete your pull request after you get your grade on the assignment.</a:t>
            </a:r>
          </a:p>
        </p:txBody>
      </p:sp>
    </p:spTree>
    <p:extLst>
      <p:ext uri="{BB962C8B-B14F-4D97-AF65-F5344CB8AC3E}">
        <p14:creationId xmlns:p14="http://schemas.microsoft.com/office/powerpoint/2010/main" val="267691384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71650-F7D7-D54E-66FB-2CFDD991E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ED961-C59B-2F6D-4576-8DD9C6BC8098}"/>
              </a:ext>
            </a:extLst>
          </p:cNvPr>
          <p:cNvSpPr>
            <a:spLocks noGrp="1"/>
          </p:cNvSpPr>
          <p:nvPr>
            <p:ph type="title"/>
          </p:nvPr>
        </p:nvSpPr>
        <p:spPr/>
        <p:txBody>
          <a:bodyPr/>
          <a:lstStyle/>
          <a:p>
            <a:r>
              <a:rPr lang="en-US" dirty="0"/>
              <a:t>Final Project</a:t>
            </a:r>
          </a:p>
        </p:txBody>
      </p:sp>
      <p:sp>
        <p:nvSpPr>
          <p:cNvPr id="3" name="Text Placeholder 2">
            <a:extLst>
              <a:ext uri="{FF2B5EF4-FFF2-40B4-BE49-F238E27FC236}">
                <a16:creationId xmlns:a16="http://schemas.microsoft.com/office/drawing/2014/main" id="{360ABF8E-F295-558E-DC93-F5F54450DCD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47357"/>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7829C-DE02-75F3-7FA4-4B857BFEE70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8C69FE-F1EA-92CD-7A1D-0CFB817DDAA5}"/>
              </a:ext>
            </a:extLst>
          </p:cNvPr>
          <p:cNvSpPr>
            <a:spLocks noGrp="1"/>
          </p:cNvSpPr>
          <p:nvPr>
            <p:ph type="title"/>
          </p:nvPr>
        </p:nvSpPr>
        <p:spPr/>
        <p:txBody>
          <a:bodyPr/>
          <a:lstStyle/>
          <a:p>
            <a:r>
              <a:rPr lang="en-US" dirty="0"/>
              <a:t>Final Project Requirements</a:t>
            </a:r>
          </a:p>
        </p:txBody>
      </p:sp>
      <p:sp>
        <p:nvSpPr>
          <p:cNvPr id="5" name="Content Placeholder 4">
            <a:extLst>
              <a:ext uri="{FF2B5EF4-FFF2-40B4-BE49-F238E27FC236}">
                <a16:creationId xmlns:a16="http://schemas.microsoft.com/office/drawing/2014/main" id="{BF839508-0B3B-A91D-BE0E-3598258CDED0}"/>
              </a:ext>
            </a:extLst>
          </p:cNvPr>
          <p:cNvSpPr>
            <a:spLocks noGrp="1"/>
          </p:cNvSpPr>
          <p:nvPr>
            <p:ph sz="half" idx="1"/>
          </p:nvPr>
        </p:nvSpPr>
        <p:spPr/>
        <p:txBody>
          <a:bodyPr>
            <a:normAutofit/>
          </a:bodyPr>
          <a:lstStyle/>
          <a:p>
            <a:r>
              <a:rPr lang="en-US" dirty="0"/>
              <a:t>Is a new application.</a:t>
            </a:r>
          </a:p>
          <a:p>
            <a:r>
              <a:rPr lang="en-US" dirty="0"/>
              <a:t>Will be presented in class.</a:t>
            </a:r>
          </a:p>
          <a:p>
            <a:r>
              <a:rPr lang="en-US" dirty="0"/>
              <a:t>Will be graded in 4 parts</a:t>
            </a:r>
          </a:p>
          <a:p>
            <a:pPr lvl="1"/>
            <a:r>
              <a:rPr lang="en-US" dirty="0"/>
              <a:t>Initial Setup</a:t>
            </a:r>
          </a:p>
          <a:p>
            <a:pPr lvl="1"/>
            <a:r>
              <a:rPr lang="en-US" dirty="0"/>
              <a:t>Check In 1</a:t>
            </a:r>
          </a:p>
          <a:p>
            <a:pPr lvl="1"/>
            <a:r>
              <a:rPr lang="en-US" dirty="0"/>
              <a:t>Check In 2</a:t>
            </a:r>
          </a:p>
          <a:p>
            <a:pPr lvl="1"/>
            <a:r>
              <a:rPr lang="en-US" dirty="0"/>
              <a:t>Final Demo</a:t>
            </a:r>
          </a:p>
          <a:p>
            <a:r>
              <a:rPr lang="en-US" dirty="0"/>
              <a:t>Must demonstrate proper implementation of 3 design patterns.</a:t>
            </a:r>
          </a:p>
          <a:p>
            <a:pPr lvl="1"/>
            <a:endParaRPr lang="en-US" dirty="0"/>
          </a:p>
        </p:txBody>
      </p:sp>
      <p:sp>
        <p:nvSpPr>
          <p:cNvPr id="9" name="Content Placeholder 8">
            <a:extLst>
              <a:ext uri="{FF2B5EF4-FFF2-40B4-BE49-F238E27FC236}">
                <a16:creationId xmlns:a16="http://schemas.microsoft.com/office/drawing/2014/main" id="{1A59055D-A7AE-2029-5E2C-09D2FB673F77}"/>
              </a:ext>
            </a:extLst>
          </p:cNvPr>
          <p:cNvSpPr>
            <a:spLocks noGrp="1"/>
          </p:cNvSpPr>
          <p:nvPr>
            <p:ph sz="half" idx="2"/>
          </p:nvPr>
        </p:nvSpPr>
        <p:spPr/>
        <p:txBody>
          <a:bodyPr/>
          <a:lstStyle/>
          <a:p>
            <a:r>
              <a:rPr lang="en-US" dirty="0"/>
              <a:t>Must include a creational design pattern</a:t>
            </a:r>
          </a:p>
          <a:p>
            <a:r>
              <a:rPr lang="en-US" dirty="0"/>
              <a:t>Must Include a structural design pattern</a:t>
            </a:r>
          </a:p>
          <a:p>
            <a:r>
              <a:rPr lang="en-US" dirty="0"/>
              <a:t>Must Include a behavioral design pattern</a:t>
            </a:r>
          </a:p>
          <a:p>
            <a:r>
              <a:rPr lang="en-US" dirty="0"/>
              <a:t>The patterns may or may not work in conjunction of each other</a:t>
            </a:r>
          </a:p>
        </p:txBody>
      </p:sp>
    </p:spTree>
    <p:extLst>
      <p:ext uri="{BB962C8B-B14F-4D97-AF65-F5344CB8AC3E}">
        <p14:creationId xmlns:p14="http://schemas.microsoft.com/office/powerpoint/2010/main" val="83381611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3BDB5-3F01-AC6A-70F0-DBCF5C35C05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0F823B3-9B6F-323D-94D9-A4EE1285FFE7}"/>
              </a:ext>
            </a:extLst>
          </p:cNvPr>
          <p:cNvSpPr>
            <a:spLocks noGrp="1"/>
          </p:cNvSpPr>
          <p:nvPr>
            <p:ph type="title"/>
          </p:nvPr>
        </p:nvSpPr>
        <p:spPr/>
        <p:txBody>
          <a:bodyPr/>
          <a:lstStyle/>
          <a:p>
            <a:r>
              <a:rPr lang="en-US" dirty="0"/>
              <a:t>Design Pattern Break Down</a:t>
            </a:r>
          </a:p>
        </p:txBody>
      </p:sp>
      <p:sp>
        <p:nvSpPr>
          <p:cNvPr id="8" name="Text Placeholder 7">
            <a:extLst>
              <a:ext uri="{FF2B5EF4-FFF2-40B4-BE49-F238E27FC236}">
                <a16:creationId xmlns:a16="http://schemas.microsoft.com/office/drawing/2014/main" id="{2EB5926E-EB43-77F5-84FC-4B2AF6CBC588}"/>
              </a:ext>
            </a:extLst>
          </p:cNvPr>
          <p:cNvSpPr>
            <a:spLocks noGrp="1"/>
          </p:cNvSpPr>
          <p:nvPr>
            <p:ph type="body" idx="1"/>
          </p:nvPr>
        </p:nvSpPr>
        <p:spPr>
          <a:xfrm>
            <a:off x="973670" y="2218267"/>
            <a:ext cx="2528287" cy="576262"/>
          </a:xfrm>
        </p:spPr>
        <p:txBody>
          <a:bodyPr/>
          <a:lstStyle/>
          <a:p>
            <a:r>
              <a:rPr lang="en-US" dirty="0"/>
              <a:t>Creational</a:t>
            </a:r>
          </a:p>
        </p:txBody>
      </p:sp>
      <p:sp>
        <p:nvSpPr>
          <p:cNvPr id="9" name="Content Placeholder 8">
            <a:extLst>
              <a:ext uri="{FF2B5EF4-FFF2-40B4-BE49-F238E27FC236}">
                <a16:creationId xmlns:a16="http://schemas.microsoft.com/office/drawing/2014/main" id="{AD363191-C51B-E689-A01A-D54262056540}"/>
              </a:ext>
            </a:extLst>
          </p:cNvPr>
          <p:cNvSpPr>
            <a:spLocks noGrp="1"/>
          </p:cNvSpPr>
          <p:nvPr>
            <p:ph sz="half" idx="2"/>
          </p:nvPr>
        </p:nvSpPr>
        <p:spPr>
          <a:xfrm>
            <a:off x="685802" y="2870201"/>
            <a:ext cx="1742028" cy="2920998"/>
          </a:xfrm>
        </p:spPr>
        <p:txBody>
          <a:bodyPr>
            <a:normAutofit/>
          </a:bodyPr>
          <a:lstStyle/>
          <a:p>
            <a:r>
              <a:rPr lang="en-US" dirty="0"/>
              <a:t>Factory</a:t>
            </a:r>
          </a:p>
          <a:p>
            <a:r>
              <a:rPr lang="en-US" dirty="0"/>
              <a:t>Abstract Factory</a:t>
            </a:r>
          </a:p>
          <a:p>
            <a:r>
              <a:rPr lang="en-US" dirty="0"/>
              <a:t>Builder</a:t>
            </a:r>
          </a:p>
          <a:p>
            <a:r>
              <a:rPr lang="en-US" dirty="0"/>
              <a:t>Prototype</a:t>
            </a:r>
          </a:p>
          <a:p>
            <a:r>
              <a:rPr lang="en-US" dirty="0"/>
              <a:t>Sington</a:t>
            </a:r>
          </a:p>
        </p:txBody>
      </p:sp>
      <p:sp>
        <p:nvSpPr>
          <p:cNvPr id="10" name="Text Placeholder 9">
            <a:extLst>
              <a:ext uri="{FF2B5EF4-FFF2-40B4-BE49-F238E27FC236}">
                <a16:creationId xmlns:a16="http://schemas.microsoft.com/office/drawing/2014/main" id="{A8199DED-0795-EA2D-7B1F-EE6FAC8A6CD9}"/>
              </a:ext>
            </a:extLst>
          </p:cNvPr>
          <p:cNvSpPr>
            <a:spLocks noGrp="1"/>
          </p:cNvSpPr>
          <p:nvPr>
            <p:ph type="body" sz="quarter" idx="3"/>
          </p:nvPr>
        </p:nvSpPr>
        <p:spPr>
          <a:xfrm>
            <a:off x="3956628" y="2215464"/>
            <a:ext cx="2684834" cy="576262"/>
          </a:xfrm>
        </p:spPr>
        <p:txBody>
          <a:bodyPr/>
          <a:lstStyle/>
          <a:p>
            <a:r>
              <a:rPr lang="en-US" dirty="0"/>
              <a:t>Behavioral</a:t>
            </a:r>
          </a:p>
        </p:txBody>
      </p:sp>
      <p:sp>
        <p:nvSpPr>
          <p:cNvPr id="11" name="Content Placeholder 10">
            <a:extLst>
              <a:ext uri="{FF2B5EF4-FFF2-40B4-BE49-F238E27FC236}">
                <a16:creationId xmlns:a16="http://schemas.microsoft.com/office/drawing/2014/main" id="{39EBF5F3-1D07-3E9C-37A3-FBE021683705}"/>
              </a:ext>
            </a:extLst>
          </p:cNvPr>
          <p:cNvSpPr>
            <a:spLocks noGrp="1"/>
          </p:cNvSpPr>
          <p:nvPr>
            <p:ph sz="quarter" idx="4"/>
          </p:nvPr>
        </p:nvSpPr>
        <p:spPr>
          <a:xfrm>
            <a:off x="3108587" y="2870201"/>
            <a:ext cx="1815179" cy="2920998"/>
          </a:xfrm>
        </p:spPr>
        <p:txBody>
          <a:bodyPr>
            <a:normAutofit/>
          </a:bodyPr>
          <a:lstStyle/>
          <a:p>
            <a:r>
              <a:rPr lang="en-US" dirty="0"/>
              <a:t>Chain of Responsibility</a:t>
            </a:r>
          </a:p>
          <a:p>
            <a:r>
              <a:rPr lang="en-US" dirty="0"/>
              <a:t>Command</a:t>
            </a:r>
          </a:p>
          <a:p>
            <a:r>
              <a:rPr lang="en-US" dirty="0"/>
              <a:t>Iterator</a:t>
            </a:r>
          </a:p>
          <a:p>
            <a:r>
              <a:rPr lang="en-US" dirty="0"/>
              <a:t>Mediator</a:t>
            </a:r>
          </a:p>
          <a:p>
            <a:r>
              <a:rPr lang="en-US" dirty="0"/>
              <a:t>Memento</a:t>
            </a:r>
          </a:p>
          <a:p>
            <a:r>
              <a:rPr lang="en-US" dirty="0"/>
              <a:t>Observer</a:t>
            </a:r>
          </a:p>
        </p:txBody>
      </p:sp>
      <p:sp>
        <p:nvSpPr>
          <p:cNvPr id="13" name="Content Placeholder 10">
            <a:extLst>
              <a:ext uri="{FF2B5EF4-FFF2-40B4-BE49-F238E27FC236}">
                <a16:creationId xmlns:a16="http://schemas.microsoft.com/office/drawing/2014/main" id="{AE79FE0D-B452-A165-22DB-FABC91ABC462}"/>
              </a:ext>
            </a:extLst>
          </p:cNvPr>
          <p:cNvSpPr txBox="1">
            <a:spLocks/>
          </p:cNvSpPr>
          <p:nvPr/>
        </p:nvSpPr>
        <p:spPr>
          <a:xfrm>
            <a:off x="7197756" y="2870201"/>
            <a:ext cx="2845339"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Adapter</a:t>
            </a:r>
          </a:p>
          <a:p>
            <a:r>
              <a:rPr lang="en-US" dirty="0"/>
              <a:t>Bridge</a:t>
            </a:r>
          </a:p>
          <a:p>
            <a:r>
              <a:rPr lang="en-US" dirty="0"/>
              <a:t>Composite</a:t>
            </a:r>
          </a:p>
          <a:p>
            <a:r>
              <a:rPr lang="en-US" dirty="0"/>
              <a:t>Decorator</a:t>
            </a:r>
          </a:p>
          <a:p>
            <a:r>
              <a:rPr lang="en-US" dirty="0"/>
              <a:t>Façade</a:t>
            </a:r>
          </a:p>
          <a:p>
            <a:r>
              <a:rPr lang="en-US" dirty="0"/>
              <a:t>Flyweight</a:t>
            </a:r>
          </a:p>
          <a:p>
            <a:r>
              <a:rPr lang="en-US" dirty="0"/>
              <a:t>Proxy</a:t>
            </a:r>
          </a:p>
        </p:txBody>
      </p:sp>
      <p:sp>
        <p:nvSpPr>
          <p:cNvPr id="15" name="Text Placeholder 9">
            <a:extLst>
              <a:ext uri="{FF2B5EF4-FFF2-40B4-BE49-F238E27FC236}">
                <a16:creationId xmlns:a16="http://schemas.microsoft.com/office/drawing/2014/main" id="{C5F952B3-B05A-28EE-143C-CB68848A9A0A}"/>
              </a:ext>
            </a:extLst>
          </p:cNvPr>
          <p:cNvSpPr txBox="1">
            <a:spLocks/>
          </p:cNvSpPr>
          <p:nvPr/>
        </p:nvSpPr>
        <p:spPr>
          <a:xfrm>
            <a:off x="7501452" y="2179903"/>
            <a:ext cx="268483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Structural</a:t>
            </a:r>
          </a:p>
        </p:txBody>
      </p:sp>
      <p:sp>
        <p:nvSpPr>
          <p:cNvPr id="16" name="Content Placeholder 10">
            <a:extLst>
              <a:ext uri="{FF2B5EF4-FFF2-40B4-BE49-F238E27FC236}">
                <a16:creationId xmlns:a16="http://schemas.microsoft.com/office/drawing/2014/main" id="{98FEAA00-1073-D3D3-DDAC-6DF97D1A2E35}"/>
              </a:ext>
            </a:extLst>
          </p:cNvPr>
          <p:cNvSpPr txBox="1">
            <a:spLocks/>
          </p:cNvSpPr>
          <p:nvPr/>
        </p:nvSpPr>
        <p:spPr>
          <a:xfrm>
            <a:off x="5102157" y="2870201"/>
            <a:ext cx="1738817"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18775096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2AF1B-0EF3-213B-2128-62A46D31F9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92F141-4622-8883-7202-43AF3D98BF7C}"/>
              </a:ext>
            </a:extLst>
          </p:cNvPr>
          <p:cNvSpPr>
            <a:spLocks noGrp="1"/>
          </p:cNvSpPr>
          <p:nvPr>
            <p:ph type="title"/>
          </p:nvPr>
        </p:nvSpPr>
        <p:spPr/>
        <p:txBody>
          <a:bodyPr/>
          <a:lstStyle/>
          <a:p>
            <a:r>
              <a:rPr lang="en-US" dirty="0"/>
              <a:t>Check In Demo</a:t>
            </a:r>
          </a:p>
        </p:txBody>
      </p:sp>
      <p:sp>
        <p:nvSpPr>
          <p:cNvPr id="6" name="Text Placeholder 5">
            <a:extLst>
              <a:ext uri="{FF2B5EF4-FFF2-40B4-BE49-F238E27FC236}">
                <a16:creationId xmlns:a16="http://schemas.microsoft.com/office/drawing/2014/main" id="{27136674-E57F-DA8D-009E-90A233846C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460534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A698A-1FC4-8B2E-77D9-E0E151E19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20D5FE-BE4F-2B24-B9B3-A04773D7D3EF}"/>
              </a:ext>
            </a:extLst>
          </p:cNvPr>
          <p:cNvSpPr>
            <a:spLocks noGrp="1"/>
          </p:cNvSpPr>
          <p:nvPr>
            <p:ph type="title"/>
          </p:nvPr>
        </p:nvSpPr>
        <p:spPr/>
        <p:txBody>
          <a:bodyPr/>
          <a:lstStyle/>
          <a:p>
            <a:r>
              <a:rPr lang="en-US" dirty="0"/>
              <a:t>Coding Kata Demo</a:t>
            </a:r>
          </a:p>
        </p:txBody>
      </p:sp>
      <p:sp>
        <p:nvSpPr>
          <p:cNvPr id="3" name="Text Placeholder 2">
            <a:extLst>
              <a:ext uri="{FF2B5EF4-FFF2-40B4-BE49-F238E27FC236}">
                <a16:creationId xmlns:a16="http://schemas.microsoft.com/office/drawing/2014/main" id="{02DCCCAD-73D6-4374-860C-0256BEE5EB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83743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1D1F5-4D6B-2A50-3E6D-C638AF652E3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713966-CE48-FADE-DE2A-E78F6664ED15}"/>
              </a:ext>
            </a:extLst>
          </p:cNvPr>
          <p:cNvSpPr>
            <a:spLocks noGrp="1"/>
          </p:cNvSpPr>
          <p:nvPr>
            <p:ph type="title"/>
          </p:nvPr>
        </p:nvSpPr>
        <p:spPr>
          <a:xfrm>
            <a:off x="810986" y="1392695"/>
            <a:ext cx="10131427" cy="1468800"/>
          </a:xfrm>
        </p:spPr>
        <p:txBody>
          <a:bodyPr/>
          <a:lstStyle/>
          <a:p>
            <a:r>
              <a:rPr lang="en-US" dirty="0"/>
              <a:t>Bridge Design Pattern</a:t>
            </a:r>
          </a:p>
        </p:txBody>
      </p:sp>
      <p:sp>
        <p:nvSpPr>
          <p:cNvPr id="5" name="Text Placeholder 4">
            <a:extLst>
              <a:ext uri="{FF2B5EF4-FFF2-40B4-BE49-F238E27FC236}">
                <a16:creationId xmlns:a16="http://schemas.microsoft.com/office/drawing/2014/main" id="{B99ED1D3-A009-C1AC-3F75-D7E75511DB38}"/>
              </a:ext>
            </a:extLst>
          </p:cNvPr>
          <p:cNvSpPr>
            <a:spLocks noGrp="1"/>
          </p:cNvSpPr>
          <p:nvPr>
            <p:ph type="body" idx="1"/>
          </p:nvPr>
        </p:nvSpPr>
        <p:spPr/>
        <p:txBody>
          <a:bodyPr/>
          <a:lstStyle/>
          <a:p>
            <a:r>
              <a:rPr lang="en-US" dirty="0"/>
              <a:t>Interfaces for Interfaces</a:t>
            </a:r>
          </a:p>
        </p:txBody>
      </p:sp>
    </p:spTree>
    <p:extLst>
      <p:ext uri="{BB962C8B-B14F-4D97-AF65-F5344CB8AC3E}">
        <p14:creationId xmlns:p14="http://schemas.microsoft.com/office/powerpoint/2010/main" val="1563031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A8719-35E6-21CB-075E-E837BDD31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2125C-DF17-52CE-DF0C-24A52963EE55}"/>
              </a:ext>
            </a:extLst>
          </p:cNvPr>
          <p:cNvSpPr>
            <a:spLocks noGrp="1"/>
          </p:cNvSpPr>
          <p:nvPr>
            <p:ph type="title"/>
          </p:nvPr>
        </p:nvSpPr>
        <p:spPr/>
        <p:txBody>
          <a:bodyPr/>
          <a:lstStyle/>
          <a:p>
            <a:r>
              <a:rPr lang="en-US" dirty="0"/>
              <a:t>Bridge problem space</a:t>
            </a:r>
          </a:p>
        </p:txBody>
      </p:sp>
      <p:sp>
        <p:nvSpPr>
          <p:cNvPr id="3" name="Text Placeholder 2">
            <a:extLst>
              <a:ext uri="{FF2B5EF4-FFF2-40B4-BE49-F238E27FC236}">
                <a16:creationId xmlns:a16="http://schemas.microsoft.com/office/drawing/2014/main" id="{FB95355E-98AB-891C-C41C-B52B96E2526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005549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4149C-BD39-3AD2-121C-BCB136B679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057A1A-46AD-E447-503B-9CE993DBF1F7}"/>
              </a:ext>
            </a:extLst>
          </p:cNvPr>
          <p:cNvSpPr>
            <a:spLocks noGrp="1"/>
          </p:cNvSpPr>
          <p:nvPr>
            <p:ph type="title"/>
          </p:nvPr>
        </p:nvSpPr>
        <p:spPr/>
        <p:txBody>
          <a:bodyPr/>
          <a:lstStyle/>
          <a:p>
            <a:r>
              <a:rPr lang="en-US" dirty="0"/>
              <a:t>What problems does Bridge Pattern Help Solve?</a:t>
            </a:r>
          </a:p>
        </p:txBody>
      </p:sp>
      <p:sp>
        <p:nvSpPr>
          <p:cNvPr id="5" name="Content Placeholder 4">
            <a:extLst>
              <a:ext uri="{FF2B5EF4-FFF2-40B4-BE49-F238E27FC236}">
                <a16:creationId xmlns:a16="http://schemas.microsoft.com/office/drawing/2014/main" id="{3F21CD1F-1291-BE61-4FCF-A3FC307CA2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5776656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D01FD-E0FB-E1BF-2530-D8E5AD7F7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E3CE0A-3311-7C85-7ABF-0C0A94E127A1}"/>
              </a:ext>
            </a:extLst>
          </p:cNvPr>
          <p:cNvSpPr>
            <a:spLocks noGrp="1"/>
          </p:cNvSpPr>
          <p:nvPr>
            <p:ph type="title"/>
          </p:nvPr>
        </p:nvSpPr>
        <p:spPr>
          <a:xfrm>
            <a:off x="685800" y="3139853"/>
            <a:ext cx="10131427" cy="1468800"/>
          </a:xfrm>
        </p:spPr>
        <p:txBody>
          <a:bodyPr/>
          <a:lstStyle/>
          <a:p>
            <a:r>
              <a:rPr lang="en-US" dirty="0"/>
              <a:t>Bridge Pattern Defined</a:t>
            </a:r>
          </a:p>
        </p:txBody>
      </p:sp>
      <p:sp>
        <p:nvSpPr>
          <p:cNvPr id="3" name="Text Placeholder 2">
            <a:extLst>
              <a:ext uri="{FF2B5EF4-FFF2-40B4-BE49-F238E27FC236}">
                <a16:creationId xmlns:a16="http://schemas.microsoft.com/office/drawing/2014/main" id="{0A725587-5CED-47F6-E52A-0501581640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530176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753E7-BB75-32DB-BF54-DF70880E07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25D003-11AA-5D6D-D990-4EDC17932A75}"/>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96995D57-AB63-205C-1EBF-429C92B67458}"/>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3DAAB1A3-3C59-93FC-995D-C759DB61886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0831895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C3CBF-7BE1-1289-73F7-C60C8AC3C4C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A14D9F-D03F-12B9-B99F-C3106D02B2E2}"/>
              </a:ext>
            </a:extLst>
          </p:cNvPr>
          <p:cNvSpPr>
            <a:spLocks noGrp="1"/>
          </p:cNvSpPr>
          <p:nvPr>
            <p:ph type="title"/>
          </p:nvPr>
        </p:nvSpPr>
        <p:spPr/>
        <p:txBody>
          <a:bodyPr/>
          <a:lstStyle/>
          <a:p>
            <a:r>
              <a:rPr lang="en-US" dirty="0"/>
              <a:t>Attributes of The Bridge Design Pattern</a:t>
            </a:r>
          </a:p>
        </p:txBody>
      </p:sp>
      <p:sp>
        <p:nvSpPr>
          <p:cNvPr id="6" name="Content Placeholder 5">
            <a:extLst>
              <a:ext uri="{FF2B5EF4-FFF2-40B4-BE49-F238E27FC236}">
                <a16:creationId xmlns:a16="http://schemas.microsoft.com/office/drawing/2014/main" id="{8A2603A1-BD4E-103D-35F5-296B24F82123}"/>
              </a:ext>
            </a:extLst>
          </p:cNvPr>
          <p:cNvSpPr>
            <a:spLocks noGrp="1"/>
          </p:cNvSpPr>
          <p:nvPr>
            <p:ph idx="1"/>
          </p:nvPr>
        </p:nvSpPr>
        <p:spPr/>
        <p:txBody>
          <a:bodyPr/>
          <a:lstStyle/>
          <a:p>
            <a:pPr rtl="0"/>
            <a:endParaRPr lang="en-US" dirty="0"/>
          </a:p>
        </p:txBody>
      </p:sp>
    </p:spTree>
    <p:extLst>
      <p:ext uri="{BB962C8B-B14F-4D97-AF65-F5344CB8AC3E}">
        <p14:creationId xmlns:p14="http://schemas.microsoft.com/office/powerpoint/2010/main" val="304255326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194E4-F64B-41E1-401D-6042CC5CA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E76C9-BD32-3331-74A9-7234E99F51EB}"/>
              </a:ext>
            </a:extLst>
          </p:cNvPr>
          <p:cNvSpPr>
            <a:spLocks noGrp="1"/>
          </p:cNvSpPr>
          <p:nvPr>
            <p:ph type="title"/>
          </p:nvPr>
        </p:nvSpPr>
        <p:spPr/>
        <p:txBody>
          <a:bodyPr/>
          <a:lstStyle/>
          <a:p>
            <a:r>
              <a:rPr lang="en-US" dirty="0"/>
              <a:t>Benefits of a BRIDGE Design Pattern</a:t>
            </a:r>
          </a:p>
        </p:txBody>
      </p:sp>
      <p:sp>
        <p:nvSpPr>
          <p:cNvPr id="3" name="Content Placeholder 2">
            <a:extLst>
              <a:ext uri="{FF2B5EF4-FFF2-40B4-BE49-F238E27FC236}">
                <a16:creationId xmlns:a16="http://schemas.microsoft.com/office/drawing/2014/main" id="{32F4D108-C7A6-9360-CA3C-2E3743A7AD02}"/>
              </a:ext>
            </a:extLst>
          </p:cNvPr>
          <p:cNvSpPr>
            <a:spLocks noGrp="1"/>
          </p:cNvSpPr>
          <p:nvPr>
            <p:ph idx="1"/>
          </p:nvPr>
        </p:nvSpPr>
        <p:spPr/>
        <p:txBody>
          <a:bodyPr/>
          <a:lstStyle/>
          <a:p>
            <a:pPr rtl="0"/>
            <a:endParaRPr lang="en-US" dirty="0"/>
          </a:p>
          <a:p>
            <a:pPr marL="0" indent="0">
              <a:buNone/>
            </a:pPr>
            <a:r>
              <a:rPr lang="en-US" dirty="0"/>
              <a:t>.</a:t>
            </a:r>
          </a:p>
        </p:txBody>
      </p:sp>
    </p:spTree>
    <p:extLst>
      <p:ext uri="{BB962C8B-B14F-4D97-AF65-F5344CB8AC3E}">
        <p14:creationId xmlns:p14="http://schemas.microsoft.com/office/powerpoint/2010/main" val="58063266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59F7D-B931-984C-C3E5-F0B7E8709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E3375-D89E-35CE-FF8F-027F31E7AA70}"/>
              </a:ext>
            </a:extLst>
          </p:cNvPr>
          <p:cNvSpPr>
            <a:spLocks noGrp="1"/>
          </p:cNvSpPr>
          <p:nvPr>
            <p:ph type="title"/>
          </p:nvPr>
        </p:nvSpPr>
        <p:spPr/>
        <p:txBody>
          <a:bodyPr/>
          <a:lstStyle/>
          <a:p>
            <a:r>
              <a:rPr lang="en-US" dirty="0"/>
              <a:t>Down sides of THE Bridge Design Pattern</a:t>
            </a:r>
          </a:p>
        </p:txBody>
      </p:sp>
      <p:sp>
        <p:nvSpPr>
          <p:cNvPr id="3" name="Content Placeholder 2">
            <a:extLst>
              <a:ext uri="{FF2B5EF4-FFF2-40B4-BE49-F238E27FC236}">
                <a16:creationId xmlns:a16="http://schemas.microsoft.com/office/drawing/2014/main" id="{A1A8D619-584B-D6EC-13AB-1879ACD7BE7B}"/>
              </a:ext>
            </a:extLst>
          </p:cNvPr>
          <p:cNvSpPr>
            <a:spLocks noGrp="1"/>
          </p:cNvSpPr>
          <p:nvPr>
            <p:ph idx="1"/>
          </p:nvPr>
        </p:nvSpPr>
        <p:spPr/>
        <p:txBody>
          <a:bodyPr/>
          <a:lstStyle/>
          <a:p>
            <a:pPr rtl="0">
              <a:buFont typeface="Arial" panose="020B0604020202020204" pitchFamily="34" charset="0"/>
              <a:buChar char="•"/>
            </a:pPr>
            <a:endParaRPr lang="en-US" dirty="0"/>
          </a:p>
        </p:txBody>
      </p:sp>
    </p:spTree>
    <p:extLst>
      <p:ext uri="{BB962C8B-B14F-4D97-AF65-F5344CB8AC3E}">
        <p14:creationId xmlns:p14="http://schemas.microsoft.com/office/powerpoint/2010/main" val="300832451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11D1A-2AB8-87C9-8701-FA2D3B2E2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C783D-497F-7FDF-DF63-37270B5409C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BCC928A-18E3-7CEC-37D1-C380A9AEA289}"/>
              </a:ext>
            </a:extLst>
          </p:cNvPr>
          <p:cNvSpPr>
            <a:spLocks noGrp="1"/>
          </p:cNvSpPr>
          <p:nvPr>
            <p:ph type="body" idx="1"/>
          </p:nvPr>
        </p:nvSpPr>
        <p:spPr/>
        <p:txBody>
          <a:bodyPr/>
          <a:lstStyle/>
          <a:p>
            <a:r>
              <a:rPr lang="en-US" dirty="0"/>
              <a:t>BRIDGE</a:t>
            </a:r>
          </a:p>
        </p:txBody>
      </p:sp>
    </p:spTree>
    <p:extLst>
      <p:ext uri="{BB962C8B-B14F-4D97-AF65-F5344CB8AC3E}">
        <p14:creationId xmlns:p14="http://schemas.microsoft.com/office/powerpoint/2010/main" val="337052638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3975E-D329-F320-E8EF-BF8926FB86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CBA7C9-F975-B3BE-707D-3F516820A0D3}"/>
              </a:ext>
            </a:extLst>
          </p:cNvPr>
          <p:cNvSpPr>
            <a:spLocks noGrp="1"/>
          </p:cNvSpPr>
          <p:nvPr>
            <p:ph type="title"/>
          </p:nvPr>
        </p:nvSpPr>
        <p:spPr/>
        <p:txBody>
          <a:bodyPr/>
          <a:lstStyle/>
          <a:p>
            <a:r>
              <a:rPr lang="en-US" dirty="0"/>
              <a:t>BRIDGE pattern and S.O.L.I.D.</a:t>
            </a:r>
          </a:p>
        </p:txBody>
      </p:sp>
      <p:sp>
        <p:nvSpPr>
          <p:cNvPr id="5" name="Content Placeholder 4">
            <a:extLst>
              <a:ext uri="{FF2B5EF4-FFF2-40B4-BE49-F238E27FC236}">
                <a16:creationId xmlns:a16="http://schemas.microsoft.com/office/drawing/2014/main" id="{9CA21B3C-131A-C546-02A9-BD60FB912E6A}"/>
              </a:ext>
            </a:extLst>
          </p:cNvPr>
          <p:cNvSpPr>
            <a:spLocks noGrp="1"/>
          </p:cNvSpPr>
          <p:nvPr>
            <p:ph idx="1"/>
          </p:nvPr>
        </p:nvSpPr>
        <p:spPr/>
        <p:txBody>
          <a:bodyPr/>
          <a:lstStyle/>
          <a:p>
            <a:r>
              <a:rPr lang="en-US" dirty="0"/>
              <a:t>S. </a:t>
            </a:r>
          </a:p>
          <a:p>
            <a:r>
              <a:rPr lang="en-US" dirty="0"/>
              <a:t>O. </a:t>
            </a:r>
          </a:p>
          <a:p>
            <a:r>
              <a:rPr lang="en-US" dirty="0"/>
              <a:t>L. </a:t>
            </a:r>
          </a:p>
          <a:p>
            <a:r>
              <a:rPr lang="en-US" dirty="0"/>
              <a:t>I. </a:t>
            </a:r>
          </a:p>
          <a:p>
            <a:r>
              <a:rPr lang="en-US" dirty="0"/>
              <a:t>D. </a:t>
            </a:r>
          </a:p>
        </p:txBody>
      </p:sp>
    </p:spTree>
    <p:extLst>
      <p:ext uri="{BB962C8B-B14F-4D97-AF65-F5344CB8AC3E}">
        <p14:creationId xmlns:p14="http://schemas.microsoft.com/office/powerpoint/2010/main" val="1190702259"/>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BC893-9117-618E-526E-721662306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0F45D-57A6-523F-33EE-7B7DDF1FB751}"/>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6DB4BB9-AA19-DFAF-9C84-8B7248D6349D}"/>
              </a:ext>
            </a:extLst>
          </p:cNvPr>
          <p:cNvSpPr>
            <a:spLocks noGrp="1"/>
          </p:cNvSpPr>
          <p:nvPr>
            <p:ph type="body" idx="1"/>
          </p:nvPr>
        </p:nvSpPr>
        <p:spPr>
          <a:xfrm>
            <a:off x="685799" y="4624981"/>
            <a:ext cx="10131428" cy="860400"/>
          </a:xfrm>
        </p:spPr>
        <p:txBody>
          <a:bodyPr/>
          <a:lstStyle/>
          <a:p>
            <a:r>
              <a:rPr lang="en-US" dirty="0"/>
              <a:t>BRIDGE pattern</a:t>
            </a:r>
          </a:p>
        </p:txBody>
      </p:sp>
    </p:spTree>
    <p:extLst>
      <p:ext uri="{BB962C8B-B14F-4D97-AF65-F5344CB8AC3E}">
        <p14:creationId xmlns:p14="http://schemas.microsoft.com/office/powerpoint/2010/main" val="2862260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A044F-09A5-188B-B4C2-36359EBBE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F10C6-4BFC-9381-C7B7-0427B6CA559B}"/>
              </a:ext>
            </a:extLst>
          </p:cNvPr>
          <p:cNvSpPr>
            <a:spLocks noGrp="1"/>
          </p:cNvSpPr>
          <p:nvPr>
            <p:ph type="title"/>
          </p:nvPr>
        </p:nvSpPr>
        <p:spPr/>
        <p:txBody>
          <a:bodyPr/>
          <a:lstStyle/>
          <a:p>
            <a:r>
              <a:rPr lang="en-US" dirty="0"/>
              <a:t>What are some Scenarios where The BRIDGE Pattern Might be Useful? </a:t>
            </a:r>
          </a:p>
        </p:txBody>
      </p:sp>
      <p:sp>
        <p:nvSpPr>
          <p:cNvPr id="3" name="Text Placeholder 2">
            <a:extLst>
              <a:ext uri="{FF2B5EF4-FFF2-40B4-BE49-F238E27FC236}">
                <a16:creationId xmlns:a16="http://schemas.microsoft.com/office/drawing/2014/main" id="{96E64779-39AF-CA56-BCF5-E1AF02ECC8E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5118739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52825-7A55-E6C5-6F39-A02C5D6707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9140FB-93FB-3697-53F6-0AA5531B5399}"/>
              </a:ext>
            </a:extLst>
          </p:cNvPr>
          <p:cNvSpPr>
            <a:spLocks noGrp="1"/>
          </p:cNvSpPr>
          <p:nvPr>
            <p:ph type="title"/>
          </p:nvPr>
        </p:nvSpPr>
        <p:spPr/>
        <p:txBody>
          <a:bodyPr/>
          <a:lstStyle/>
          <a:p>
            <a:r>
              <a:rPr lang="en-US" dirty="0"/>
              <a:t>Scenarios where The BRIDGE pattern is often Used</a:t>
            </a:r>
          </a:p>
        </p:txBody>
      </p:sp>
      <p:sp>
        <p:nvSpPr>
          <p:cNvPr id="5" name="Content Placeholder 4">
            <a:extLst>
              <a:ext uri="{FF2B5EF4-FFF2-40B4-BE49-F238E27FC236}">
                <a16:creationId xmlns:a16="http://schemas.microsoft.com/office/drawing/2014/main" id="{D4DF7BDE-60C1-FB0F-C636-8321B77404A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268192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69387-5B8B-5AA5-8F8D-E44921490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D409D-8DA8-D6E3-323A-9233BD1436DE}"/>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E2D3A78B-6A10-9F1C-E13C-C77C14429DBE}"/>
              </a:ext>
            </a:extLst>
          </p:cNvPr>
          <p:cNvSpPr>
            <a:spLocks noGrp="1"/>
          </p:cNvSpPr>
          <p:nvPr>
            <p:ph type="body" idx="1"/>
          </p:nvPr>
        </p:nvSpPr>
        <p:spPr/>
        <p:txBody>
          <a:bodyPr/>
          <a:lstStyle/>
          <a:p>
            <a:r>
              <a:rPr lang="en-US" dirty="0"/>
              <a:t>BRIDGE Pattern</a:t>
            </a:r>
          </a:p>
        </p:txBody>
      </p:sp>
    </p:spTree>
    <p:extLst>
      <p:ext uri="{BB962C8B-B14F-4D97-AF65-F5344CB8AC3E}">
        <p14:creationId xmlns:p14="http://schemas.microsoft.com/office/powerpoint/2010/main" val="160487098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E1193-BBF4-9546-A1EA-0A98CB87D3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A71C0-5447-4A12-CB69-491245B1C3D6}"/>
              </a:ext>
            </a:extLst>
          </p:cNvPr>
          <p:cNvSpPr>
            <a:spLocks noGrp="1"/>
          </p:cNvSpPr>
          <p:nvPr>
            <p:ph type="title"/>
          </p:nvPr>
        </p:nvSpPr>
        <p:spPr/>
        <p:txBody>
          <a:bodyPr/>
          <a:lstStyle/>
          <a:p>
            <a:r>
              <a:rPr lang="en-US" dirty="0"/>
              <a:t>Implementing The Bridge Pattern in Code</a:t>
            </a:r>
          </a:p>
        </p:txBody>
      </p:sp>
      <p:sp>
        <p:nvSpPr>
          <p:cNvPr id="3" name="Text Placeholder 2">
            <a:extLst>
              <a:ext uri="{FF2B5EF4-FFF2-40B4-BE49-F238E27FC236}">
                <a16:creationId xmlns:a16="http://schemas.microsoft.com/office/drawing/2014/main" id="{E1AB1712-3381-A94F-224B-059A5A2FDEF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646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39044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1938</TotalTime>
  <Words>9356</Words>
  <Application>Microsoft Office PowerPoint</Application>
  <PresentationFormat>Widescreen</PresentationFormat>
  <Paragraphs>1185</Paragraphs>
  <Slides>343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343</vt:i4>
      </vt:variant>
    </vt:vector>
  </HeadingPairs>
  <TitlesOfParts>
    <vt:vector size="347" baseType="lpstr">
      <vt:lpstr>Arial</vt:lpstr>
      <vt:lpstr>Calibri</vt:lpstr>
      <vt:lpstr>Calibri Light</vt:lpstr>
      <vt:lpstr>Celestial</vt:lpstr>
      <vt:lpstr>Links</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Strategy pattern is often Used</vt:lpstr>
      <vt:lpstr>Haven’t I seen this somewhere before?</vt:lpstr>
      <vt:lpstr>Difference between State and Strategy</vt:lpstr>
      <vt:lpstr>Implementation</vt:lpstr>
      <vt:lpstr>Implementing a Strategy Pattern in Code</vt:lpstr>
      <vt:lpstr>Week 5</vt:lpstr>
      <vt:lpstr>Facade Design Pattern</vt:lpstr>
      <vt:lpstr>Facade problem space</vt:lpstr>
      <vt:lpstr>What problems does Facade Pattern Help Solve?</vt:lpstr>
      <vt:lpstr>Facade Pattern Defined</vt:lpstr>
      <vt:lpstr>Gang of Four Definition</vt:lpstr>
      <vt:lpstr>Attributes of a Facade Design Pattern</vt:lpstr>
      <vt:lpstr>Benefits of a Facade Design Pattern</vt:lpstr>
      <vt:lpstr>Down sides of A Facade Design Pattern</vt:lpstr>
      <vt:lpstr>Relationship to Solid</vt:lpstr>
      <vt:lpstr>Facade pattern and S.O.L.I.D.</vt:lpstr>
      <vt:lpstr>Real World Scenarios</vt:lpstr>
      <vt:lpstr>What are some Scenarios where The Facade Pattern Might be Useful? </vt:lpstr>
      <vt:lpstr>Scenarios where The Facade pattern is often Used</vt:lpstr>
      <vt:lpstr>Implementation</vt:lpstr>
      <vt:lpstr>Implementing a Facade Pattern in Code</vt:lpstr>
      <vt:lpstr>Adapter Design Pattern</vt:lpstr>
      <vt:lpstr>Adapter problem space</vt:lpstr>
      <vt:lpstr>What problems does Adapter Pattern Help Solve?</vt:lpstr>
      <vt:lpstr>Adapter Pattern Defined</vt:lpstr>
      <vt:lpstr>Gang of Four Definition</vt:lpstr>
      <vt:lpstr>Attributes of aN Adapter Design Pattern</vt:lpstr>
      <vt:lpstr>Benefits of an Adapter Design Pattern</vt:lpstr>
      <vt:lpstr>Down sides of An Adapter Design Pattern</vt:lpstr>
      <vt:lpstr>Relationship to Solid</vt:lpstr>
      <vt:lpstr>Adapter pattern and S.O.L.I.D.</vt:lpstr>
      <vt:lpstr>Real World Scenarios</vt:lpstr>
      <vt:lpstr>What are some Scenarios where The Adapter Pattern Might be Useful? </vt:lpstr>
      <vt:lpstr>Scenarios where The Adapter pattern is often Used</vt:lpstr>
      <vt:lpstr>Implementation</vt:lpstr>
      <vt:lpstr>Implementing aN Adapter Pattern in Code</vt:lpstr>
      <vt:lpstr>Assignment Instruction Help</vt:lpstr>
      <vt:lpstr>Coding Kata</vt:lpstr>
      <vt:lpstr>Coding Kata Requirements</vt:lpstr>
      <vt:lpstr>Final Project</vt:lpstr>
      <vt:lpstr>Final Project Requirements</vt:lpstr>
      <vt:lpstr>Design Pattern Break Down</vt:lpstr>
      <vt:lpstr>Check In Demo</vt:lpstr>
      <vt:lpstr>Coding Kata Demo</vt:lpstr>
      <vt:lpstr>Bridge Design Pattern</vt:lpstr>
      <vt:lpstr>Bridge problem space</vt:lpstr>
      <vt:lpstr>What problems does Bridge Pattern Help Solve?</vt:lpstr>
      <vt:lpstr>Bridge Pattern Defined</vt:lpstr>
      <vt:lpstr>Gang of Four Definition</vt:lpstr>
      <vt:lpstr>Attributes of The Bridge Design Pattern</vt:lpstr>
      <vt:lpstr>Benefits of a BRIDGE Design Pattern</vt:lpstr>
      <vt:lpstr>Down sides of THE Bridge Design Pattern</vt:lpstr>
      <vt:lpstr>Relationship to Solid</vt:lpstr>
      <vt:lpstr>BRIDGE pattern and S.O.L.I.D.</vt:lpstr>
      <vt:lpstr>Real World Scenarios</vt:lpstr>
      <vt:lpstr>What are some Scenarios where The BRIDGE Pattern Might be Useful? </vt:lpstr>
      <vt:lpstr>Scenarios where The BRIDGE pattern is often Used</vt:lpstr>
      <vt:lpstr>Implementation</vt:lpstr>
      <vt:lpstr>Implementing The Bridge Pattern in Code</vt:lpstr>
      <vt:lpstr>OBSERVER Design Pattern</vt:lpstr>
      <vt:lpstr>OBSERVER problem space</vt:lpstr>
      <vt:lpstr>What problems does OBSERVER Pattern Help Solve?</vt:lpstr>
      <vt:lpstr>OBSERVER Pattern Defined</vt:lpstr>
      <vt:lpstr>Gang of Four Definition</vt:lpstr>
      <vt:lpstr>Attributes of THE OBSERVER Design Pattern</vt:lpstr>
      <vt:lpstr>Benefits of THE OBSERVER Design Pattern</vt:lpstr>
      <vt:lpstr>Down sides of The Observer Design Pattern</vt:lpstr>
      <vt:lpstr>Relationship to Solid</vt:lpstr>
      <vt:lpstr>Observer pattern and S.O.L.I.D.</vt:lpstr>
      <vt:lpstr>Real World Scenarios</vt:lpstr>
      <vt:lpstr>What are some Scenarios where The OBSERVER Pattern Might be Useful? </vt:lpstr>
      <vt:lpstr>Scenarios where The OBSERVER pattern is often Used</vt:lpstr>
      <vt:lpstr>Implementation</vt:lpstr>
      <vt:lpstr>Implementing THE OBSERVER Pattern in Code</vt:lpstr>
      <vt:lpstr>Links</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Strategy pattern is often Used</vt:lpstr>
      <vt:lpstr>Haven’t I seen this somewhere before?</vt:lpstr>
      <vt:lpstr>Difference between State and Strategy</vt:lpstr>
      <vt:lpstr>Implementation</vt:lpstr>
      <vt:lpstr>Implementing a Strategy Pattern in Code</vt:lpstr>
      <vt:lpstr>Week 5</vt:lpstr>
      <vt:lpstr>Facade Design Pattern</vt:lpstr>
      <vt:lpstr>Facade problem space</vt:lpstr>
      <vt:lpstr>What problems does Facade Pattern Help Solve?</vt:lpstr>
      <vt:lpstr>Facade Pattern Defined</vt:lpstr>
      <vt:lpstr>Gang of Four Definition</vt:lpstr>
      <vt:lpstr>Attributes of a Facade Design Pattern</vt:lpstr>
      <vt:lpstr>Benefits of a Facade Design Pattern</vt:lpstr>
      <vt:lpstr>Down sides of A Facade Design Pattern</vt:lpstr>
      <vt:lpstr>Relationship to Solid</vt:lpstr>
      <vt:lpstr>Facade pattern and S.O.L.I.D.</vt:lpstr>
      <vt:lpstr>Real World Scenarios</vt:lpstr>
      <vt:lpstr>What are some Scenarios where The Facade Pattern Might be Useful? </vt:lpstr>
      <vt:lpstr>Scenarios where The Facade pattern is often Used</vt:lpstr>
      <vt:lpstr>Implementation</vt:lpstr>
      <vt:lpstr>Implementing a Facade Pattern in Code</vt:lpstr>
      <vt:lpstr>Adapter Design Pattern</vt:lpstr>
      <vt:lpstr>Adapter problem space</vt:lpstr>
      <vt:lpstr>What problems does Adapter Pattern Help Solve?</vt:lpstr>
      <vt:lpstr>Adapter Pattern Defined</vt:lpstr>
      <vt:lpstr>Gang of Four Definition</vt:lpstr>
      <vt:lpstr>Attributes of aN Adapter Design Pattern</vt:lpstr>
      <vt:lpstr>Benefits of an Adapter Design Pattern</vt:lpstr>
      <vt:lpstr>Down sides of An Adapter Design Pattern</vt:lpstr>
      <vt:lpstr>Relationship to Solid</vt:lpstr>
      <vt:lpstr>Adapter pattern and S.O.L.I.D.</vt:lpstr>
      <vt:lpstr>Real World Scenarios</vt:lpstr>
      <vt:lpstr>What are some Scenarios where The Adapter Pattern Might be Useful? </vt:lpstr>
      <vt:lpstr>Scenarios where The Adapter pattern is often Used</vt:lpstr>
      <vt:lpstr>Implementation</vt:lpstr>
      <vt:lpstr>Implementing aN Adapter Pattern in Code</vt:lpstr>
      <vt:lpstr>Assignment Instruction Help</vt:lpstr>
      <vt:lpstr>Coding Kata</vt:lpstr>
      <vt:lpstr>Coding Kata Requirements</vt:lpstr>
      <vt:lpstr>Final Project</vt:lpstr>
      <vt:lpstr>Final Project Requirements</vt:lpstr>
      <vt:lpstr>Design Pattern Break Down</vt:lpstr>
      <vt:lpstr>Check In Demo</vt:lpstr>
      <vt:lpstr>Coding Kata Demo</vt:lpstr>
      <vt:lpstr>Bridge Design Pattern</vt:lpstr>
      <vt:lpstr>Bridge problem space</vt:lpstr>
      <vt:lpstr>What problems does Bridge Pattern Help Solve?</vt:lpstr>
      <vt:lpstr>Bridge Pattern Defined</vt:lpstr>
      <vt:lpstr>Gang of Four Definition</vt:lpstr>
      <vt:lpstr>Attributes of The Bridge Design Pattern</vt:lpstr>
      <vt:lpstr>Benefits of a BRIDGE Design Pattern</vt:lpstr>
      <vt:lpstr>Down sides of THE Bridge Design Pattern</vt:lpstr>
      <vt:lpstr>Relationship to Solid</vt:lpstr>
      <vt:lpstr>BRIDGE pattern and S.O.L.I.D.</vt:lpstr>
      <vt:lpstr>Real World Scenarios</vt:lpstr>
      <vt:lpstr>What are some Scenarios where The BRIDGE Pattern Might be Useful? </vt:lpstr>
      <vt:lpstr>Scenarios where The BRIDGE pattern is often Used</vt:lpstr>
      <vt:lpstr>Implementation</vt:lpstr>
      <vt:lpstr>Implementing The Bridge Pattern in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21</cp:revision>
  <dcterms:created xsi:type="dcterms:W3CDTF">2025-04-08T02:19:42Z</dcterms:created>
  <dcterms:modified xsi:type="dcterms:W3CDTF">2025-05-06T21:35:31Z</dcterms:modified>
</cp:coreProperties>
</file>