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5"/>
  </p:notesMasterIdLst>
  <p:sldIdLst>
    <p:sldId id="256" r:id="rId2"/>
    <p:sldId id="257" r:id="rId3"/>
    <p:sldId id="316" r:id="rId4"/>
    <p:sldId id="258" r:id="rId5"/>
    <p:sldId id="259" r:id="rId6"/>
    <p:sldId id="265" r:id="rId7"/>
    <p:sldId id="266" r:id="rId8"/>
    <p:sldId id="280" r:id="rId9"/>
    <p:sldId id="283" r:id="rId10"/>
    <p:sldId id="269" r:id="rId11"/>
    <p:sldId id="270" r:id="rId12"/>
    <p:sldId id="271" r:id="rId13"/>
    <p:sldId id="262" r:id="rId14"/>
    <p:sldId id="272" r:id="rId15"/>
    <p:sldId id="263" r:id="rId16"/>
    <p:sldId id="274" r:id="rId17"/>
    <p:sldId id="273" r:id="rId18"/>
    <p:sldId id="264" r:id="rId19"/>
    <p:sldId id="275" r:id="rId20"/>
    <p:sldId id="276" r:id="rId21"/>
    <p:sldId id="277" r:id="rId22"/>
    <p:sldId id="260" r:id="rId23"/>
    <p:sldId id="313" r:id="rId24"/>
    <p:sldId id="281" r:id="rId25"/>
    <p:sldId id="268" r:id="rId26"/>
    <p:sldId id="284" r:id="rId27"/>
    <p:sldId id="287" r:id="rId28"/>
    <p:sldId id="291" r:id="rId29"/>
    <p:sldId id="295" r:id="rId30"/>
    <p:sldId id="312" r:id="rId31"/>
    <p:sldId id="297" r:id="rId32"/>
    <p:sldId id="299" r:id="rId33"/>
    <p:sldId id="303" r:id="rId34"/>
    <p:sldId id="305" r:id="rId35"/>
    <p:sldId id="309" r:id="rId36"/>
    <p:sldId id="278" r:id="rId37"/>
    <p:sldId id="311" r:id="rId38"/>
    <p:sldId id="267" r:id="rId39"/>
    <p:sldId id="288" r:id="rId40"/>
    <p:sldId id="286" r:id="rId41"/>
    <p:sldId id="289" r:id="rId42"/>
    <p:sldId id="292" r:id="rId43"/>
    <p:sldId id="301" r:id="rId44"/>
    <p:sldId id="304" r:id="rId45"/>
    <p:sldId id="296" r:id="rId46"/>
    <p:sldId id="314" r:id="rId47"/>
    <p:sldId id="298" r:id="rId48"/>
    <p:sldId id="308" r:id="rId49"/>
    <p:sldId id="310" r:id="rId50"/>
    <p:sldId id="317" r:id="rId51"/>
    <p:sldId id="315" r:id="rId52"/>
    <p:sldId id="318" r:id="rId53"/>
    <p:sldId id="319" r:id="rId54"/>
    <p:sldId id="320" r:id="rId55"/>
    <p:sldId id="325" r:id="rId56"/>
    <p:sldId id="331" r:id="rId57"/>
    <p:sldId id="326" r:id="rId58"/>
    <p:sldId id="322" r:id="rId59"/>
    <p:sldId id="323" r:id="rId60"/>
    <p:sldId id="324" r:id="rId61"/>
    <p:sldId id="327" r:id="rId62"/>
    <p:sldId id="328" r:id="rId63"/>
    <p:sldId id="329" r:id="rId64"/>
    <p:sldId id="332" r:id="rId65"/>
    <p:sldId id="333" r:id="rId66"/>
    <p:sldId id="334" r:id="rId67"/>
    <p:sldId id="335" r:id="rId68"/>
    <p:sldId id="282"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8" r:id="rId82"/>
    <p:sldId id="364" r:id="rId83"/>
    <p:sldId id="365" r:id="rId84"/>
    <p:sldId id="366" r:id="rId85"/>
    <p:sldId id="367" r:id="rId86"/>
    <p:sldId id="368" r:id="rId87"/>
    <p:sldId id="369" r:id="rId88"/>
    <p:sldId id="370" r:id="rId89"/>
    <p:sldId id="371" r:id="rId90"/>
    <p:sldId id="372" r:id="rId91"/>
    <p:sldId id="374" r:id="rId92"/>
    <p:sldId id="375"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77" r:id="rId107"/>
    <p:sldId id="376" r:id="rId108"/>
    <p:sldId id="362" r:id="rId109"/>
    <p:sldId id="363" r:id="rId110"/>
    <p:sldId id="293" r:id="rId111"/>
    <p:sldId id="285" r:id="rId112"/>
    <p:sldId id="290" r:id="rId113"/>
    <p:sldId id="294" r:id="rId1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6" autoAdjust="0"/>
    <p:restoredTop sz="94660"/>
  </p:normalViewPr>
  <p:slideViewPr>
    <p:cSldViewPr snapToGrid="0">
      <p:cViewPr varScale="1">
        <p:scale>
          <a:sx n="95" d="100"/>
          <a:sy n="95" d="100"/>
        </p:scale>
        <p:origin x="11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56</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3.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5.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7.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88.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89.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4EED-176B-93CF-3208-72CBF37F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6EFE2-D086-7926-CD3B-DA69A7172779}"/>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B5A97FE5-AC7A-107F-AFC0-85E85AEE6FFB}"/>
              </a:ext>
            </a:extLst>
          </p:cNvPr>
          <p:cNvSpPr>
            <a:spLocks noGrp="1"/>
          </p:cNvSpPr>
          <p:nvPr>
            <p:ph idx="1"/>
          </p:nvPr>
        </p:nvSpPr>
        <p:spPr/>
        <p:txBody>
          <a:bodyPr/>
          <a:lstStyle/>
          <a:p>
            <a:pPr rtl="0">
              <a:buFont typeface="Arial" panose="020B0604020202020204" pitchFamily="34" charset="0"/>
              <a:buChar char="•"/>
            </a:pPr>
            <a:r>
              <a:rPr lang="en-US" dirty="0"/>
              <a:t>Most languages provide method delegation and in many cases this may be a more appropriate implementation to solve this problem.</a:t>
            </a:r>
          </a:p>
          <a:p>
            <a:pPr rtl="0">
              <a:buFont typeface="Arial" panose="020B0604020202020204" pitchFamily="34" charset="0"/>
              <a:buChar char="•"/>
            </a:pPr>
            <a:r>
              <a:rPr lang="en-US" dirty="0"/>
              <a:t>May overcomplicate behavior.</a:t>
            </a:r>
          </a:p>
        </p:txBody>
      </p:sp>
    </p:spTree>
    <p:extLst>
      <p:ext uri="{BB962C8B-B14F-4D97-AF65-F5344CB8AC3E}">
        <p14:creationId xmlns:p14="http://schemas.microsoft.com/office/powerpoint/2010/main" val="394595951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6AAC-BD68-F217-6A49-3FAFA2951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4B106-EE45-92AC-FAB6-3E6C640856EB}"/>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95719F64-396A-BC86-F1B7-6356CE81E02E}"/>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4029243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AAA8-7026-2B6C-FF0F-4EEB53E0E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24B9E8-6E84-5F5A-6528-DCBE183615C7}"/>
              </a:ext>
            </a:extLst>
          </p:cNvPr>
          <p:cNvSpPr>
            <a:spLocks noGrp="1"/>
          </p:cNvSpPr>
          <p:nvPr>
            <p:ph type="title"/>
          </p:nvPr>
        </p:nvSpPr>
        <p:spPr/>
        <p:txBody>
          <a:bodyPr/>
          <a:lstStyle/>
          <a:p>
            <a:r>
              <a:rPr lang="en-US" dirty="0"/>
              <a:t>Strategy pattern and S.O.L.I.D.</a:t>
            </a:r>
          </a:p>
        </p:txBody>
      </p:sp>
      <p:sp>
        <p:nvSpPr>
          <p:cNvPr id="5" name="Content Placeholder 4">
            <a:extLst>
              <a:ext uri="{FF2B5EF4-FFF2-40B4-BE49-F238E27FC236}">
                <a16:creationId xmlns:a16="http://schemas.microsoft.com/office/drawing/2014/main" id="{DF490322-9A8F-5737-002C-3EC967EE676A}"/>
              </a:ext>
            </a:extLst>
          </p:cNvPr>
          <p:cNvSpPr>
            <a:spLocks noGrp="1"/>
          </p:cNvSpPr>
          <p:nvPr>
            <p:ph idx="1"/>
          </p:nvPr>
        </p:nvSpPr>
        <p:spPr/>
        <p:txBody>
          <a:bodyPr/>
          <a:lstStyle/>
          <a:p>
            <a:r>
              <a:rPr lang="en-US" dirty="0"/>
              <a:t>S. Each Concrete class has a single responsibility (To handle the behavior for a specific strategy)</a:t>
            </a:r>
          </a:p>
          <a:p>
            <a:r>
              <a:rPr lang="en-US" dirty="0"/>
              <a:t>O. Strategy Pattern is open to extension (by adding new concrete classes) and closed to modification by not necessitating changing other classes to implement the new strategy.</a:t>
            </a:r>
          </a:p>
          <a:p>
            <a:r>
              <a:rPr lang="en-US" dirty="0"/>
              <a:t>L. Concrete Strategies must be interchangeable for one another because they fully must represent the strategy interface.</a:t>
            </a:r>
          </a:p>
          <a:p>
            <a:r>
              <a:rPr lang="en-US" dirty="0"/>
              <a:t>I.  The Strategy interface requires an interface that only does what is required to handle the strategy involved and not force having nonessential functionality. </a:t>
            </a:r>
          </a:p>
          <a:p>
            <a:r>
              <a:rPr lang="en-US" dirty="0"/>
              <a:t>D. The strategy can be injected into context and context is dependent on the interface not the concrete class. </a:t>
            </a:r>
          </a:p>
        </p:txBody>
      </p:sp>
    </p:spTree>
    <p:extLst>
      <p:ext uri="{BB962C8B-B14F-4D97-AF65-F5344CB8AC3E}">
        <p14:creationId xmlns:p14="http://schemas.microsoft.com/office/powerpoint/2010/main" val="16408761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4137-25FD-EC9F-035A-ABE7B596B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16669-601B-86A6-F00F-7C86026F563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45AB270-6F6D-C496-BEFF-50FD10EF0FE6}"/>
              </a:ext>
            </a:extLst>
          </p:cNvPr>
          <p:cNvSpPr>
            <a:spLocks noGrp="1"/>
          </p:cNvSpPr>
          <p:nvPr>
            <p:ph type="body" idx="1"/>
          </p:nvPr>
        </p:nvSpPr>
        <p:spPr>
          <a:xfrm>
            <a:off x="685799" y="4624981"/>
            <a:ext cx="10131428" cy="860400"/>
          </a:xfrm>
        </p:spPr>
        <p:txBody>
          <a:bodyPr/>
          <a:lstStyle/>
          <a:p>
            <a:r>
              <a:rPr lang="en-US" dirty="0"/>
              <a:t>Strategy pattern</a:t>
            </a:r>
          </a:p>
        </p:txBody>
      </p:sp>
    </p:spTree>
    <p:extLst>
      <p:ext uri="{BB962C8B-B14F-4D97-AF65-F5344CB8AC3E}">
        <p14:creationId xmlns:p14="http://schemas.microsoft.com/office/powerpoint/2010/main" val="309286177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1C0F-B7AD-2F9D-E315-0146851B5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E3086-244A-A415-C749-97F40C8882C6}"/>
              </a:ext>
            </a:extLst>
          </p:cNvPr>
          <p:cNvSpPr>
            <a:spLocks noGrp="1"/>
          </p:cNvSpPr>
          <p:nvPr>
            <p:ph type="title"/>
          </p:nvPr>
        </p:nvSpPr>
        <p:spPr/>
        <p:txBody>
          <a:bodyPr/>
          <a:lstStyle/>
          <a:p>
            <a:r>
              <a:rPr lang="en-US" dirty="0"/>
              <a:t>What are some Scenarios where The Strategy Pattern Might be Useful? </a:t>
            </a:r>
          </a:p>
        </p:txBody>
      </p:sp>
      <p:sp>
        <p:nvSpPr>
          <p:cNvPr id="3" name="Text Placeholder 2">
            <a:extLst>
              <a:ext uri="{FF2B5EF4-FFF2-40B4-BE49-F238E27FC236}">
                <a16:creationId xmlns:a16="http://schemas.microsoft.com/office/drawing/2014/main" id="{0469D250-8467-D37F-D018-3870CCBA2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99310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3DAE-2A55-3A39-1ECD-0234FA7D3B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8F35D-CFB0-727C-41CA-4EBF2AB4FCDD}"/>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9F370C81-3EE8-B330-9489-1C5754D20A6D}"/>
              </a:ext>
            </a:extLst>
          </p:cNvPr>
          <p:cNvSpPr>
            <a:spLocks noGrp="1"/>
          </p:cNvSpPr>
          <p:nvPr>
            <p:ph idx="1"/>
          </p:nvPr>
        </p:nvSpPr>
        <p:spPr/>
        <p:txBody>
          <a:bodyPr/>
          <a:lstStyle/>
          <a:p>
            <a:pPr rtl="0">
              <a:buFont typeface="Arial" panose="020B0604020202020204" pitchFamily="34" charset="0"/>
              <a:buChar char="•"/>
            </a:pPr>
            <a:r>
              <a:rPr lang="en-US" dirty="0"/>
              <a:t>Payment Processing Systems</a:t>
            </a:r>
          </a:p>
          <a:p>
            <a:pPr rtl="0">
              <a:buFont typeface="Arial" panose="020B0604020202020204" pitchFamily="34" charset="0"/>
              <a:buChar char="•"/>
            </a:pPr>
            <a:r>
              <a:rPr lang="en-US" dirty="0"/>
              <a:t>Data Encryption</a:t>
            </a:r>
          </a:p>
          <a:p>
            <a:pPr rtl="0">
              <a:buFont typeface="Arial" panose="020B0604020202020204" pitchFamily="34" charset="0"/>
              <a:buChar char="•"/>
            </a:pPr>
            <a:r>
              <a:rPr lang="en-US" dirty="0"/>
              <a:t>Sorting</a:t>
            </a:r>
          </a:p>
          <a:p>
            <a:pPr rtl="0">
              <a:buFont typeface="Arial" panose="020B0604020202020204" pitchFamily="34" charset="0"/>
              <a:buChar char="•"/>
            </a:pPr>
            <a:r>
              <a:rPr lang="en-US" dirty="0"/>
              <a:t>File Compression</a:t>
            </a:r>
          </a:p>
          <a:p>
            <a:pPr rtl="0">
              <a:buFont typeface="Arial" panose="020B0604020202020204" pitchFamily="34" charset="0"/>
              <a:buChar char="•"/>
            </a:pPr>
            <a:r>
              <a:rPr lang="en-US" dirty="0"/>
              <a:t>Authentication</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167383279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3B138-86F7-6E50-E25F-AAF476CF7956}"/>
              </a:ext>
            </a:extLst>
          </p:cNvPr>
          <p:cNvSpPr>
            <a:spLocks noGrp="1"/>
          </p:cNvSpPr>
          <p:nvPr>
            <p:ph type="title"/>
          </p:nvPr>
        </p:nvSpPr>
        <p:spPr/>
        <p:txBody>
          <a:bodyPr/>
          <a:lstStyle/>
          <a:p>
            <a:r>
              <a:rPr lang="en-US" dirty="0"/>
              <a:t>Haven’t I seen this somewhere before?</a:t>
            </a:r>
          </a:p>
        </p:txBody>
      </p:sp>
      <p:sp>
        <p:nvSpPr>
          <p:cNvPr id="5" name="Text Placeholder 4">
            <a:extLst>
              <a:ext uri="{FF2B5EF4-FFF2-40B4-BE49-F238E27FC236}">
                <a16:creationId xmlns:a16="http://schemas.microsoft.com/office/drawing/2014/main" id="{D508D543-81E0-8B6A-F617-E4F9EB08DC94}"/>
              </a:ext>
            </a:extLst>
          </p:cNvPr>
          <p:cNvSpPr>
            <a:spLocks noGrp="1"/>
          </p:cNvSpPr>
          <p:nvPr>
            <p:ph type="body" idx="1"/>
          </p:nvPr>
        </p:nvSpPr>
        <p:spPr/>
        <p:txBody>
          <a:bodyPr/>
          <a:lstStyle/>
          <a:p>
            <a:r>
              <a:rPr lang="en-US" dirty="0"/>
              <a:t>This is just a state pattern right?</a:t>
            </a:r>
          </a:p>
        </p:txBody>
      </p:sp>
    </p:spTree>
    <p:extLst>
      <p:ext uri="{BB962C8B-B14F-4D97-AF65-F5344CB8AC3E}">
        <p14:creationId xmlns:p14="http://schemas.microsoft.com/office/powerpoint/2010/main" val="24042748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4ABB6-600D-BC60-97CA-7BE8F0EFA642}"/>
              </a:ext>
            </a:extLst>
          </p:cNvPr>
          <p:cNvSpPr>
            <a:spLocks noGrp="1"/>
          </p:cNvSpPr>
          <p:nvPr>
            <p:ph type="title"/>
          </p:nvPr>
        </p:nvSpPr>
        <p:spPr/>
        <p:txBody>
          <a:bodyPr/>
          <a:lstStyle/>
          <a:p>
            <a:r>
              <a:rPr lang="en-US" dirty="0"/>
              <a:t>Difference between State and Strategy</a:t>
            </a:r>
          </a:p>
        </p:txBody>
      </p:sp>
      <p:sp>
        <p:nvSpPr>
          <p:cNvPr id="5" name="Text Placeholder 4">
            <a:extLst>
              <a:ext uri="{FF2B5EF4-FFF2-40B4-BE49-F238E27FC236}">
                <a16:creationId xmlns:a16="http://schemas.microsoft.com/office/drawing/2014/main" id="{82FFC94C-5261-0A87-FFAD-B8286E422C8B}"/>
              </a:ext>
            </a:extLst>
          </p:cNvPr>
          <p:cNvSpPr>
            <a:spLocks noGrp="1"/>
          </p:cNvSpPr>
          <p:nvPr>
            <p:ph type="body" idx="1"/>
          </p:nvPr>
        </p:nvSpPr>
        <p:spPr/>
        <p:txBody>
          <a:bodyPr/>
          <a:lstStyle/>
          <a:p>
            <a:r>
              <a:rPr lang="en-US" dirty="0"/>
              <a:t>State</a:t>
            </a:r>
          </a:p>
        </p:txBody>
      </p:sp>
      <p:sp>
        <p:nvSpPr>
          <p:cNvPr id="6" name="Content Placeholder 5">
            <a:extLst>
              <a:ext uri="{FF2B5EF4-FFF2-40B4-BE49-F238E27FC236}">
                <a16:creationId xmlns:a16="http://schemas.microsoft.com/office/drawing/2014/main" id="{D3221EB2-D706-2149-B325-D24EAF465900}"/>
              </a:ext>
            </a:extLst>
          </p:cNvPr>
          <p:cNvSpPr>
            <a:spLocks noGrp="1"/>
          </p:cNvSpPr>
          <p:nvPr>
            <p:ph sz="half" idx="2"/>
          </p:nvPr>
        </p:nvSpPr>
        <p:spPr/>
        <p:txBody>
          <a:bodyPr/>
          <a:lstStyle/>
          <a:p>
            <a:r>
              <a:rPr lang="en-US" dirty="0"/>
              <a:t>Changes the object’s behavior based on its internal state.</a:t>
            </a:r>
          </a:p>
          <a:p>
            <a:r>
              <a:rPr lang="en-US" dirty="0"/>
              <a:t>Varies based on when the state of the application changes.</a:t>
            </a:r>
          </a:p>
          <a:p>
            <a:r>
              <a:rPr lang="en-US" dirty="0"/>
              <a:t>Concrete classes represent a full state.</a:t>
            </a:r>
          </a:p>
        </p:txBody>
      </p:sp>
      <p:sp>
        <p:nvSpPr>
          <p:cNvPr id="7" name="Text Placeholder 6">
            <a:extLst>
              <a:ext uri="{FF2B5EF4-FFF2-40B4-BE49-F238E27FC236}">
                <a16:creationId xmlns:a16="http://schemas.microsoft.com/office/drawing/2014/main" id="{EEB22BA5-D533-9DA5-351B-884BBD91413B}"/>
              </a:ext>
            </a:extLst>
          </p:cNvPr>
          <p:cNvSpPr>
            <a:spLocks noGrp="1"/>
          </p:cNvSpPr>
          <p:nvPr>
            <p:ph type="body" sz="quarter" idx="3"/>
          </p:nvPr>
        </p:nvSpPr>
        <p:spPr/>
        <p:txBody>
          <a:bodyPr/>
          <a:lstStyle/>
          <a:p>
            <a:r>
              <a:rPr lang="en-US" dirty="0"/>
              <a:t>Strategy</a:t>
            </a:r>
          </a:p>
        </p:txBody>
      </p:sp>
      <p:sp>
        <p:nvSpPr>
          <p:cNvPr id="8" name="Content Placeholder 7">
            <a:extLst>
              <a:ext uri="{FF2B5EF4-FFF2-40B4-BE49-F238E27FC236}">
                <a16:creationId xmlns:a16="http://schemas.microsoft.com/office/drawing/2014/main" id="{8314BB5B-5FC6-4352-171E-8895F55323E1}"/>
              </a:ext>
            </a:extLst>
          </p:cNvPr>
          <p:cNvSpPr>
            <a:spLocks noGrp="1"/>
          </p:cNvSpPr>
          <p:nvPr>
            <p:ph sz="quarter" idx="4"/>
          </p:nvPr>
        </p:nvSpPr>
        <p:spPr/>
        <p:txBody>
          <a:bodyPr/>
          <a:lstStyle/>
          <a:p>
            <a:r>
              <a:rPr lang="en-US" dirty="0"/>
              <a:t>Changes based on client selection.</a:t>
            </a:r>
          </a:p>
          <a:p>
            <a:r>
              <a:rPr lang="en-US" dirty="0"/>
              <a:t>Varies  when choosing a specific strategy at a specific time in execution.</a:t>
            </a:r>
          </a:p>
          <a:p>
            <a:r>
              <a:rPr lang="en-US" dirty="0"/>
              <a:t>Concrete classes represent a different strategy for solving a problem.</a:t>
            </a:r>
          </a:p>
        </p:txBody>
      </p:sp>
    </p:spTree>
    <p:extLst>
      <p:ext uri="{BB962C8B-B14F-4D97-AF65-F5344CB8AC3E}">
        <p14:creationId xmlns:p14="http://schemas.microsoft.com/office/powerpoint/2010/main" val="32549597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F3DC-861B-3E40-6851-D0912E00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B4E10-CA95-4AF9-3A0F-F9DF82B7373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C135168-C0E5-ADBE-7718-167DF4F3365E}"/>
              </a:ext>
            </a:extLst>
          </p:cNvPr>
          <p:cNvSpPr>
            <a:spLocks noGrp="1"/>
          </p:cNvSpPr>
          <p:nvPr>
            <p:ph type="body" idx="1"/>
          </p:nvPr>
        </p:nvSpPr>
        <p:spPr/>
        <p:txBody>
          <a:bodyPr/>
          <a:lstStyle/>
          <a:p>
            <a:r>
              <a:rPr lang="en-US" dirty="0"/>
              <a:t>Strategy Pattern</a:t>
            </a:r>
          </a:p>
        </p:txBody>
      </p:sp>
    </p:spTree>
    <p:extLst>
      <p:ext uri="{BB962C8B-B14F-4D97-AF65-F5344CB8AC3E}">
        <p14:creationId xmlns:p14="http://schemas.microsoft.com/office/powerpoint/2010/main" val="25959055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FF8-E472-2323-FD1A-3B4638B3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A8E07-6CF6-C698-0E5E-FBE2EB4FBE5E}"/>
              </a:ext>
            </a:extLst>
          </p:cNvPr>
          <p:cNvSpPr>
            <a:spLocks noGrp="1"/>
          </p:cNvSpPr>
          <p:nvPr>
            <p:ph type="title"/>
          </p:nvPr>
        </p:nvSpPr>
        <p:spPr/>
        <p:txBody>
          <a:bodyPr/>
          <a:lstStyle/>
          <a:p>
            <a:r>
              <a:rPr lang="en-US" dirty="0"/>
              <a:t>Implementing a Strategy Pattern in Code</a:t>
            </a:r>
          </a:p>
        </p:txBody>
      </p:sp>
      <p:sp>
        <p:nvSpPr>
          <p:cNvPr id="3" name="Text Placeholder 2">
            <a:extLst>
              <a:ext uri="{FF2B5EF4-FFF2-40B4-BE49-F238E27FC236}">
                <a16:creationId xmlns:a16="http://schemas.microsoft.com/office/drawing/2014/main" id="{ED38C8C6-FED1-9852-E03F-E5C68FC1D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4571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B1C1C-960D-59E1-8686-AAAD4AD745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E4EA03-5F7B-4A2E-8652-8694E1A9F456}"/>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1D6DB0F-CF23-476F-39C1-21F48B16DF8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7CC809C-C3F9-7A0C-FDD3-3616A9327A6E}"/>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05946813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2C211-AF30-1F13-3CAA-1448169610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1270E8-A4F0-A261-03B3-75A34F24176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F1898F46-7593-9426-244A-3D89314D498F}"/>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5CEDFB4A-15BF-68A5-A3C6-31EADBE0F9ED}"/>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0293238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96246-82CD-D390-3594-783CA1ADC1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A517C70-673D-3424-7A23-8535DF58C9BC}"/>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7005B0D3-7197-80BE-9801-26534ABF8357}"/>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7EC6744B-CFA8-13FC-CAA4-E3DDC5679AD6}"/>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229009389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59FCD-DE9B-6AA3-28AA-666E17520F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37DBB9-549E-B3A4-A979-AEA05B2A2530}"/>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EF56D02A-EA0D-7DF8-EF50-2404C62CE14A}"/>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889035A3-8497-004B-987B-3CD962D98C39}"/>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1497247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02EC2BEA-2377-8A0D-8B4F-57599CC1982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Tree>
    <p:extLst>
      <p:ext uri="{BB962C8B-B14F-4D97-AF65-F5344CB8AC3E}">
        <p14:creationId xmlns:p14="http://schemas.microsoft.com/office/powerpoint/2010/main" val="138473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5097654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“The State Pattern allows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FB9E-D2F3-5DD3-56D7-56695BA2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83F75-4615-1096-C5B0-5FF2FD773A5A}"/>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457EBBC7-FA6B-3D02-0BD8-4B8FD72156B3}"/>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267641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CF5F-366B-73D8-94FE-6BDCDEDFC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00EE-C325-FE96-6B5D-AA9BE2DE885B}"/>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23D8B1C9-5066-6266-079C-DF2AFC51FD5A}"/>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8508878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FA6B4-D0FB-C1D3-338C-F0017B2B52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91F3CC9-A621-1674-0D56-8CF52AA8F96D}"/>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8EA0F3CB-A4C0-A806-B547-4AECF59FE525}"/>
              </a:ext>
            </a:extLst>
          </p:cNvPr>
          <p:cNvGraphicFramePr>
            <a:graphicFrameLocks noGrp="1"/>
          </p:cNvGraphicFramePr>
          <p:nvPr>
            <p:ph idx="1"/>
            <p:extLst>
              <p:ext uri="{D42A27DB-BD31-4B8C-83A1-F6EECF244321}">
                <p14:modId xmlns:p14="http://schemas.microsoft.com/office/powerpoint/2010/main" val="197245583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3082152"/>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B8CB78E-5434-A7F0-38EC-F7AF10581123}"/>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C7F591-94B2-0957-C654-0759885050A1}"/>
              </a:ext>
            </a:extLst>
          </p:cNvPr>
          <p:cNvGraphicFramePr>
            <a:graphicFrameLocks noGrp="1"/>
          </p:cNvGraphicFramePr>
          <p:nvPr>
            <p:ph idx="1"/>
            <p:extLst>
              <p:ext uri="{D42A27DB-BD31-4B8C-83A1-F6EECF244321}">
                <p14:modId xmlns:p14="http://schemas.microsoft.com/office/powerpoint/2010/main" val="2184508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810108"/>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07C14B5-4BCF-4161-DFF3-4B634662395E}"/>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A8C54-EA65-6BD9-72EF-24A886C27BD7}"/>
              </a:ext>
            </a:extLst>
          </p:cNvPr>
          <p:cNvGraphicFramePr>
            <a:graphicFrameLocks noGrp="1"/>
          </p:cNvGraphicFramePr>
          <p:nvPr>
            <p:ph idx="1"/>
            <p:extLst>
              <p:ext uri="{D42A27DB-BD31-4B8C-83A1-F6EECF244321}">
                <p14:modId xmlns:p14="http://schemas.microsoft.com/office/powerpoint/2010/main" val="264640378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773016"/>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97E1FE0-FCDB-A555-F7AF-4A8DB194E29E}"/>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C98270-F410-5601-3FD5-3DC533FB56CF}"/>
              </a:ext>
            </a:extLst>
          </p:cNvPr>
          <p:cNvGraphicFramePr>
            <a:graphicFrameLocks noGrp="1"/>
          </p:cNvGraphicFramePr>
          <p:nvPr>
            <p:ph idx="1"/>
            <p:extLst>
              <p:ext uri="{D42A27DB-BD31-4B8C-83A1-F6EECF244321}">
                <p14:modId xmlns:p14="http://schemas.microsoft.com/office/powerpoint/2010/main" val="14750478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7495361"/>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90C0B1-BD2E-AE32-A386-6F32EFC62EAE}"/>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29A6DFD-19C4-A6B8-9E17-BA34CE85DB7F}"/>
              </a:ext>
            </a:extLst>
          </p:cNvPr>
          <p:cNvGraphicFramePr>
            <a:graphicFrameLocks noGrp="1"/>
          </p:cNvGraphicFramePr>
          <p:nvPr>
            <p:ph idx="1"/>
            <p:extLst>
              <p:ext uri="{D42A27DB-BD31-4B8C-83A1-F6EECF244321}">
                <p14:modId xmlns:p14="http://schemas.microsoft.com/office/powerpoint/2010/main" val="87667788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173656"/>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DA934D6-EA49-19D7-1A7F-9763E9D640C4}"/>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0A07D-5C03-4C3D-7E17-250FA099220E}"/>
              </a:ext>
            </a:extLst>
          </p:cNvPr>
          <p:cNvGraphicFramePr>
            <a:graphicFrameLocks noGrp="1"/>
          </p:cNvGraphicFramePr>
          <p:nvPr>
            <p:ph idx="1"/>
            <p:extLst>
              <p:ext uri="{D42A27DB-BD31-4B8C-83A1-F6EECF244321}">
                <p14:modId xmlns:p14="http://schemas.microsoft.com/office/powerpoint/2010/main" val="201238495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83775"/>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E25A12E-B72F-0305-3053-55E923172D6E}"/>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95F792-7056-5CE8-C57A-6F7436F058EE}"/>
              </a:ext>
            </a:extLst>
          </p:cNvPr>
          <p:cNvGraphicFramePr>
            <a:graphicFrameLocks noGrp="1"/>
          </p:cNvGraphicFramePr>
          <p:nvPr>
            <p:ph idx="1"/>
            <p:extLst>
              <p:ext uri="{D42A27DB-BD31-4B8C-83A1-F6EECF244321}">
                <p14:modId xmlns:p14="http://schemas.microsoft.com/office/powerpoint/2010/main" val="3055181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60914"/>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9D15681-6FD9-C451-A630-7D27486F1EB9}"/>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E361D-5C1D-216A-F508-74220A7DF4DD}"/>
              </a:ext>
            </a:extLst>
          </p:cNvPr>
          <p:cNvGraphicFramePr>
            <a:graphicFrameLocks noGrp="1"/>
          </p:cNvGraphicFramePr>
          <p:nvPr>
            <p:ph idx="1"/>
            <p:extLst>
              <p:ext uri="{D42A27DB-BD31-4B8C-83A1-F6EECF244321}">
                <p14:modId xmlns:p14="http://schemas.microsoft.com/office/powerpoint/2010/main" val="29368825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0221892"/>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D2B1D4F-83BB-9B8D-97E2-F01E809F6173}"/>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80736F-36D4-FB30-8497-8BC32336C22C}"/>
              </a:ext>
            </a:extLst>
          </p:cNvPr>
          <p:cNvGraphicFramePr>
            <a:graphicFrameLocks noGrp="1"/>
          </p:cNvGraphicFramePr>
          <p:nvPr>
            <p:ph idx="1"/>
            <p:extLst>
              <p:ext uri="{D42A27DB-BD31-4B8C-83A1-F6EECF244321}">
                <p14:modId xmlns:p14="http://schemas.microsoft.com/office/powerpoint/2010/main" val="9298070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192422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95EB-0CC9-4F6B-AEBD-1B77749F8360}"/>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749BFEDD-A957-177D-4BAB-FAE31615343C}"/>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62EBA1A8-5AD4-7899-6DC7-02AE466AAD0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799532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4BBF-1B19-0944-B389-967EAA181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B8EB04-CD71-C87F-BA43-EBC08B911AF0}"/>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76109D82-D24C-3459-EEBB-1C226279D52D}"/>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354410533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8ED1-434D-7A1E-4FA2-F70640E89746}"/>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020A5C98-3D08-F46D-967C-29B998D65CD8}"/>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0052531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6FDE-0B3E-4D16-0523-D9ED883A7E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A8A9-14AC-A53F-4AE0-7540BF2DCD53}"/>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A359FF29-A74C-0FB3-8E72-7E86C024AB7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841557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6BD59-2363-8D0C-5524-A91BD8BE8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63949-6D9C-165F-3B9D-F192AA79BFE0}"/>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CAD94902-7B93-5BB4-8A79-6D70A49C5D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265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0F75-74F1-E0B6-8984-1CD362296D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271D27-B4FB-574A-D209-BD627034DFFF}"/>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3FE5FEF5-9EE9-3E84-0896-1944C62D8EC4}"/>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18135350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0DAB-F817-E10F-68DA-089E9421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F807F-3AAF-07CE-E0AE-65DA8D161C94}"/>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25DE88E7-7959-1743-B621-F7A0B2B031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9688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020-8FA9-1F31-F4DB-1C826B7A30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9169D9-9755-D0ED-64CB-A85AD56B378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715711C-47E0-CF5F-2C14-699704554B83}"/>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658A8E43-2C5F-0665-BED1-CD421ED80A0D}"/>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72910756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6D82-ACBC-62B1-7C5B-1FA9B8DF97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D902C1-A291-FF30-F80B-5F3223C12FE1}"/>
              </a:ext>
            </a:extLst>
          </p:cNvPr>
          <p:cNvSpPr>
            <a:spLocks noGrp="1"/>
          </p:cNvSpPr>
          <p:nvPr>
            <p:ph type="title"/>
          </p:nvPr>
        </p:nvSpPr>
        <p:spPr/>
        <p:txBody>
          <a:bodyPr/>
          <a:lstStyle/>
          <a:p>
            <a:r>
              <a:rPr lang="en-US" dirty="0"/>
              <a:t>Attributes of a Strategy Design Pattern</a:t>
            </a:r>
          </a:p>
        </p:txBody>
      </p:sp>
      <p:sp>
        <p:nvSpPr>
          <p:cNvPr id="6" name="Content Placeholder 5">
            <a:extLst>
              <a:ext uri="{FF2B5EF4-FFF2-40B4-BE49-F238E27FC236}">
                <a16:creationId xmlns:a16="http://schemas.microsoft.com/office/drawing/2014/main" id="{5608DD7C-716C-5C41-686D-D3174F8DDB54}"/>
              </a:ext>
            </a:extLst>
          </p:cNvPr>
          <p:cNvSpPr>
            <a:spLocks noGrp="1"/>
          </p:cNvSpPr>
          <p:nvPr>
            <p:ph idx="1"/>
          </p:nvPr>
        </p:nvSpPr>
        <p:spPr/>
        <p:txBody>
          <a:bodyPr/>
          <a:lstStyle/>
          <a:p>
            <a:pPr rtl="0"/>
            <a:r>
              <a:rPr lang="en-US" b="1" dirty="0"/>
              <a:t>There is a strategy interface the defines the action method.</a:t>
            </a:r>
            <a:endParaRPr lang="en-US" dirty="0"/>
          </a:p>
          <a:p>
            <a:pPr rtl="0"/>
            <a:r>
              <a:rPr lang="en-US" b="1" dirty="0"/>
              <a:t>Multiple concrete strategies (Implementations)</a:t>
            </a:r>
            <a:endParaRPr lang="en-US" dirty="0"/>
          </a:p>
          <a:p>
            <a:pPr rtl="0"/>
            <a:r>
              <a:rPr lang="en-US" b="1" dirty="0"/>
              <a:t>There is a strategy context which encapsulates the strategy interface</a:t>
            </a:r>
          </a:p>
          <a:p>
            <a:pPr rtl="0"/>
            <a:r>
              <a:rPr lang="en-US" b="1" dirty="0"/>
              <a:t>The context allows the calling code to set its internal strategy field to a concrete implementation</a:t>
            </a:r>
          </a:p>
          <a:p>
            <a:pPr rtl="0"/>
            <a:r>
              <a:rPr lang="en-US" b="1" dirty="0"/>
              <a:t>The concrete strategy implementation is set on the context based on some conditional logic</a:t>
            </a:r>
            <a:endParaRPr lang="en-US" dirty="0"/>
          </a:p>
        </p:txBody>
      </p:sp>
    </p:spTree>
    <p:extLst>
      <p:ext uri="{BB962C8B-B14F-4D97-AF65-F5344CB8AC3E}">
        <p14:creationId xmlns:p14="http://schemas.microsoft.com/office/powerpoint/2010/main" val="39044504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B10-1AE9-772C-01B9-C2D4FA1E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BFF9-E25B-4811-2EE2-6DA92A3D1ED3}"/>
              </a:ext>
            </a:extLst>
          </p:cNvPr>
          <p:cNvSpPr>
            <a:spLocks noGrp="1"/>
          </p:cNvSpPr>
          <p:nvPr>
            <p:ph type="title"/>
          </p:nvPr>
        </p:nvSpPr>
        <p:spPr/>
        <p:txBody>
          <a:bodyPr/>
          <a:lstStyle/>
          <a:p>
            <a:r>
              <a:rPr lang="en-US" dirty="0"/>
              <a:t>Benefits of a Strategy Design Pattern</a:t>
            </a:r>
          </a:p>
        </p:txBody>
      </p:sp>
      <p:sp>
        <p:nvSpPr>
          <p:cNvPr id="3" name="Content Placeholder 2">
            <a:extLst>
              <a:ext uri="{FF2B5EF4-FFF2-40B4-BE49-F238E27FC236}">
                <a16:creationId xmlns:a16="http://schemas.microsoft.com/office/drawing/2014/main" id="{01DA5437-B481-1279-4749-21AB2B1FF37E}"/>
              </a:ext>
            </a:extLst>
          </p:cNvPr>
          <p:cNvSpPr>
            <a:spLocks noGrp="1"/>
          </p:cNvSpPr>
          <p:nvPr>
            <p:ph idx="1"/>
          </p:nvPr>
        </p:nvSpPr>
        <p:spPr/>
        <p:txBody>
          <a:bodyPr/>
          <a:lstStyle/>
          <a:p>
            <a:pPr rtl="0"/>
            <a:r>
              <a:rPr lang="en-US" b="1" dirty="0"/>
              <a:t>Reduces complex conditional logic from the code because each type of behavior is handled by it’s own strategy</a:t>
            </a:r>
            <a:endParaRPr lang="en-US" dirty="0"/>
          </a:p>
          <a:p>
            <a:pPr rtl="0"/>
            <a:r>
              <a:rPr lang="en-US" b="1" dirty="0"/>
              <a:t>Easily swap algorithms at runtime</a:t>
            </a:r>
            <a:endParaRPr lang="en-US" dirty="0"/>
          </a:p>
          <a:p>
            <a:r>
              <a:rPr lang="en-US" b="1" dirty="0"/>
              <a:t>Because the context retains I’s strategy you don’t have to execute conditional logic regularly</a:t>
            </a:r>
          </a:p>
          <a:p>
            <a:pPr marL="0" indent="0">
              <a:buNone/>
            </a:pP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313604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1643</TotalTime>
  <Words>3486</Words>
  <Application>Microsoft Office PowerPoint</Application>
  <PresentationFormat>Widescreen</PresentationFormat>
  <Paragraphs>387</Paragraphs>
  <Slides>113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113</vt:i4>
      </vt:variant>
    </vt:vector>
  </HeadingPairs>
  <TitlesOfParts>
    <vt:vector size="117" baseType="lpstr">
      <vt:lpstr>Arial</vt:lpstr>
      <vt:lpstr>Calibri</vt:lpstr>
      <vt:lpstr>Calibri Light</vt:lpstr>
      <vt:lpstr>Celestial</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Strategy Design Pattern</vt:lpstr>
      <vt:lpstr>Benefits of a Strategy Design Pattern</vt:lpstr>
      <vt:lpstr>Down sides of A State Design Pattern</vt:lpstr>
      <vt:lpstr>Relationship to Solid</vt:lpstr>
      <vt:lpstr>Strategy pattern and S.O.L.I.D.</vt:lpstr>
      <vt:lpstr>Real World Scenarios</vt:lpstr>
      <vt:lpstr>What are some Scenarios where The Strategy Pattern Might be Useful? </vt:lpstr>
      <vt:lpstr>Scenarios where The State pattern is often Used</vt:lpstr>
      <vt:lpstr>Haven’t I seen this somewhere before?</vt:lpstr>
      <vt:lpstr>Difference between State and Strategy</vt:lpstr>
      <vt:lpstr>Implementation</vt:lpstr>
      <vt:lpstr>Implementing a Strategy Pattern in Code</vt:lpstr>
      <vt:lpstr>Gang of Four Definition</vt:lpstr>
      <vt:lpstr>Gang of Four Definition</vt:lpstr>
      <vt:lpstr>Gang of Four Definition</vt:lpstr>
      <vt:lpstr>Gang of Four Definition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15</cp:revision>
  <dcterms:created xsi:type="dcterms:W3CDTF">2025-04-08T02:19:42Z</dcterms:created>
  <dcterms:modified xsi:type="dcterms:W3CDTF">2025-04-24T21:48:45Z</dcterms:modified>
</cp:coreProperties>
</file>