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4" r:id="rId1"/>
  </p:sldMasterIdLst>
  <p:notesMasterIdLst>
    <p:notesMasterId r:id="rId13"/>
  </p:notesMasterIdLst>
  <p:sldIdLst>
    <p:sldId id="292" r:id="rId2"/>
    <p:sldId id="257" r:id="rId3"/>
    <p:sldId id="258" r:id="rId4"/>
    <p:sldId id="259" r:id="rId5"/>
    <p:sldId id="260" r:id="rId6"/>
    <p:sldId id="261" r:id="rId7"/>
    <p:sldId id="262" r:id="rId8"/>
    <p:sldId id="293"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0"/>
    <p:restoredTop sz="83223"/>
  </p:normalViewPr>
  <p:slideViewPr>
    <p:cSldViewPr snapToGrid="0" snapToObjects="1">
      <p:cViewPr>
        <p:scale>
          <a:sx n="257" d="100"/>
          <a:sy n="257" d="100"/>
        </p:scale>
        <p:origin x="-1456" y="-5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DCFC2-D065-844B-9E46-0AA443E1FBE8}" type="datetimeFigureOut">
              <a:rPr lang="tr-TR" smtClean="0"/>
              <a:t>26.05.2025</a:t>
            </a:fld>
            <a:endParaRPr lang="tr-TR"/>
          </a:p>
        </p:txBody>
      </p:sp>
      <p:sp>
        <p:nvSpPr>
          <p:cNvPr id="4" name="Slayt Resmi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0F139-E226-F44E-8D5B-011E8CFFB580}" type="slidenum">
              <a:rPr lang="tr-TR" smtClean="0"/>
              <a:t>‹#›</a:t>
            </a:fld>
            <a:endParaRPr lang="tr-TR"/>
          </a:p>
        </p:txBody>
      </p:sp>
    </p:spTree>
    <p:extLst>
      <p:ext uri="{BB962C8B-B14F-4D97-AF65-F5344CB8AC3E}">
        <p14:creationId xmlns:p14="http://schemas.microsoft.com/office/powerpoint/2010/main" val="113057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a:t>"Hello everyone. I'm Metehan Dündar, and today I want to share a project I've been working on. Think of it like teaching a computer to be really good at a special kind of 'coloring by numbers' for medical scans, like MRIs.»</a:t>
            </a:r>
          </a:p>
          <a:p>
            <a:endParaRPr lang="en-US" noProof="0" dirty="0"/>
          </a:p>
          <a:p>
            <a:r>
              <a:rPr lang="en-US" noProof="0" dirty="0"/>
              <a:t>"Essentially, I'm using a smart digital search team to help us to find important details hidden in these scans. I'm excited to show you how it works and what I found!"</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1</a:t>
            </a:fld>
            <a:endParaRPr lang="tr-TR"/>
          </a:p>
        </p:txBody>
      </p:sp>
    </p:spTree>
    <p:extLst>
      <p:ext uri="{BB962C8B-B14F-4D97-AF65-F5344CB8AC3E}">
        <p14:creationId xmlns:p14="http://schemas.microsoft.com/office/powerpoint/2010/main" val="3270842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a:t>"This project has been a great learning experience, and there are many exciting ways we could make this 'digital search team' even better in the future.»</a:t>
            </a:r>
          </a:p>
          <a:p>
            <a:endParaRPr lang="en-US" noProof="0" dirty="0"/>
          </a:p>
          <a:p>
            <a:r>
              <a:rPr lang="en-US" noProof="0" dirty="0"/>
              <a:t>"For example, there are more advanced versions of PSO – one is called CIWP-PSO from the paper that inspired this project that have extra tricks to help the explorers search more efficiently or avoid getting stuck. We could try implementing some of those.»</a:t>
            </a:r>
          </a:p>
          <a:p>
            <a:endParaRPr lang="en-US" noProof="0" dirty="0"/>
          </a:p>
          <a:p>
            <a:r>
              <a:rPr lang="en-US" noProof="0" dirty="0"/>
              <a:t>"Right now, our team only looks at brightness. It would be a big step forward to teach them to also consider shapes, sizes, and textures in the image when deciding on the cut-off points. This could lead to much more human-like segmentations.»</a:t>
            </a:r>
          </a:p>
          <a:p>
            <a:endParaRPr lang="en-US" noProof="0" dirty="0"/>
          </a:p>
          <a:p>
            <a:r>
              <a:rPr lang="en-US" noProof="0" dirty="0"/>
              <a:t>"We could also experiment with completely new 'goodness scores' that might be better suited for specific medical tasks. And, of course, testing the system on a much larger and more varied collection of MRI scans would be essential to really understand its strengths and weaknesses.»</a:t>
            </a:r>
          </a:p>
          <a:p>
            <a:endParaRPr lang="en-US" noProof="0" dirty="0"/>
          </a:p>
          <a:p>
            <a:r>
              <a:rPr lang="en-US" noProof="0" dirty="0"/>
              <a:t>"A really challenging but potentially very rewarding idea would be to see if we can make the PSO team smart enough to decide for itself how many cut-off points are actually needed for any given image, instead of us telling it beforehand."</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10</a:t>
            </a:fld>
            <a:endParaRPr lang="tr-TR"/>
          </a:p>
        </p:txBody>
      </p:sp>
    </p:spTree>
    <p:extLst>
      <p:ext uri="{BB962C8B-B14F-4D97-AF65-F5344CB8AC3E}">
        <p14:creationId xmlns:p14="http://schemas.microsoft.com/office/powerpoint/2010/main" val="281552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a:t>"That concludes my overview of the project. I hope I've been able to give you a clear idea of what we set out to do, how our 'digital search team' works, and some of the interesting results we found in using it to analyze medical images.»</a:t>
            </a:r>
          </a:p>
          <a:p>
            <a:endParaRPr lang="en-US" noProof="0" dirty="0"/>
          </a:p>
          <a:p>
            <a:r>
              <a:rPr lang="en-US" noProof="0" dirty="0"/>
              <a:t>"Thank you all very much for your time and for listening. I'd be delighted to try and answer any questions you might have now."</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11</a:t>
            </a:fld>
            <a:endParaRPr lang="tr-TR"/>
          </a:p>
        </p:txBody>
      </p:sp>
    </p:spTree>
    <p:extLst>
      <p:ext uri="{BB962C8B-B14F-4D97-AF65-F5344CB8AC3E}">
        <p14:creationId xmlns:p14="http://schemas.microsoft.com/office/powerpoint/2010/main" val="409985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a:t>"So, we all know medical scans like MRIs are amazing tools for doctors. They let us see inside the human body without any surgery. But if you look at a raw scan (like the one on the right), it can sometimes be a bit like a complicated grayscale photograph – lots of shades, and it can be tough to pick out specific areas clearly.»</a:t>
            </a:r>
          </a:p>
          <a:p>
            <a:endParaRPr lang="en-US" noProof="0" dirty="0"/>
          </a:p>
          <a:p>
            <a:r>
              <a:rPr lang="en-US" noProof="0" dirty="0"/>
              <a:t>"Our big goal is to help make these scans easier to understand. We do this by 'coloring' the scan to highlight different parts – in technical terms, this is called 'image segmentation.' Think of it as giving the computer a set of crayons and asking it to color all the similar parts the same color, making it easier to see distinct regions, for example like different types of brain tissue.»</a:t>
            </a:r>
          </a:p>
          <a:p>
            <a:endParaRPr lang="en-US" noProof="0" dirty="0"/>
          </a:p>
          <a:p>
            <a:r>
              <a:rPr lang="en-US" noProof="0" dirty="0"/>
              <a:t>"How do we tell the computer what 'similar parts' are? One common way is by looking at brightness. We can set 'cut-off points' based on how bright or dark a pixel is. For example, we might say 'all very dark pixels are blue, medium-dark pixels are green, and brighter pixels are red.' This method of using several cut-off points is called 'multi-level thresholding.’»</a:t>
            </a:r>
          </a:p>
          <a:p>
            <a:endParaRPr lang="en-US" noProof="0" dirty="0"/>
          </a:p>
          <a:p>
            <a:r>
              <a:rPr lang="en-US" noProof="0" dirty="0"/>
              <a:t>"Now, the really big question is: what are the </a:t>
            </a:r>
            <a:r>
              <a:rPr lang="en-US" i="1" noProof="0" dirty="0"/>
              <a:t>best</a:t>
            </a:r>
            <a:r>
              <a:rPr lang="en-US" noProof="0" dirty="0"/>
              <a:t> cut-off points to use for any given image? If we pick bad ones, our coloring won't be helpful. If we pick good ones, it could reveal important details. Finding these </a:t>
            </a:r>
            <a:r>
              <a:rPr lang="en-US" i="1" noProof="0" dirty="0"/>
              <a:t>best</a:t>
            </a:r>
            <a:r>
              <a:rPr lang="en-US" noProof="0" dirty="0"/>
              <a:t> points is the main challenge we're tackling."</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2</a:t>
            </a:fld>
            <a:endParaRPr lang="tr-TR"/>
          </a:p>
        </p:txBody>
      </p:sp>
    </p:spTree>
    <p:extLst>
      <p:ext uri="{BB962C8B-B14F-4D97-AF65-F5344CB8AC3E}">
        <p14:creationId xmlns:p14="http://schemas.microsoft.com/office/powerpoint/2010/main" val="367897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a:t>"So, the main goal of my project was to build a system where the computer can figure out these best brightness cut-off points all by itself, without a human having to guess.»</a:t>
            </a:r>
          </a:p>
          <a:p>
            <a:endParaRPr lang="en-US" noProof="0" dirty="0"/>
          </a:p>
          <a:p>
            <a:r>
              <a:rPr lang="en-US" noProof="0" dirty="0"/>
              <a:t>"To do this, I used a clever technique called Particle Swarm Optimization. You can think of PSO like having a team of tiny, digital explorers. We send this whole team – or 'swarm' – into the 'world' of all possible cut-off points.»</a:t>
            </a:r>
          </a:p>
          <a:p>
            <a:endParaRPr lang="en-US" noProof="0" dirty="0"/>
          </a:p>
          <a:p>
            <a:r>
              <a:rPr lang="en-US" noProof="0" dirty="0"/>
              <a:t>"Each little explorer in the team has its own idea of what the best cut-off points might be. They start by guessing, and then they look around. As a team, they communicate and learn from each other to gradually zero in on the very best set of cut-off points for that specific image."</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3</a:t>
            </a:fld>
            <a:endParaRPr lang="tr-TR"/>
          </a:p>
        </p:txBody>
      </p:sp>
    </p:spTree>
    <p:extLst>
      <p:ext uri="{BB962C8B-B14F-4D97-AF65-F5344CB8AC3E}">
        <p14:creationId xmlns:p14="http://schemas.microsoft.com/office/powerpoint/2010/main" val="395076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a:t>"Let's look at a bit closer how this PSO search team operates. As I said, each 'explorer' – or particle – proposes a set of brightness cut-off points. For example, one explorer might suggest cutting the brightness scale at levels 50, 120, and 180.”</a:t>
            </a:r>
          </a:p>
          <a:p>
            <a:endParaRPr lang="en-US" noProof="0" dirty="0"/>
          </a:p>
          <a:p>
            <a:r>
              <a:rPr lang="en-US" noProof="0" dirty="0"/>
              <a:t>But, "Now, how do they get smarter? Well, each explorer keeps track of the </a:t>
            </a:r>
            <a:r>
              <a:rPr lang="en-US" i="1" noProof="0" dirty="0"/>
              <a:t>best</a:t>
            </a:r>
            <a:r>
              <a:rPr lang="en-US" noProof="0" dirty="0"/>
              <a:t> set of cut-off points </a:t>
            </a:r>
            <a:r>
              <a:rPr lang="en-US" i="1" noProof="0" dirty="0"/>
              <a:t>it</a:t>
            </a:r>
            <a:r>
              <a:rPr lang="en-US" noProof="0" dirty="0"/>
              <a:t> has personally found so far. And, importantly, there's a team leader, or a shared bulletin board, that shows the </a:t>
            </a:r>
            <a:r>
              <a:rPr lang="en-US" i="1" noProof="0" dirty="0"/>
              <a:t>absolute best set of cut-off points found by anyone in the entire team</a:t>
            </a:r>
            <a:r>
              <a:rPr lang="en-US" noProof="0" dirty="0"/>
              <a:t> up to that point. In each round of searching, the explorers look at their own best find and the team's best find, and use that information to make a more educated guess for their next suggestion."</a:t>
            </a:r>
          </a:p>
          <a:p>
            <a:endParaRPr lang="en-US" noProof="0" dirty="0"/>
          </a:p>
          <a:p>
            <a:r>
              <a:rPr lang="en-US" noProof="0" dirty="0"/>
              <a:t>"But how do they know if a set of cut-off points is 'good' or 'bad'? Well, we need a way to give them a score. This score is called a 'fitness function.' For this project, we used two main scoring methods:”</a:t>
            </a:r>
          </a:p>
          <a:p>
            <a:endParaRPr lang="en-US" noProof="0" dirty="0"/>
          </a:p>
          <a:p>
            <a:r>
              <a:rPr lang="en-US" noProof="0" dirty="0"/>
              <a:t>"Our primary one was </a:t>
            </a:r>
            <a:r>
              <a:rPr lang="en-US" b="1" noProof="0" dirty="0"/>
              <a:t>Kapur's Entropy</a:t>
            </a:r>
            <a:r>
              <a:rPr lang="en-US" noProof="0" dirty="0"/>
              <a:t>. This is a bit technical, but imagine it as a score that's higher if the resulting-colored regions are very 'interesting' on their own and very 'well-separated' from the other regions. A high Kapur's score is what we want.”</a:t>
            </a:r>
          </a:p>
          <a:p>
            <a:endParaRPr lang="en-US" noProof="0" dirty="0"/>
          </a:p>
          <a:p>
            <a:r>
              <a:rPr lang="en-US" noProof="0" dirty="0"/>
              <a:t>"We also used another well-known scoring method called </a:t>
            </a:r>
            <a:r>
              <a:rPr lang="en-US" b="1" noProof="0" dirty="0"/>
              <a:t>Otsu's Variance</a:t>
            </a:r>
            <a:r>
              <a:rPr lang="en-US" noProof="0" dirty="0"/>
              <a:t>. This score is higher if the different colored regions are as 'different' from each other in brightness as possible. Again, a high score is good.”</a:t>
            </a:r>
          </a:p>
          <a:p>
            <a:endParaRPr lang="en-US" noProof="0" dirty="0"/>
          </a:p>
          <a:p>
            <a:r>
              <a:rPr lang="en-US" noProof="0" dirty="0"/>
              <a:t>"And just a reminder, for these scores to work best, we fed the PSO a special black-and-white version of the MRI that purely represents brightness levels – this is called the L-star channel."</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4</a:t>
            </a:fld>
            <a:endParaRPr lang="tr-TR"/>
          </a:p>
        </p:txBody>
      </p:sp>
    </p:spTree>
    <p:extLst>
      <p:ext uri="{BB962C8B-B14F-4D97-AF65-F5344CB8AC3E}">
        <p14:creationId xmlns:p14="http://schemas.microsoft.com/office/powerpoint/2010/main" val="285475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a:t>"Okay, so let's see what happened when we asked our PSO search team to use that first 'goodness score' which is Kapur's Entropy, the one that likes 'interesting and well-separated' regions. Take a look at Figure please.”</a:t>
            </a:r>
          </a:p>
          <a:p>
            <a:endParaRPr lang="en-US" noProof="0" dirty="0"/>
          </a:p>
          <a:p>
            <a:r>
              <a:rPr lang="en-US" noProof="0" dirty="0"/>
              <a:t>"On the top left is the brightness version of the MRI scan we started with. The plot on the bottom left shows how our PSO team's score improved over time – you can see it gets much better quickly and then settles on a high score. This means the explorers agreed they found a great spot!”</a:t>
            </a:r>
          </a:p>
          <a:p>
            <a:endParaRPr lang="en-US" noProof="0" dirty="0"/>
          </a:p>
          <a:p>
            <a:r>
              <a:rPr lang="en-US" noProof="0" dirty="0"/>
              <a:t>"Our PSO team decided that the best cut-off points for this score were [77, 120, 161]. This gave a Kapur's 'interestingness' score of </a:t>
            </a:r>
            <a:r>
              <a:rPr lang="en-US" b="1" noProof="0" dirty="0"/>
              <a:t>13.84</a:t>
            </a:r>
            <a:r>
              <a:rPr lang="en-US" noProof="0" dirty="0"/>
              <a:t>.”</a:t>
            </a:r>
          </a:p>
          <a:p>
            <a:endParaRPr lang="en-US" noProof="0" dirty="0"/>
          </a:p>
          <a:p>
            <a:r>
              <a:rPr lang="en-US" noProof="0" dirty="0"/>
              <a:t>"Now, to see how good that is, we compared it to a common, standard computer method called '</a:t>
            </a:r>
            <a:r>
              <a:rPr lang="en-US" noProof="0" dirty="0" err="1"/>
              <a:t>Skimage</a:t>
            </a:r>
            <a:r>
              <a:rPr lang="en-US" noProof="0" dirty="0"/>
              <a:t> Otsu'. That method suggested different cut-off points: [19, 50, 99]. When we calculated the Kapur's 'interestingness' score for </a:t>
            </a:r>
            <a:r>
              <a:rPr lang="en-US" i="1" noProof="0" dirty="0"/>
              <a:t>these</a:t>
            </a:r>
            <a:r>
              <a:rPr lang="en-US" noProof="0" dirty="0"/>
              <a:t> cut-off points, it was only </a:t>
            </a:r>
            <a:r>
              <a:rPr lang="en-US" b="1" noProof="0" dirty="0"/>
              <a:t>11.68</a:t>
            </a:r>
            <a:r>
              <a:rPr lang="en-US" noProof="0" dirty="0"/>
              <a:t>.”</a:t>
            </a:r>
          </a:p>
          <a:p>
            <a:endParaRPr lang="en-US" noProof="0" dirty="0"/>
          </a:p>
          <a:p>
            <a:r>
              <a:rPr lang="en-US" noProof="0" dirty="0"/>
              <a:t>"So, this is a great result! Our PSO search team actually found cut-off points that were 'more interesting and well-separated' – according to Kapur's rules – than the standard method. The top-right image shows the coloring from our PSO, and the bottom-right shows the coloring from the standard Otsu method. They look different, and as I mentioned, the one that gets the highest mathematical score might not always be the one that looks best for every single purpose to the human eye, but our PSO definitely succeeded at its mathematical goal here."</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5</a:t>
            </a:fld>
            <a:endParaRPr lang="tr-TR"/>
          </a:p>
        </p:txBody>
      </p:sp>
    </p:spTree>
    <p:extLst>
      <p:ext uri="{BB962C8B-B14F-4D97-AF65-F5344CB8AC3E}">
        <p14:creationId xmlns:p14="http://schemas.microsoft.com/office/powerpoint/2010/main" val="240727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a:t>"Next, we did a really important check. We changed the 'goodness score' for our PSO team. This time, we told them to use Otsu's Variance – the score that wants the colored regions to be as 'different' from each other as possible.”</a:t>
            </a:r>
          </a:p>
          <a:p>
            <a:endParaRPr lang="en-US" noProof="0" dirty="0"/>
          </a:p>
          <a:p>
            <a:r>
              <a:rPr lang="en-US" noProof="0" dirty="0"/>
              <a:t>"Why is this important? Well, the standard '</a:t>
            </a:r>
            <a:r>
              <a:rPr lang="en-US" noProof="0" dirty="0" err="1"/>
              <a:t>Skimage</a:t>
            </a:r>
            <a:r>
              <a:rPr lang="en-US" noProof="0" dirty="0"/>
              <a:t> Otsu' method we compared against earlier is </a:t>
            </a:r>
            <a:r>
              <a:rPr lang="en-US" i="1" noProof="0" dirty="0"/>
              <a:t>specifically designed</a:t>
            </a:r>
            <a:r>
              <a:rPr lang="en-US" noProof="0" dirty="0"/>
              <a:t> to be the best at </a:t>
            </a:r>
            <a:r>
              <a:rPr lang="en-US" i="1" noProof="0" dirty="0"/>
              <a:t>this particular score</a:t>
            </a:r>
            <a:r>
              <a:rPr lang="en-US" noProof="0" dirty="0"/>
              <a:t>. So, if our PSO team is working correctly, when we ask it to achieve the same goal, it should come up with a very similar answer.”</a:t>
            </a:r>
          </a:p>
          <a:p>
            <a:endParaRPr lang="en-US" noProof="0" dirty="0"/>
          </a:p>
          <a:p>
            <a:r>
              <a:rPr lang="en-US" noProof="0" dirty="0"/>
              <a:t>"And guess what? It did! Our PSO team found cut-off points [19, 51, 100], which gave a very high Otsu 'difference' score of over 1000. The standard </a:t>
            </a:r>
            <a:r>
              <a:rPr lang="en-US" noProof="0" dirty="0" err="1"/>
              <a:t>Skimage</a:t>
            </a:r>
            <a:r>
              <a:rPr lang="en-US" noProof="0" dirty="0"/>
              <a:t> Otsu method's cut-off points were [19, 50, 99]. They are incredibly close actually!”</a:t>
            </a:r>
          </a:p>
          <a:p>
            <a:endParaRPr lang="en-US" noProof="0" dirty="0"/>
          </a:p>
          <a:p>
            <a:r>
              <a:rPr lang="en-US" noProof="0" dirty="0"/>
              <a:t>"If you look at Figure on the right, which shows the coloring from our PSO using this 'very different' score, it looks almost identical to the coloring we got from the standard </a:t>
            </a:r>
            <a:r>
              <a:rPr lang="en-US" noProof="0" dirty="0" err="1"/>
              <a:t>Skimage</a:t>
            </a:r>
            <a:r>
              <a:rPr lang="en-US" noProof="0" dirty="0"/>
              <a:t> Otsu method in the previous slide. This is fantastic news because it tells us our PSO search team is built correctly and is a reliable tool. When it's given a clear target, it can find it effectively."</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6</a:t>
            </a:fld>
            <a:endParaRPr lang="tr-TR"/>
          </a:p>
        </p:txBody>
      </p:sp>
    </p:spTree>
    <p:extLst>
      <p:ext uri="{BB962C8B-B14F-4D97-AF65-F5344CB8AC3E}">
        <p14:creationId xmlns:p14="http://schemas.microsoft.com/office/powerpoint/2010/main" val="121846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noProof="0" dirty="0">
                <a:solidFill>
                  <a:schemeClr val="tx1"/>
                </a:solidFill>
                <a:effectLst/>
                <a:latin typeface="+mn-lt"/>
                <a:ea typeface="+mn-ea"/>
                <a:cs typeface="+mn-cs"/>
              </a:rPr>
              <a:t>"We also explored a couple of other neat ideas. First, we showed that even if we started with a full-color image, our method can intelligently extract the lightness and brightness information. </a:t>
            </a:r>
            <a:r>
              <a:rPr lang="en-US" dirty="0"/>
              <a:t>These channels help isolate intensity-based features, which are useful for segmentation. We then apply </a:t>
            </a:r>
            <a:r>
              <a:rPr lang="en-US" b="1" dirty="0"/>
              <a:t>PSO</a:t>
            </a:r>
            <a:r>
              <a:rPr lang="en-US" dirty="0"/>
              <a:t> using </a:t>
            </a:r>
            <a:r>
              <a:rPr lang="en-US" b="1" dirty="0"/>
              <a:t>Kapur’s entropy</a:t>
            </a:r>
            <a:r>
              <a:rPr lang="en-US" dirty="0"/>
              <a:t> as the fitness function again to segment the L* channel. The final image shows the segmented result using the best thresholds: [78, 129, 186] with a fitness score of 15.23, effectively separating key visual regions.</a:t>
            </a:r>
            <a:r>
              <a:rPr lang="en-US" noProof="0" dirty="0"/>
              <a:t>"</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7</a:t>
            </a:fld>
            <a:endParaRPr lang="tr-TR"/>
          </a:p>
        </p:txBody>
      </p:sp>
    </p:spTree>
    <p:extLst>
      <p:ext uri="{BB962C8B-B14F-4D97-AF65-F5344CB8AC3E}">
        <p14:creationId xmlns:p14="http://schemas.microsoft.com/office/powerpoint/2010/main" val="949508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EC74B-E3E9-6B99-472E-91513921590A}"/>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51281ECB-B71C-51DA-25A5-65F2C23CCF65}"/>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8334404-199B-B4C0-0564-F2DEEBFD9E31}"/>
              </a:ext>
            </a:extLst>
          </p:cNvPr>
          <p:cNvSpPr>
            <a:spLocks noGrp="1"/>
          </p:cNvSpPr>
          <p:nvPr>
            <p:ph type="body" idx="1"/>
          </p:nvPr>
        </p:nvSpPr>
        <p:spPr/>
        <p:txBody>
          <a:bodyPr/>
          <a:lstStyle/>
          <a:p>
            <a:r>
              <a:rPr lang="en-US" noProof="0" dirty="0"/>
              <a:t>"Second, we did a test where we had access to what we might call a 'perfectly colored' version of the MRI, created by an expert perhaps – this is called a 'ground truth.' We then compared the coloring done by our PSO team (using the Kapur's 'interesting' score) to this perfect example. This is shown in Figure.»</a:t>
            </a:r>
          </a:p>
          <a:p>
            <a:endParaRPr lang="en-US" noProof="0" dirty="0"/>
          </a:p>
          <a:p>
            <a:r>
              <a:rPr lang="en-US" noProof="0" dirty="0"/>
              <a:t>"We used a special similarity score called SSIM, which goes from 0 (completely different) to 1 (identical). Our PSO's coloring got a score of about </a:t>
            </a:r>
            <a:r>
              <a:rPr lang="en-US" b="1" noProof="0" dirty="0"/>
              <a:t>0.8</a:t>
            </a:r>
            <a:r>
              <a:rPr lang="en-US" noProof="0" dirty="0"/>
              <a:t>, so very similar. The third picture, the 'Difference Map,' is really useful because the yellow and bright green areas show where our PSO's coloring was most similar to the perfect example, and the darker areas show where it was not a good match. This helps us understand exactly how well our segmentation matches a gold standard."</a:t>
            </a:r>
            <a:endParaRPr lang="en-US" sz="1200" b="0" i="0" u="none" strike="noStrike" kern="1200" noProof="0" dirty="0">
              <a:solidFill>
                <a:schemeClr val="tx1"/>
              </a:solidFill>
              <a:effectLst/>
              <a:latin typeface="+mn-lt"/>
              <a:ea typeface="+mn-ea"/>
              <a:cs typeface="+mn-cs"/>
            </a:endParaRPr>
          </a:p>
        </p:txBody>
      </p:sp>
      <p:sp>
        <p:nvSpPr>
          <p:cNvPr id="4" name="Slayt Numarası Yer Tutucusu 3">
            <a:extLst>
              <a:ext uri="{FF2B5EF4-FFF2-40B4-BE49-F238E27FC236}">
                <a16:creationId xmlns:a16="http://schemas.microsoft.com/office/drawing/2014/main" id="{2FE707A5-390C-A83B-378D-AF7CB9036EB3}"/>
              </a:ext>
            </a:extLst>
          </p:cNvPr>
          <p:cNvSpPr>
            <a:spLocks noGrp="1"/>
          </p:cNvSpPr>
          <p:nvPr>
            <p:ph type="sldNum" sz="quarter" idx="5"/>
          </p:nvPr>
        </p:nvSpPr>
        <p:spPr/>
        <p:txBody>
          <a:bodyPr/>
          <a:lstStyle/>
          <a:p>
            <a:fld id="{8990F139-E226-F44E-8D5B-011E8CFFB580}" type="slidenum">
              <a:rPr lang="tr-TR" smtClean="0"/>
              <a:t>8</a:t>
            </a:fld>
            <a:endParaRPr lang="tr-TR"/>
          </a:p>
        </p:txBody>
      </p:sp>
    </p:spTree>
    <p:extLst>
      <p:ext uri="{BB962C8B-B14F-4D97-AF65-F5344CB8AC3E}">
        <p14:creationId xmlns:p14="http://schemas.microsoft.com/office/powerpoint/2010/main" val="2464605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a:t>"So, after all these experiments, what's the main takeaway? Well, it turns out our 'digital search team,' the PSO, is actually a pretty good detective when it comes to finding these brightness cut-off points and highlighting details in medical scans!»</a:t>
            </a:r>
          </a:p>
          <a:p>
            <a:endParaRPr lang="en-US" noProof="0" dirty="0"/>
          </a:p>
          <a:p>
            <a:r>
              <a:rPr lang="en-US" noProof="0" dirty="0"/>
              <a:t>"Here are the main things we learned: First, when we gave it the goal of making regions 'interesting and well-separated' using Kapur's score, our PSO team found cut-off points that achieved an even higher score than a commonly used standard method. That's a win for our approach!»</a:t>
            </a:r>
          </a:p>
          <a:p>
            <a:endParaRPr lang="en-US" noProof="0" dirty="0"/>
          </a:p>
          <a:p>
            <a:r>
              <a:rPr lang="en-US" noProof="0" dirty="0"/>
              <a:t>"Second, and very importantly, when we gave our PSO team a different goal – making regions 'very different' using Otsu's score – it found cut-off points that were almost identical to the standard Otsu method, which is </a:t>
            </a:r>
            <a:r>
              <a:rPr lang="en-US" i="1" noProof="0" dirty="0"/>
              <a:t>designed</a:t>
            </a:r>
            <a:r>
              <a:rPr lang="en-US" noProof="0" dirty="0"/>
              <a:t> to be perfect for that specific goal. This tells us that our PSO search team is built correctly and is reliable.»</a:t>
            </a:r>
          </a:p>
          <a:p>
            <a:endParaRPr lang="en-US" noProof="0" dirty="0"/>
          </a:p>
          <a:p>
            <a:r>
              <a:rPr lang="en-US" noProof="0" dirty="0"/>
              <a:t>"A really crucial point is that the 'goodness score' we choose to guide the PSO makes a big difference in what the final segmented, or 'colored,' picture looks like. Different scores lead to different ways of highlighting details.»</a:t>
            </a:r>
          </a:p>
          <a:p>
            <a:endParaRPr lang="en-US" noProof="0" dirty="0"/>
          </a:p>
          <a:p>
            <a:r>
              <a:rPr lang="en-US" noProof="0" dirty="0"/>
              <a:t>"And as bonus findings, we showed our method is flexible enough to pull brightness and lightness information from color images if needed, and we can also objectively measure how similar its results are to a 'perfect example' using scores like SSIM, where we got about 0.8 out of 1."</a:t>
            </a:r>
            <a:endParaRPr lang="en-US" sz="1200" b="0" i="0" u="none" strike="noStrike" kern="1200" noProof="0" dirty="0">
              <a:solidFill>
                <a:schemeClr val="tx1"/>
              </a:solidFill>
              <a:effectLst/>
              <a:latin typeface="+mn-lt"/>
              <a:ea typeface="+mn-ea"/>
              <a:cs typeface="+mn-cs"/>
            </a:endParaRPr>
          </a:p>
        </p:txBody>
      </p:sp>
      <p:sp>
        <p:nvSpPr>
          <p:cNvPr id="4" name="Slayt Numarası Yer Tutucusu 3"/>
          <p:cNvSpPr>
            <a:spLocks noGrp="1"/>
          </p:cNvSpPr>
          <p:nvPr>
            <p:ph type="sldNum" sz="quarter" idx="5"/>
          </p:nvPr>
        </p:nvSpPr>
        <p:spPr/>
        <p:txBody>
          <a:bodyPr/>
          <a:lstStyle/>
          <a:p>
            <a:fld id="{8990F139-E226-F44E-8D5B-011E8CFFB580}" type="slidenum">
              <a:rPr lang="tr-TR" smtClean="0"/>
              <a:t>9</a:t>
            </a:fld>
            <a:endParaRPr lang="tr-TR"/>
          </a:p>
        </p:txBody>
      </p:sp>
    </p:spTree>
    <p:extLst>
      <p:ext uri="{BB962C8B-B14F-4D97-AF65-F5344CB8AC3E}">
        <p14:creationId xmlns:p14="http://schemas.microsoft.com/office/powerpoint/2010/main" val="784533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6" name="Group 5"/>
          <p:cNvGrpSpPr/>
          <p:nvPr/>
        </p:nvGrpSpPr>
        <p:grpSpPr>
          <a:xfrm>
            <a:off x="-2266" y="-2022"/>
            <a:ext cx="9146266" cy="6861037"/>
            <a:chOff x="-2266" y="-2022"/>
            <a:chExt cx="9146266" cy="6861037"/>
          </a:xfrm>
        </p:grpSpPr>
        <p:sp>
          <p:nvSpPr>
            <p:cNvPr id="10" name="Rectangle 9"/>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4"/>
            <a:ext cx="5917677" cy="2554758"/>
          </a:xfrm>
        </p:spPr>
        <p:txBody>
          <a:bodyPr anchor="b"/>
          <a:lstStyle>
            <a:lvl1pPr>
              <a:defRPr sz="4800">
                <a:solidFill>
                  <a:schemeClr val="bg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866441" y="4777380"/>
            <a:ext cx="5917677"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7497419" y="1824010"/>
            <a:ext cx="990599" cy="240258"/>
          </a:xfrm>
        </p:spPr>
        <p:txBody>
          <a:bodyPr/>
          <a:lstStyle>
            <a:lvl1pPr algn="l">
              <a:defRPr sz="900" b="0" i="0">
                <a:solidFill>
                  <a:schemeClr val="bg1"/>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bwMode="gray">
          <a:xfrm rot="5400000">
            <a:off x="6246568" y="3264407"/>
            <a:ext cx="3859795" cy="228659"/>
          </a:xfrm>
        </p:spPr>
        <p:txBody>
          <a:bodyPr/>
          <a:lstStyle>
            <a:lvl1pPr>
              <a:defRPr sz="900" b="0" i="0">
                <a:solidFill>
                  <a:schemeClr val="bg1"/>
                </a:solidFill>
              </a:defRPr>
            </a:lvl1p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5971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Yazılı Panoramik Resim">
    <p:spTree>
      <p:nvGrpSpPr>
        <p:cNvPr id="1" name=""/>
        <p:cNvGrpSpPr/>
        <p:nvPr/>
      </p:nvGrpSpPr>
      <p:grpSpPr>
        <a:xfrm>
          <a:off x="0" y="0"/>
          <a:ext cx="0" cy="0"/>
          <a:chOff x="0" y="0"/>
          <a:chExt cx="0" cy="0"/>
        </a:xfrm>
      </p:grpSpPr>
      <p:grpSp>
        <p:nvGrpSpPr>
          <p:cNvPr id="8" name="Group 7"/>
          <p:cNvGrpSpPr/>
          <p:nvPr/>
        </p:nvGrpSpPr>
        <p:grpSpPr>
          <a:xfrm>
            <a:off x="-2266" y="-2022"/>
            <a:ext cx="9146266" cy="6861037"/>
            <a:chOff x="-2266" y="-2022"/>
            <a:chExt cx="9146266" cy="6861037"/>
          </a:xfrm>
        </p:grpSpPr>
        <p:sp>
          <p:nvSpPr>
            <p:cNvPr id="12" name="Rectangle 11"/>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Rectangle 14"/>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20" name="Rectangle 19"/>
          <p:cNvSpPr/>
          <p:nvPr/>
        </p:nvSpPr>
        <p:spPr>
          <a:xfrm>
            <a:off x="7745644" y="-7177"/>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12364" y="295730"/>
            <a:ext cx="738909"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7248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3" name="Group 2"/>
          <p:cNvGrpSpPr/>
          <p:nvPr/>
        </p:nvGrpSpPr>
        <p:grpSpPr>
          <a:xfrm>
            <a:off x="-2266" y="-2022"/>
            <a:ext cx="9146266" cy="6861037"/>
            <a:chOff x="-2266" y="-2022"/>
            <a:chExt cx="9146266" cy="6861037"/>
          </a:xfrm>
        </p:grpSpPr>
        <p:sp>
          <p:nvSpPr>
            <p:cNvPr id="11" name="Rectangle 10"/>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lstStyle>
            <a:lvl1pPr>
              <a:defRPr sz="3600"/>
            </a:lvl1pPr>
          </a:lstStyle>
          <a:p>
            <a:r>
              <a:rPr lang="tr-TR"/>
              <a:t>Asıl başlık stilini düzenlemek için tıklayın</a:t>
            </a:r>
            <a:endParaRPr lang="en-US" dirty="0"/>
          </a:p>
        </p:txBody>
      </p:sp>
      <p:sp>
        <p:nvSpPr>
          <p:cNvPr id="15" name="Text Placeholder 3"/>
          <p:cNvSpPr>
            <a:spLocks noGrp="1"/>
          </p:cNvSpPr>
          <p:nvPr>
            <p:ph type="body" sz="half" idx="13"/>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745644" y="-7177"/>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9737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2266" y="-2022"/>
            <a:ext cx="9146266" cy="6861037"/>
            <a:chOff x="-2266" y="-2022"/>
            <a:chExt cx="9146266" cy="6861037"/>
          </a:xfrm>
        </p:grpSpPr>
        <p:sp>
          <p:nvSpPr>
            <p:cNvPr id="14" name="Rectangle 13"/>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1" name="TextBox 10"/>
          <p:cNvSpPr txBox="1"/>
          <p:nvPr/>
        </p:nvSpPr>
        <p:spPr bwMode="gray">
          <a:xfrm>
            <a:off x="7033421" y="2893960"/>
            <a:ext cx="679240" cy="132343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8000" dirty="0">
                <a:solidFill>
                  <a:schemeClr val="tx2">
                    <a:lumMod val="40000"/>
                    <a:lumOff val="60000"/>
                  </a:schemeClr>
                </a:solidFill>
              </a:rPr>
              <a:t>”</a:t>
            </a:r>
          </a:p>
        </p:txBody>
      </p:sp>
      <p:sp>
        <p:nvSpPr>
          <p:cNvPr id="10" name="TextBox 9"/>
          <p:cNvSpPr txBox="1"/>
          <p:nvPr/>
        </p:nvSpPr>
        <p:spPr bwMode="gray">
          <a:xfrm>
            <a:off x="625840" y="590998"/>
            <a:ext cx="601591" cy="132343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8000" dirty="0">
                <a:solidFill>
                  <a:schemeClr val="tx2">
                    <a:lumMod val="40000"/>
                    <a:lumOff val="60000"/>
                  </a:schemeClr>
                </a:solidFill>
              </a:rPr>
              <a:t>“</a:t>
            </a:r>
          </a:p>
        </p:txBody>
      </p:sp>
      <p:sp>
        <p:nvSpPr>
          <p:cNvPr id="2" name="Title 1"/>
          <p:cNvSpPr>
            <a:spLocks noGrp="1"/>
          </p:cNvSpPr>
          <p:nvPr>
            <p:ph type="title"/>
          </p:nvPr>
        </p:nvSpPr>
        <p:spPr>
          <a:xfrm>
            <a:off x="1110763" y="914400"/>
            <a:ext cx="6177681" cy="2884679"/>
          </a:xfrm>
        </p:spPr>
        <p:txBody>
          <a:bodyPr anchor="ctr"/>
          <a:lstStyle>
            <a:lvl1pPr>
              <a:defRPr sz="3600"/>
            </a:lvl1pPr>
          </a:lstStyle>
          <a:p>
            <a:r>
              <a:rPr lang="tr-TR"/>
              <a:t>Asıl başlık stilini düzenlemek için tıklayın</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tx2">
                    <a:lumMod val="40000"/>
                    <a:lumOff val="6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6" name="Text Placeholder 3"/>
          <p:cNvSpPr>
            <a:spLocks noGrp="1"/>
          </p:cNvSpPr>
          <p:nvPr>
            <p:ph type="body" sz="half" idx="2"/>
          </p:nvPr>
        </p:nvSpPr>
        <p:spPr>
          <a:xfrm>
            <a:off x="878870" y="5000815"/>
            <a:ext cx="6422005" cy="101817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22" name="Rectangle 21"/>
          <p:cNvSpPr/>
          <p:nvPr/>
        </p:nvSpPr>
        <p:spPr>
          <a:xfrm>
            <a:off x="7745644" y="-7177"/>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961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2266" y="-2022"/>
            <a:ext cx="9146266" cy="6861037"/>
            <a:chOff x="-2266" y="-2022"/>
            <a:chExt cx="9146266" cy="6861037"/>
          </a:xfrm>
        </p:grpSpPr>
        <p:sp>
          <p:nvSpPr>
            <p:cNvPr id="10" name="Rectangle 9"/>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7744507" y="39"/>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30688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864852" y="921453"/>
            <a:ext cx="6423592" cy="715512"/>
          </a:xfrm>
        </p:spPr>
        <p:txBody>
          <a:bodyPr anchor="ctr"/>
          <a:lstStyle>
            <a:lvl1pP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6440" y="2489200"/>
            <a:ext cx="2313431"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2" name="Text Placeholder 3"/>
          <p:cNvSpPr>
            <a:spLocks noGrp="1"/>
          </p:cNvSpPr>
          <p:nvPr>
            <p:ph type="body" sz="half" idx="15"/>
          </p:nvPr>
        </p:nvSpPr>
        <p:spPr>
          <a:xfrm>
            <a:off x="866440" y="3147162"/>
            <a:ext cx="2313431" cy="287771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408471" y="2485332"/>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Text Placeholder 3"/>
          <p:cNvSpPr>
            <a:spLocks noGrp="1"/>
          </p:cNvSpPr>
          <p:nvPr>
            <p:ph type="body" sz="half" idx="16"/>
          </p:nvPr>
        </p:nvSpPr>
        <p:spPr>
          <a:xfrm>
            <a:off x="3408471" y="3147162"/>
            <a:ext cx="2326750" cy="288836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5963820" y="2489200"/>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4" name="Text Placeholder 3"/>
          <p:cNvSpPr>
            <a:spLocks noGrp="1"/>
          </p:cNvSpPr>
          <p:nvPr>
            <p:ph type="body" sz="half" idx="17"/>
          </p:nvPr>
        </p:nvSpPr>
        <p:spPr>
          <a:xfrm>
            <a:off x="5963820" y="3147162"/>
            <a:ext cx="2313740" cy="287771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287101" y="2489200"/>
            <a:ext cx="0" cy="3535679"/>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622" y="2489200"/>
            <a:ext cx="0" cy="3535679"/>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12364" y="295730"/>
            <a:ext cx="738909"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75041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nchor="ctr"/>
          <a:lstStyle>
            <a:lvl1pP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80390" y="4179595"/>
            <a:ext cx="2295329"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8"/>
          </p:nvPr>
        </p:nvSpPr>
        <p:spPr>
          <a:xfrm>
            <a:off x="866439" y="4848208"/>
            <a:ext cx="2309279" cy="11766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430434" y="4179594"/>
            <a:ext cx="2291674"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16"/>
          </p:nvPr>
        </p:nvSpPr>
        <p:spPr>
          <a:xfrm>
            <a:off x="3550622" y="2486834"/>
            <a:ext cx="2025182" cy="144970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404318" y="4848209"/>
            <a:ext cx="2317790" cy="118837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5963820" y="4166523"/>
            <a:ext cx="2304671" cy="681684"/>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17"/>
          </p:nvPr>
        </p:nvSpPr>
        <p:spPr>
          <a:xfrm>
            <a:off x="6104946" y="2489200"/>
            <a:ext cx="2018838"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5963820" y="4848209"/>
            <a:ext cx="2304671" cy="1189427"/>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294441" y="2489200"/>
            <a:ext cx="0" cy="3535679"/>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622" y="2489200"/>
            <a:ext cx="0" cy="3548436"/>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12364" y="295730"/>
            <a:ext cx="738909"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14667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0" name="Title 1"/>
          <p:cNvSpPr>
            <a:spLocks noGrp="1"/>
          </p:cNvSpPr>
          <p:nvPr>
            <p:ph type="title"/>
          </p:nvPr>
        </p:nvSpPr>
        <p:spPr>
          <a:xfrm>
            <a:off x="864852" y="921453"/>
            <a:ext cx="6423592" cy="715512"/>
          </a:xfrm>
        </p:spPr>
        <p:txBody>
          <a:bodyPr anchor="ctr"/>
          <a:lstStyle>
            <a:lvl1pPr>
              <a:defRPr sz="3200"/>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377877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10" name="Group 9"/>
          <p:cNvGrpSpPr/>
          <p:nvPr/>
        </p:nvGrpSpPr>
        <p:grpSpPr>
          <a:xfrm>
            <a:off x="-2266" y="-2022"/>
            <a:ext cx="9146266" cy="6861037"/>
            <a:chOff x="-2266" y="-2022"/>
            <a:chExt cx="9146266" cy="6861037"/>
          </a:xfrm>
        </p:grpSpPr>
        <p:sp>
          <p:nvSpPr>
            <p:cNvPr id="11" name="Rectangle 10"/>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ctr"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4507" y="39"/>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12364" y="295730"/>
            <a:ext cx="738909"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4392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18"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7520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6" name="Group 5"/>
          <p:cNvGrpSpPr/>
          <p:nvPr/>
        </p:nvGrpSpPr>
        <p:grpSpPr>
          <a:xfrm>
            <a:off x="-2266" y="-2022"/>
            <a:ext cx="9146266" cy="6861037"/>
            <a:chOff x="-2266" y="-2022"/>
            <a:chExt cx="9146266" cy="6861037"/>
          </a:xfrm>
        </p:grpSpPr>
        <p:sp>
          <p:nvSpPr>
            <p:cNvPr id="12" name="Rectangle 11"/>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hasCustomPrompt="1"/>
          </p:nvPr>
        </p:nvSpPr>
        <p:spPr>
          <a:xfrm>
            <a:off x="866443" y="2257588"/>
            <a:ext cx="3101763" cy="3020343"/>
          </a:xfrm>
        </p:spPr>
        <p:txBody>
          <a:bodyPr anchor="ctr"/>
          <a:lstStyle>
            <a:lvl1pPr algn="l">
              <a:defRPr sz="3200" b="0" cap="none"/>
            </a:lvl1pPr>
          </a:lstStyle>
          <a:p>
            <a:r>
              <a:rPr lang="en-US" dirty="0"/>
              <a:t>Click to edit Master title style</a:t>
            </a:r>
            <a:br>
              <a:rPr lang="en-US" dirty="0"/>
            </a:br>
            <a:r>
              <a:rPr lang="en-US" dirty="0"/>
              <a:t>third</a:t>
            </a:r>
          </a:p>
        </p:txBody>
      </p:sp>
      <p:sp>
        <p:nvSpPr>
          <p:cNvPr id="3" name="Text Placeholder 2"/>
          <p:cNvSpPr>
            <a:spLocks noGrp="1"/>
          </p:cNvSpPr>
          <p:nvPr>
            <p:ph type="body" idx="1"/>
          </p:nvPr>
        </p:nvSpPr>
        <p:spPr>
          <a:xfrm>
            <a:off x="5119261" y="2257267"/>
            <a:ext cx="3054653" cy="3020345"/>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39"/>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5874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66440" y="2489199"/>
            <a:ext cx="3636979" cy="353060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40580" y="2489199"/>
            <a:ext cx="3636981" cy="3553245"/>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11"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8062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66441" y="3248040"/>
            <a:ext cx="3636978" cy="277176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40580" y="248875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40581" y="3248040"/>
            <a:ext cx="3636980" cy="277390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13"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7893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5/26/25</a:t>
            </a:fld>
            <a:endParaRPr lang="en-US"/>
          </a:p>
        </p:txBody>
      </p:sp>
      <p:sp>
        <p:nvSpPr>
          <p:cNvPr id="4" name="Footer Placeholder 3"/>
          <p:cNvSpPr>
            <a:spLocks noGrp="1"/>
          </p:cNvSpPr>
          <p:nvPr>
            <p:ph type="ftr" sz="quarter" idx="11"/>
          </p:nvPr>
        </p:nvSpPr>
        <p:spPr/>
        <p:txBody>
          <a:bodyPr/>
          <a:lstStyle/>
          <a:p>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7671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5/26/25</a:t>
            </a:fld>
            <a:endParaRPr lang="en-US"/>
          </a:p>
        </p:txBody>
      </p:sp>
      <p:sp>
        <p:nvSpPr>
          <p:cNvPr id="3" name="Footer Placeholder 2"/>
          <p:cNvSpPr>
            <a:spLocks noGrp="1"/>
          </p:cNvSpPr>
          <p:nvPr>
            <p:ph type="ftr" sz="quarter" idx="11"/>
          </p:nvPr>
        </p:nvSpPr>
        <p:spPr/>
        <p:txBody>
          <a:bodyPr/>
          <a:lstStyle/>
          <a:p>
            <a:endParaRPr lang="en-US"/>
          </a:p>
        </p:txBody>
      </p:sp>
      <p:sp>
        <p:nvSpPr>
          <p:cNvPr id="11" name="Rectangle 10"/>
          <p:cNvSpPr/>
          <p:nvPr/>
        </p:nvSpPr>
        <p:spPr>
          <a:xfrm>
            <a:off x="7745644" y="-1404"/>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49139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7" name="Group 6"/>
          <p:cNvGrpSpPr/>
          <p:nvPr/>
        </p:nvGrpSpPr>
        <p:grpSpPr>
          <a:xfrm>
            <a:off x="-2266" y="-2022"/>
            <a:ext cx="9146266" cy="6861037"/>
            <a:chOff x="-2266" y="-2022"/>
            <a:chExt cx="9146266" cy="6861037"/>
          </a:xfrm>
        </p:grpSpPr>
        <p:sp>
          <p:nvSpPr>
            <p:cNvPr id="13" name="Rectangle 12"/>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866440" y="3086845"/>
            <a:ext cx="2712590" cy="2938036"/>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19" name="Rectangle 18"/>
          <p:cNvSpPr/>
          <p:nvPr/>
        </p:nvSpPr>
        <p:spPr>
          <a:xfrm>
            <a:off x="7745644" y="-1404"/>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2109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7" name="Group 6"/>
          <p:cNvGrpSpPr/>
          <p:nvPr/>
        </p:nvGrpSpPr>
        <p:grpSpPr>
          <a:xfrm>
            <a:off x="-2266" y="-2022"/>
            <a:ext cx="9146266" cy="6861037"/>
            <a:chOff x="-2266" y="-2022"/>
            <a:chExt cx="9146266" cy="6861037"/>
          </a:xfrm>
        </p:grpSpPr>
        <p:sp>
          <p:nvSpPr>
            <p:cNvPr id="21" name="Rectangle 20"/>
            <p:cNvSpPr/>
            <p:nvPr/>
          </p:nvSpPr>
          <p:spPr>
            <a:xfrm>
              <a:off x="0" y="0"/>
              <a:ext cx="9144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7"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51591" y="1343112"/>
            <a:ext cx="3001938" cy="1613085"/>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bwMode="gray">
          <a:xfrm>
            <a:off x="851592" y="3086100"/>
            <a:ext cx="3001938" cy="24511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7745644" y="-1404"/>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678616" y="295730"/>
            <a:ext cx="791308" cy="767687"/>
          </a:xfrm>
          <a:prstGeom prst="rect">
            <a:avLst/>
          </a:prstGeom>
        </p:spPr>
        <p:txBody>
          <a:bodyPr/>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3712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2266" y="-2022"/>
            <a:ext cx="9146266" cy="6861037"/>
            <a:chOff x="-2266" y="-2022"/>
            <a:chExt cx="9146266" cy="6861037"/>
          </a:xfrm>
        </p:grpSpPr>
        <p:sp>
          <p:nvSpPr>
            <p:cNvPr id="19" name="Rectangle 18"/>
            <p:cNvSpPr/>
            <p:nvPr/>
          </p:nvSpPr>
          <p:spPr>
            <a:xfrm>
              <a:off x="0" y="0"/>
              <a:ext cx="9144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2022"/>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2266"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841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Freeform 25"/>
            <p:cNvSpPr/>
            <p:nvPr/>
          </p:nvSpPr>
          <p:spPr bwMode="gray">
            <a:xfrm>
              <a:off x="485023" y="1856958"/>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7" name="Freeform 5"/>
            <p:cNvSpPr>
              <a:spLocks noEditPoints="1"/>
            </p:cNvSpPr>
            <p:nvPr/>
          </p:nvSpPr>
          <p:spPr bwMode="gray">
            <a:xfrm>
              <a:off x="0" y="5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1" y="927099"/>
            <a:ext cx="6345260" cy="709865"/>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66441" y="2489201"/>
            <a:ext cx="6345260" cy="3530599"/>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60111" y="6377097"/>
            <a:ext cx="990599" cy="228659"/>
          </a:xfrm>
          <a:prstGeom prst="rect">
            <a:avLst/>
          </a:prstGeom>
        </p:spPr>
        <p:txBody>
          <a:bodyPr vert="horz" lIns="91440" tIns="45720" rIns="91440" bIns="45720" rtlCol="0" anchor="t" anchorCtr="0"/>
          <a:lstStyle>
            <a:lvl1pPr algn="r">
              <a:defRPr sz="900" b="1" i="0">
                <a:solidFill>
                  <a:schemeClr val="accent1"/>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3"/>
          </p:nvPr>
        </p:nvSpPr>
        <p:spPr>
          <a:xfrm>
            <a:off x="590842" y="6373195"/>
            <a:ext cx="3859795" cy="228659"/>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9" name="Rectangle 2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46408248"/>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10C1692E-88B7-2E40-72A8-FD3D25B2AE39}"/>
              </a:ext>
            </a:extLst>
          </p:cNvPr>
          <p:cNvPicPr>
            <a:picLocks noChangeAspect="1"/>
          </p:cNvPicPr>
          <p:nvPr/>
        </p:nvPicPr>
        <p:blipFill>
          <a:blip r:embed="rId3"/>
          <a:stretch>
            <a:fillRect/>
          </a:stretch>
        </p:blipFill>
        <p:spPr>
          <a:xfrm>
            <a:off x="3584448" y="3779568"/>
            <a:ext cx="4959096" cy="2479548"/>
          </a:xfrm>
          <a:prstGeom prst="rect">
            <a:avLst/>
          </a:prstGeom>
        </p:spPr>
      </p:pic>
      <p:sp>
        <p:nvSpPr>
          <p:cNvPr id="2" name="Başlık 1">
            <a:extLst>
              <a:ext uri="{FF2B5EF4-FFF2-40B4-BE49-F238E27FC236}">
                <a16:creationId xmlns:a16="http://schemas.microsoft.com/office/drawing/2014/main" id="{142E87EC-9071-4C4C-4E6E-B219E85FAB45}"/>
              </a:ext>
            </a:extLst>
          </p:cNvPr>
          <p:cNvSpPr>
            <a:spLocks noGrp="1"/>
          </p:cNvSpPr>
          <p:nvPr>
            <p:ph type="ctrTitle"/>
          </p:nvPr>
        </p:nvSpPr>
        <p:spPr>
          <a:xfrm>
            <a:off x="866441" y="869312"/>
            <a:ext cx="6905959" cy="2554758"/>
          </a:xfrm>
        </p:spPr>
        <p:txBody>
          <a:bodyPr/>
          <a:lstStyle/>
          <a:p>
            <a:r>
              <a:rPr lang="en-US" noProof="0" dirty="0"/>
              <a:t>Multi-Level Image Segmentation via Particle Swarm Optimization</a:t>
            </a:r>
          </a:p>
        </p:txBody>
      </p:sp>
      <p:sp>
        <p:nvSpPr>
          <p:cNvPr id="3" name="Alt Başlık 2">
            <a:extLst>
              <a:ext uri="{FF2B5EF4-FFF2-40B4-BE49-F238E27FC236}">
                <a16:creationId xmlns:a16="http://schemas.microsoft.com/office/drawing/2014/main" id="{39B8F3F3-1234-055C-C677-567E3C77FDD1}"/>
              </a:ext>
            </a:extLst>
          </p:cNvPr>
          <p:cNvSpPr>
            <a:spLocks noGrp="1"/>
          </p:cNvSpPr>
          <p:nvPr>
            <p:ph type="subTitle" idx="1"/>
          </p:nvPr>
        </p:nvSpPr>
        <p:spPr>
          <a:xfrm>
            <a:off x="866441" y="3424068"/>
            <a:ext cx="5917677" cy="861420"/>
          </a:xfrm>
        </p:spPr>
        <p:txBody>
          <a:bodyPr/>
          <a:lstStyle/>
          <a:p>
            <a:r>
              <a:rPr lang="en-US" noProof="0" dirty="0">
                <a:solidFill>
                  <a:schemeClr val="tx1">
                    <a:lumMod val="75000"/>
                    <a:lumOff val="25000"/>
                  </a:schemeClr>
                </a:solidFill>
              </a:rPr>
              <a:t>Presented by Metehan Dündar</a:t>
            </a:r>
            <a:endParaRPr lang="en-US" noProof="0" dirty="0"/>
          </a:p>
        </p:txBody>
      </p:sp>
    </p:spTree>
    <p:extLst>
      <p:ext uri="{BB962C8B-B14F-4D97-AF65-F5344CB8AC3E}">
        <p14:creationId xmlns:p14="http://schemas.microsoft.com/office/powerpoint/2010/main" val="316272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What's Next? Making the Search Team Even Better!</a:t>
            </a:r>
          </a:p>
        </p:txBody>
      </p:sp>
      <p:sp>
        <p:nvSpPr>
          <p:cNvPr id="3" name="Content Placeholder 2"/>
          <p:cNvSpPr>
            <a:spLocks noGrp="1"/>
          </p:cNvSpPr>
          <p:nvPr>
            <p:ph idx="1"/>
          </p:nvPr>
        </p:nvSpPr>
        <p:spPr/>
        <p:txBody>
          <a:bodyPr>
            <a:normAutofit/>
          </a:bodyPr>
          <a:lstStyle/>
          <a:p>
            <a:r>
              <a:rPr lang="en-US" b="1" noProof="0" dirty="0"/>
              <a:t>Smarter Explorers:</a:t>
            </a:r>
            <a:r>
              <a:rPr lang="en-US" noProof="0" dirty="0"/>
              <a:t> Use even more advanced PSO techniques (like the "CIWP-PSO" ideas).</a:t>
            </a:r>
          </a:p>
          <a:p>
            <a:r>
              <a:rPr lang="en-US" b="1" noProof="0" dirty="0"/>
              <a:t>Look at Shapes Too:</a:t>
            </a:r>
            <a:r>
              <a:rPr lang="en-US" noProof="0" dirty="0"/>
              <a:t> Teach the team to consider shapes and textures, not </a:t>
            </a:r>
            <a:r>
              <a:rPr lang="en-US" i="1" noProof="0" dirty="0"/>
              <a:t>just</a:t>
            </a:r>
            <a:r>
              <a:rPr lang="en-US" noProof="0" dirty="0"/>
              <a:t> brightness.</a:t>
            </a:r>
          </a:p>
          <a:p>
            <a:r>
              <a:rPr lang="en-US" b="1" noProof="0" dirty="0"/>
              <a:t>Try New "Goodness Scores":</a:t>
            </a:r>
            <a:r>
              <a:rPr lang="en-US" noProof="0" dirty="0"/>
              <a:t> Explore other ways to define what a "good" coloring is.</a:t>
            </a:r>
          </a:p>
          <a:p>
            <a:r>
              <a:rPr lang="en-US" b="1" noProof="0" dirty="0"/>
              <a:t>More Pictures, More Tests:</a:t>
            </a:r>
            <a:r>
              <a:rPr lang="en-US" noProof="0" dirty="0"/>
              <a:t> Try it on many different scans to see how well it works everywhere.</a:t>
            </a:r>
          </a:p>
          <a:p>
            <a:r>
              <a:rPr lang="en-US" b="1" noProof="0" dirty="0"/>
              <a:t>Let the Team Decide:</a:t>
            </a:r>
            <a:r>
              <a:rPr lang="en-US" noProof="0" dirty="0"/>
              <a:t> Could the PSO team learn to pick the </a:t>
            </a:r>
            <a:r>
              <a:rPr lang="en-US" i="1" noProof="0" dirty="0"/>
              <a:t>right number</a:t>
            </a:r>
            <a:r>
              <a:rPr lang="en-US" noProof="0" dirty="0"/>
              <a:t> of cut-off points by itself?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Thank You &amp; Questions</a:t>
            </a:r>
          </a:p>
        </p:txBody>
      </p:sp>
      <p:sp>
        <p:nvSpPr>
          <p:cNvPr id="3" name="Content Placeholder 2"/>
          <p:cNvSpPr>
            <a:spLocks noGrp="1"/>
          </p:cNvSpPr>
          <p:nvPr>
            <p:ph idx="1"/>
          </p:nvPr>
        </p:nvSpPr>
        <p:spPr/>
        <p:txBody>
          <a:bodyPr/>
          <a:lstStyle/>
          <a:p>
            <a:r>
              <a:rPr lang="en-US" b="1" noProof="0" dirty="0"/>
              <a:t>Thank You</a:t>
            </a:r>
          </a:p>
          <a:p>
            <a:r>
              <a:rPr lang="en-US" b="1" noProof="0" dirty="0"/>
              <a:t>Any Questions?</a:t>
            </a:r>
            <a:endParaRPr lang="en-US" noProof="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What's the Big Picture? Helping Doctors See Better</a:t>
            </a:r>
          </a:p>
        </p:txBody>
      </p:sp>
      <p:sp>
        <p:nvSpPr>
          <p:cNvPr id="3" name="Content Placeholder 2"/>
          <p:cNvSpPr>
            <a:spLocks noGrp="1"/>
          </p:cNvSpPr>
          <p:nvPr>
            <p:ph idx="1"/>
          </p:nvPr>
        </p:nvSpPr>
        <p:spPr>
          <a:xfrm>
            <a:off x="866441" y="2489201"/>
            <a:ext cx="5485591" cy="4179823"/>
          </a:xfrm>
        </p:spPr>
        <p:txBody>
          <a:bodyPr>
            <a:normAutofit fontScale="85000" lnSpcReduction="20000"/>
          </a:bodyPr>
          <a:lstStyle/>
          <a:p>
            <a:r>
              <a:rPr lang="en-US" b="1" noProof="0" dirty="0"/>
              <a:t>The Challenge: Seeing Inside with Medical Scans (like MRIs)</a:t>
            </a:r>
            <a:endParaRPr lang="en-US" noProof="0" dirty="0"/>
          </a:p>
          <a:p>
            <a:pPr lvl="1"/>
            <a:r>
              <a:rPr lang="en-US" noProof="0" dirty="0"/>
              <a:t>Scans show doctors what's happening inside the body.</a:t>
            </a:r>
          </a:p>
          <a:p>
            <a:pPr lvl="1"/>
            <a:r>
              <a:rPr lang="en-US" noProof="0" dirty="0"/>
              <a:t>But sometimes, important details can be hard to spot.</a:t>
            </a:r>
          </a:p>
          <a:p>
            <a:r>
              <a:rPr lang="en-US" b="1" noProof="0" dirty="0"/>
              <a:t>Our Goal: "Coloring" the Scan to Highlight Different Parts</a:t>
            </a:r>
            <a:endParaRPr lang="en-US" noProof="0" dirty="0"/>
          </a:p>
          <a:p>
            <a:pPr lvl="1"/>
            <a:r>
              <a:rPr lang="en-US" noProof="0" dirty="0"/>
              <a:t>This is called </a:t>
            </a:r>
            <a:r>
              <a:rPr lang="en-US" b="1" noProof="0" dirty="0"/>
              <a:t>Image Segmentation</a:t>
            </a:r>
            <a:r>
              <a:rPr lang="en-US" noProof="0" dirty="0"/>
              <a:t>.</a:t>
            </a:r>
          </a:p>
          <a:p>
            <a:pPr lvl="1"/>
            <a:r>
              <a:rPr lang="en-US" noProof="0" dirty="0"/>
              <a:t>It's like drawing outlines around different tissues or areas.</a:t>
            </a:r>
          </a:p>
          <a:p>
            <a:r>
              <a:rPr lang="en-US" b="1" noProof="0" dirty="0"/>
              <a:t>How? Brightness "Cut-off Points" (Multi-Level Thresholding)</a:t>
            </a:r>
            <a:endParaRPr lang="en-US" noProof="0" dirty="0"/>
          </a:p>
          <a:p>
            <a:pPr lvl="1"/>
            <a:r>
              <a:rPr lang="en-US" noProof="0" dirty="0"/>
              <a:t>We tell the computer: "Everything darker than X is one color, between X and Y is another color, and brighter than Y is a third color."</a:t>
            </a:r>
          </a:p>
          <a:p>
            <a:pPr lvl="1"/>
            <a:r>
              <a:rPr lang="en-US" noProof="0" dirty="0"/>
              <a:t>Finding the best X, Y, Z... cut-off points is tricky!</a:t>
            </a:r>
          </a:p>
        </p:txBody>
      </p:sp>
      <p:pic>
        <p:nvPicPr>
          <p:cNvPr id="5" name="Resim 4">
            <a:extLst>
              <a:ext uri="{FF2B5EF4-FFF2-40B4-BE49-F238E27FC236}">
                <a16:creationId xmlns:a16="http://schemas.microsoft.com/office/drawing/2014/main" id="{2A7D27BE-C637-126B-1A0F-7EE8C68A39B2}"/>
              </a:ext>
            </a:extLst>
          </p:cNvPr>
          <p:cNvPicPr>
            <a:picLocks noChangeAspect="1"/>
          </p:cNvPicPr>
          <p:nvPr/>
        </p:nvPicPr>
        <p:blipFill>
          <a:blip r:embed="rId3"/>
          <a:stretch>
            <a:fillRect/>
          </a:stretch>
        </p:blipFill>
        <p:spPr>
          <a:xfrm>
            <a:off x="6352032" y="3832101"/>
            <a:ext cx="2645664" cy="14940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927099"/>
            <a:ext cx="7033975" cy="709865"/>
          </a:xfrm>
        </p:spPr>
        <p:txBody>
          <a:bodyPr/>
          <a:lstStyle/>
          <a:p>
            <a:r>
              <a:rPr lang="en-US" noProof="0" dirty="0"/>
              <a:t>My Project: A Smart Search Team for the Best "Cut-off Points"</a:t>
            </a:r>
          </a:p>
        </p:txBody>
      </p:sp>
      <p:sp>
        <p:nvSpPr>
          <p:cNvPr id="3" name="Content Placeholder 2"/>
          <p:cNvSpPr>
            <a:spLocks noGrp="1"/>
          </p:cNvSpPr>
          <p:nvPr>
            <p:ph idx="1"/>
          </p:nvPr>
        </p:nvSpPr>
        <p:spPr/>
        <p:txBody>
          <a:bodyPr>
            <a:normAutofit/>
          </a:bodyPr>
          <a:lstStyle/>
          <a:p>
            <a:r>
              <a:rPr lang="en-US" b="1" noProof="0" dirty="0"/>
              <a:t>My Project's Aim:</a:t>
            </a:r>
            <a:endParaRPr lang="en-US" noProof="0" dirty="0"/>
          </a:p>
          <a:p>
            <a:pPr lvl="1"/>
            <a:r>
              <a:rPr lang="en-US" noProof="0" dirty="0"/>
              <a:t>Teach a computer to </a:t>
            </a:r>
            <a:r>
              <a:rPr lang="en-US" i="1" noProof="0" dirty="0"/>
              <a:t>automatically</a:t>
            </a:r>
            <a:r>
              <a:rPr lang="en-US" noProof="0" dirty="0"/>
              <a:t> find the very best brightness cut-off points for any MRI scan.</a:t>
            </a:r>
          </a:p>
          <a:p>
            <a:r>
              <a:rPr lang="en-US" b="1" noProof="0" dirty="0"/>
              <a:t>My Tool: A Digital Search Team called "Particle Swarm Optimization" (PSO)</a:t>
            </a:r>
            <a:endParaRPr lang="en-US" noProof="0" dirty="0"/>
          </a:p>
          <a:p>
            <a:pPr lvl="1"/>
            <a:r>
              <a:rPr lang="en-US" noProof="0" dirty="0"/>
              <a:t>Imagine tiny digital "explorers" (particles).</a:t>
            </a:r>
          </a:p>
          <a:p>
            <a:pPr lvl="1"/>
            <a:r>
              <a:rPr lang="en-US" noProof="0" dirty="0"/>
              <a:t>Each explorer suggests a different set of cut-off points.</a:t>
            </a:r>
          </a:p>
          <a:p>
            <a:pPr lvl="1"/>
            <a:r>
              <a:rPr lang="en-US" noProof="0" dirty="0"/>
              <a:t>They work together as a team (a swarm) to find the best possible 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How the "Search Team" Works &amp; Decides What's "Best"</a:t>
            </a:r>
          </a:p>
        </p:txBody>
      </p:sp>
      <p:sp>
        <p:nvSpPr>
          <p:cNvPr id="3" name="Content Placeholder 2"/>
          <p:cNvSpPr>
            <a:spLocks noGrp="1"/>
          </p:cNvSpPr>
          <p:nvPr>
            <p:ph idx="1"/>
          </p:nvPr>
        </p:nvSpPr>
        <p:spPr/>
        <p:txBody>
          <a:bodyPr>
            <a:normAutofit fontScale="70000" lnSpcReduction="20000"/>
          </a:bodyPr>
          <a:lstStyle/>
          <a:p>
            <a:r>
              <a:rPr lang="en-US" b="1" noProof="0" dirty="0"/>
              <a:t>The "Explorers" (Particles):</a:t>
            </a:r>
          </a:p>
          <a:p>
            <a:pPr lvl="1"/>
            <a:r>
              <a:rPr lang="en-US" noProof="0" dirty="0"/>
              <a:t>Each suggests a set of cut-off points (e.g., "cut at brightness 50, 120, 180").</a:t>
            </a:r>
          </a:p>
          <a:p>
            <a:r>
              <a:rPr lang="en-US" b="1" noProof="0" dirty="0"/>
              <a:t>Learning &amp; Improving:</a:t>
            </a:r>
          </a:p>
          <a:p>
            <a:pPr lvl="1"/>
            <a:r>
              <a:rPr lang="en-US" noProof="0" dirty="0"/>
              <a:t>Each explorer remembers </a:t>
            </a:r>
            <a:r>
              <a:rPr lang="en-US" i="1" noProof="0" dirty="0"/>
              <a:t>its own</a:t>
            </a:r>
            <a:r>
              <a:rPr lang="en-US" noProof="0" dirty="0"/>
              <a:t> best suggestion so far.</a:t>
            </a:r>
          </a:p>
          <a:p>
            <a:pPr lvl="1"/>
            <a:r>
              <a:rPr lang="en-US" noProof="0" dirty="0"/>
              <a:t>The whole team knows the </a:t>
            </a:r>
            <a:r>
              <a:rPr lang="en-US" i="1" noProof="0" dirty="0"/>
              <a:t>overall best suggestion</a:t>
            </a:r>
            <a:r>
              <a:rPr lang="en-US" noProof="0" dirty="0"/>
              <a:t> found by anyone in the team.</a:t>
            </a:r>
          </a:p>
          <a:p>
            <a:pPr lvl="1"/>
            <a:r>
              <a:rPr lang="en-US" noProof="0" dirty="0"/>
              <a:t>They use this to make better suggestions in the next round.</a:t>
            </a:r>
          </a:p>
          <a:p>
            <a:r>
              <a:rPr lang="en-US" b="1" noProof="0" dirty="0"/>
              <a:t>The "Goodness Score" (Fitness Function): How we tell if cut-offs are good.</a:t>
            </a:r>
          </a:p>
          <a:p>
            <a:pPr lvl="1"/>
            <a:r>
              <a:rPr lang="en-US" noProof="0" dirty="0"/>
              <a:t>We need a way to score how good each explorer's suggested cut-off points are.</a:t>
            </a:r>
          </a:p>
          <a:p>
            <a:pPr lvl="1"/>
            <a:r>
              <a:rPr lang="en-US" b="1" noProof="0" dirty="0"/>
              <a:t>Score #1: Kapur's Entropy</a:t>
            </a:r>
            <a:r>
              <a:rPr lang="en-US" noProof="0" dirty="0"/>
              <a:t> – Aims for "interesting" and "well-separated" colored regions. (High score = good)</a:t>
            </a:r>
          </a:p>
          <a:p>
            <a:pPr lvl="1"/>
            <a:r>
              <a:rPr lang="en-US" b="1" noProof="0" dirty="0"/>
              <a:t>Score #2: Otsu's Variance</a:t>
            </a:r>
            <a:r>
              <a:rPr lang="en-US" noProof="0" dirty="0"/>
              <a:t> – Aims for colored regions that are very "different" from each other. (High score = good)</a:t>
            </a:r>
          </a:p>
          <a:p>
            <a:r>
              <a:rPr lang="en-US" b="1" noProof="0" dirty="0"/>
              <a:t>Input Image:</a:t>
            </a:r>
            <a:r>
              <a:rPr lang="en-US" noProof="0" dirty="0"/>
              <a:t> We used a special black-and-white version (L* channel) focusing only on brightness.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Results - Part 1: Using the "Interesting &amp; Separated" Score (Kapur's)</a:t>
            </a:r>
          </a:p>
        </p:txBody>
      </p:sp>
      <p:sp>
        <p:nvSpPr>
          <p:cNvPr id="3" name="Content Placeholder 2"/>
          <p:cNvSpPr>
            <a:spLocks noGrp="1"/>
          </p:cNvSpPr>
          <p:nvPr>
            <p:ph idx="1"/>
          </p:nvPr>
        </p:nvSpPr>
        <p:spPr>
          <a:xfrm>
            <a:off x="0" y="2155032"/>
            <a:ext cx="3500438" cy="4702968"/>
          </a:xfrm>
        </p:spPr>
        <p:txBody>
          <a:bodyPr>
            <a:normAutofit/>
          </a:bodyPr>
          <a:lstStyle/>
          <a:p>
            <a:r>
              <a:rPr lang="en-US" b="1" noProof="0" dirty="0"/>
              <a:t>Goal:</a:t>
            </a:r>
            <a:r>
              <a:rPr lang="en-US" noProof="0" dirty="0"/>
              <a:t> Make colored regions "interesting &amp; well-separated" (Kapur's Score)</a:t>
            </a:r>
          </a:p>
          <a:p>
            <a:r>
              <a:rPr lang="en-US" b="1" noProof="0" dirty="0"/>
              <a:t>Our PSO Team's Best Cut-offs:</a:t>
            </a:r>
            <a:r>
              <a:rPr lang="en-US" noProof="0" dirty="0"/>
              <a:t> [77, 120, 161] -&gt; </a:t>
            </a:r>
            <a:r>
              <a:rPr lang="en-US" b="1" noProof="0" dirty="0"/>
              <a:t>Kapur Score: 13.84</a:t>
            </a:r>
          </a:p>
          <a:p>
            <a:r>
              <a:rPr lang="en-US" b="1" noProof="0" dirty="0"/>
              <a:t>A Standard Method (</a:t>
            </a:r>
            <a:r>
              <a:rPr lang="en-US" b="1" noProof="0" dirty="0" err="1"/>
              <a:t>Skimage</a:t>
            </a:r>
            <a:r>
              <a:rPr lang="en-US" b="1" noProof="0" dirty="0"/>
              <a:t> Otsu):</a:t>
            </a:r>
            <a:r>
              <a:rPr lang="en-US" noProof="0" dirty="0"/>
              <a:t> Cut-offs [19, 50, 99] -&gt; </a:t>
            </a:r>
            <a:r>
              <a:rPr lang="en-US" b="1" noProof="0" dirty="0"/>
              <a:t>Kapur Score: 11.68</a:t>
            </a:r>
          </a:p>
          <a:p>
            <a:r>
              <a:rPr lang="en-US" b="1" noProof="0" dirty="0"/>
              <a:t>Finding:</a:t>
            </a:r>
            <a:r>
              <a:rPr lang="en-US" noProof="0" dirty="0"/>
              <a:t> Our PSO team got a </a:t>
            </a:r>
            <a:r>
              <a:rPr lang="en-US" i="1" noProof="0" dirty="0"/>
              <a:t>better</a:t>
            </a:r>
            <a:r>
              <a:rPr lang="en-US" noProof="0" dirty="0"/>
              <a:t> "interesting &amp; separated" score!</a:t>
            </a:r>
          </a:p>
        </p:txBody>
      </p:sp>
      <p:pic>
        <p:nvPicPr>
          <p:cNvPr id="7" name="Resim 6">
            <a:extLst>
              <a:ext uri="{FF2B5EF4-FFF2-40B4-BE49-F238E27FC236}">
                <a16:creationId xmlns:a16="http://schemas.microsoft.com/office/drawing/2014/main" id="{BA46AA3C-8F58-BE04-B3D9-0C2A60A5A9AF}"/>
              </a:ext>
            </a:extLst>
          </p:cNvPr>
          <p:cNvPicPr>
            <a:picLocks noChangeAspect="1"/>
          </p:cNvPicPr>
          <p:nvPr/>
        </p:nvPicPr>
        <p:blipFill>
          <a:blip r:embed="rId3"/>
          <a:stretch>
            <a:fillRect/>
          </a:stretch>
        </p:blipFill>
        <p:spPr>
          <a:xfrm>
            <a:off x="3500438" y="2148840"/>
            <a:ext cx="5643562" cy="47029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Results - Part 2: Using the "Very Different Regions" Score (Otsu's) - A Sanity Check!</a:t>
            </a:r>
          </a:p>
        </p:txBody>
      </p:sp>
      <p:sp>
        <p:nvSpPr>
          <p:cNvPr id="3" name="Content Placeholder 2"/>
          <p:cNvSpPr>
            <a:spLocks noGrp="1"/>
          </p:cNvSpPr>
          <p:nvPr>
            <p:ph idx="1"/>
          </p:nvPr>
        </p:nvSpPr>
        <p:spPr>
          <a:xfrm>
            <a:off x="866441" y="2489201"/>
            <a:ext cx="4107895" cy="4368799"/>
          </a:xfrm>
        </p:spPr>
        <p:txBody>
          <a:bodyPr>
            <a:normAutofit lnSpcReduction="10000"/>
          </a:bodyPr>
          <a:lstStyle/>
          <a:p>
            <a:r>
              <a:rPr lang="en-US" b="1" noProof="0" dirty="0"/>
              <a:t>Goal:</a:t>
            </a:r>
            <a:r>
              <a:rPr lang="en-US" noProof="0" dirty="0"/>
              <a:t> Make colored regions "very different" from each other (Otsu's Score)</a:t>
            </a:r>
          </a:p>
          <a:p>
            <a:r>
              <a:rPr lang="en-US" b="1" noProof="0" dirty="0"/>
              <a:t>Our PSO Team's Best Cut-offs:</a:t>
            </a:r>
            <a:r>
              <a:rPr lang="en-US" noProof="0" dirty="0"/>
              <a:t> [19, 51, 100] -&gt; </a:t>
            </a:r>
            <a:r>
              <a:rPr lang="en-US" b="1" noProof="0" dirty="0"/>
              <a:t>Otsu Score: 1114.90</a:t>
            </a:r>
          </a:p>
          <a:p>
            <a:r>
              <a:rPr lang="en-US" b="1" noProof="0" dirty="0"/>
              <a:t>Standard Otsu Method's Cut-offs:</a:t>
            </a:r>
            <a:r>
              <a:rPr lang="en-US" noProof="0" dirty="0"/>
              <a:t> [19, 50, 99] (This method </a:t>
            </a:r>
            <a:r>
              <a:rPr lang="en-US" i="1" noProof="0" dirty="0"/>
              <a:t>is designed</a:t>
            </a:r>
            <a:r>
              <a:rPr lang="en-US" noProof="0" dirty="0"/>
              <a:t> to be optimal for this score!)</a:t>
            </a:r>
          </a:p>
          <a:p>
            <a:r>
              <a:rPr lang="en-US" b="1" noProof="0" dirty="0"/>
              <a:t>Finding:</a:t>
            </a:r>
            <a:r>
              <a:rPr lang="en-US" noProof="0" dirty="0"/>
              <a:t> Our PSO team found almost the </a:t>
            </a:r>
            <a:r>
              <a:rPr lang="en-US" i="1" noProof="0" dirty="0"/>
              <a:t>exact same</a:t>
            </a:r>
            <a:r>
              <a:rPr lang="en-US" noProof="0" dirty="0"/>
              <a:t> cut-off points as the standard method! This means our team is working correctly!</a:t>
            </a:r>
          </a:p>
        </p:txBody>
      </p:sp>
      <p:pic>
        <p:nvPicPr>
          <p:cNvPr id="7" name="Resim 6">
            <a:extLst>
              <a:ext uri="{FF2B5EF4-FFF2-40B4-BE49-F238E27FC236}">
                <a16:creationId xmlns:a16="http://schemas.microsoft.com/office/drawing/2014/main" id="{EA5220AC-DE68-B2CD-2D31-E68B4EDE3757}"/>
              </a:ext>
            </a:extLst>
          </p:cNvPr>
          <p:cNvPicPr>
            <a:picLocks noChangeAspect="1"/>
          </p:cNvPicPr>
          <p:nvPr/>
        </p:nvPicPr>
        <p:blipFill>
          <a:blip r:embed="rId3"/>
          <a:srcRect l="17778" r="13555"/>
          <a:stretch>
            <a:fillRect/>
          </a:stretch>
        </p:blipFill>
        <p:spPr>
          <a:xfrm>
            <a:off x="5328037" y="2286000"/>
            <a:ext cx="3767328"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 Cool Things We Tried</a:t>
            </a:r>
          </a:p>
        </p:txBody>
      </p:sp>
      <p:sp>
        <p:nvSpPr>
          <p:cNvPr id="3" name="Content Placeholder 2"/>
          <p:cNvSpPr>
            <a:spLocks noGrp="1"/>
          </p:cNvSpPr>
          <p:nvPr>
            <p:ph idx="1"/>
          </p:nvPr>
        </p:nvSpPr>
        <p:spPr>
          <a:xfrm>
            <a:off x="866441" y="2489201"/>
            <a:ext cx="7559929" cy="3530599"/>
          </a:xfrm>
        </p:spPr>
        <p:txBody>
          <a:bodyPr/>
          <a:lstStyle/>
          <a:p>
            <a:r>
              <a:rPr lang="en-US" b="1" noProof="0" dirty="0"/>
              <a:t>1. Working with Color:</a:t>
            </a:r>
          </a:p>
          <a:p>
            <a:pPr lvl="1"/>
            <a:r>
              <a:rPr lang="en-US" noProof="0" dirty="0"/>
              <a:t>We showed we can take a color image and pick out its </a:t>
            </a:r>
            <a:r>
              <a:rPr lang="en-US" dirty="0"/>
              <a:t>”lightness" and </a:t>
            </a:r>
            <a:r>
              <a:rPr lang="en-US" noProof="0" dirty="0"/>
              <a:t>"brightness" information.</a:t>
            </a:r>
          </a:p>
          <a:p>
            <a:pPr lvl="1"/>
            <a:r>
              <a:rPr lang="en-US" noProof="0" dirty="0"/>
              <a:t>This means the same PSO team could work on different kinds of images.</a:t>
            </a:r>
          </a:p>
        </p:txBody>
      </p:sp>
      <p:pic>
        <p:nvPicPr>
          <p:cNvPr id="9" name="Resim 8">
            <a:extLst>
              <a:ext uri="{FF2B5EF4-FFF2-40B4-BE49-F238E27FC236}">
                <a16:creationId xmlns:a16="http://schemas.microsoft.com/office/drawing/2014/main" id="{87024044-6EDE-9956-3070-39066A90926D}"/>
              </a:ext>
            </a:extLst>
          </p:cNvPr>
          <p:cNvPicPr>
            <a:picLocks noChangeAspect="1"/>
          </p:cNvPicPr>
          <p:nvPr/>
        </p:nvPicPr>
        <p:blipFill>
          <a:blip r:embed="rId3"/>
          <a:srcRect l="11693" r="4792" b="10004"/>
          <a:stretch>
            <a:fillRect/>
          </a:stretch>
        </p:blipFill>
        <p:spPr>
          <a:xfrm>
            <a:off x="6550905" y="4543424"/>
            <a:ext cx="2593096" cy="2328613"/>
          </a:xfrm>
          <a:prstGeom prst="rect">
            <a:avLst/>
          </a:prstGeom>
        </p:spPr>
      </p:pic>
      <p:pic>
        <p:nvPicPr>
          <p:cNvPr id="7" name="Resim 6">
            <a:extLst>
              <a:ext uri="{FF2B5EF4-FFF2-40B4-BE49-F238E27FC236}">
                <a16:creationId xmlns:a16="http://schemas.microsoft.com/office/drawing/2014/main" id="{D82F33B6-1BC0-8578-82E2-53D1C81FE722}"/>
              </a:ext>
            </a:extLst>
          </p:cNvPr>
          <p:cNvPicPr>
            <a:picLocks noChangeAspect="1"/>
          </p:cNvPicPr>
          <p:nvPr/>
        </p:nvPicPr>
        <p:blipFill>
          <a:blip r:embed="rId4"/>
          <a:stretch>
            <a:fillRect/>
          </a:stretch>
        </p:blipFill>
        <p:spPr>
          <a:xfrm>
            <a:off x="0" y="4685605"/>
            <a:ext cx="6559296" cy="21864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6F2F1-0B3F-E3BB-CB8F-A8D779E44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9F9B1B-7F5F-FF24-5795-A557C57A316D}"/>
              </a:ext>
            </a:extLst>
          </p:cNvPr>
          <p:cNvSpPr>
            <a:spLocks noGrp="1"/>
          </p:cNvSpPr>
          <p:nvPr>
            <p:ph type="title"/>
          </p:nvPr>
        </p:nvSpPr>
        <p:spPr/>
        <p:txBody>
          <a:bodyPr/>
          <a:lstStyle/>
          <a:p>
            <a:r>
              <a:rPr lang="en-US" noProof="0" dirty="0"/>
              <a:t>Other Cool Things We Tried</a:t>
            </a:r>
          </a:p>
        </p:txBody>
      </p:sp>
      <p:sp>
        <p:nvSpPr>
          <p:cNvPr id="3" name="Content Placeholder 2">
            <a:extLst>
              <a:ext uri="{FF2B5EF4-FFF2-40B4-BE49-F238E27FC236}">
                <a16:creationId xmlns:a16="http://schemas.microsoft.com/office/drawing/2014/main" id="{4C3BCC31-206B-0ADD-44C1-2623D4F16193}"/>
              </a:ext>
            </a:extLst>
          </p:cNvPr>
          <p:cNvSpPr>
            <a:spLocks noGrp="1"/>
          </p:cNvSpPr>
          <p:nvPr>
            <p:ph idx="1"/>
          </p:nvPr>
        </p:nvSpPr>
        <p:spPr>
          <a:xfrm>
            <a:off x="866441" y="2489201"/>
            <a:ext cx="7772400" cy="3530599"/>
          </a:xfrm>
        </p:spPr>
        <p:txBody>
          <a:bodyPr/>
          <a:lstStyle/>
          <a:p>
            <a:r>
              <a:rPr lang="en-US" b="1" noProof="0" dirty="0"/>
              <a:t>2. Checking Against a "Perfect Example" (SSIM Score):</a:t>
            </a:r>
          </a:p>
          <a:p>
            <a:pPr lvl="1"/>
            <a:r>
              <a:rPr lang="en-US" noProof="0" dirty="0"/>
              <a:t>We had a "perfectly colored" example image (called a Ground Truth).</a:t>
            </a:r>
          </a:p>
          <a:p>
            <a:pPr lvl="1"/>
            <a:r>
              <a:rPr lang="en-US" noProof="0" dirty="0"/>
              <a:t>We compared our PSO's coloring to it and got a similarity score (SSIM) of </a:t>
            </a:r>
            <a:r>
              <a:rPr lang="en-US" b="1" noProof="0" dirty="0"/>
              <a:t>0.800</a:t>
            </a:r>
            <a:r>
              <a:rPr lang="en-US" noProof="0" dirty="0"/>
              <a:t> (out of 1).</a:t>
            </a:r>
          </a:p>
          <a:p>
            <a:pPr lvl="1"/>
            <a:r>
              <a:rPr lang="en-US" noProof="0" dirty="0"/>
              <a:t>The "Difference Map" (Figure 4) shows where our coloring matched well and where it was different.</a:t>
            </a:r>
          </a:p>
        </p:txBody>
      </p:sp>
      <p:pic>
        <p:nvPicPr>
          <p:cNvPr id="7" name="Resim 6">
            <a:extLst>
              <a:ext uri="{FF2B5EF4-FFF2-40B4-BE49-F238E27FC236}">
                <a16:creationId xmlns:a16="http://schemas.microsoft.com/office/drawing/2014/main" id="{4948F14E-070B-7B94-4CD4-36CA74DA470A}"/>
              </a:ext>
            </a:extLst>
          </p:cNvPr>
          <p:cNvPicPr>
            <a:picLocks noChangeAspect="1"/>
          </p:cNvPicPr>
          <p:nvPr/>
        </p:nvPicPr>
        <p:blipFill>
          <a:blip r:embed="rId3"/>
          <a:srcRect l="12236" r="7922" b="14941"/>
          <a:stretch>
            <a:fillRect/>
          </a:stretch>
        </p:blipFill>
        <p:spPr>
          <a:xfrm>
            <a:off x="1649777" y="4428744"/>
            <a:ext cx="6205728" cy="2203704"/>
          </a:xfrm>
          <a:prstGeom prst="rect">
            <a:avLst/>
          </a:prstGeom>
        </p:spPr>
      </p:pic>
    </p:spTree>
    <p:extLst>
      <p:ext uri="{BB962C8B-B14F-4D97-AF65-F5344CB8AC3E}">
        <p14:creationId xmlns:p14="http://schemas.microsoft.com/office/powerpoint/2010/main" val="28393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 What Did We Learn? (Conclusion)</a:t>
            </a:r>
          </a:p>
        </p:txBody>
      </p:sp>
      <p:sp>
        <p:nvSpPr>
          <p:cNvPr id="3" name="Content Placeholder 2"/>
          <p:cNvSpPr>
            <a:spLocks noGrp="1"/>
          </p:cNvSpPr>
          <p:nvPr>
            <p:ph idx="1"/>
          </p:nvPr>
        </p:nvSpPr>
        <p:spPr/>
        <p:txBody>
          <a:bodyPr>
            <a:normAutofit fontScale="85000" lnSpcReduction="20000"/>
          </a:bodyPr>
          <a:lstStyle/>
          <a:p>
            <a:r>
              <a:rPr lang="en-US" b="1" noProof="0" dirty="0"/>
              <a:t>Our "Digital Search Team" (PSO) is a good detective for finding hidden details!</a:t>
            </a:r>
          </a:p>
          <a:p>
            <a:r>
              <a:rPr lang="en-US" b="1" noProof="0" dirty="0"/>
              <a:t>Key Discoveries:</a:t>
            </a:r>
          </a:p>
          <a:p>
            <a:pPr lvl="1"/>
            <a:r>
              <a:rPr lang="en-US" noProof="0" dirty="0"/>
              <a:t>When we asked it to make regions "interesting &amp; well-separated" (Kapur's), it did </a:t>
            </a:r>
            <a:r>
              <a:rPr lang="en-US" i="1" noProof="0" dirty="0"/>
              <a:t>even better</a:t>
            </a:r>
            <a:r>
              <a:rPr lang="en-US" noProof="0" dirty="0"/>
              <a:t> than a standard method (Score 13.84 vs 11.68).</a:t>
            </a:r>
          </a:p>
          <a:p>
            <a:pPr lvl="1"/>
            <a:r>
              <a:rPr lang="en-US" noProof="0" dirty="0"/>
              <a:t>When we asked it to make regions "very different" (Otsu's), it found almost the </a:t>
            </a:r>
            <a:r>
              <a:rPr lang="en-US" i="1" noProof="0" dirty="0"/>
              <a:t>exact same best solution</a:t>
            </a:r>
            <a:r>
              <a:rPr lang="en-US" noProof="0" dirty="0"/>
              <a:t> as the standard method designed for that task! (This means our team works right!)</a:t>
            </a:r>
          </a:p>
          <a:p>
            <a:pPr lvl="1"/>
            <a:r>
              <a:rPr lang="en-US" noProof="0" dirty="0"/>
              <a:t>The "goodness score" we choose really changes what the final "colored" picture looks like.</a:t>
            </a:r>
          </a:p>
          <a:p>
            <a:r>
              <a:rPr lang="en-US" b="1" noProof="0" dirty="0"/>
              <a:t>Plus:</a:t>
            </a:r>
            <a:r>
              <a:rPr lang="en-US" noProof="0" dirty="0"/>
              <a:t> We showed it can handle different image types (like brightness from color) and we can check its work against a "perfect example" (SSIM score 0.8).</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{F693F784-F4BC-B94D-B51F-9CAF2391F2A8}tf10001076</Template>
  <TotalTime>2594</TotalTime>
  <Words>3203</Words>
  <Application>Microsoft Macintosh PowerPoint</Application>
  <PresentationFormat>Ekran Gösterisi (4:3)</PresentationFormat>
  <Paragraphs>144</Paragraphs>
  <Slides>11</Slides>
  <Notes>11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Calibri</vt:lpstr>
      <vt:lpstr>Century Gothic</vt:lpstr>
      <vt:lpstr>Wingdings 3</vt:lpstr>
      <vt:lpstr>İyon Toplantı Odası</vt:lpstr>
      <vt:lpstr>Multi-Level Image Segmentation via Particle Swarm Optimization</vt:lpstr>
      <vt:lpstr>What's the Big Picture? Helping Doctors See Better</vt:lpstr>
      <vt:lpstr>My Project: A Smart Search Team for the Best "Cut-off Points"</vt:lpstr>
      <vt:lpstr>How the "Search Team" Works &amp; Decides What's "Best"</vt:lpstr>
      <vt:lpstr>Results - Part 1: Using the "Interesting &amp; Separated" Score (Kapur's)</vt:lpstr>
      <vt:lpstr>Results - Part 2: Using the "Very Different Regions" Score (Otsu's) - A Sanity Check!</vt:lpstr>
      <vt:lpstr>Other Cool Things We Tried</vt:lpstr>
      <vt:lpstr>Other Cool Things We Tried</vt:lpstr>
      <vt:lpstr>So, What Did We Learn? (Conclusion)</vt:lpstr>
      <vt:lpstr>What's Next? Making the Search Team Even Better!</vt:lpstr>
      <vt:lpstr>Thank You &amp;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Metehan Dündar</cp:lastModifiedBy>
  <cp:revision>7</cp:revision>
  <dcterms:created xsi:type="dcterms:W3CDTF">2013-01-27T09:14:16Z</dcterms:created>
  <dcterms:modified xsi:type="dcterms:W3CDTF">2025-05-27T22:44:41Z</dcterms:modified>
  <cp:category/>
</cp:coreProperties>
</file>