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  <p:sldId id="262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55B12-4CB0-4FD7-87CF-C88B8E64091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DFF2F8-AAE3-436E-AD2F-BA2BA83FFD3A}">
      <dgm:prSet/>
      <dgm:spPr/>
      <dgm:t>
        <a:bodyPr/>
        <a:lstStyle/>
        <a:p>
          <a:r>
            <a:rPr lang="zh-CN"/>
            <a:t>可穿戴传感器的内存一定不如电脑。而本地损失函数贡献了较少的参数，为减少内存压力做出了贡献。</a:t>
          </a:r>
          <a:endParaRPr lang="en-US"/>
        </a:p>
      </dgm:t>
    </dgm:pt>
    <dgm:pt modelId="{C45D0ADD-56A4-4661-8D37-F19CF8B770C3}" type="parTrans" cxnId="{F87DD6EF-9B3D-479B-905A-FC3300EE8A21}">
      <dgm:prSet/>
      <dgm:spPr/>
      <dgm:t>
        <a:bodyPr/>
        <a:lstStyle/>
        <a:p>
          <a:endParaRPr lang="en-US"/>
        </a:p>
      </dgm:t>
    </dgm:pt>
    <dgm:pt modelId="{7B5624FC-6647-4626-989F-70B5A43B0E68}" type="sibTrans" cxnId="{F87DD6EF-9B3D-479B-905A-FC3300EE8A21}">
      <dgm:prSet/>
      <dgm:spPr/>
      <dgm:t>
        <a:bodyPr/>
        <a:lstStyle/>
        <a:p>
          <a:endParaRPr lang="en-US"/>
        </a:p>
      </dgm:t>
    </dgm:pt>
    <dgm:pt modelId="{C56AE142-2616-46F8-80B5-E7198D0E1BE1}">
      <dgm:prSet/>
      <dgm:spPr/>
      <dgm:t>
        <a:bodyPr/>
        <a:lstStyle/>
        <a:p>
          <a:r>
            <a:rPr lang="zh-CN" dirty="0"/>
            <a:t>在多数据集上的模型</a:t>
          </a:r>
          <a:r>
            <a:rPr lang="zh-CN" altLang="en-US" dirty="0"/>
            <a:t>的平均指标是略有提升</a:t>
          </a:r>
          <a:endParaRPr lang="en-US" dirty="0"/>
        </a:p>
      </dgm:t>
    </dgm:pt>
    <dgm:pt modelId="{43F07911-A6EF-43FB-9A00-48847F242B90}" type="parTrans" cxnId="{8D8C19AD-1C0E-4105-A2BF-BA2E083AE71D}">
      <dgm:prSet/>
      <dgm:spPr/>
      <dgm:t>
        <a:bodyPr/>
        <a:lstStyle/>
        <a:p>
          <a:endParaRPr lang="en-US"/>
        </a:p>
      </dgm:t>
    </dgm:pt>
    <dgm:pt modelId="{CE5416AF-1D85-4191-A6E8-6CEDF447F83B}" type="sibTrans" cxnId="{8D8C19AD-1C0E-4105-A2BF-BA2E083AE71D}">
      <dgm:prSet/>
      <dgm:spPr/>
      <dgm:t>
        <a:bodyPr/>
        <a:lstStyle/>
        <a:p>
          <a:endParaRPr lang="en-US"/>
        </a:p>
      </dgm:t>
    </dgm:pt>
    <dgm:pt modelId="{7B86D126-B1D0-4638-BE01-8AFA6A6069BC}" type="pres">
      <dgm:prSet presAssocID="{1FE55B12-4CB0-4FD7-87CF-C88B8E640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103576-6A9D-48F2-B18A-844245099E85}" type="pres">
      <dgm:prSet presAssocID="{4FDFF2F8-AAE3-436E-AD2F-BA2BA83FFD3A}" presName="hierRoot1" presStyleCnt="0"/>
      <dgm:spPr/>
    </dgm:pt>
    <dgm:pt modelId="{36F276D4-45B1-487D-A890-E5950F110E99}" type="pres">
      <dgm:prSet presAssocID="{4FDFF2F8-AAE3-436E-AD2F-BA2BA83FFD3A}" presName="composite" presStyleCnt="0"/>
      <dgm:spPr/>
    </dgm:pt>
    <dgm:pt modelId="{DD211B17-53A6-4081-97AD-E2B0740FCEEB}" type="pres">
      <dgm:prSet presAssocID="{4FDFF2F8-AAE3-436E-AD2F-BA2BA83FFD3A}" presName="background" presStyleLbl="node0" presStyleIdx="0" presStyleCnt="2"/>
      <dgm:spPr/>
    </dgm:pt>
    <dgm:pt modelId="{971FCBF8-A880-4F81-9EC3-E834AD284782}" type="pres">
      <dgm:prSet presAssocID="{4FDFF2F8-AAE3-436E-AD2F-BA2BA83FFD3A}" presName="text" presStyleLbl="fgAcc0" presStyleIdx="0" presStyleCnt="2">
        <dgm:presLayoutVars>
          <dgm:chPref val="3"/>
        </dgm:presLayoutVars>
      </dgm:prSet>
      <dgm:spPr/>
    </dgm:pt>
    <dgm:pt modelId="{83A2D82B-00A4-40CD-94C1-4005120E32AD}" type="pres">
      <dgm:prSet presAssocID="{4FDFF2F8-AAE3-436E-AD2F-BA2BA83FFD3A}" presName="hierChild2" presStyleCnt="0"/>
      <dgm:spPr/>
    </dgm:pt>
    <dgm:pt modelId="{256DF4B0-5835-47A9-944C-CC59707116F3}" type="pres">
      <dgm:prSet presAssocID="{C56AE142-2616-46F8-80B5-E7198D0E1BE1}" presName="hierRoot1" presStyleCnt="0"/>
      <dgm:spPr/>
    </dgm:pt>
    <dgm:pt modelId="{ADD7BB5E-A7D9-429B-BA4C-DB5F4FA3A8AB}" type="pres">
      <dgm:prSet presAssocID="{C56AE142-2616-46F8-80B5-E7198D0E1BE1}" presName="composite" presStyleCnt="0"/>
      <dgm:spPr/>
    </dgm:pt>
    <dgm:pt modelId="{3996A008-D730-41F3-A6B8-224A277E986F}" type="pres">
      <dgm:prSet presAssocID="{C56AE142-2616-46F8-80B5-E7198D0E1BE1}" presName="background" presStyleLbl="node0" presStyleIdx="1" presStyleCnt="2"/>
      <dgm:spPr/>
    </dgm:pt>
    <dgm:pt modelId="{38CD7439-073A-48DA-AA4E-1FBEB82637CA}" type="pres">
      <dgm:prSet presAssocID="{C56AE142-2616-46F8-80B5-E7198D0E1BE1}" presName="text" presStyleLbl="fgAcc0" presStyleIdx="1" presStyleCnt="2">
        <dgm:presLayoutVars>
          <dgm:chPref val="3"/>
        </dgm:presLayoutVars>
      </dgm:prSet>
      <dgm:spPr/>
    </dgm:pt>
    <dgm:pt modelId="{ADF9B4EC-8532-45E3-AB2B-DA3849E4A7DE}" type="pres">
      <dgm:prSet presAssocID="{C56AE142-2616-46F8-80B5-E7198D0E1BE1}" presName="hierChild2" presStyleCnt="0"/>
      <dgm:spPr/>
    </dgm:pt>
  </dgm:ptLst>
  <dgm:cxnLst>
    <dgm:cxn modelId="{F2134859-8A7F-43B3-8886-3155C2FCDA2B}" type="presOf" srcId="{1FE55B12-4CB0-4FD7-87CF-C88B8E64091E}" destId="{7B86D126-B1D0-4638-BE01-8AFA6A6069BC}" srcOrd="0" destOrd="0" presId="urn:microsoft.com/office/officeart/2005/8/layout/hierarchy1"/>
    <dgm:cxn modelId="{8D8C19AD-1C0E-4105-A2BF-BA2E083AE71D}" srcId="{1FE55B12-4CB0-4FD7-87CF-C88B8E64091E}" destId="{C56AE142-2616-46F8-80B5-E7198D0E1BE1}" srcOrd="1" destOrd="0" parTransId="{43F07911-A6EF-43FB-9A00-48847F242B90}" sibTransId="{CE5416AF-1D85-4191-A6E8-6CEDF447F83B}"/>
    <dgm:cxn modelId="{52BFAABF-B527-455C-8B62-C980C7C943A3}" type="presOf" srcId="{C56AE142-2616-46F8-80B5-E7198D0E1BE1}" destId="{38CD7439-073A-48DA-AA4E-1FBEB82637CA}" srcOrd="0" destOrd="0" presId="urn:microsoft.com/office/officeart/2005/8/layout/hierarchy1"/>
    <dgm:cxn modelId="{14ECC2DF-11CD-459A-AAB7-FE2C261975F3}" type="presOf" srcId="{4FDFF2F8-AAE3-436E-AD2F-BA2BA83FFD3A}" destId="{971FCBF8-A880-4F81-9EC3-E834AD284782}" srcOrd="0" destOrd="0" presId="urn:microsoft.com/office/officeart/2005/8/layout/hierarchy1"/>
    <dgm:cxn modelId="{F87DD6EF-9B3D-479B-905A-FC3300EE8A21}" srcId="{1FE55B12-4CB0-4FD7-87CF-C88B8E64091E}" destId="{4FDFF2F8-AAE3-436E-AD2F-BA2BA83FFD3A}" srcOrd="0" destOrd="0" parTransId="{C45D0ADD-56A4-4661-8D37-F19CF8B770C3}" sibTransId="{7B5624FC-6647-4626-989F-70B5A43B0E68}"/>
    <dgm:cxn modelId="{2AFF4520-F3F0-4CED-B0EC-01A4A4347448}" type="presParOf" srcId="{7B86D126-B1D0-4638-BE01-8AFA6A6069BC}" destId="{91103576-6A9D-48F2-B18A-844245099E85}" srcOrd="0" destOrd="0" presId="urn:microsoft.com/office/officeart/2005/8/layout/hierarchy1"/>
    <dgm:cxn modelId="{E95B4381-4C8E-467D-AB06-9937766602BB}" type="presParOf" srcId="{91103576-6A9D-48F2-B18A-844245099E85}" destId="{36F276D4-45B1-487D-A890-E5950F110E99}" srcOrd="0" destOrd="0" presId="urn:microsoft.com/office/officeart/2005/8/layout/hierarchy1"/>
    <dgm:cxn modelId="{6A1F7900-785B-4D01-9414-58DF663752F6}" type="presParOf" srcId="{36F276D4-45B1-487D-A890-E5950F110E99}" destId="{DD211B17-53A6-4081-97AD-E2B0740FCEEB}" srcOrd="0" destOrd="0" presId="urn:microsoft.com/office/officeart/2005/8/layout/hierarchy1"/>
    <dgm:cxn modelId="{ECD4B5B6-F27F-4AF9-AB0A-1FEDA19FDA52}" type="presParOf" srcId="{36F276D4-45B1-487D-A890-E5950F110E99}" destId="{971FCBF8-A880-4F81-9EC3-E834AD284782}" srcOrd="1" destOrd="0" presId="urn:microsoft.com/office/officeart/2005/8/layout/hierarchy1"/>
    <dgm:cxn modelId="{31958EE8-2010-4F37-94E5-101F938F35B1}" type="presParOf" srcId="{91103576-6A9D-48F2-B18A-844245099E85}" destId="{83A2D82B-00A4-40CD-94C1-4005120E32AD}" srcOrd="1" destOrd="0" presId="urn:microsoft.com/office/officeart/2005/8/layout/hierarchy1"/>
    <dgm:cxn modelId="{F3A3D2EA-9233-4C06-8F72-090A2996C82B}" type="presParOf" srcId="{7B86D126-B1D0-4638-BE01-8AFA6A6069BC}" destId="{256DF4B0-5835-47A9-944C-CC59707116F3}" srcOrd="1" destOrd="0" presId="urn:microsoft.com/office/officeart/2005/8/layout/hierarchy1"/>
    <dgm:cxn modelId="{1274DD2B-023B-4AEA-B2A2-6EB5FC265D9D}" type="presParOf" srcId="{256DF4B0-5835-47A9-944C-CC59707116F3}" destId="{ADD7BB5E-A7D9-429B-BA4C-DB5F4FA3A8AB}" srcOrd="0" destOrd="0" presId="urn:microsoft.com/office/officeart/2005/8/layout/hierarchy1"/>
    <dgm:cxn modelId="{E2F59AC1-05F0-41EB-9421-DE26E6C87CD1}" type="presParOf" srcId="{ADD7BB5E-A7D9-429B-BA4C-DB5F4FA3A8AB}" destId="{3996A008-D730-41F3-A6B8-224A277E986F}" srcOrd="0" destOrd="0" presId="urn:microsoft.com/office/officeart/2005/8/layout/hierarchy1"/>
    <dgm:cxn modelId="{6BF5A012-5FD7-4BF5-9E35-90EDEF31744C}" type="presParOf" srcId="{ADD7BB5E-A7D9-429B-BA4C-DB5F4FA3A8AB}" destId="{38CD7439-073A-48DA-AA4E-1FBEB82637CA}" srcOrd="1" destOrd="0" presId="urn:microsoft.com/office/officeart/2005/8/layout/hierarchy1"/>
    <dgm:cxn modelId="{A57290B9-C9A3-420C-8302-C909A866A8CC}" type="presParOf" srcId="{256DF4B0-5835-47A9-944C-CC59707116F3}" destId="{ADF9B4EC-8532-45E3-AB2B-DA3849E4A7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1B17-53A6-4081-97AD-E2B0740FCEE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FCBF8-A880-4F81-9EC3-E834AD28478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可穿戴传感器的内存一定不如电脑。而本地损失函数贡献了较少的参数，为减少内存压力做出了贡献。</a:t>
          </a:r>
          <a:endParaRPr lang="en-US" sz="3200" kern="1200"/>
        </a:p>
      </dsp:txBody>
      <dsp:txXfrm>
        <a:off x="608661" y="692298"/>
        <a:ext cx="4508047" cy="2799040"/>
      </dsp:txXfrm>
    </dsp:sp>
    <dsp:sp modelId="{3996A008-D730-41F3-A6B8-224A277E986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D7439-073A-48DA-AA4E-1FBEB82637C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在多数据集上的模型</a:t>
          </a:r>
          <a:r>
            <a:rPr lang="zh-CN" altLang="en-US" sz="3200" kern="1200" dirty="0"/>
            <a:t>的平均指标是略有提升</a:t>
          </a:r>
          <a:endParaRPr lang="en-US" sz="32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FF0D-FE56-1BAE-3BEE-1B902D03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2DE127-96C9-0BE5-F5C9-F3D8D4A6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61D31-09E8-B140-5FA9-442A8F0D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4758D-CA8D-7C60-54F3-7D66194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B37AA-4B40-63E4-6834-5A464F04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FC87-2C0D-09EC-3533-BFB80D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A1AB9-4859-7B90-7A73-B98A7F29C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F82CA-6B1E-60AA-28E0-30D51F3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1A0E1-5049-9CA4-DBE1-0C4B5608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BFB55-F496-474A-0C20-80E9CF51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94D48-CBC0-4EE0-3EA6-0A93D782D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7545A-33FB-FDC4-C555-D28CE63D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68165-1679-D937-A18C-5E9DD50C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9EAA5-DF41-58DA-F4FA-7409B14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AA4F9-FBC1-F4AA-A904-8CFCD167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6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2B87-29D3-3665-34DB-6E7475FB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79F03-3954-1FCE-1031-C74E00BF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72118-5F03-ABD6-3D9E-A1653A8D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C5E50-770E-58D2-82BD-A452210F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22C34-8237-DC6A-4D72-3D4AB28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1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673C-D94A-E354-2D34-D45A4D4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121E9-E2D5-6B0D-0D2C-F9BD86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3790B-95F0-3A0A-ED81-E7FAD4C1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4E91-EDF2-4BAD-4C63-CCCC041B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820A-0E29-2433-02CA-0D69EE93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C2C68-D050-802D-91BA-65DB9A3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DD04F-CD1A-9BC5-F766-66C1E5DA3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F01C3-BFE7-4503-B014-2599F26A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6A7A5-2993-ADF9-2DDF-4CB29761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09AE2-CF57-64AA-1D27-895FDBE8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CE5E7-ECDC-2208-FFA7-724F18B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3F71-29BE-FF17-CF18-DCBA4E5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1FC3D-23C4-5947-32A9-8A0FB1D6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04F67-F3BE-401A-0B8E-D6931CFB3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E866EF-52AF-7045-560E-8EBA59984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153CBE-B80F-759A-9C96-7FA3FDC2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8C0EC-8C3E-32BE-EF22-828249B5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9ECB7-EC05-DC64-5D83-1A64752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37483-24E3-62B7-7922-BA4E47A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6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F3222-0256-D57A-C596-91171B47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726716-8095-A88A-CB46-AC333AAD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B70BF-45DE-1A73-3C2F-A53A4ACF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F77DA-7D23-0758-38CE-A3904BDD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54927-9FE1-8BBE-3481-23763F3C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6D0BE-83E2-1ACE-2178-CD1D15D6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93247-6E39-4B24-B913-78041783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0792-532E-23FD-301B-160AB48A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EA6AA-4E64-2DA8-A0ED-713BF726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77116-604D-79AB-3749-881A5723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60AD1-3307-735C-DCCA-169938F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3A0EF-E448-0EE6-6976-2D72C8EC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B281F-F592-0797-9752-6232E7F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6C2EE-C48E-1947-8AEF-2B5EA881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0CDD9-FF25-E5A4-4D12-B10469FB3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F2DB3-DC51-29BF-EA2A-249F2617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71076-B895-56E5-C65E-40DE63A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9CEBC-3258-9F85-283F-6F0DED91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59EAB-0DA9-CC0D-81C0-34D67379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6C154-4296-E382-6613-DD769C79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D782D-44DE-1E36-E140-0A577FB7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42D19-575F-B594-2D49-B47D4430E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7396-A8D0-4902-BAD1-67E15C1F811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CCF43-AB70-C21C-C82A-B643348D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397B1-D270-5AC1-53FC-53ADDEA1A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18D5-5E46-47F7-895B-24A5AB20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DD\Zotero\storage\VGBKRZK4\N&#248;kland%20&#21644;%20Eidnes%20-%202019%20-%20Training%20Neural%20Networks%20with%20Local%20Error%20Signal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0F3A85-1E03-D596-460A-B43809C0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>
                <a:solidFill>
                  <a:srgbClr val="FFFFFF"/>
                </a:solidFill>
              </a:rPr>
              <a:t>The Layer-Wise Training Convolutional Neural Networks Using Local Loss for Sensor-Based Human Activity Recognition</a:t>
            </a:r>
            <a:endParaRPr lang="zh-CN" altLang="en-US" sz="480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F01CC-C731-E77F-D6AC-171E76A52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IEEE SENSORS JOURNAL  	Q2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Qi Teng, Kun Wang , Lei Zhang , and Jun He </a:t>
            </a:r>
            <a:r>
              <a:rPr lang="zh-CN" altLang="en-US" dirty="0"/>
              <a:t>南京师范大学 </a:t>
            </a:r>
            <a:r>
              <a:rPr lang="en-US" altLang="zh-CN" dirty="0" err="1"/>
              <a:t>Master.Science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7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8C21-90E4-7934-02BA-F14D00F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8F65AB-E938-8D43-38D6-46DC1B9037C9}"/>
              </a:ext>
            </a:extLst>
          </p:cNvPr>
          <p:cNvSpPr txBox="1"/>
          <p:nvPr/>
        </p:nvSpPr>
        <p:spPr>
          <a:xfrm>
            <a:off x="4805463" y="2549167"/>
            <a:ext cx="41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输入的维度控制</a:t>
            </a:r>
            <a:r>
              <a:rPr lang="en-US" altLang="zh-CN" dirty="0"/>
              <a:t>/</a:t>
            </a:r>
            <a:r>
              <a:rPr lang="zh-CN" altLang="en-US" dirty="0"/>
              <a:t>全连接的含义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CC19CC9-2264-E1FE-1EC5-CA944D99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0" y="1991586"/>
            <a:ext cx="3305636" cy="4505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363D8F-6798-D3AE-161C-60000EBE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16" y="3885953"/>
            <a:ext cx="804974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3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6F91-791F-2FE9-67CC-CFF833E9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zh-CN" altLang="en-US" dirty="0"/>
              <a:t>多数据集实验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47CDF-6EE9-37D2-2A5E-75822C73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854"/>
            <a:ext cx="10515600" cy="687704"/>
          </a:xfrm>
        </p:spPr>
        <p:txBody>
          <a:bodyPr/>
          <a:lstStyle/>
          <a:p>
            <a:r>
              <a:rPr lang="zh-CN" altLang="en-US" dirty="0"/>
              <a:t>原始数据按比例划分为训练集、验证集、测试集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198FB-4294-CB40-95EC-89F1EFA2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0" y="2517370"/>
            <a:ext cx="6318245" cy="43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4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AA067F-B978-5212-6A46-F85A42F0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在指标上的效果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CE639-71D4-E847-D6E4-377B4AE8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0" y="1133978"/>
            <a:ext cx="3793472" cy="2486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CA29EF-231F-ACE1-F4B5-F27B12EB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959" y="401352"/>
            <a:ext cx="3797570" cy="1851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4546D2-02F9-74FE-92D5-7E3DF951B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180" y="2456592"/>
            <a:ext cx="3794760" cy="19448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303AE3-6486-0D69-720F-71750C0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1183629"/>
            <a:ext cx="3797984" cy="2387529"/>
          </a:xfrm>
          <a:prstGeom prst="rect">
            <a:avLst/>
          </a:prstGeom>
        </p:spPr>
      </p:pic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6EBF95C-BA6B-91FE-B3C3-F1A7F51E5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40" y="4568070"/>
            <a:ext cx="3794760" cy="19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E4A1E2-07F5-6407-137D-7666588B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01" y="464677"/>
            <a:ext cx="5148899" cy="24585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2408E3-C412-84C7-A98C-88D33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3166235"/>
            <a:ext cx="5109950" cy="95667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损失的时间曲线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C3F58F-C759-B634-C9AD-731C98E3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9407" y="791302"/>
            <a:ext cx="4589953" cy="2260551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C9493-1D11-C8FA-19CF-B9F74F09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755"/>
            <a:ext cx="5109950" cy="1789207"/>
          </a:xfrm>
        </p:spPr>
        <p:txBody>
          <a:bodyPr>
            <a:normAutofit/>
          </a:bodyPr>
          <a:lstStyle/>
          <a:p>
            <a:endParaRPr lang="zh-CN" altLang="en-US" sz="20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F8965E-E59B-1988-9870-78AF6763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1" y="4006980"/>
            <a:ext cx="4472204" cy="28174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C7174A-55E4-1AC7-5492-0A7A736C0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215" y="425554"/>
            <a:ext cx="3880775" cy="22605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71EFC1-2D83-3F50-DE42-E3E6CF1E6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796" y="4132269"/>
            <a:ext cx="4259590" cy="2300177"/>
          </a:xfrm>
          <a:prstGeom prst="rect">
            <a:avLst/>
          </a:prstGeom>
        </p:spPr>
      </p:pic>
      <p:sp>
        <p:nvSpPr>
          <p:cNvPr id="52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077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82478-15A1-5649-5C29-D0A700F0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90B4A-45D1-5A44-DD31-25E7B9A4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优秀的文章</a:t>
            </a:r>
            <a:endParaRPr lang="en-US" altLang="zh-CN" dirty="0"/>
          </a:p>
          <a:p>
            <a:r>
              <a:rPr lang="zh-CN" altLang="en-US" dirty="0"/>
              <a:t>会议论文 </a:t>
            </a:r>
            <a:r>
              <a:rPr lang="en-US" altLang="zh-CN" dirty="0"/>
              <a:t>2019 5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日出</a:t>
            </a:r>
            <a:endParaRPr lang="en-US" altLang="zh-CN" dirty="0"/>
          </a:p>
          <a:p>
            <a:r>
              <a:rPr lang="zh-CN" altLang="en-US" dirty="0"/>
              <a:t>本篇</a:t>
            </a:r>
            <a:r>
              <a:rPr lang="en-US" altLang="zh-CN" dirty="0"/>
              <a:t>2020 7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日出，投的时间只会更早。</a:t>
            </a:r>
            <a:endParaRPr lang="en-US" altLang="zh-CN" dirty="0"/>
          </a:p>
          <a:p>
            <a:r>
              <a:rPr lang="zh-CN" altLang="en-US" dirty="0"/>
              <a:t>找点、迁移、实验的速度就像是吃席时</a:t>
            </a:r>
            <a:r>
              <a:rPr lang="zh-CN" altLang="en-US"/>
              <a:t>抢菜一样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898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2EEB-89D1-0E64-2ABA-32592F8F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实验跟进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233CA-2CF2-A76B-65F2-B7BE8190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正在进行</a:t>
            </a:r>
          </a:p>
        </p:txBody>
      </p:sp>
    </p:spTree>
    <p:extLst>
      <p:ext uri="{BB962C8B-B14F-4D97-AF65-F5344CB8AC3E}">
        <p14:creationId xmlns:p14="http://schemas.microsoft.com/office/powerpoint/2010/main" val="243852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6D001C-8375-8596-2A67-DD0C37B0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文章概览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6512C-BE89-1E67-08CE-0798078D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666030"/>
            <a:ext cx="6579910" cy="363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E3C6-0673-4D5D-FF1A-D6078EA1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方法上无创新</a:t>
            </a:r>
          </a:p>
        </p:txBody>
      </p:sp>
    </p:spTree>
    <p:extLst>
      <p:ext uri="{BB962C8B-B14F-4D97-AF65-F5344CB8AC3E}">
        <p14:creationId xmlns:p14="http://schemas.microsoft.com/office/powerpoint/2010/main" val="319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82490-E2A6-2CDF-D08A-5039E61B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反向锁定简介</a:t>
            </a: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835B5F68-BEEE-ED58-9D14-5F23BB8D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41" y="242754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26D377-1369-DCAD-E18A-3811655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移植的精妙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4EA2AFA-A017-630A-1F24-16B380CDB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601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2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CE4C-9464-B06A-8571-0E933CCB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CN" altLang="en-US" sz="2700" dirty="0">
                <a:hlinkClick r:id="rId2" action="ppaction://hlinkfile"/>
              </a:rPr>
              <a:t>模型并不是原创</a:t>
            </a:r>
            <a:br>
              <a:rPr lang="en-US" altLang="zh-CN" sz="2000" dirty="0"/>
            </a:b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49AA1D-BEFE-A426-0D19-1819BA57D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9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769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3E68A9-D4B1-E3D8-80F8-B20CE490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0" y="3429000"/>
            <a:ext cx="4937716" cy="25005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FAF5E5-3961-DF3A-C492-BA21E25C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41" y="3313113"/>
            <a:ext cx="6338764" cy="2360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63E37B-7BA0-DCAD-B06A-EF908688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实际的模型</a:t>
            </a:r>
          </a:p>
        </p:txBody>
      </p:sp>
    </p:spTree>
    <p:extLst>
      <p:ext uri="{BB962C8B-B14F-4D97-AF65-F5344CB8AC3E}">
        <p14:creationId xmlns:p14="http://schemas.microsoft.com/office/powerpoint/2010/main" val="224391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50CE9-F5D3-2E98-907E-1FD3C2E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31AAB-3CF5-169A-DA4F-88C75326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30" y="2875358"/>
            <a:ext cx="10515600" cy="4351338"/>
          </a:xfrm>
        </p:spPr>
        <p:txBody>
          <a:bodyPr/>
          <a:lstStyle/>
          <a:p>
            <a:r>
              <a:rPr lang="en-US" altLang="zh-CN" dirty="0"/>
              <a:t>sim=Similarity Matching </a:t>
            </a:r>
          </a:p>
          <a:p>
            <a:r>
              <a:rPr lang="en-US" altLang="zh-CN" dirty="0"/>
              <a:t>Pred=Prediction</a:t>
            </a:r>
          </a:p>
          <a:p>
            <a:r>
              <a:rPr lang="en-US" altLang="zh-CN" dirty="0"/>
              <a:t>Alpha</a:t>
            </a:r>
            <a:r>
              <a:rPr lang="zh-CN" altLang="en-US" dirty="0"/>
              <a:t>是超参数，用于权衡两种损失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6D4F09-65EC-7FF3-7152-6CF9B30F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3" y="1549796"/>
            <a:ext cx="770943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97E15E-3C37-D376-3679-A72D3FFD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Similarity Matching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1654B-66E9-0159-3274-DE0556A9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5" y="852195"/>
            <a:ext cx="4290037" cy="12837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altLang="zh-CN" sz="2700" dirty="0"/>
              <a:t>S(.)</a:t>
            </a:r>
            <a:r>
              <a:rPr lang="zh-CN" altLang="en-US" sz="2700" dirty="0"/>
              <a:t>是一个内部相似度函数，用于从一个矩阵出发，产生某种评价指标</a:t>
            </a:r>
            <a:r>
              <a:rPr lang="en-US" altLang="zh-CN" sz="2700" dirty="0"/>
              <a:t>/Conv</a:t>
            </a:r>
            <a:r>
              <a:rPr lang="zh-CN" altLang="en-US" sz="2700" dirty="0"/>
              <a:t>的含义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B800C9-2803-0DEF-BAE2-3239C894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19" y="3745787"/>
            <a:ext cx="4994952" cy="876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47F2C5-20F6-4ACF-8C5D-0EB68B9D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01" y="2265037"/>
            <a:ext cx="3081474" cy="3949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ACCA16-D5AE-6478-9B7F-E5BFB9F88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18" y="2298991"/>
            <a:ext cx="4888944" cy="12837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98ED9B-EB8A-BBC3-6C17-49D987742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38" y="4957909"/>
            <a:ext cx="352474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6E0FD-6D52-D720-8BEB-A44A77DB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灵感来自于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ED61-40F5-32BA-6839-09AF81D7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S(.)</a:t>
            </a:r>
            <a:r>
              <a:rPr lang="zh-CN" altLang="en-US" dirty="0"/>
              <a:t>向前看，通过选择不同的</a:t>
            </a:r>
            <a:r>
              <a:rPr lang="en-US" altLang="zh-CN" dirty="0"/>
              <a:t>S(.)</a:t>
            </a:r>
            <a:r>
              <a:rPr lang="zh-CN" altLang="en-US"/>
              <a:t>，可形成不同的自我评价指标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E0F08-EB4B-E1E9-9A5B-B9AF6315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066"/>
            <a:ext cx="10174120" cy="2505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0CD652-5E20-5383-987D-0E4B7D98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13" y="541839"/>
            <a:ext cx="4888944" cy="12837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D220FD-AC90-8A5B-7CAC-72DE6538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38" y="757446"/>
            <a:ext cx="3500630" cy="1109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C197BB-ABA7-6BB6-ED30-ABFE45681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59531"/>
            <a:ext cx="5232533" cy="22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246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The Layer-Wise Training Convolutional Neural Networks Using Local Loss for Sensor-Based Human Activity Recognition</vt:lpstr>
      <vt:lpstr>文章概览</vt:lpstr>
      <vt:lpstr>反向锁定简介</vt:lpstr>
      <vt:lpstr>移植的精妙</vt:lpstr>
      <vt:lpstr>模型并不是原创 </vt:lpstr>
      <vt:lpstr>实际的模型</vt:lpstr>
      <vt:lpstr>Local Loss</vt:lpstr>
      <vt:lpstr>Similarity Matching</vt:lpstr>
      <vt:lpstr>灵感来自于</vt:lpstr>
      <vt:lpstr>Prediction</vt:lpstr>
      <vt:lpstr>多数据集实验</vt:lpstr>
      <vt:lpstr>在指标上的效果</vt:lpstr>
      <vt:lpstr>损失的时间曲线</vt:lpstr>
      <vt:lpstr>结论</vt:lpstr>
      <vt:lpstr>实验跟进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Layer-Wise Training Convolutional Neural Networks Using Local Loss for Sensor-Based Human Activity Recognition</dc:title>
  <dc:creator>张 灵顿</dc:creator>
  <cp:lastModifiedBy>张 灵顿</cp:lastModifiedBy>
  <cp:revision>6</cp:revision>
  <dcterms:created xsi:type="dcterms:W3CDTF">2023-03-05T02:41:03Z</dcterms:created>
  <dcterms:modified xsi:type="dcterms:W3CDTF">2023-03-06T03:59:25Z</dcterms:modified>
</cp:coreProperties>
</file>