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67" r:id="rId4"/>
    <p:sldId id="277" r:id="rId5"/>
    <p:sldId id="259" r:id="rId6"/>
    <p:sldId id="260" r:id="rId7"/>
    <p:sldId id="261" r:id="rId8"/>
    <p:sldId id="262" r:id="rId9"/>
    <p:sldId id="263" r:id="rId10"/>
    <p:sldId id="265" r:id="rId11"/>
    <p:sldId id="268" r:id="rId12"/>
    <p:sldId id="269" r:id="rId13"/>
    <p:sldId id="272" r:id="rId14"/>
    <p:sldId id="271" r:id="rId15"/>
    <p:sldId id="274" r:id="rId16"/>
    <p:sldId id="276" r:id="rId17"/>
    <p:sldId id="264" r:id="rId18"/>
    <p:sldId id="275" r:id="rId19"/>
    <p:sldId id="270" r:id="rId20"/>
    <p:sldId id="273" r:id="rId2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3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47FF59-65BC-4C76-F99E-63F237625A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78FF959-A49D-DF2D-E51D-A063DEB0B8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5D18C16-3C46-8362-4DE4-BF744ACA9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441DA0-A5DA-5E26-A977-B4A8F069A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F8967C-3314-40C7-4588-9FE54F356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29907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EF01F2-F460-CD94-8F58-B077FBFAD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108B1FE-9D4A-C2D5-57EE-6DB56C0CF8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88E993D-05BB-1BAF-4D9E-D9E19710B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D81C6FD-3E00-4FF6-A1D7-D114C27E5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8BCA419-6948-AA0E-B18B-093787EBC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00249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3634559-921E-E2B8-750E-774387ED4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E56D87-C469-898D-BBB8-08E5EB2D8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E1D672-CCC6-B762-3DCF-CF697017D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E7BFA3C-8D08-A78C-0953-11782DEA8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AC253A2-9D14-8B97-577A-9C3A1E0DE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29564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304FD8-49A5-7FBA-0F03-0E55BC766D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B76E51C-DC9F-5434-077E-77B406549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DE7170D-2651-35A9-CE98-69012C61C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DBBEAE6-E091-9408-B0EE-EF39BEC2C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51D4D3-ABB4-65A0-0259-19AE0600E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652751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23F6DD-4F79-BDD7-D19E-2B250E8678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8FC9BFF-D84D-DF90-9170-AF243E22D0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A9AE46-33A2-7A06-919A-B38F52B1B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A2CA0DD-DA5A-0431-A69D-F6B6EE9D8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4A68D7-FF30-77CF-9269-6A4E79C5F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105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71C4C-A4B2-5478-38CD-2F55EAD3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21E9F-384E-9C07-6A2E-C2221293DC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F775AC8-6BA3-9F8D-D81E-CC07C22538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C149DE1-774A-9EB9-59E1-33CB14910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6EB619-90A9-6B5D-668F-837F9F310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CE5CEA-B893-FC90-8E5F-61BA0EFE7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98819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6FD38-36E8-51BA-F142-96E8E711A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8D5869D-F43F-70B0-56E2-EFB137066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37EA917-851B-57C5-056A-84F564E1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2B1119C-CFE6-E1D5-8F6E-1C8CA2F1E3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F51471F-6802-969C-906E-D7A93D89A0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7CBE534-DF7C-EE38-9BA1-2CD06BD78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14BDD6B-D276-26FE-A2F5-3DCD6BFE0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378CD8A-F036-6DBD-457E-E6E21EB21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7947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8E58D7-A01C-F6A3-2FC8-ACC15BB24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6EED903E-8D05-48BB-DDE0-CD6D6828E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D99EB10-162D-EC9C-EA9C-A56BFE726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E19CE10E-570B-808E-C327-7B7DE5A4E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0531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7C1431D-04E2-0009-6BDA-C268CDBF2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42C3D6F-1690-D83A-8F48-F2E9D02D5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AAD54-B7DD-8492-025D-61426E548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5919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791C28-DA4D-4A65-ED7E-435A667FA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2A44D-A390-C480-E676-FD357D8E93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05507E-2FDA-9858-BD6D-9866161499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4C04DF-0338-4A38-029F-7F65E3254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F64EF8B-C76D-90E0-DF5E-DEE781DC3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CD987BA-DEB1-FA42-746A-F4D3F9B9D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214789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F689D-922D-DEF7-C89F-391A92231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BDD0FFE6-7A73-A9E3-EA27-D444C37D648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96C07F3-A8DC-4B9F-817A-B43F925B8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570F5C-7C9B-81EA-6074-EB625A0F6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F624AAB-9408-F723-7921-B54445C1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90EDA0D-68BD-4748-BE66-03DE9E65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964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E9ECD3E-ADE3-BD47-C063-DF222ABD0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C02E28-4B3C-1E3B-5900-1720DF30B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3533F-80F8-2B95-34D9-81751DD2CD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FD6607-11FE-402F-A933-DB43BCB76A02}" type="datetimeFigureOut">
              <a:rPr lang="zh-CN" altLang="en-US" smtClean="0"/>
              <a:t>2024/12/30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09FB5C-F815-D6BD-E1CE-2B4780500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4D88ABF-47DF-FEDE-4ABD-9D82759EE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E3D97B-75BE-495E-B225-3AB0D960E5D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687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938985-5996-135B-EB41-1D060F048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基于领域特定集成学习的人类行为识别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CF16B7F-66C2-6839-A7E1-C9DD26819D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485384" y="5389182"/>
            <a:ext cx="9144000" cy="1655762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汇报人：张灵顿</a:t>
            </a:r>
            <a:endParaRPr lang="en-US" altLang="zh-CN" sz="3200" dirty="0"/>
          </a:p>
          <a:p>
            <a:r>
              <a:rPr lang="zh-CN" altLang="en-US" sz="3200" dirty="0"/>
              <a:t>导师：潘建国教授</a:t>
            </a:r>
          </a:p>
        </p:txBody>
      </p:sp>
    </p:spTree>
    <p:extLst>
      <p:ext uri="{BB962C8B-B14F-4D97-AF65-F5344CB8AC3E}">
        <p14:creationId xmlns:p14="http://schemas.microsoft.com/office/powerpoint/2010/main" val="15514355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25D901-01A1-FEF3-DA73-9887F081A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领域嗅探模块的权重指导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0FEF55-50E2-9963-395C-26D843F1D7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e</a:t>
            </a:r>
            <a:r>
              <a:rPr lang="zh-CN" altLang="en-US" dirty="0"/>
              <a:t>表示每个同等看待每个模型理应被分到的权重</a:t>
            </a:r>
            <a:endParaRPr lang="en-US" altLang="zh-CN" dirty="0"/>
          </a:p>
          <a:p>
            <a:r>
              <a:rPr lang="zh-CN" altLang="en-US" dirty="0"/>
              <a:t>该损失将专家模型之间的集成模式控制在集成与合作之间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958887C7-A124-880A-2B65-7E8F661916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137" y="2792242"/>
            <a:ext cx="4018731" cy="3938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B0E9CC62-4962-C48F-8022-68954646C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188" y="4284545"/>
            <a:ext cx="4875977" cy="2676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6" name="Picture 10">
            <a:extLst>
              <a:ext uri="{FF2B5EF4-FFF2-40B4-BE49-F238E27FC236}">
                <a16:creationId xmlns:a16="http://schemas.microsoft.com/office/drawing/2014/main" id="{4DE408CF-56F0-CC8E-F95F-33A6C4692A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544" y="2657305"/>
            <a:ext cx="6903720" cy="2726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6834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49FD7F-B40D-041E-C98C-778F7749F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1</a:t>
            </a:r>
            <a:r>
              <a:rPr lang="zh-CN" altLang="en-US" dirty="0"/>
              <a:t>：与基线的实验比较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8C1ED4-F181-3CA4-9FF3-6169E6CD5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25625"/>
            <a:ext cx="11353800" cy="4351338"/>
          </a:xfrm>
        </p:spPr>
        <p:txBody>
          <a:bodyPr/>
          <a:lstStyle/>
          <a:p>
            <a:r>
              <a:rPr lang="zh-CN" altLang="en-US" dirty="0"/>
              <a:t>基线的选取标准：近两年人类行为识别领域的最佳方法</a:t>
            </a:r>
            <a:endParaRPr lang="en-US" altLang="zh-CN" dirty="0"/>
          </a:p>
          <a:p>
            <a:r>
              <a:rPr lang="en-US" altLang="zh-CN" dirty="0"/>
              <a:t>+DS</a:t>
            </a:r>
            <a:r>
              <a:rPr lang="zh-CN" altLang="en-US" dirty="0"/>
              <a:t>：基线加上本方法；</a:t>
            </a:r>
            <a:r>
              <a:rPr lang="en-US" altLang="zh-CN" dirty="0"/>
              <a:t>Params</a:t>
            </a:r>
            <a:r>
              <a:rPr lang="zh-CN" altLang="en-US" dirty="0"/>
              <a:t>：模型可训练参数量；</a:t>
            </a:r>
            <a:r>
              <a:rPr lang="en-US" altLang="zh-CN" dirty="0"/>
              <a:t>Experts</a:t>
            </a:r>
            <a:r>
              <a:rPr lang="zh-CN" altLang="en-US" dirty="0"/>
              <a:t>：专家模型数量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CFD0DC2-F85B-0EC0-A57C-22C738E5A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2928" y="2959481"/>
            <a:ext cx="6995160" cy="3989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3094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98BA93-303A-7755-23EA-64EB4AB32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2</a:t>
            </a:r>
            <a:r>
              <a:rPr lang="zh-CN" altLang="en-US" dirty="0"/>
              <a:t>：在每个领域上的准确率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732A40C-9769-5E83-40C0-9A7A7383AE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0263"/>
          </a:xfrm>
        </p:spPr>
        <p:txBody>
          <a:bodyPr>
            <a:normAutofit lnSpcReduction="10000"/>
          </a:bodyPr>
          <a:lstStyle/>
          <a:p>
            <a:r>
              <a:rPr lang="zh-CN" altLang="en-US" dirty="0"/>
              <a:t>因篇幅限制，此处展示一个数据集的测试结果</a:t>
            </a:r>
            <a:endParaRPr lang="en-US" altLang="zh-CN" dirty="0"/>
          </a:p>
          <a:p>
            <a:r>
              <a:rPr lang="en-US" altLang="zh-CN" dirty="0"/>
              <a:t>Datasets:</a:t>
            </a:r>
            <a:r>
              <a:rPr lang="zh-CN" altLang="en-US" dirty="0"/>
              <a:t>数据集，</a:t>
            </a:r>
            <a:r>
              <a:rPr lang="en-US" altLang="zh-CN" dirty="0"/>
              <a:t>Compared:</a:t>
            </a:r>
            <a:r>
              <a:rPr lang="zh-CN" altLang="en-US" dirty="0"/>
              <a:t>比较的方法</a:t>
            </a:r>
            <a:endParaRPr lang="en-US" altLang="zh-CN" dirty="0"/>
          </a:p>
          <a:p>
            <a:r>
              <a:rPr lang="zh-CN" altLang="en-US" dirty="0"/>
              <a:t>数字</a:t>
            </a:r>
            <a:r>
              <a:rPr lang="en-US" altLang="zh-CN" dirty="0"/>
              <a:t>1~4</a:t>
            </a:r>
            <a:r>
              <a:rPr lang="zh-CN" altLang="en-US" dirty="0"/>
              <a:t>表示每个领域单独作为测试集时的准确率（</a:t>
            </a:r>
            <a:r>
              <a:rPr lang="en-US" altLang="zh-CN" dirty="0"/>
              <a:t>%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en-US" altLang="zh-CN" dirty="0"/>
              <a:t>Avg </a:t>
            </a:r>
            <a:r>
              <a:rPr lang="zh-CN" altLang="en-US" dirty="0"/>
              <a:t>表示</a:t>
            </a:r>
            <a:r>
              <a:rPr lang="en-US" altLang="zh-CN" dirty="0"/>
              <a:t>4</a:t>
            </a:r>
            <a:r>
              <a:rPr lang="zh-CN" altLang="en-US" dirty="0"/>
              <a:t>次实验的平均准确率</a:t>
            </a:r>
            <a:endParaRPr lang="en-US" altLang="zh-CN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4727042-3F8C-6E1E-B9DD-AEC983511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41" y="3675888"/>
            <a:ext cx="1206985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32904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339BBD-A596-CAFF-AFC6-4511CA77C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实验</a:t>
            </a:r>
            <a:r>
              <a:rPr lang="en-US" altLang="zh-CN" dirty="0"/>
              <a:t>3</a:t>
            </a:r>
            <a:r>
              <a:rPr lang="zh-CN" altLang="en-US" dirty="0"/>
              <a:t>：与</a:t>
            </a:r>
            <a:r>
              <a:rPr lang="en-US" altLang="zh-CN" dirty="0"/>
              <a:t>Bagging</a:t>
            </a:r>
            <a:r>
              <a:rPr lang="zh-CN" altLang="en-US" dirty="0"/>
              <a:t>的比较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C19DA-1DD0-5ED3-C62E-2739CCC96F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4736" y="1478153"/>
                <a:ext cx="11277600" cy="1325563"/>
              </a:xfrm>
            </p:spPr>
            <p:txBody>
              <a:bodyPr/>
              <a:lstStyle/>
              <a:p>
                <a:r>
                  <a:rPr lang="en-US" altLang="zh-CN" dirty="0"/>
                  <a:t>Bagging</a:t>
                </a:r>
                <a:r>
                  <a:rPr lang="zh-CN" altLang="en-US" dirty="0"/>
                  <a:t>始终同等权重融合专家模型，</a:t>
                </a:r>
                <a:r>
                  <a:rPr lang="en-US" altLang="zh-CN" dirty="0"/>
                  <a:t>7</a:t>
                </a:r>
                <a:r>
                  <a:rPr lang="zh-CN" altLang="en-US" dirty="0"/>
                  <a:t>个专家模型均得到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den>
                    </m:f>
                    <m:r>
                      <a:rPr lang="zh-CN" altLang="en-US" i="1">
                        <a:latin typeface="Cambria Math" panose="02040503050406030204" pitchFamily="18" charset="0"/>
                      </a:rPr>
                      <m:t>的</m:t>
                    </m:r>
                  </m:oMath>
                </a14:m>
                <a:r>
                  <a:rPr lang="zh-CN" altLang="en-US" dirty="0"/>
                  <a:t>权重。</a:t>
                </a:r>
                <a:endParaRPr lang="en-US" altLang="zh-CN" dirty="0"/>
              </a:p>
              <a:p>
                <a:r>
                  <a:rPr lang="zh-CN" altLang="en-US" dirty="0"/>
                  <a:t>本方法使用领域嗅探模块得出的权重融合专家模型。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1C19DA-1DD0-5ED3-C62E-2739CCC96F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4736" y="1478153"/>
                <a:ext cx="11277600" cy="1325563"/>
              </a:xfrm>
              <a:blipFill>
                <a:blip r:embed="rId2"/>
                <a:stretch>
                  <a:fillRect l="-973" t="-137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图片 4">
            <a:extLst>
              <a:ext uri="{FF2B5EF4-FFF2-40B4-BE49-F238E27FC236}">
                <a16:creationId xmlns:a16="http://schemas.microsoft.com/office/drawing/2014/main" id="{E050B5C4-E6B6-E012-C208-40A379F5F5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07" y="3264599"/>
            <a:ext cx="12079386" cy="272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121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87449B-CAAC-7C0A-8164-095921483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权重可视化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A360ABA-BA0F-4019-853E-E0AF2AC979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761617"/>
                <a:ext cx="5562600" cy="3130423"/>
              </a:xfrm>
            </p:spPr>
            <p:txBody>
              <a:bodyPr>
                <a:normAutofit/>
              </a:bodyPr>
              <a:lstStyle/>
              <a:p>
                <a:r>
                  <a:rPr lang="zh-CN" altLang="en-US" dirty="0"/>
                  <a:t>逐行查看，一行代表一次实验</a:t>
                </a:r>
                <a:endParaRPr lang="en-US" altLang="zh-CN" dirty="0"/>
              </a:p>
              <a:p>
                <a:r>
                  <a:rPr lang="zh-CN" altLang="en-US" dirty="0"/>
                  <a:t>每一行深红对应的序号，表示该领域作为测试集。</a:t>
                </a:r>
                <a:endParaRPr lang="en-US" altLang="zh-CN" dirty="0"/>
              </a:p>
              <a:p>
                <a:r>
                  <a:rPr lang="zh-CN" altLang="en-US" dirty="0"/>
                  <a:t>蓝色、红色分别代表高、低权重</a:t>
                </a:r>
                <a:endParaRPr lang="en-US" altLang="zh-CN" dirty="0"/>
              </a:p>
              <a:p>
                <a:r>
                  <a:rPr lang="zh-CN" altLang="en-US" dirty="0"/>
                  <a:t>白色代表同等对待每个专家模型时，应分配的权重（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≈0.33</m:t>
                    </m:r>
                  </m:oMath>
                </a14:m>
                <a:r>
                  <a:rPr lang="zh-CN" altLang="en-US" dirty="0"/>
                  <a:t>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8" name="内容占位符 2">
                <a:extLst>
                  <a:ext uri="{FF2B5EF4-FFF2-40B4-BE49-F238E27FC236}">
                    <a16:creationId xmlns:a16="http://schemas.microsoft.com/office/drawing/2014/main" id="{5A360ABA-BA0F-4019-853E-E0AF2AC979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761617"/>
                <a:ext cx="5562600" cy="3130423"/>
              </a:xfrm>
              <a:blipFill>
                <a:blip r:embed="rId2"/>
                <a:stretch>
                  <a:fillRect l="-1972" t="-36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F8298336-4D8D-3AA0-9032-AB864734AF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2600" y="1120025"/>
            <a:ext cx="6496957" cy="5372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0425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1DF95-8CC7-EC0E-2D80-E3978A923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37160"/>
            <a:ext cx="10515600" cy="1325563"/>
          </a:xfrm>
        </p:spPr>
        <p:txBody>
          <a:bodyPr/>
          <a:lstStyle/>
          <a:p>
            <a:r>
              <a:rPr lang="zh-CN" altLang="en-US" dirty="0"/>
              <a:t>回顾：本方法的创新脉络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A7D21FAA-91EA-33BE-7C22-658BEAFC3B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140922"/>
            <a:ext cx="8183880" cy="55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491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8DBD641-0F3F-6F64-A6B8-731A2128D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zh-CN" altLang="en-US" sz="11500" dirty="0">
                <a:solidFill>
                  <a:srgbClr val="FFFFFF"/>
                </a:solidFill>
              </a:rPr>
              <a:t>谢谢</a:t>
            </a:r>
            <a:endParaRPr lang="zh-CN" altLang="en-US" dirty="0">
              <a:solidFill>
                <a:srgbClr val="FFFFFF"/>
              </a:solidFill>
            </a:endParaRPr>
          </a:p>
        </p:txBody>
      </p:sp>
      <p:sp>
        <p:nvSpPr>
          <p:cNvPr id="14" name="Arc 1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932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44126F-3FE9-1123-551F-6D167C6E7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7524" y="54512"/>
            <a:ext cx="10515600" cy="1325563"/>
          </a:xfrm>
        </p:spPr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1</a:t>
            </a:r>
            <a:r>
              <a:rPr lang="zh-CN" altLang="en-US" dirty="0"/>
              <a:t>：算法实现</a:t>
            </a:r>
          </a:p>
        </p:txBody>
      </p:sp>
      <p:sp>
        <p:nvSpPr>
          <p:cNvPr id="13" name="内容占位符 2">
            <a:extLst>
              <a:ext uri="{FF2B5EF4-FFF2-40B4-BE49-F238E27FC236}">
                <a16:creationId xmlns:a16="http://schemas.microsoft.com/office/drawing/2014/main" id="{148BB21A-A9C1-0BA9-CCEC-FEB0AFCF9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050" y="1380074"/>
            <a:ext cx="3022374" cy="771271"/>
          </a:xfrm>
        </p:spPr>
        <p:txBody>
          <a:bodyPr>
            <a:normAutofit/>
          </a:bodyPr>
          <a:lstStyle/>
          <a:p>
            <a:r>
              <a:rPr lang="zh-CN" altLang="en-US" dirty="0"/>
              <a:t>算法数据前提</a:t>
            </a:r>
            <a:r>
              <a:rPr lang="en-US" altLang="zh-CN" dirty="0"/>
              <a:t>	</a:t>
            </a:r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42F41833-0BBA-72CD-1167-69C56184D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18" y="2221944"/>
            <a:ext cx="5725324" cy="3419952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EEA30ABB-D136-D2CE-4D4B-51F25CE66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3710" y="2008756"/>
            <a:ext cx="6249272" cy="4582164"/>
          </a:xfrm>
          <a:prstGeom prst="rect">
            <a:avLst/>
          </a:prstGeom>
        </p:spPr>
      </p:pic>
      <p:sp>
        <p:nvSpPr>
          <p:cNvPr id="14" name="内容占位符 2">
            <a:extLst>
              <a:ext uri="{FF2B5EF4-FFF2-40B4-BE49-F238E27FC236}">
                <a16:creationId xmlns:a16="http://schemas.microsoft.com/office/drawing/2014/main" id="{2C24D9CF-425D-9CC2-2F9E-9FDF6048FD5C}"/>
              </a:ext>
            </a:extLst>
          </p:cNvPr>
          <p:cNvSpPr txBox="1">
            <a:spLocks/>
          </p:cNvSpPr>
          <p:nvPr/>
        </p:nvSpPr>
        <p:spPr>
          <a:xfrm>
            <a:off x="5913710" y="1380075"/>
            <a:ext cx="2800522" cy="77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dirty="0"/>
              <a:t>算法核心循环</a:t>
            </a:r>
          </a:p>
        </p:txBody>
      </p:sp>
    </p:spTree>
    <p:extLst>
      <p:ext uri="{BB962C8B-B14F-4D97-AF65-F5344CB8AC3E}">
        <p14:creationId xmlns:p14="http://schemas.microsoft.com/office/powerpoint/2010/main" val="21326043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4324B5-6115-5990-627D-6A9D2F58A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2</a:t>
            </a:r>
            <a:r>
              <a:rPr lang="zh-CN" altLang="en-US" dirty="0"/>
              <a:t>：不同参数的消融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E5C90B5-545D-A5C0-29DD-AEE64840A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3086756-1A40-6809-C30D-79A1EE88C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805" y="2909432"/>
            <a:ext cx="8678486" cy="3267531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9FFFDECC-96E2-04B2-969C-B9155581DF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9560" y="1554582"/>
            <a:ext cx="4714240" cy="12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5013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0A66738-EAB5-6163-04DC-B990F4B1D0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97" y="0"/>
            <a:ext cx="8172603" cy="68580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13FDC75-E4A2-C48C-A0C9-785212DCF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99949"/>
            <a:ext cx="4572000" cy="1325563"/>
          </a:xfrm>
        </p:spPr>
        <p:txBody>
          <a:bodyPr>
            <a:normAutofit/>
          </a:bodyPr>
          <a:lstStyle/>
          <a:p>
            <a:r>
              <a:rPr lang="zh-CN" altLang="en-US" dirty="0"/>
              <a:t>补充</a:t>
            </a:r>
            <a:r>
              <a:rPr lang="en-US" altLang="zh-CN" dirty="0"/>
              <a:t>3</a:t>
            </a:r>
            <a:r>
              <a:rPr lang="zh-CN" altLang="en-US" dirty="0"/>
              <a:t>：实验结果</a:t>
            </a:r>
          </a:p>
        </p:txBody>
      </p:sp>
    </p:spTree>
    <p:extLst>
      <p:ext uri="{BB962C8B-B14F-4D97-AF65-F5344CB8AC3E}">
        <p14:creationId xmlns:p14="http://schemas.microsoft.com/office/powerpoint/2010/main" val="11479781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51844C3-3CBD-D073-0DFC-8DF8D8A25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8864" y="2415319"/>
            <a:ext cx="9454696" cy="457267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D011C8AE-9795-D7D4-074D-DB84FE1D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7960" y="134465"/>
            <a:ext cx="10515600" cy="1325563"/>
          </a:xfrm>
        </p:spPr>
        <p:txBody>
          <a:bodyPr/>
          <a:lstStyle/>
          <a:p>
            <a:r>
              <a:rPr lang="zh-CN" altLang="en-US" b="1" dirty="0"/>
              <a:t>研究问题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6ED21D-6155-9097-D55C-DDCBE5BA1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72052"/>
            <a:ext cx="11850624" cy="1872900"/>
          </a:xfrm>
        </p:spPr>
        <p:txBody>
          <a:bodyPr>
            <a:normAutofit/>
          </a:bodyPr>
          <a:lstStyle/>
          <a:p>
            <a:r>
              <a:rPr lang="zh-CN" altLang="en-US" b="1" dirty="0"/>
              <a:t>领域偏移</a:t>
            </a:r>
            <a:r>
              <a:rPr lang="zh-CN" altLang="en-US" dirty="0"/>
              <a:t>：每个人的行为数据存在不同的数据分布，跨人识别准确率降低。</a:t>
            </a:r>
            <a:endParaRPr lang="en-US" altLang="zh-CN" dirty="0"/>
          </a:p>
          <a:p>
            <a:r>
              <a:rPr lang="zh-CN" altLang="en-US" b="1" dirty="0"/>
              <a:t>领域</a:t>
            </a:r>
            <a:r>
              <a:rPr lang="en-US" altLang="zh-CN" b="1" dirty="0"/>
              <a:t>Domain</a:t>
            </a:r>
            <a:r>
              <a:rPr lang="zh-CN" altLang="en-US" dirty="0"/>
              <a:t>是一个人的行为数据分布</a:t>
            </a:r>
            <a:endParaRPr lang="en-US" altLang="zh-CN" dirty="0"/>
          </a:p>
          <a:p>
            <a:r>
              <a:rPr lang="en-US" altLang="zh-CN" dirty="0" err="1"/>
              <a:t>acc_x</a:t>
            </a:r>
            <a:r>
              <a:rPr lang="zh-CN" altLang="en-US" dirty="0"/>
              <a:t>蓝</a:t>
            </a:r>
            <a:r>
              <a:rPr lang="en-US" altLang="zh-CN" dirty="0"/>
              <a:t>,</a:t>
            </a:r>
            <a:r>
              <a:rPr lang="en-US" altLang="zh-CN" dirty="0" err="1"/>
              <a:t>acc_y</a:t>
            </a:r>
            <a:r>
              <a:rPr lang="zh-CN" altLang="en-US" dirty="0"/>
              <a:t>绿</a:t>
            </a:r>
            <a:r>
              <a:rPr lang="en-US" altLang="zh-CN" dirty="0"/>
              <a:t>,</a:t>
            </a:r>
            <a:r>
              <a:rPr lang="en-US" altLang="zh-CN" dirty="0" err="1"/>
              <a:t>acc_z</a:t>
            </a:r>
            <a:r>
              <a:rPr lang="zh-CN" altLang="en-US" dirty="0"/>
              <a:t>红表示加速度计的</a:t>
            </a:r>
            <a:r>
              <a:rPr lang="en-US" altLang="zh-CN" dirty="0" err="1"/>
              <a:t>x,y,z</a:t>
            </a:r>
            <a:r>
              <a:rPr lang="zh-CN" altLang="en-US" dirty="0"/>
              <a:t>轴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85881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4525DE6-898B-6E4E-2D06-2B036A3EB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4</a:t>
            </a:r>
            <a:r>
              <a:rPr lang="zh-CN" altLang="en-US" dirty="0"/>
              <a:t>：本方法对应论文的投稿进度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06EB6CE-0B6B-FAA3-58E9-8378CD7C7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2024.5.12 </a:t>
            </a:r>
            <a:r>
              <a:rPr lang="zh-CN" altLang="en-US" dirty="0"/>
              <a:t>投稿 </a:t>
            </a:r>
            <a:r>
              <a:rPr lang="en-US" altLang="zh-CN" dirty="0"/>
              <a:t>IEEE Sensors Journal</a:t>
            </a:r>
          </a:p>
          <a:p>
            <a:r>
              <a:rPr lang="en-US" altLang="zh-CN" dirty="0"/>
              <a:t>2024.11.02 </a:t>
            </a:r>
            <a:r>
              <a:rPr lang="zh-CN" altLang="en-US" dirty="0"/>
              <a:t>拒稿并要求大修重投</a:t>
            </a:r>
            <a:endParaRPr lang="en-US" altLang="zh-CN" dirty="0"/>
          </a:p>
          <a:p>
            <a:r>
              <a:rPr lang="en-US" altLang="zh-CN" dirty="0"/>
              <a:t>2024.11.28 </a:t>
            </a:r>
            <a:r>
              <a:rPr lang="zh-CN" altLang="en-US" dirty="0"/>
              <a:t>重投并附上</a:t>
            </a:r>
            <a:r>
              <a:rPr lang="en-US" altLang="zh-CN" dirty="0"/>
              <a:t>author response</a:t>
            </a:r>
            <a:r>
              <a:rPr lang="zh-CN" altLang="en-US" dirty="0"/>
              <a:t>和修改后的稿件</a:t>
            </a:r>
          </a:p>
        </p:txBody>
      </p:sp>
    </p:spTree>
    <p:extLst>
      <p:ext uri="{BB962C8B-B14F-4D97-AF65-F5344CB8AC3E}">
        <p14:creationId xmlns:p14="http://schemas.microsoft.com/office/powerpoint/2010/main" val="2454181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0147C9-3D0A-5C6D-8150-8C2135CCC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领域偏移的后果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3DD69D1-82C4-3197-5A1C-4EAD6E3092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7394" y="2028824"/>
            <a:ext cx="5401551" cy="663575"/>
          </a:xfrm>
        </p:spPr>
        <p:txBody>
          <a:bodyPr>
            <a:normAutofit/>
          </a:bodyPr>
          <a:lstStyle/>
          <a:p>
            <a:r>
              <a:rPr lang="zh-CN" altLang="en-US" sz="2400" dirty="0"/>
              <a:t>未考虑领域偏移的方法（跨人识别）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CB695A7-0729-542A-F091-6ABE95C16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5587" y="2572872"/>
            <a:ext cx="4944733" cy="39200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2EFDA134-14DD-200E-BC07-C3E74A191D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616" y="2822508"/>
            <a:ext cx="4808798" cy="4508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内容占位符 3">
            <a:extLst>
              <a:ext uri="{FF2B5EF4-FFF2-40B4-BE49-F238E27FC236}">
                <a16:creationId xmlns:a16="http://schemas.microsoft.com/office/drawing/2014/main" id="{2563200C-FB05-F4AB-6223-A812EA4906E1}"/>
              </a:ext>
            </a:extLst>
          </p:cNvPr>
          <p:cNvSpPr txBox="1">
            <a:spLocks/>
          </p:cNvSpPr>
          <p:nvPr/>
        </p:nvSpPr>
        <p:spPr>
          <a:xfrm>
            <a:off x="313447" y="2028825"/>
            <a:ext cx="5735321" cy="66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400" dirty="0"/>
              <a:t>未考虑领域偏移的方法（跨样本识别）</a:t>
            </a:r>
          </a:p>
        </p:txBody>
      </p:sp>
    </p:spTree>
    <p:extLst>
      <p:ext uri="{BB962C8B-B14F-4D97-AF65-F5344CB8AC3E}">
        <p14:creationId xmlns:p14="http://schemas.microsoft.com/office/powerpoint/2010/main" val="36304724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7513E4-6C64-31B5-CD56-270B5E0FB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4E313F-6F92-CEC0-DA7E-F82977839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616" y="137160"/>
            <a:ext cx="10515600" cy="1325563"/>
          </a:xfrm>
        </p:spPr>
        <p:txBody>
          <a:bodyPr/>
          <a:lstStyle/>
          <a:p>
            <a:r>
              <a:rPr lang="zh-CN" altLang="en-US" dirty="0"/>
              <a:t>本方法的创新脉络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41650695-F1C3-CB91-9C1D-F3B4B7F2E8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5608" y="1140922"/>
            <a:ext cx="8183880" cy="5579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2926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AB6CE9-409A-96F9-44F4-18E034031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本方法的流程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9D4FC-C263-BE0A-8B70-0002E9C78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2600" y="1690688"/>
            <a:ext cx="10515600" cy="4351338"/>
          </a:xfrm>
        </p:spPr>
        <p:txBody>
          <a:bodyPr/>
          <a:lstStyle/>
          <a:p>
            <a:r>
              <a:rPr lang="zh-CN" altLang="en-US" dirty="0"/>
              <a:t>数据</a:t>
            </a:r>
            <a:r>
              <a:rPr lang="en-US" altLang="zh-CN" dirty="0"/>
              <a:t>Data-&gt;</a:t>
            </a:r>
            <a:r>
              <a:rPr lang="zh-CN" altLang="en-US" dirty="0"/>
              <a:t>方法</a:t>
            </a:r>
            <a:r>
              <a:rPr lang="en-US" altLang="zh-CN" dirty="0"/>
              <a:t>Method-&gt;</a:t>
            </a:r>
            <a:r>
              <a:rPr lang="zh-CN" altLang="en-US" dirty="0"/>
              <a:t>行为识别</a:t>
            </a:r>
            <a:r>
              <a:rPr lang="en-US" altLang="zh-CN" dirty="0"/>
              <a:t>Activity Recognition</a:t>
            </a:r>
            <a:endParaRPr lang="zh-CN" altLang="en-US" dirty="0"/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3F258402-E2F1-65EF-0CB0-6F873C8EE46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600" y="2171235"/>
            <a:ext cx="11128201" cy="4467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8993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BFA38A-A388-256C-7E02-573B41C13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728" y="18255"/>
            <a:ext cx="11172047" cy="1325563"/>
          </a:xfrm>
        </p:spPr>
        <p:txBody>
          <a:bodyPr/>
          <a:lstStyle/>
          <a:p>
            <a:pPr algn="ctr"/>
            <a:r>
              <a:rPr lang="zh-CN" altLang="en-US" dirty="0"/>
              <a:t>领域特定混合专家</a:t>
            </a:r>
            <a:br>
              <a:rPr lang="en-US" altLang="zh-CN" dirty="0"/>
            </a:br>
            <a:r>
              <a:rPr lang="zh-CN" altLang="en-US" dirty="0"/>
              <a:t>（</a:t>
            </a:r>
            <a:r>
              <a:rPr lang="en-US" altLang="zh-CN" dirty="0"/>
              <a:t> Domain Specific Mixture of Experts </a:t>
            </a:r>
            <a:r>
              <a:rPr lang="zh-CN" altLang="en-US" dirty="0"/>
              <a:t>，</a:t>
            </a:r>
            <a:r>
              <a:rPr lang="en-US" altLang="zh-CN" dirty="0"/>
              <a:t>DSME</a:t>
            </a:r>
            <a:r>
              <a:rPr lang="zh-CN" altLang="en-US" dirty="0"/>
              <a:t>）</a:t>
            </a:r>
          </a:p>
        </p:txBody>
      </p:sp>
      <p:pic>
        <p:nvPicPr>
          <p:cNvPr id="9220" name="Picture 4">
            <a:extLst>
              <a:ext uri="{FF2B5EF4-FFF2-40B4-BE49-F238E27FC236}">
                <a16:creationId xmlns:a16="http://schemas.microsoft.com/office/drawing/2014/main" id="{EE5A0B7F-BFEE-25E1-705B-62D41C40CE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8335" y="4627377"/>
            <a:ext cx="4714240" cy="1219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9B2B6C30-243A-4D40-7302-132876F8BD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608" y="1225227"/>
            <a:ext cx="10688544" cy="5507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583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9CCDD9-BBD9-5738-2D1A-CD1224238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领域特定的专家模型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FF9FF0-C0E3-6998-1B08-782A5A78E5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84408" y="1360959"/>
                <a:ext cx="5549096" cy="4252595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随机选择编号为</a:t>
                </a:r>
                <a:r>
                  <a:rPr lang="en-US" altLang="zh-CN" dirty="0" err="1"/>
                  <a:t>i</a:t>
                </a:r>
                <a:r>
                  <a:rPr lang="zh-CN" altLang="en-US" dirty="0"/>
                  <a:t>的领域领域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𝐷𝑜𝑚𝑎𝑖𝑛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，特征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，标签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dirty="0"/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计算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个专家模型对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𝐷𝑜𝑚𝑎𝑖𝑛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的分类损失，只有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m:rPr>
                        <m:sty m:val="p"/>
                      </m:rPr>
                      <a:rPr lang="en-US" altLang="zh-CN" i="1">
                        <a:latin typeface="Cambria Math" panose="02040503050406030204" pitchFamily="18" charset="0"/>
                      </a:rPr>
                      <m:t>xper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可迭代参数</a:t>
                </a:r>
                <a:r>
                  <a:rPr lang="en-US" altLang="zh-CN" dirty="0"/>
                  <a:t> </a:t>
                </a:r>
              </a:p>
              <a:p>
                <a:pPr marL="0" indent="0">
                  <a:buNone/>
                </a:pPr>
                <a:endParaRPr lang="en-US" altLang="zh-CN" dirty="0"/>
              </a:p>
              <a:p>
                <a:r>
                  <a:rPr lang="zh-CN" altLang="en-US" dirty="0"/>
                  <a:t>目的：提升所选领域特定的专家模型的分类准确率</a:t>
                </a:r>
                <a:endParaRPr lang="en-US" altLang="zh-CN" dirty="0"/>
              </a:p>
              <a:p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91FF9FF0-C0E3-6998-1B08-782A5A78E5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84408" y="1360959"/>
                <a:ext cx="5549096" cy="4252595"/>
              </a:xfrm>
              <a:blipFill>
                <a:blip r:embed="rId2"/>
                <a:stretch>
                  <a:fillRect l="-1978" t="-2579" r="-7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图片 6">
            <a:extLst>
              <a:ext uri="{FF2B5EF4-FFF2-40B4-BE49-F238E27FC236}">
                <a16:creationId xmlns:a16="http://schemas.microsoft.com/office/drawing/2014/main" id="{06F8DF4E-6E59-1BD2-E08A-6DEA8BE7B5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744" y="5181212"/>
            <a:ext cx="5158850" cy="1015242"/>
          </a:xfrm>
          <a:prstGeom prst="rect">
            <a:avLst/>
          </a:prstGeom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2C4BB23B-D77E-EEF9-7193-6FE0F9AC6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747" y="1277754"/>
            <a:ext cx="4890847" cy="4006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184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1D8DF8-A040-6084-058E-368BA8065B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专家模型的集成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A8903-E887-68C9-FACA-AA384FB40F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5320" y="365125"/>
                <a:ext cx="60884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1. </a:t>
                </a:r>
                <a:r>
                  <a:rPr lang="zh-CN" altLang="en-US" dirty="0"/>
                  <a:t>依次计算每个专家模型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𝐸𝑥𝑝𝑒𝑟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在领域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𝐷𝑜𝑚𝑎𝑖𝑛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zh-CN" altLang="en-US" dirty="0"/>
                  <a:t> 的预测结果</a:t>
                </a:r>
                <a:endParaRPr lang="en-US" altLang="zh-CN" dirty="0"/>
              </a:p>
              <a:p>
                <a:r>
                  <a:rPr lang="en-US" altLang="zh-CN" dirty="0"/>
                  <a:t>2. </a:t>
                </a:r>
                <a:r>
                  <a:rPr lang="zh-CN" altLang="en-US" dirty="0"/>
                  <a:t>使用权重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acc>
                    <m:r>
                      <a:rPr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e>
                    </m:d>
                  </m:oMath>
                </a14:m>
                <a:r>
                  <a:rPr lang="zh-CN" altLang="en-US" dirty="0"/>
                  <a:t> 集成</a:t>
                </a:r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39A8903-E887-68C9-FACA-AA384FB40F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5320" y="365125"/>
                <a:ext cx="6088455" cy="4351338"/>
              </a:xfrm>
              <a:blipFill>
                <a:blip r:embed="rId2"/>
                <a:stretch>
                  <a:fillRect l="-1802" t="-252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765382B7-C290-A503-BBE5-B59BED203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834" y="3208338"/>
            <a:ext cx="6023426" cy="3649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D04907-8A27-D782-B4FA-BA238A7B3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159" y="2297610"/>
            <a:ext cx="6973325" cy="1946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42D13C17-0AA4-D2BF-2CD4-243DFC947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14" y="1349560"/>
            <a:ext cx="5247431" cy="514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47985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07357F2-6148-9BC3-6D1E-3A9EDE901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领域嗅探模块，</a:t>
            </a:r>
            <a:r>
              <a:rPr lang="en-US" altLang="zh-CN" dirty="0"/>
              <a:t>Domain-sniff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685F7AD-60AD-0E91-D070-E38A1AF257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449705"/>
            <a:ext cx="10515600" cy="4351338"/>
          </a:xfrm>
        </p:spPr>
        <p:txBody>
          <a:bodyPr/>
          <a:lstStyle/>
          <a:p>
            <a:r>
              <a:rPr lang="zh-CN" altLang="en-US" dirty="0"/>
              <a:t>作用：通过单个领域的统计特征（</a:t>
            </a:r>
            <a:r>
              <a:rPr lang="en-US" altLang="zh-CN" dirty="0" err="1"/>
              <a:t>min,max,mean,std</a:t>
            </a:r>
            <a:r>
              <a:rPr lang="zh-CN" altLang="en-US" dirty="0"/>
              <a:t>），指导多个专家模型集成得到最终分类结果</a:t>
            </a: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F1D1C4F2-F863-B507-207B-167766D62A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4747" y="2268276"/>
            <a:ext cx="8349362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75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261</TotalTime>
  <Words>533</Words>
  <Application>Microsoft Office PowerPoint</Application>
  <PresentationFormat>宽屏</PresentationFormat>
  <Paragraphs>55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6" baseType="lpstr">
      <vt:lpstr>等线</vt:lpstr>
      <vt:lpstr>等线 Light</vt:lpstr>
      <vt:lpstr>Arial</vt:lpstr>
      <vt:lpstr>Cambria Math</vt:lpstr>
      <vt:lpstr>Helvetica</vt:lpstr>
      <vt:lpstr>Office 主题​​</vt:lpstr>
      <vt:lpstr>基于领域特定集成学习的人类行为识别</vt:lpstr>
      <vt:lpstr>研究问题</vt:lpstr>
      <vt:lpstr>领域偏移的后果</vt:lpstr>
      <vt:lpstr>本方法的创新脉络</vt:lpstr>
      <vt:lpstr>本方法的流程</vt:lpstr>
      <vt:lpstr>领域特定混合专家 （ Domain Specific Mixture of Experts ，DSME）</vt:lpstr>
      <vt:lpstr>领域特定的专家模型</vt:lpstr>
      <vt:lpstr>专家模型的集成</vt:lpstr>
      <vt:lpstr>领域嗅探模块，Domain-sniff</vt:lpstr>
      <vt:lpstr>领域嗅探模块的权重指导</vt:lpstr>
      <vt:lpstr>实验1：与基线的实验比较</vt:lpstr>
      <vt:lpstr>实验2：在每个领域上的准确率</vt:lpstr>
      <vt:lpstr>实验3：与Bagging的比较</vt:lpstr>
      <vt:lpstr>权重可视化</vt:lpstr>
      <vt:lpstr>回顾：本方法的创新脉络</vt:lpstr>
      <vt:lpstr>谢谢</vt:lpstr>
      <vt:lpstr>补充1：算法实现</vt:lpstr>
      <vt:lpstr>补充2：不同参数的消融</vt:lpstr>
      <vt:lpstr>补充3：实验结果</vt:lpstr>
      <vt:lpstr>补充4：本方法对应论文的投稿进度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灵顿 张</dc:creator>
  <cp:lastModifiedBy>灵顿 张</cp:lastModifiedBy>
  <cp:revision>10</cp:revision>
  <dcterms:created xsi:type="dcterms:W3CDTF">2024-12-19T05:57:40Z</dcterms:created>
  <dcterms:modified xsi:type="dcterms:W3CDTF">2024-12-30T02:08:47Z</dcterms:modified>
</cp:coreProperties>
</file>