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4" r:id="rId3"/>
    <p:sldId id="271" r:id="rId4"/>
    <p:sldId id="272" r:id="rId5"/>
    <p:sldId id="27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5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B04CCB-DFAF-4509-91C3-F8B6AE625AE7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A0A1C-48E5-4EF2-8343-9BF9106BAD2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0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D50E-AA25-F83F-B1E7-D0185D6C2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MetaReg</a:t>
            </a:r>
            <a:r>
              <a:rPr lang="en-US" altLang="zh-CN" dirty="0"/>
              <a:t>: Towards Domain Generalization using Meta-Regularization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622C5-21D0-31AD-B018-24B9DC919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NeurIPS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DB4BA-591D-6993-FFD4-D076FCE4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32907"/>
            <a:ext cx="10058400" cy="1450757"/>
          </a:xfrm>
        </p:spPr>
        <p:txBody>
          <a:bodyPr/>
          <a:lstStyle/>
          <a:p>
            <a:r>
              <a:rPr lang="zh-CN" altLang="en-US" dirty="0"/>
              <a:t>流程一瞥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55D8E-2ECD-5655-A426-2A75CAA2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7C366-FDF0-141D-8E6F-16C5204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51" y="1620669"/>
            <a:ext cx="5915851" cy="685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9ABAFE-C117-EA8B-76B4-1ED26698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2" y="2906574"/>
            <a:ext cx="6668431" cy="1352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923C31-0304-4149-C874-72E49F1D3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22647"/>
            <a:ext cx="6554115" cy="13051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8B6FE8-5B46-0BA2-D4D5-231693A92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42" y="225098"/>
            <a:ext cx="1505160" cy="3810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2F8DB7-FFC3-AE6C-4CC9-B2333C09D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987" y="1134866"/>
            <a:ext cx="2133898" cy="4191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38FF07-11C6-BCBA-9DDB-83AC84C11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198" y="697186"/>
            <a:ext cx="2057687" cy="3429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B803CE-304D-A7DC-67E5-F246C195A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608" y="2821561"/>
            <a:ext cx="4569459" cy="6900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428172-3189-91AE-5ACA-DEA42678E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677" y="3630714"/>
            <a:ext cx="5001323" cy="609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C057718-9419-9BC6-282B-BEC5F90CE2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1571" y="835534"/>
            <a:ext cx="522042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2CFC-A061-556C-5610-C75E7C6B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B5822-4838-87AE-EEE1-A8472BC8F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456" cy="4351338"/>
          </a:xfrm>
        </p:spPr>
        <p:txBody>
          <a:bodyPr/>
          <a:lstStyle/>
          <a:p>
            <a:r>
              <a:rPr lang="zh-CN" altLang="en-US" dirty="0"/>
              <a:t>滑动窗口是领域划分的基本单位</a:t>
            </a:r>
            <a:endParaRPr lang="en-US" altLang="zh-CN" dirty="0"/>
          </a:p>
          <a:p>
            <a:r>
              <a:rPr lang="zh-CN" altLang="en-US" dirty="0"/>
              <a:t>窗口大小固定</a:t>
            </a:r>
            <a:endParaRPr lang="en-US" altLang="zh-CN" dirty="0"/>
          </a:p>
          <a:p>
            <a:r>
              <a:rPr lang="zh-CN" altLang="en-US" dirty="0"/>
              <a:t>这是一种反常识的划分？</a:t>
            </a:r>
            <a:endParaRPr lang="en-US" altLang="zh-CN" dirty="0"/>
          </a:p>
          <a:p>
            <a:r>
              <a:rPr lang="zh-CN" altLang="en-US" dirty="0"/>
              <a:t>因为不再按照先验知识划分领域</a:t>
            </a:r>
            <a:endParaRPr lang="en-US" altLang="zh-C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10395E0-63E2-7A35-323D-190E0047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15" y="855917"/>
            <a:ext cx="7959661" cy="44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7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10BA8-9BCB-0CBC-CD44-D4607AA8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强化特征提取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5E7E9-7EAF-CE3D-8950-595EC3DB4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7968" cy="2106295"/>
              </a:xfrm>
            </p:spPr>
            <p:txBody>
              <a:bodyPr/>
              <a:lstStyle/>
              <a:p>
                <a:r>
                  <a:rPr lang="en-US" altLang="zh-CN" dirty="0"/>
                  <a:t>Domain-class label: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是假设的领域数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表示假设领域的序号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5E7E9-7EAF-CE3D-8950-595EC3DB4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7968" cy="2106295"/>
              </a:xfrm>
              <a:blipFill>
                <a:blip r:embed="rId2"/>
                <a:stretch>
                  <a:fillRect l="-2161" t="-4913" r="-1801" b="-3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73BAC59-1966-2E36-CCAF-F73057A8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84" y="-68771"/>
            <a:ext cx="6491668" cy="49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5D11F-80B5-C173-D17F-7414DCAE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9400"/>
            <a:ext cx="6201640" cy="790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475ABE-6AEB-8580-4960-29175069A666}"/>
                  </a:ext>
                </a:extLst>
              </p:cNvPr>
              <p:cNvSpPr txBox="1"/>
              <p:nvPr/>
            </p:nvSpPr>
            <p:spPr>
              <a:xfrm>
                <a:off x="838200" y="5135072"/>
                <a:ext cx="7909560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𝑠𝑢𝑝𝑒𝑟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交叉熵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提取特征在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类分类的</m:t>
                          </m:r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𝑙𝑜𝑔𝑖𝑡𝑠</m:t>
                          </m:r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475ABE-6AEB-8580-4960-29175069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5072"/>
                <a:ext cx="7909560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F84-0BB2-CE25-9857-3BE63E91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-59858"/>
            <a:ext cx="10058400" cy="1450757"/>
          </a:xfrm>
        </p:spPr>
        <p:txBody>
          <a:bodyPr/>
          <a:lstStyle/>
          <a:p>
            <a:r>
              <a:rPr lang="zh-CN" altLang="en-US" sz="4400" dirty="0"/>
              <a:t>标记潜在领域</a:t>
            </a:r>
            <a:r>
              <a:rPr lang="en-US" altLang="zh-CN" sz="4400" dirty="0"/>
              <a:t>-</a:t>
            </a:r>
            <a:r>
              <a:rPr lang="zh-CN" altLang="en-US" sz="4400" dirty="0"/>
              <a:t>伪标签</a:t>
            </a:r>
            <a:r>
              <a:rPr lang="en-US" altLang="zh-CN" sz="4400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0E6377-EDA3-0CDF-E73B-55ABFF814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008" y="2716462"/>
                <a:ext cx="10149840" cy="199123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个领域的均值特征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dirty="0" smtClean="0">
                                <a:latin typeface="Cambria Math" panose="02040503050406030204" pitchFamily="18" charset="0"/>
                              </a:rPr>
                              <m:t>被分为第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的概率</m:t>
                            </m:r>
                          </m:e>
                        </m:nary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隐藏特征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400" dirty="0" smtClean="0">
                                <a:latin typeface="Cambria Math" panose="02040503050406030204" pitchFamily="18" charset="0"/>
                              </a:rPr>
                              <m:t>被分为第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的概率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i="0" dirty="0">
                  <a:latin typeface="+mj-lt"/>
                </a:endParaRPr>
              </a:p>
              <a:p>
                <a:r>
                  <a:rPr lang="zh-CN" altLang="en-US" dirty="0">
                    <a:latin typeface="+mj-lt"/>
                  </a:rPr>
                  <a:t>一共有</a:t>
                </a:r>
                <a:r>
                  <a:rPr lang="en-US" altLang="zh-CN" dirty="0">
                    <a:latin typeface="+mj-lt"/>
                  </a:rPr>
                  <a:t>K</a:t>
                </a:r>
                <a:r>
                  <a:rPr lang="zh-CN" altLang="en-US" dirty="0">
                    <a:latin typeface="+mj-lt"/>
                  </a:rPr>
                  <a:t>个均值特征</a:t>
                </a:r>
                <a:endParaRPr lang="en-US" altLang="zh-CN" i="0" dirty="0">
                  <a:latin typeface="+mj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0E6377-EDA3-0CDF-E73B-55ABFF814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008" y="2716462"/>
                <a:ext cx="10149840" cy="1991234"/>
              </a:xfrm>
              <a:blipFill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AA0EB2D-CCD5-44F2-1842-A3A49781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0" y="1390899"/>
            <a:ext cx="7211431" cy="12670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1674DC1-ED7B-DF5A-4683-9FE72698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90" y="365125"/>
            <a:ext cx="6070428" cy="60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6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F84-0BB2-CE25-9857-3BE63E91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6"/>
            <a:ext cx="10058400" cy="1450757"/>
          </a:xfrm>
        </p:spPr>
        <p:txBody>
          <a:bodyPr/>
          <a:lstStyle/>
          <a:p>
            <a:r>
              <a:rPr lang="zh-CN" altLang="en-US" sz="4400" dirty="0"/>
              <a:t>标记潜在领域</a:t>
            </a:r>
            <a:r>
              <a:rPr lang="en-US" altLang="zh-CN" sz="4400" dirty="0"/>
              <a:t>-</a:t>
            </a:r>
            <a:r>
              <a:rPr lang="zh-CN" altLang="en-US" sz="4400" dirty="0"/>
              <a:t>伪标签</a:t>
            </a:r>
            <a:r>
              <a:rPr lang="en-US" altLang="zh-CN" sz="4400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E6377-EDA3-0CDF-E73B-55ABFF81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3593593"/>
            <a:ext cx="4709160" cy="128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CN" sz="3000" dirty="0"/>
          </a:p>
          <a:p>
            <a:r>
              <a:rPr lang="zh-CN" altLang="en-US" sz="3000" dirty="0">
                <a:latin typeface="+mj-lt"/>
              </a:rPr>
              <a:t>不具体到某个距离度量函数</a:t>
            </a:r>
            <a:endParaRPr lang="en-US" altLang="zh-CN" sz="3000" i="0" dirty="0">
              <a:latin typeface="+mj-lt"/>
            </a:endParaRPr>
          </a:p>
          <a:p>
            <a:endParaRPr lang="en-US" altLang="zh-CN" i="0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B4BD9F-594B-6F2C-E239-B6024F45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" y="1932771"/>
            <a:ext cx="4896533" cy="81926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4E08B58-3624-8D50-BFE8-79512718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51" y="953351"/>
            <a:ext cx="7268949" cy="52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7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F6C230-04C4-D522-315F-58A7DF77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标记潜在领域</a:t>
            </a:r>
            <a:r>
              <a:rPr lang="en-US" altLang="zh-CN" sz="4400" dirty="0"/>
              <a:t>-</a:t>
            </a:r>
            <a:r>
              <a:rPr lang="zh-CN" altLang="en-US" dirty="0"/>
              <a:t>伪标签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FD88B-77F5-64AA-BEC2-32EB5E8A1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  <m:t>领域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  <m:t>隐藏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特征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是否</m:t>
                            </m:r>
                            <m: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  <m:t>领域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分类思想同上一张</a:t>
                </a:r>
                <a:endParaRPr lang="en-US" altLang="zh-CN" sz="28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FD88B-77F5-64AA-BEC2-32EB5E8A1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5509DDD4-9DE4-3628-75AB-DBF5CC50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9087"/>
            <a:ext cx="543953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E2A3-1DBA-4ABE-2111-7772A12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伪标签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B4DAA-08D4-B14E-8B63-95E4914B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是在所有样本里搜寻，依靠分类的概率计算的均值特征和距离度量</a:t>
            </a:r>
            <a:r>
              <a:rPr lang="en-US" altLang="zh-CN" sz="2400" dirty="0"/>
              <a:t>D</a:t>
            </a:r>
            <a:r>
              <a:rPr lang="zh-CN" altLang="en-US" sz="2400" dirty="0"/>
              <a:t>聚类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在</a:t>
            </a:r>
            <a:r>
              <a:rPr lang="en-US" altLang="zh-CN" sz="2400" dirty="0"/>
              <a:t>1</a:t>
            </a:r>
            <a:r>
              <a:rPr lang="zh-CN" altLang="en-US" sz="2400" dirty="0"/>
              <a:t>的基础上，在指定领域样本里搜寻，依靠指定领域的均值特征和距离度量</a:t>
            </a:r>
            <a:r>
              <a:rPr lang="en-US" altLang="zh-CN" sz="2400" dirty="0"/>
              <a:t>D</a:t>
            </a:r>
            <a:r>
              <a:rPr lang="zh-CN" altLang="en-US" sz="2400" dirty="0"/>
              <a:t>聚类</a:t>
            </a:r>
            <a:endParaRPr lang="en-US" altLang="zh-CN" sz="2400" dirty="0"/>
          </a:p>
          <a:p>
            <a:r>
              <a:rPr lang="zh-CN" altLang="en-US" sz="2400" dirty="0"/>
              <a:t>颗粒度由浅入深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zh-CN" altLang="en-US" sz="2400" dirty="0"/>
              <a:t>是梯度反转，强调分清了领域，分不清楚人类行为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0A70E2-992D-8F8A-203E-54CF9E58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98" y="4574309"/>
            <a:ext cx="668748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1A97-4EE2-BF91-6252-07C511FE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领域不变特征提取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00461-635C-F2A1-06E2-B1B98F3C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强调分清了人类行为，分不清楚领域</a:t>
            </a:r>
            <a:endParaRPr lang="en-US" altLang="zh-CN"/>
          </a:p>
          <a:p>
            <a:r>
              <a:rPr lang="en-US" altLang="zh-CN"/>
              <a:t>R</a:t>
            </a:r>
            <a:r>
              <a:rPr lang="zh-CN" altLang="en-US" dirty="0"/>
              <a:t>是梯度反转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E2348-6FBF-3436-FCC3-6B393358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65" y="3429000"/>
            <a:ext cx="681132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DD42D-7068-321C-2ACB-7442D847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95402-E2F8-E8CD-2721-2EBB6A90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动机：深度学习会过拟合，元学习也会过拟合</a:t>
            </a:r>
            <a:endParaRPr lang="en-US" altLang="zh-CN" dirty="0"/>
          </a:p>
          <a:p>
            <a:r>
              <a:rPr lang="zh-CN" altLang="en-US" dirty="0"/>
              <a:t>创新：元学习</a:t>
            </a:r>
            <a:r>
              <a:rPr lang="en-US" altLang="zh-CN" dirty="0"/>
              <a:t>+</a:t>
            </a:r>
            <a:r>
              <a:rPr lang="zh-CN" altLang="en-US" dirty="0"/>
              <a:t>正则化函数 </a:t>
            </a:r>
            <a:r>
              <a:rPr lang="en-US" altLang="zh-CN" dirty="0"/>
              <a:t>= </a:t>
            </a:r>
            <a:r>
              <a:rPr lang="zh-CN" altLang="en-US" dirty="0"/>
              <a:t>元正则化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E2868-FADD-34E7-ACC3-DD01AF4F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E9FF0-37EB-C2B7-02C3-EA758B8C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r>
              <a:rPr lang="en-US" altLang="zh-CN" dirty="0"/>
              <a:t>-</a:t>
            </a:r>
            <a:r>
              <a:rPr lang="zh-CN" altLang="en-US" dirty="0"/>
              <a:t>交叉熵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37263-FBB2-37B1-2B8A-AF702C76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11" y="73152"/>
            <a:ext cx="7107193" cy="4309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70E08-5778-6383-1D3A-BB66113B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08" y="4217375"/>
            <a:ext cx="953585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7F88-861B-BD22-FF4B-AB124E8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-28865"/>
            <a:ext cx="10058400" cy="1450757"/>
          </a:xfrm>
        </p:spPr>
        <p:txBody>
          <a:bodyPr/>
          <a:lstStyle/>
          <a:p>
            <a:r>
              <a:rPr lang="zh-CN" altLang="en-US" dirty="0"/>
              <a:t>元学习</a:t>
            </a:r>
            <a:r>
              <a:rPr lang="en-US" altLang="zh-CN" dirty="0"/>
              <a:t>-</a:t>
            </a:r>
            <a:r>
              <a:rPr lang="zh-CN" altLang="en-US" dirty="0"/>
              <a:t>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C1DAE-F01F-C50E-349A-FD026916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09" y="73152"/>
            <a:ext cx="4448995" cy="2697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95D3F1-F8CF-F524-17DD-13B64992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7" y="1737360"/>
            <a:ext cx="7770521" cy="45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7F88-861B-BD22-FF4B-AB124E8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56541"/>
            <a:ext cx="10058400" cy="1450757"/>
          </a:xfrm>
        </p:spPr>
        <p:txBody>
          <a:bodyPr/>
          <a:lstStyle/>
          <a:p>
            <a:r>
              <a:rPr lang="zh-CN" altLang="en-US" dirty="0"/>
              <a:t>元学习</a:t>
            </a:r>
            <a:r>
              <a:rPr lang="en-US" altLang="zh-CN" dirty="0"/>
              <a:t>-</a:t>
            </a:r>
            <a:r>
              <a:rPr lang="zh-CN" altLang="en-US" dirty="0"/>
              <a:t>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C1DAE-F01F-C50E-349A-FD026916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577" y="73152"/>
            <a:ext cx="2667827" cy="1617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B0B884-FF01-62D6-5745-585F2270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786"/>
            <a:ext cx="7920925" cy="52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8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733A1-7B97-11C5-D4A7-3A989ACE7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/>
              <a:t>DIVERSIFY: A General Framework for Time Series Out-of-Distribution Detection and Generalization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C0995-C46A-B19E-199A-6B75CE20D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IEEE TRANSACTIONS ON PATTERN ANALYSIS AND MACHINE INTELLIGENCE, VOL. 46, NO. 6, JUNE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90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B13BE-6B72-906C-05F9-0BF8FD92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动机、目的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EB4BE-9B7D-39AD-6229-55F3A92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1853057"/>
            <a:ext cx="10515600" cy="4351338"/>
          </a:xfrm>
        </p:spPr>
        <p:txBody>
          <a:bodyPr/>
          <a:lstStyle/>
          <a:p>
            <a:r>
              <a:rPr lang="zh-CN" altLang="en-US" dirty="0"/>
              <a:t>领域泛化</a:t>
            </a:r>
            <a:endParaRPr lang="en-US" altLang="zh-CN" dirty="0"/>
          </a:p>
          <a:p>
            <a:pPr lvl="1"/>
            <a:r>
              <a:rPr lang="zh-CN" altLang="en-US" dirty="0"/>
              <a:t>是否应该预先知晓存在多少个领域</a:t>
            </a:r>
            <a:endParaRPr lang="en-US" altLang="zh-CN" dirty="0"/>
          </a:p>
          <a:p>
            <a:pPr lvl="1"/>
            <a:r>
              <a:rPr lang="zh-CN" altLang="en-US" dirty="0"/>
              <a:t>领域泛化的四种应用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29D9F-D004-488C-2A4C-3993674B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5222"/>
            <a:ext cx="12192000" cy="31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6D27-B9A6-9026-7942-E10446CF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什么样的领域？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DB07E-3C2B-146A-A7F7-9297052B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时间、空间、标签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5FF582-877D-CB2F-2C2E-A36C47D6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3052327"/>
            <a:ext cx="851653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C906-2EE4-D981-23DC-542E295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78180-D446-F91E-36FC-3DF2D34C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91706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400" dirty="0"/>
              <a:t>数据</a:t>
            </a:r>
            <a:r>
              <a:rPr lang="en-US" altLang="zh-CN" sz="2400" dirty="0"/>
              <a:t>+</a:t>
            </a:r>
            <a:r>
              <a:rPr lang="zh-CN" altLang="en-US" sz="2400" dirty="0"/>
              <a:t>预处理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强化特征提取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标记潜在领域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领域不变特征提取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CFF4A-1027-E5BC-7A13-7EFE26D2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9" y="0"/>
            <a:ext cx="8318261" cy="55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320</Words>
  <Application>Microsoft Office PowerPoint</Application>
  <PresentationFormat>宽屏</PresentationFormat>
  <Paragraphs>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回顾</vt:lpstr>
      <vt:lpstr>MetaReg: Towards Domain Generalization using Meta-Regularization</vt:lpstr>
      <vt:lpstr>特点</vt:lpstr>
      <vt:lpstr>常规训练</vt:lpstr>
      <vt:lpstr>元学习-训练</vt:lpstr>
      <vt:lpstr>元学习-训练</vt:lpstr>
      <vt:lpstr>DIVERSIFY: A General Framework for Time Series Out-of-Distribution Detection and Generalization</vt:lpstr>
      <vt:lpstr>动机、目的</vt:lpstr>
      <vt:lpstr>什么样的领域？</vt:lpstr>
      <vt:lpstr>流程</vt:lpstr>
      <vt:lpstr>流程一瞥</vt:lpstr>
      <vt:lpstr>数据</vt:lpstr>
      <vt:lpstr>强化特征提取</vt:lpstr>
      <vt:lpstr>标记潜在领域-伪标签1</vt:lpstr>
      <vt:lpstr>标记潜在领域-伪标签1</vt:lpstr>
      <vt:lpstr>标记潜在领域-伪标签2</vt:lpstr>
      <vt:lpstr>伪标签1和2</vt:lpstr>
      <vt:lpstr>领域不变特征提取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灵顿 张</dc:creator>
  <cp:lastModifiedBy>灵顿 张</cp:lastModifiedBy>
  <cp:revision>3</cp:revision>
  <dcterms:created xsi:type="dcterms:W3CDTF">2024-06-17T08:19:06Z</dcterms:created>
  <dcterms:modified xsi:type="dcterms:W3CDTF">2024-09-30T01:22:51Z</dcterms:modified>
</cp:coreProperties>
</file>