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58" r:id="rId6"/>
    <p:sldId id="264" r:id="rId7"/>
    <p:sldId id="266" r:id="rId8"/>
    <p:sldId id="260" r:id="rId9"/>
    <p:sldId id="259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D948-B499-48B8-86C0-40E6CB4F9263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FA4D4-BC05-45DE-9A85-71D576F2F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0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11A9-0D8F-A87F-7233-BDBDFEAA6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F8545-1610-F640-135C-21E94971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30DB8-C277-1ABF-2638-7C5F4CF6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F03B-F960-CB46-9912-0C61DD8D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7008-0428-7FDA-9E15-9E0075D6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4D561-71D1-A045-3797-19B9396C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FE435-BEC5-C5CC-7458-735FB7D9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B4905-E65D-8EF2-3286-4C5AFD0E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1A07E-42BD-54C3-CB6E-B7BD500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2B6A5-9AFD-3C1E-E9D7-FE02B0F1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8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CBDED-4EF9-6CF0-27CF-C7175CFA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FE0A-2C0A-4A5C-8487-6A29125C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DABC7-BFA5-AB07-F3E2-D5A7366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70634-B288-5834-1CB9-AB7E2DF3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2AED8-6312-90EA-3F57-45FF2C2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31DE-AE44-B8F3-1AF3-F5D304E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9AF60-FAC4-948F-4D7A-5457C39B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92AE4-6093-C890-040C-73746B4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73ADD-5D7C-E21E-74C4-48D2074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AA48-218A-C41F-7543-E9D4945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11AE-C4B2-DF4C-F91B-34D2A567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A9F4C-7ADA-DE45-A4E7-BA52369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5F5A4-BE7D-DC63-87F9-C75F2748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B26B6-A281-DFC0-A45D-A4E9F03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24F8E-E4A9-B9A9-3E63-6A1D8784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8EA5E-B059-CC9B-C414-663C3DBE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E61E2-E06E-5594-3E86-B69DA64E8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0AAF4-CF52-376E-367F-841E8453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5E328-386F-FB50-A37E-9329C1F7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C10DD-77C8-8BF7-B68C-CBDFB278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40BC5-85AB-E890-8453-DC5324D9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4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83C0-0A76-1D61-E0B1-E3942897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FBA0-AFE5-645C-A4B7-77FA8987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28357-6930-4934-61CF-7857645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D5CAB-77FC-56DA-F62F-75CFCE35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6F63C-5DBF-65AC-96CD-0E568613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BED889-C67A-2ADA-E259-04DAFD3C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2A601-E994-2FE7-1327-241746C7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65D5A-0F0C-2229-C524-1CFAD02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4A42-9459-F84D-F50B-6DC73BA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8B260-C068-08C7-E1E7-4AA8CB5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0234D-6FE7-2FA3-254E-9388467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EDD4A-1F81-D216-8C11-F034A18A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EF3CC-7DDA-5541-75D5-E3019B4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E6B7A-EFD5-BA03-B508-C67519F4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72A33-133C-E778-79CB-74924AFC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8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665CC-5661-9C62-482D-741725AC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CF5A7-9B71-5F2E-4BCC-CCA1F5B9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3DA6C-F26C-E8B7-A5FA-4CA8185C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2C216-CA5A-BEEC-D4FC-6524C357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13DC2-4B4F-5963-094D-E8DE0874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C46D4-F0E0-8B5C-5A9F-7B5C8A84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EF2F6-29E0-EE27-C126-73D0AF1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38AB5-89E3-A3FD-F81A-E9283774E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F2A16-76C9-51AE-5A89-20FDA2B5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C9580-1440-9FA1-0C81-B253050C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E8460-06FE-22C8-1519-1F0729F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A2AC9-B1E0-4725-5413-01E32AA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18077A-0210-9D49-5D49-CA00E4E0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F5610-9B2A-81F4-9BBF-9EB8D083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A3F05-F9CB-6D2A-E0E6-FAD09CE2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6651-A718-4725-BAA7-253B113E7FE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7E401-15C9-2EFE-E0C1-9E540CF8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23E6-F4C3-01EE-49AA-7C74321B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EA77-C66D-3348-8AD8-C5A2231C8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社交网络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D08FA-0162-6EDA-D9F4-DCD845C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3737"/>
          </a:xfrm>
        </p:spPr>
        <p:txBody>
          <a:bodyPr/>
          <a:lstStyle/>
          <a:p>
            <a:r>
              <a:rPr lang="zh-CN" altLang="en-US" dirty="0"/>
              <a:t>影响力最大化</a:t>
            </a:r>
          </a:p>
        </p:txBody>
      </p:sp>
    </p:spTree>
    <p:extLst>
      <p:ext uri="{BB962C8B-B14F-4D97-AF65-F5344CB8AC3E}">
        <p14:creationId xmlns:p14="http://schemas.microsoft.com/office/powerpoint/2010/main" val="162627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4D9C57-35C9-F68B-DE5C-ECCC3194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01"/>
            <a:ext cx="12192000" cy="62103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4F1D4-F22C-55B6-1D4C-CEB5514BA9FB}"/>
              </a:ext>
            </a:extLst>
          </p:cNvPr>
          <p:cNvSpPr txBox="1"/>
          <p:nvPr/>
        </p:nvSpPr>
        <p:spPr>
          <a:xfrm>
            <a:off x="590550" y="142875"/>
            <a:ext cx="756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6165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B098-970D-D7C5-F90E-27020CC0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5BFD7-F926-7471-FB19-F98C6A0D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>
            <a:norm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Azaouzi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Mnasri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Romdhane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 B. New trends in influence maximization models[J]. Computer Science Review, 2021, 40: 100393.</a:t>
            </a:r>
          </a:p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Zareie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Sakellariou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Influence maximization in social networks: a survey of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-aware methods[J]. Social Network Analysis and Mining, 2023, 13(1): 78.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 Y, Fan J, Wang Y, et al. Influence maximization on social graphs: A survey[J]. IEEE Transactions on Knowledge and Data Engineering, 2018, 30(10): 1852-1872.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Tang Y, Xiao X, Shi Y. Influence maximization: Near-optimal time complexity meets practical efficiency[C]//Proceedings of the 2014 ACM SIGMOD international conference on Management of data. 2014: 75-86.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Kempe D, Kleinberg J,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Tardos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É. Maximizing the spread of influence through a social network[C]//Proceedings of the ninth ACM SIGKDD international conference on Knowledge discovery and data mining. 2003: 137-146.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E00E8-8A15-F424-0F42-09A3F51460D2}"/>
              </a:ext>
            </a:extLst>
          </p:cNvPr>
          <p:cNvSpPr txBox="1"/>
          <p:nvPr/>
        </p:nvSpPr>
        <p:spPr>
          <a:xfrm>
            <a:off x="171450" y="4448175"/>
            <a:ext cx="1158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/>
              <a:t>首先，我们参考了</a:t>
            </a:r>
            <a:r>
              <a:rPr lang="en-US" altLang="zh-CN" sz="2800" dirty="0"/>
              <a:t>2018</a:t>
            </a:r>
            <a:r>
              <a:rPr lang="zh-CN" altLang="en-US" sz="2800" dirty="0"/>
              <a:t>年至</a:t>
            </a:r>
            <a:r>
              <a:rPr lang="en-US" altLang="zh-CN" sz="2800" dirty="0"/>
              <a:t>2023</a:t>
            </a:r>
            <a:r>
              <a:rPr lang="zh-CN" altLang="en-US" sz="2800" dirty="0"/>
              <a:t>年的综述，快速获取问题描述，并整理了有关该问题的相关工作，从而确定我们组要使用的解决方案。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其次，接下来我们将从问题描述、扩散模型、相关工作、算法介绍等方面讲解</a:t>
            </a:r>
          </a:p>
        </p:txBody>
      </p:sp>
    </p:spTree>
    <p:extLst>
      <p:ext uri="{BB962C8B-B14F-4D97-AF65-F5344CB8AC3E}">
        <p14:creationId xmlns:p14="http://schemas.microsoft.com/office/powerpoint/2010/main" val="11179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7488-7586-91BF-A009-6E863FA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55797BD-56F7-9D88-6558-C483D771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zh-CN" altLang="en-US" dirty="0"/>
              <a:t>病毒营销是社交网络影响力最大化的一个应用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6BC8BB-118D-264E-40FC-EA7C9F73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516187"/>
            <a:ext cx="11867160" cy="40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F54E-FD92-D1FB-EE55-BBEF84DB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80"/>
            <a:ext cx="10515600" cy="1325563"/>
          </a:xfrm>
        </p:spPr>
        <p:txBody>
          <a:bodyPr/>
          <a:lstStyle/>
          <a:p>
            <a:r>
              <a:rPr lang="zh-CN" altLang="en-US" dirty="0"/>
              <a:t>问题表示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F25DE-CAE4-62C1-50FA-FA2C907D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5CDAF-2F73-245B-A47C-357A2C8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22061"/>
            <a:ext cx="11106150" cy="58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F9B8-BBEE-BD53-B885-3EF9CB7F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4690"/>
            <a:ext cx="10515600" cy="1325563"/>
          </a:xfrm>
        </p:spPr>
        <p:txBody>
          <a:bodyPr/>
          <a:lstStyle/>
          <a:p>
            <a:r>
              <a:rPr lang="zh-CN" altLang="en-US" dirty="0"/>
              <a:t>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A1069A-7690-12C8-2B0B-DF72ED841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0" y="1253331"/>
            <a:ext cx="49804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A63B90-DE7A-56A6-9CFE-89033298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9" y="1123950"/>
            <a:ext cx="427125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C9AEB6-1793-D5BF-5BC8-9D9C9D5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2852738"/>
            <a:ext cx="83670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E9A7-B5A0-92B3-D1D0-53C14BA4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扩散模型</a:t>
            </a:r>
            <a:r>
              <a:rPr lang="en-US" altLang="zh-CN" dirty="0"/>
              <a:t>-</a:t>
            </a:r>
            <a:r>
              <a:rPr lang="zh-CN" altLang="en-US" dirty="0"/>
              <a:t>独立级联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BA7B3-7017-85F7-3AC1-5D20C7EE0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143" y="1825624"/>
                <a:ext cx="10567657" cy="4726451"/>
              </a:xfrm>
            </p:spPr>
            <p:txBody>
              <a:bodyPr/>
              <a:lstStyle/>
              <a:p>
                <a:r>
                  <a:rPr lang="zh-CN" altLang="en-US" dirty="0"/>
                  <a:t>给每条边一个激活概率，每个结点都仅有一次激活的机会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zh-CN" altLang="en-US" dirty="0"/>
                  <a:t>可以是定值，也可以顶点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入度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BA7B3-7017-85F7-3AC1-5D20C7EE0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143" y="1825624"/>
                <a:ext cx="10567657" cy="4726451"/>
              </a:xfrm>
              <a:blipFill>
                <a:blip r:embed="rId2"/>
                <a:stretch>
                  <a:fillRect l="-1038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8A49211-B648-E797-042A-5E066892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581399"/>
            <a:ext cx="630012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6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46BA-C5AA-9CD0-447D-AEAAABAD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98" y="288925"/>
            <a:ext cx="10515600" cy="1325563"/>
          </a:xfrm>
        </p:spPr>
        <p:txBody>
          <a:bodyPr/>
          <a:lstStyle/>
          <a:p>
            <a:r>
              <a:rPr lang="zh-CN" altLang="en-US" dirty="0"/>
              <a:t>线性阈值模型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8E4BB-8FD1-EB49-449B-11A86566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68425"/>
            <a:ext cx="10515600" cy="103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基本思想是，只要足够多的邻居结点处于激活状态，则当前结点也会被激活。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AAE190-F06D-ED2C-756A-9113E40D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" y="2400300"/>
            <a:ext cx="11876398" cy="44403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EC5843-8C84-6078-F660-3E7C410B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15" y="165100"/>
            <a:ext cx="7699685" cy="68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2EF7E-005C-1D14-DC4B-8DE68117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175375"/>
            <a:ext cx="10515600" cy="5746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因为更优、更省时间的算法理解要求更高，复现难度</a:t>
            </a:r>
            <a:r>
              <a:rPr lang="zh-CN" altLang="en-US"/>
              <a:t>更大，我们</a:t>
            </a:r>
            <a:r>
              <a:rPr lang="zh-CN" altLang="en-US" dirty="0"/>
              <a:t>选择了最基础了工作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CB0E0-70FC-DC7C-20E7-CE19D2D5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" y="888474"/>
            <a:ext cx="12023157" cy="4785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40FC36-B06A-FF8B-5E90-C80F0496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8" y="107950"/>
            <a:ext cx="10515600" cy="1325563"/>
          </a:xfrm>
        </p:spPr>
        <p:txBody>
          <a:bodyPr/>
          <a:lstStyle/>
          <a:p>
            <a:r>
              <a:rPr lang="zh-CN" altLang="en-US" dirty="0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330389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BC50D3D-5949-0BDB-F98B-40A875AFA204}"/>
              </a:ext>
            </a:extLst>
          </p:cNvPr>
          <p:cNvSpPr/>
          <p:nvPr/>
        </p:nvSpPr>
        <p:spPr bwMode="auto">
          <a:xfrm>
            <a:off x="9175638" y="774882"/>
            <a:ext cx="1388958" cy="5186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线性阈值模型</a:t>
            </a: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FD986772-27D9-1013-EABE-CBF9E8393DB9}"/>
              </a:ext>
            </a:extLst>
          </p:cNvPr>
          <p:cNvSpPr/>
          <p:nvPr/>
        </p:nvSpPr>
        <p:spPr bwMode="auto">
          <a:xfrm>
            <a:off x="7451969" y="1491133"/>
            <a:ext cx="1282518" cy="4889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图、种子节点输入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5A70F-D05F-541A-494D-F67F42594EE4}"/>
              </a:ext>
            </a:extLst>
          </p:cNvPr>
          <p:cNvSpPr/>
          <p:nvPr/>
        </p:nvSpPr>
        <p:spPr bwMode="auto">
          <a:xfrm>
            <a:off x="9186764" y="2024387"/>
            <a:ext cx="1376681" cy="6086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阈值、影响力初始化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DE4D7A83-1937-8522-6888-0853A54C4A42}"/>
              </a:ext>
            </a:extLst>
          </p:cNvPr>
          <p:cNvSpPr/>
          <p:nvPr/>
        </p:nvSpPr>
        <p:spPr bwMode="auto">
          <a:xfrm>
            <a:off x="8934805" y="2928376"/>
            <a:ext cx="1884251" cy="764957"/>
          </a:xfrm>
          <a:prstGeom prst="diamon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是否指定迭代数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3E8B0E-875C-A6BA-B6B9-7408E4DE7880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 bwMode="auto">
          <a:xfrm>
            <a:off x="9875105" y="2633029"/>
            <a:ext cx="1826" cy="295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821731E-2CEE-83C5-7F4B-E93FC22AA5C3}"/>
              </a:ext>
            </a:extLst>
          </p:cNvPr>
          <p:cNvSpPr/>
          <p:nvPr/>
        </p:nvSpPr>
        <p:spPr bwMode="auto">
          <a:xfrm>
            <a:off x="9174011" y="4043881"/>
            <a:ext cx="1431763" cy="6532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根据阈值和影响力传播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F54709-D757-E485-1AF9-63B30CC6466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 bwMode="auto">
          <a:xfrm>
            <a:off x="9876931" y="3693333"/>
            <a:ext cx="12962" cy="350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CBA5513-84F3-65F9-CE55-06B19490E95C}"/>
              </a:ext>
            </a:extLst>
          </p:cNvPr>
          <p:cNvSpPr txBox="1"/>
          <p:nvPr/>
        </p:nvSpPr>
        <p:spPr>
          <a:xfrm>
            <a:off x="9851706" y="3696665"/>
            <a:ext cx="23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A1F019-2243-7FA4-4144-43895EBAC9C2}"/>
              </a:ext>
            </a:extLst>
          </p:cNvPr>
          <p:cNvSpPr/>
          <p:nvPr/>
        </p:nvSpPr>
        <p:spPr bwMode="auto">
          <a:xfrm>
            <a:off x="10789208" y="4073484"/>
            <a:ext cx="1402792" cy="653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传播</a:t>
            </a:r>
            <a:r>
              <a:rPr lang="zh-CN" altLang="en-US" sz="1400" dirty="0"/>
              <a:t>直到无可激活节点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E1D5AAC-F0DA-5524-F70C-CAB179CC5216}"/>
              </a:ext>
            </a:extLst>
          </p:cNvPr>
          <p:cNvCxnSpPr>
            <a:cxnSpLocks/>
            <a:stCxn id="26" idx="3"/>
            <a:endCxn id="34" idx="0"/>
          </p:cNvCxnSpPr>
          <p:nvPr/>
        </p:nvCxnSpPr>
        <p:spPr bwMode="auto">
          <a:xfrm>
            <a:off x="10819056" y="3310855"/>
            <a:ext cx="671548" cy="76262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A527384-9FA3-98A0-1AA0-55C171B4195C}"/>
              </a:ext>
            </a:extLst>
          </p:cNvPr>
          <p:cNvSpPr txBox="1"/>
          <p:nvPr/>
        </p:nvSpPr>
        <p:spPr>
          <a:xfrm>
            <a:off x="10996620" y="3055524"/>
            <a:ext cx="26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28687" name="矩形 28686">
            <a:extLst>
              <a:ext uri="{FF2B5EF4-FFF2-40B4-BE49-F238E27FC236}">
                <a16:creationId xmlns:a16="http://schemas.microsoft.com/office/drawing/2014/main" id="{4DD81831-E6C8-03B8-D1B5-286CD8240E31}"/>
              </a:ext>
            </a:extLst>
          </p:cNvPr>
          <p:cNvSpPr/>
          <p:nvPr/>
        </p:nvSpPr>
        <p:spPr bwMode="auto">
          <a:xfrm>
            <a:off x="9191873" y="5223209"/>
            <a:ext cx="1413901" cy="653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sz="1400" dirty="0"/>
              <a:t>返回全部激活节点集合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689" name="直接箭头连接符 28688">
            <a:extLst>
              <a:ext uri="{FF2B5EF4-FFF2-40B4-BE49-F238E27FC236}">
                <a16:creationId xmlns:a16="http://schemas.microsoft.com/office/drawing/2014/main" id="{6C8DE58C-2C3D-2022-002D-9DD421CB56C3}"/>
              </a:ext>
            </a:extLst>
          </p:cNvPr>
          <p:cNvCxnSpPr>
            <a:cxnSpLocks/>
            <a:stCxn id="29" idx="2"/>
            <a:endCxn id="28687" idx="0"/>
          </p:cNvCxnSpPr>
          <p:nvPr/>
        </p:nvCxnSpPr>
        <p:spPr bwMode="auto">
          <a:xfrm>
            <a:off x="9889893" y="4697142"/>
            <a:ext cx="8931" cy="526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691" name="连接符: 肘形 28690">
            <a:extLst>
              <a:ext uri="{FF2B5EF4-FFF2-40B4-BE49-F238E27FC236}">
                <a16:creationId xmlns:a16="http://schemas.microsoft.com/office/drawing/2014/main" id="{D31F656F-6E8F-D293-5F42-2A08E35EFC4A}"/>
              </a:ext>
            </a:extLst>
          </p:cNvPr>
          <p:cNvCxnSpPr>
            <a:cxnSpLocks/>
            <a:stCxn id="34" idx="2"/>
            <a:endCxn id="28687" idx="0"/>
          </p:cNvCxnSpPr>
          <p:nvPr/>
        </p:nvCxnSpPr>
        <p:spPr bwMode="auto">
          <a:xfrm rot="5400000">
            <a:off x="10446483" y="4179087"/>
            <a:ext cx="496463" cy="159178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695" name="直接箭头连接符 28694">
            <a:extLst>
              <a:ext uri="{FF2B5EF4-FFF2-40B4-BE49-F238E27FC236}">
                <a16:creationId xmlns:a16="http://schemas.microsoft.com/office/drawing/2014/main" id="{CD7DE7F4-BEC8-D927-1A41-A0DE1CA206F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 bwMode="auto">
          <a:xfrm>
            <a:off x="9870117" y="1293575"/>
            <a:ext cx="4988" cy="730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698" name="连接符: 肘形 28697">
            <a:extLst>
              <a:ext uri="{FF2B5EF4-FFF2-40B4-BE49-F238E27FC236}">
                <a16:creationId xmlns:a16="http://schemas.microsoft.com/office/drawing/2014/main" id="{13ADB24E-CB6F-8B3D-D59E-724BC47F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8673371" y="1735598"/>
            <a:ext cx="1201734" cy="2887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00" name="矩形: 圆角 28699">
            <a:extLst>
              <a:ext uri="{FF2B5EF4-FFF2-40B4-BE49-F238E27FC236}">
                <a16:creationId xmlns:a16="http://schemas.microsoft.com/office/drawing/2014/main" id="{F17091F8-5B72-B7F6-4652-D293CE7AE9F9}"/>
              </a:ext>
            </a:extLst>
          </p:cNvPr>
          <p:cNvSpPr/>
          <p:nvPr/>
        </p:nvSpPr>
        <p:spPr bwMode="auto">
          <a:xfrm>
            <a:off x="9213031" y="6232702"/>
            <a:ext cx="1365042" cy="544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模型运行完毕</a:t>
            </a:r>
          </a:p>
        </p:txBody>
      </p:sp>
      <p:sp>
        <p:nvSpPr>
          <p:cNvPr id="28703" name="矩形: 圆角 28702">
            <a:extLst>
              <a:ext uri="{FF2B5EF4-FFF2-40B4-BE49-F238E27FC236}">
                <a16:creationId xmlns:a16="http://schemas.microsoft.com/office/drawing/2014/main" id="{75F2CB06-039C-F0EA-EE14-79314616C1AF}"/>
              </a:ext>
            </a:extLst>
          </p:cNvPr>
          <p:cNvSpPr/>
          <p:nvPr/>
        </p:nvSpPr>
        <p:spPr bwMode="auto">
          <a:xfrm>
            <a:off x="2209232" y="1600517"/>
            <a:ext cx="1395835" cy="460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贪心算法</a:t>
            </a:r>
          </a:p>
        </p:txBody>
      </p:sp>
      <p:sp>
        <p:nvSpPr>
          <p:cNvPr id="28704" name="平行四边形 28703">
            <a:extLst>
              <a:ext uri="{FF2B5EF4-FFF2-40B4-BE49-F238E27FC236}">
                <a16:creationId xmlns:a16="http://schemas.microsoft.com/office/drawing/2014/main" id="{7F1D6C61-DA47-814A-07C3-4246F91E6168}"/>
              </a:ext>
            </a:extLst>
          </p:cNvPr>
          <p:cNvSpPr/>
          <p:nvPr/>
        </p:nvSpPr>
        <p:spPr bwMode="auto">
          <a:xfrm>
            <a:off x="682799" y="2075681"/>
            <a:ext cx="1303322" cy="592249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原始数据输入</a:t>
            </a:r>
          </a:p>
        </p:txBody>
      </p:sp>
      <p:sp>
        <p:nvSpPr>
          <p:cNvPr id="28705" name="矩形 28704">
            <a:extLst>
              <a:ext uri="{FF2B5EF4-FFF2-40B4-BE49-F238E27FC236}">
                <a16:creationId xmlns:a16="http://schemas.microsoft.com/office/drawing/2014/main" id="{AB8BF0FF-29ED-24A0-636A-21A24847B67F}"/>
              </a:ext>
            </a:extLst>
          </p:cNvPr>
          <p:cNvSpPr/>
          <p:nvPr/>
        </p:nvSpPr>
        <p:spPr bwMode="auto">
          <a:xfrm>
            <a:off x="1990405" y="2691342"/>
            <a:ext cx="1833491" cy="5738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初始化图数据以及种子节点数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706" name="矩形: 剪去左右顶角 28705">
            <a:extLst>
              <a:ext uri="{FF2B5EF4-FFF2-40B4-BE49-F238E27FC236}">
                <a16:creationId xmlns:a16="http://schemas.microsoft.com/office/drawing/2014/main" id="{8B2FB8B6-2BBF-944F-E94D-D08E406610A3}"/>
              </a:ext>
            </a:extLst>
          </p:cNvPr>
          <p:cNvSpPr/>
          <p:nvPr/>
        </p:nvSpPr>
        <p:spPr bwMode="auto">
          <a:xfrm>
            <a:off x="5151669" y="1783694"/>
            <a:ext cx="1413359" cy="573866"/>
          </a:xfrm>
          <a:prstGeom prst="snip2SameRect">
            <a:avLst>
              <a:gd name="adj1" fmla="val 29419"/>
              <a:gd name="adj2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遍历所有非种子节点</a:t>
            </a:r>
          </a:p>
        </p:txBody>
      </p:sp>
      <p:sp>
        <p:nvSpPr>
          <p:cNvPr id="28707" name="平行四边形 28706">
            <a:extLst>
              <a:ext uri="{FF2B5EF4-FFF2-40B4-BE49-F238E27FC236}">
                <a16:creationId xmlns:a16="http://schemas.microsoft.com/office/drawing/2014/main" id="{423CFB0D-8515-F45C-4885-67E9767D70E1}"/>
              </a:ext>
            </a:extLst>
          </p:cNvPr>
          <p:cNvSpPr/>
          <p:nvPr/>
        </p:nvSpPr>
        <p:spPr bwMode="auto">
          <a:xfrm>
            <a:off x="7386278" y="5256758"/>
            <a:ext cx="1413901" cy="58616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sz="1400" dirty="0"/>
              <a:t>输出激活节点集合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718" name="直接箭头连接符 28717">
            <a:extLst>
              <a:ext uri="{FF2B5EF4-FFF2-40B4-BE49-F238E27FC236}">
                <a16:creationId xmlns:a16="http://schemas.microsoft.com/office/drawing/2014/main" id="{2F58195C-AFFF-9808-B5F0-BC417CF7F2DE}"/>
              </a:ext>
            </a:extLst>
          </p:cNvPr>
          <p:cNvCxnSpPr>
            <a:cxnSpLocks/>
            <a:stCxn id="28687" idx="2"/>
            <a:endCxn id="28700" idx="0"/>
          </p:cNvCxnSpPr>
          <p:nvPr/>
        </p:nvCxnSpPr>
        <p:spPr bwMode="auto">
          <a:xfrm flipH="1">
            <a:off x="9895552" y="5876469"/>
            <a:ext cx="3272" cy="356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19" name="矩形 28718">
            <a:extLst>
              <a:ext uri="{FF2B5EF4-FFF2-40B4-BE49-F238E27FC236}">
                <a16:creationId xmlns:a16="http://schemas.microsoft.com/office/drawing/2014/main" id="{A9D6F52E-ACAA-6A94-E280-D681CDAE3CD6}"/>
              </a:ext>
            </a:extLst>
          </p:cNvPr>
          <p:cNvSpPr/>
          <p:nvPr/>
        </p:nvSpPr>
        <p:spPr bwMode="auto">
          <a:xfrm>
            <a:off x="5090389" y="2542121"/>
            <a:ext cx="1562108" cy="5738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将当前节点加入种子节点集</a:t>
            </a:r>
          </a:p>
        </p:txBody>
      </p:sp>
      <p:cxnSp>
        <p:nvCxnSpPr>
          <p:cNvPr id="28723" name="直接箭头连接符 28722">
            <a:extLst>
              <a:ext uri="{FF2B5EF4-FFF2-40B4-BE49-F238E27FC236}">
                <a16:creationId xmlns:a16="http://schemas.microsoft.com/office/drawing/2014/main" id="{02288250-DE55-AE62-D07C-0577A15B9065}"/>
              </a:ext>
            </a:extLst>
          </p:cNvPr>
          <p:cNvCxnSpPr>
            <a:cxnSpLocks/>
            <a:stCxn id="28706" idx="1"/>
            <a:endCxn id="28719" idx="0"/>
          </p:cNvCxnSpPr>
          <p:nvPr/>
        </p:nvCxnSpPr>
        <p:spPr bwMode="auto">
          <a:xfrm>
            <a:off x="5858349" y="2357560"/>
            <a:ext cx="13094" cy="18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25" name="矩形 28724">
            <a:extLst>
              <a:ext uri="{FF2B5EF4-FFF2-40B4-BE49-F238E27FC236}">
                <a16:creationId xmlns:a16="http://schemas.microsoft.com/office/drawing/2014/main" id="{11307822-3E3A-7713-F2D3-94CC3DCD34D6}"/>
              </a:ext>
            </a:extLst>
          </p:cNvPr>
          <p:cNvSpPr/>
          <p:nvPr/>
        </p:nvSpPr>
        <p:spPr bwMode="auto">
          <a:xfrm>
            <a:off x="5000113" y="4322943"/>
            <a:ext cx="1744906" cy="5738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获取当前种子节点的激活节点集合</a:t>
            </a:r>
          </a:p>
        </p:txBody>
      </p:sp>
      <p:sp>
        <p:nvSpPr>
          <p:cNvPr id="28730" name="矩形 28729">
            <a:extLst>
              <a:ext uri="{FF2B5EF4-FFF2-40B4-BE49-F238E27FC236}">
                <a16:creationId xmlns:a16="http://schemas.microsoft.com/office/drawing/2014/main" id="{7B6C8FF1-CD04-A5E6-8295-692EC1709ECA}"/>
              </a:ext>
            </a:extLst>
          </p:cNvPr>
          <p:cNvSpPr/>
          <p:nvPr/>
        </p:nvSpPr>
        <p:spPr bwMode="auto">
          <a:xfrm>
            <a:off x="2042289" y="5420638"/>
            <a:ext cx="1744906" cy="800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获取最大激活节点集合，并将节点加入种子集</a:t>
            </a:r>
          </a:p>
        </p:txBody>
      </p:sp>
      <p:sp>
        <p:nvSpPr>
          <p:cNvPr id="28731" name="矩形: 剪去左右顶角 28730">
            <a:extLst>
              <a:ext uri="{FF2B5EF4-FFF2-40B4-BE49-F238E27FC236}">
                <a16:creationId xmlns:a16="http://schemas.microsoft.com/office/drawing/2014/main" id="{D5DC0701-4D3A-B67E-CF06-CE9E4FBBEF7C}"/>
              </a:ext>
            </a:extLst>
          </p:cNvPr>
          <p:cNvSpPr/>
          <p:nvPr/>
        </p:nvSpPr>
        <p:spPr bwMode="auto">
          <a:xfrm>
            <a:off x="5000113" y="5533948"/>
            <a:ext cx="1744906" cy="573866"/>
          </a:xfrm>
          <a:prstGeom prst="snip2SameRect">
            <a:avLst>
              <a:gd name="adj1" fmla="val 0"/>
              <a:gd name="adj2" fmla="val 388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遍历结束，获取所有可能集合</a:t>
            </a:r>
          </a:p>
        </p:txBody>
      </p:sp>
      <p:cxnSp>
        <p:nvCxnSpPr>
          <p:cNvPr id="28733" name="直接箭头连接符 28732">
            <a:extLst>
              <a:ext uri="{FF2B5EF4-FFF2-40B4-BE49-F238E27FC236}">
                <a16:creationId xmlns:a16="http://schemas.microsoft.com/office/drawing/2014/main" id="{3966B19B-47CC-EC41-D825-52269CF24711}"/>
              </a:ext>
            </a:extLst>
          </p:cNvPr>
          <p:cNvCxnSpPr>
            <a:cxnSpLocks/>
            <a:stCxn id="28731" idx="2"/>
            <a:endCxn id="28730" idx="3"/>
          </p:cNvCxnSpPr>
          <p:nvPr/>
        </p:nvCxnSpPr>
        <p:spPr bwMode="auto">
          <a:xfrm flipH="1">
            <a:off x="3787195" y="5820881"/>
            <a:ext cx="12129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735" name="直接箭头连接符 28734">
            <a:extLst>
              <a:ext uri="{FF2B5EF4-FFF2-40B4-BE49-F238E27FC236}">
                <a16:creationId xmlns:a16="http://schemas.microsoft.com/office/drawing/2014/main" id="{8F98204F-D5B3-35AA-DA43-9FA74E207C4A}"/>
              </a:ext>
            </a:extLst>
          </p:cNvPr>
          <p:cNvCxnSpPr>
            <a:stCxn id="28725" idx="2"/>
            <a:endCxn id="28731" idx="3"/>
          </p:cNvCxnSpPr>
          <p:nvPr/>
        </p:nvCxnSpPr>
        <p:spPr bwMode="auto">
          <a:xfrm>
            <a:off x="5872566" y="4896809"/>
            <a:ext cx="0" cy="637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40" name="菱形 28739">
            <a:extLst>
              <a:ext uri="{FF2B5EF4-FFF2-40B4-BE49-F238E27FC236}">
                <a16:creationId xmlns:a16="http://schemas.microsoft.com/office/drawing/2014/main" id="{A254E06D-F083-917D-1FE1-D8139162C5A0}"/>
              </a:ext>
            </a:extLst>
          </p:cNvPr>
          <p:cNvSpPr/>
          <p:nvPr/>
        </p:nvSpPr>
        <p:spPr bwMode="auto">
          <a:xfrm>
            <a:off x="1755778" y="3748462"/>
            <a:ext cx="2302742" cy="842799"/>
          </a:xfrm>
          <a:prstGeom prst="diamon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种子节点数是否为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742" name="连接符: 肘形 28741">
            <a:extLst>
              <a:ext uri="{FF2B5EF4-FFF2-40B4-BE49-F238E27FC236}">
                <a16:creationId xmlns:a16="http://schemas.microsoft.com/office/drawing/2014/main" id="{9D759686-8D90-DFD8-3B55-C5447D347379}"/>
              </a:ext>
            </a:extLst>
          </p:cNvPr>
          <p:cNvCxnSpPr>
            <a:cxnSpLocks/>
            <a:stCxn id="28740" idx="3"/>
            <a:endCxn id="28706" idx="2"/>
          </p:cNvCxnSpPr>
          <p:nvPr/>
        </p:nvCxnSpPr>
        <p:spPr bwMode="auto">
          <a:xfrm flipV="1">
            <a:off x="4058520" y="2070627"/>
            <a:ext cx="1093149" cy="209923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44" name="文本框 28743">
            <a:extLst>
              <a:ext uri="{FF2B5EF4-FFF2-40B4-BE49-F238E27FC236}">
                <a16:creationId xmlns:a16="http://schemas.microsoft.com/office/drawing/2014/main" id="{0C67EFAF-2CB5-A4FC-AC45-AE9A39BA3C90}"/>
              </a:ext>
            </a:extLst>
          </p:cNvPr>
          <p:cNvSpPr txBox="1"/>
          <p:nvPr/>
        </p:nvSpPr>
        <p:spPr>
          <a:xfrm>
            <a:off x="4204725" y="3055523"/>
            <a:ext cx="31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28746" name="直接箭头连接符 28745">
            <a:extLst>
              <a:ext uri="{FF2B5EF4-FFF2-40B4-BE49-F238E27FC236}">
                <a16:creationId xmlns:a16="http://schemas.microsoft.com/office/drawing/2014/main" id="{16365430-5A15-E737-5EC5-2ACC3E3B34BA}"/>
              </a:ext>
            </a:extLst>
          </p:cNvPr>
          <p:cNvCxnSpPr>
            <a:stCxn id="28703" idx="2"/>
            <a:endCxn id="28705" idx="0"/>
          </p:cNvCxnSpPr>
          <p:nvPr/>
        </p:nvCxnSpPr>
        <p:spPr bwMode="auto">
          <a:xfrm>
            <a:off x="2907150" y="2060890"/>
            <a:ext cx="1" cy="63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748" name="直接箭头连接符 28747">
            <a:extLst>
              <a:ext uri="{FF2B5EF4-FFF2-40B4-BE49-F238E27FC236}">
                <a16:creationId xmlns:a16="http://schemas.microsoft.com/office/drawing/2014/main" id="{DEF90BF3-F0D6-B95C-481E-E6642119874B}"/>
              </a:ext>
            </a:extLst>
          </p:cNvPr>
          <p:cNvCxnSpPr>
            <a:cxnSpLocks/>
            <a:stCxn id="28705" idx="2"/>
            <a:endCxn id="28740" idx="0"/>
          </p:cNvCxnSpPr>
          <p:nvPr/>
        </p:nvCxnSpPr>
        <p:spPr bwMode="auto">
          <a:xfrm flipH="1">
            <a:off x="2907149" y="3265208"/>
            <a:ext cx="2" cy="483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750" name="连接符: 肘形 28749">
            <a:extLst>
              <a:ext uri="{FF2B5EF4-FFF2-40B4-BE49-F238E27FC236}">
                <a16:creationId xmlns:a16="http://schemas.microsoft.com/office/drawing/2014/main" id="{F26BC2BB-C277-A18F-0BC4-27E3E5B13B29}"/>
              </a:ext>
            </a:extLst>
          </p:cNvPr>
          <p:cNvCxnSpPr>
            <a:stCxn id="28704" idx="2"/>
            <a:endCxn id="28705" idx="0"/>
          </p:cNvCxnSpPr>
          <p:nvPr/>
        </p:nvCxnSpPr>
        <p:spPr bwMode="auto">
          <a:xfrm>
            <a:off x="1912090" y="2371806"/>
            <a:ext cx="995061" cy="3195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65" name="矩形 28764">
            <a:extLst>
              <a:ext uri="{FF2B5EF4-FFF2-40B4-BE49-F238E27FC236}">
                <a16:creationId xmlns:a16="http://schemas.microsoft.com/office/drawing/2014/main" id="{36A9C447-657E-E595-F839-F1F1B831BD81}"/>
              </a:ext>
            </a:extLst>
          </p:cNvPr>
          <p:cNvSpPr/>
          <p:nvPr/>
        </p:nvSpPr>
        <p:spPr bwMode="auto">
          <a:xfrm>
            <a:off x="203760" y="4578973"/>
            <a:ext cx="1290168" cy="5738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返回种子节点集合</a:t>
            </a:r>
          </a:p>
        </p:txBody>
      </p:sp>
      <p:sp>
        <p:nvSpPr>
          <p:cNvPr id="28766" name="矩形: 圆角 28765">
            <a:extLst>
              <a:ext uri="{FF2B5EF4-FFF2-40B4-BE49-F238E27FC236}">
                <a16:creationId xmlns:a16="http://schemas.microsoft.com/office/drawing/2014/main" id="{88287FD2-A078-0D7E-CA51-008218C8B724}"/>
              </a:ext>
            </a:extLst>
          </p:cNvPr>
          <p:cNvSpPr/>
          <p:nvPr/>
        </p:nvSpPr>
        <p:spPr bwMode="auto">
          <a:xfrm>
            <a:off x="150926" y="5737095"/>
            <a:ext cx="1395835" cy="460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算法结束</a:t>
            </a:r>
          </a:p>
        </p:txBody>
      </p:sp>
      <p:cxnSp>
        <p:nvCxnSpPr>
          <p:cNvPr id="28768" name="连接符: 肘形 28767">
            <a:extLst>
              <a:ext uri="{FF2B5EF4-FFF2-40B4-BE49-F238E27FC236}">
                <a16:creationId xmlns:a16="http://schemas.microsoft.com/office/drawing/2014/main" id="{758DC7DC-F20E-8FB5-1CD2-17CB20BD2930}"/>
              </a:ext>
            </a:extLst>
          </p:cNvPr>
          <p:cNvCxnSpPr>
            <a:cxnSpLocks/>
            <a:stCxn id="28740" idx="1"/>
            <a:endCxn id="28765" idx="0"/>
          </p:cNvCxnSpPr>
          <p:nvPr/>
        </p:nvCxnSpPr>
        <p:spPr bwMode="auto">
          <a:xfrm rot="10800000" flipV="1">
            <a:off x="848844" y="4169861"/>
            <a:ext cx="906934" cy="40911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770" name="直接箭头连接符 28769">
            <a:extLst>
              <a:ext uri="{FF2B5EF4-FFF2-40B4-BE49-F238E27FC236}">
                <a16:creationId xmlns:a16="http://schemas.microsoft.com/office/drawing/2014/main" id="{320F81C0-823B-475E-CD96-C18DB529A175}"/>
              </a:ext>
            </a:extLst>
          </p:cNvPr>
          <p:cNvCxnSpPr>
            <a:cxnSpLocks/>
            <a:stCxn id="28765" idx="2"/>
            <a:endCxn id="28766" idx="0"/>
          </p:cNvCxnSpPr>
          <p:nvPr/>
        </p:nvCxnSpPr>
        <p:spPr bwMode="auto">
          <a:xfrm>
            <a:off x="848844" y="5152839"/>
            <a:ext cx="0" cy="584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8771" name="文本框 28770">
            <a:extLst>
              <a:ext uri="{FF2B5EF4-FFF2-40B4-BE49-F238E27FC236}">
                <a16:creationId xmlns:a16="http://schemas.microsoft.com/office/drawing/2014/main" id="{0A760A09-FC6C-3454-D37C-19F68A12093E}"/>
              </a:ext>
            </a:extLst>
          </p:cNvPr>
          <p:cNvSpPr txBox="1"/>
          <p:nvPr/>
        </p:nvSpPr>
        <p:spPr>
          <a:xfrm>
            <a:off x="1146882" y="3862083"/>
            <a:ext cx="28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CDAAB9-F98B-8AAC-C4C2-6999907C51D8}"/>
              </a:ext>
            </a:extLst>
          </p:cNvPr>
          <p:cNvCxnSpPr>
            <a:cxnSpLocks/>
            <a:stCxn id="28687" idx="1"/>
            <a:endCxn id="28707" idx="2"/>
          </p:cNvCxnSpPr>
          <p:nvPr/>
        </p:nvCxnSpPr>
        <p:spPr bwMode="auto">
          <a:xfrm flipH="1">
            <a:off x="8726909" y="5549839"/>
            <a:ext cx="4649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95C142D-BB30-AE4C-88EA-A172A8672C34}"/>
              </a:ext>
            </a:extLst>
          </p:cNvPr>
          <p:cNvSpPr/>
          <p:nvPr/>
        </p:nvSpPr>
        <p:spPr bwMode="auto">
          <a:xfrm>
            <a:off x="5191233" y="3385813"/>
            <a:ext cx="1348408" cy="5738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以当前种子集进行扩散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1713808-2BBE-56C4-134B-5258782D66CC}"/>
              </a:ext>
            </a:extLst>
          </p:cNvPr>
          <p:cNvCxnSpPr>
            <a:cxnSpLocks/>
            <a:stCxn id="28719" idx="2"/>
            <a:endCxn id="18" idx="0"/>
          </p:cNvCxnSpPr>
          <p:nvPr/>
        </p:nvCxnSpPr>
        <p:spPr bwMode="auto">
          <a:xfrm flipH="1">
            <a:off x="5865437" y="3115987"/>
            <a:ext cx="6006" cy="269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DD4530-D7B9-D8FA-4AC4-F46291764467}"/>
              </a:ext>
            </a:extLst>
          </p:cNvPr>
          <p:cNvCxnSpPr>
            <a:cxnSpLocks/>
            <a:stCxn id="18" idx="2"/>
            <a:endCxn id="28725" idx="0"/>
          </p:cNvCxnSpPr>
          <p:nvPr/>
        </p:nvCxnSpPr>
        <p:spPr bwMode="auto">
          <a:xfrm>
            <a:off x="5865437" y="3959679"/>
            <a:ext cx="7129" cy="363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745" name="直接箭头连接符 28744">
            <a:extLst>
              <a:ext uri="{FF2B5EF4-FFF2-40B4-BE49-F238E27FC236}">
                <a16:creationId xmlns:a16="http://schemas.microsoft.com/office/drawing/2014/main" id="{DA398353-4882-C968-4AF5-CFC1B683AEF3}"/>
              </a:ext>
            </a:extLst>
          </p:cNvPr>
          <p:cNvCxnSpPr>
            <a:cxnSpLocks/>
            <a:stCxn id="28730" idx="0"/>
            <a:endCxn id="28740" idx="2"/>
          </p:cNvCxnSpPr>
          <p:nvPr/>
        </p:nvCxnSpPr>
        <p:spPr bwMode="auto">
          <a:xfrm flipH="1" flipV="1">
            <a:off x="2907149" y="4591261"/>
            <a:ext cx="7593" cy="829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463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社交网络</vt:lpstr>
      <vt:lpstr>参考文献</vt:lpstr>
      <vt:lpstr>问题描述</vt:lpstr>
      <vt:lpstr>问题表示</vt:lpstr>
      <vt:lpstr>图</vt:lpstr>
      <vt:lpstr>扩散模型-独立级联</vt:lpstr>
      <vt:lpstr>线性阈值模型</vt:lpstr>
      <vt:lpstr>相关工作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社交网络</dc:title>
  <dc:creator>张 灵顿</dc:creator>
  <cp:lastModifiedBy>张 灵顿</cp:lastModifiedBy>
  <cp:revision>6</cp:revision>
  <dcterms:created xsi:type="dcterms:W3CDTF">2023-05-13T10:48:04Z</dcterms:created>
  <dcterms:modified xsi:type="dcterms:W3CDTF">2023-05-14T23:25:55Z</dcterms:modified>
</cp:coreProperties>
</file>