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1"/>
  </p:notesMasterIdLst>
  <p:sldIdLst>
    <p:sldId id="256" r:id="rId5"/>
    <p:sldId id="283" r:id="rId6"/>
    <p:sldId id="279" r:id="rId7"/>
    <p:sldId id="280" r:id="rId8"/>
    <p:sldId id="281" r:id="rId9"/>
    <p:sldId id="261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C6F"/>
    <a:srgbClr val="F6EA92"/>
    <a:srgbClr val="F1CA7A"/>
    <a:srgbClr val="60237B"/>
    <a:srgbClr val="284B90"/>
    <a:srgbClr val="A314E6"/>
    <a:srgbClr val="03BEFE"/>
    <a:srgbClr val="02DDFF"/>
    <a:srgbClr val="02DAFC"/>
    <a:srgbClr val="01C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82" autoAdjust="0"/>
  </p:normalViewPr>
  <p:slideViewPr>
    <p:cSldViewPr snapToGrid="0">
      <p:cViewPr varScale="1">
        <p:scale>
          <a:sx n="89" d="100"/>
          <a:sy n="89" d="100"/>
        </p:scale>
        <p:origin x="269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2024/11/17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5c58fb83-5d9f-454d-bd56-a1031a856887.source.3.zh-Hans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61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DE2BE569-6924-4E59-A300-04FEDF7CB4A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59000">
                <a:schemeClr val="accent6">
                  <a:lumMod val="0"/>
                  <a:lumOff val="100000"/>
                  <a:alpha val="46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副标题 46">
            <a:extLst>
              <a:ext uri="{FF2B5EF4-FFF2-40B4-BE49-F238E27FC236}">
                <a16:creationId xmlns:a16="http://schemas.microsoft.com/office/drawing/2014/main" id="{CCA6D9F9-31CD-4DD0-877A-74BD109737BF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841376" y="3429000"/>
            <a:ext cx="5451359" cy="686161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8" name="标题 47">
            <a:extLst>
              <a:ext uri="{FF2B5EF4-FFF2-40B4-BE49-F238E27FC236}">
                <a16:creationId xmlns:a16="http://schemas.microsoft.com/office/drawing/2014/main" id="{E94056E4-2D98-4982-A807-CA502024D974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41376" y="1725973"/>
            <a:ext cx="5451359" cy="1703027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zh-CN" altLang="en-US" dirty="0"/>
          </a:p>
        </p:txBody>
      </p:sp>
      <p:sp>
        <p:nvSpPr>
          <p:cNvPr id="49" name="文本占位符 48">
            <a:extLst>
              <a:ext uri="{FF2B5EF4-FFF2-40B4-BE49-F238E27FC236}">
                <a16:creationId xmlns:a16="http://schemas.microsoft.com/office/drawing/2014/main" id="{70E1BFD4-2916-47D9-B1AD-41346A9F900E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41376" y="4874233"/>
            <a:ext cx="535706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50" name="文本占位符 49">
            <a:extLst>
              <a:ext uri="{FF2B5EF4-FFF2-40B4-BE49-F238E27FC236}">
                <a16:creationId xmlns:a16="http://schemas.microsoft.com/office/drawing/2014/main" id="{FEDB75A0-018A-4ED1-B969-EED58E77D4F1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41376" y="5199174"/>
            <a:ext cx="5357061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356D2A3-2631-4EFE-A56B-7A5AE06173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846" y="0"/>
            <a:ext cx="65603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4446F3C4-5D49-48FA-9C54-6AE4CDAF2D8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59000">
                <a:schemeClr val="accent6">
                  <a:lumMod val="0"/>
                  <a:lumOff val="100000"/>
                  <a:alpha val="46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【</a:t>
            </a:r>
            <a:endParaRPr lang="zh-CN" altLang="en-US" dirty="0"/>
          </a:p>
        </p:txBody>
      </p:sp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5752472" y="2905569"/>
            <a:ext cx="5419185" cy="711209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5752471" y="3616779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DE17E893-C809-49EC-923F-0E305F452A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13261" y="881131"/>
            <a:ext cx="5233832" cy="547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2024/11/17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2024/11/17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A2772ADD-CB37-4C58-96E5-DBF62EB2F82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59000">
                <a:schemeClr val="accent6">
                  <a:lumMod val="0"/>
                  <a:lumOff val="100000"/>
                  <a:alpha val="46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4E026587-4FA6-4718-AFCD-224C39F980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6560354" cy="68580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5164078" y="2073955"/>
            <a:ext cx="5426076" cy="1621509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160681" y="4380191"/>
            <a:ext cx="5426076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60682" y="4083920"/>
            <a:ext cx="5426076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-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2212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2024/11/17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  <p:sldLayoutId id="2147483670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file:///D:\python\literature_notes\lightweighted.pptx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644641" y="1493473"/>
            <a:ext cx="5451359" cy="1703027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Revisiting Large-Kernel CNN Design via Structural Re-Parameterization for Sensor-Based Human Activity Recognition</a:t>
            </a:r>
            <a:endParaRPr lang="zh-CN" altLang="en-US" sz="3600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26986" y="4071977"/>
            <a:ext cx="10640382" cy="296271"/>
          </a:xfrm>
        </p:spPr>
        <p:txBody>
          <a:bodyPr/>
          <a:lstStyle/>
          <a:p>
            <a:r>
              <a:rPr lang="en-US" altLang="zh-CN" sz="2400" dirty="0"/>
              <a:t>IEEE SENSORS JOURNAL, VOL. 24, NO. 8, 15 APRIL 2024</a:t>
            </a:r>
            <a:endParaRPr lang="en-US" altLang="en-US" sz="2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DC03054-65A1-365B-CA0A-40C3529A3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634" y="1493473"/>
            <a:ext cx="2362530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768734" y="2084191"/>
            <a:ext cx="10750166" cy="3524249"/>
            <a:chOff x="768734" y="2084191"/>
            <a:chExt cx="10750166" cy="3524249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5DBCC4C-68FE-4D47-8EF4-52B522028A8C}"/>
                </a:ext>
              </a:extLst>
            </p:cNvPr>
            <p:cNvGrpSpPr/>
            <p:nvPr/>
          </p:nvGrpSpPr>
          <p:grpSpPr>
            <a:xfrm>
              <a:off x="768734" y="2084191"/>
              <a:ext cx="3306428" cy="3524249"/>
              <a:chOff x="-222" y="2084191"/>
              <a:chExt cx="3306428" cy="3524249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E26FA9EA-C81E-452F-A7AF-4B8EF41D73AC}"/>
                  </a:ext>
                </a:extLst>
              </p:cNvPr>
              <p:cNvSpPr/>
              <p:nvPr/>
            </p:nvSpPr>
            <p:spPr>
              <a:xfrm>
                <a:off x="-222" y="2084191"/>
                <a:ext cx="3046158" cy="35242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28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60C5164E-F5BD-4511-8563-B1E950716F06}"/>
                  </a:ext>
                </a:extLst>
              </p:cNvPr>
              <p:cNvSpPr/>
              <p:nvPr/>
            </p:nvSpPr>
            <p:spPr>
              <a:xfrm rot="719614" flipH="1">
                <a:off x="2785665" y="2399669"/>
                <a:ext cx="520541" cy="519751"/>
              </a:xfrm>
              <a:custGeom>
                <a:avLst/>
                <a:gdLst>
                  <a:gd name="T0" fmla="*/ 3845 w 3934"/>
                  <a:gd name="T1" fmla="*/ 89 h 3934"/>
                  <a:gd name="T2" fmla="*/ 2313 w 3934"/>
                  <a:gd name="T3" fmla="*/ 0 h 3934"/>
                  <a:gd name="T4" fmla="*/ 0 w 3934"/>
                  <a:gd name="T5" fmla="*/ 2313 h 3934"/>
                  <a:gd name="T6" fmla="*/ 1621 w 3934"/>
                  <a:gd name="T7" fmla="*/ 3934 h 3934"/>
                  <a:gd name="T8" fmla="*/ 3934 w 3934"/>
                  <a:gd name="T9" fmla="*/ 1621 h 3934"/>
                  <a:gd name="T10" fmla="*/ 3845 w 3934"/>
                  <a:gd name="T11" fmla="*/ 89 h 3934"/>
                  <a:gd name="T12" fmla="*/ 3343 w 3934"/>
                  <a:gd name="T13" fmla="*/ 1001 h 3934"/>
                  <a:gd name="T14" fmla="*/ 2933 w 3934"/>
                  <a:gd name="T15" fmla="*/ 1001 h 3934"/>
                  <a:gd name="T16" fmla="*/ 2933 w 3934"/>
                  <a:gd name="T17" fmla="*/ 591 h 3934"/>
                  <a:gd name="T18" fmla="*/ 3343 w 3934"/>
                  <a:gd name="T19" fmla="*/ 591 h 3934"/>
                  <a:gd name="T20" fmla="*/ 3343 w 3934"/>
                  <a:gd name="T21" fmla="*/ 1001 h 39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34" h="3934">
                    <a:moveTo>
                      <a:pt x="3845" y="89"/>
                    </a:moveTo>
                    <a:lnTo>
                      <a:pt x="2313" y="0"/>
                    </a:lnTo>
                    <a:lnTo>
                      <a:pt x="0" y="2313"/>
                    </a:lnTo>
                    <a:lnTo>
                      <a:pt x="1621" y="3934"/>
                    </a:lnTo>
                    <a:lnTo>
                      <a:pt x="3934" y="1621"/>
                    </a:lnTo>
                    <a:lnTo>
                      <a:pt x="3845" y="89"/>
                    </a:lnTo>
                    <a:close/>
                    <a:moveTo>
                      <a:pt x="3343" y="1001"/>
                    </a:moveTo>
                    <a:cubicBezTo>
                      <a:pt x="3230" y="1115"/>
                      <a:pt x="3046" y="1115"/>
                      <a:pt x="2933" y="1001"/>
                    </a:cubicBezTo>
                    <a:cubicBezTo>
                      <a:pt x="2820" y="888"/>
                      <a:pt x="2820" y="705"/>
                      <a:pt x="2933" y="591"/>
                    </a:cubicBezTo>
                    <a:cubicBezTo>
                      <a:pt x="3046" y="478"/>
                      <a:pt x="3230" y="478"/>
                      <a:pt x="3343" y="591"/>
                    </a:cubicBezTo>
                    <a:cubicBezTo>
                      <a:pt x="3456" y="705"/>
                      <a:pt x="3456" y="888"/>
                      <a:pt x="3343" y="1001"/>
                    </a:cubicBezTo>
                    <a:close/>
                  </a:path>
                </a:pathLst>
              </a:cu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7895A39-E013-490E-A307-5D7A1BBDBB35}"/>
                  </a:ext>
                </a:extLst>
              </p:cNvPr>
              <p:cNvSpPr txBox="1"/>
              <p:nvPr/>
            </p:nvSpPr>
            <p:spPr>
              <a:xfrm>
                <a:off x="430055" y="3715353"/>
                <a:ext cx="234236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r>
                  <a:rPr lang="zh-CN" altLang="en-US" sz="1600" b="1" dirty="0"/>
                  <a:t>深度卷积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72AF6D0-85EE-4215-8D8A-C9B0EAA7FD3E}"/>
                  </a:ext>
                </a:extLst>
              </p:cNvPr>
              <p:cNvSpPr txBox="1"/>
              <p:nvPr/>
            </p:nvSpPr>
            <p:spPr>
              <a:xfrm>
                <a:off x="430055" y="2967832"/>
                <a:ext cx="234236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>
                  <a:buSzPct val="25000"/>
                </a:pPr>
                <a:r>
                  <a:rPr lang="en-US" altLang="zh-CN" sz="2800" b="1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01</a:t>
                </a:r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D830AFC-5167-49DB-95E8-77E4A52E0862}"/>
                </a:ext>
              </a:extLst>
            </p:cNvPr>
            <p:cNvGrpSpPr/>
            <p:nvPr/>
          </p:nvGrpSpPr>
          <p:grpSpPr>
            <a:xfrm>
              <a:off x="4490603" y="2084191"/>
              <a:ext cx="3306428" cy="3524249"/>
              <a:chOff x="2737343" y="2084191"/>
              <a:chExt cx="3306428" cy="3524249"/>
            </a:xfrm>
          </p:grpSpPr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6BBC38AD-9A2C-4D8D-8943-A54A6EDE6F55}"/>
                  </a:ext>
                </a:extLst>
              </p:cNvPr>
              <p:cNvSpPr/>
              <p:nvPr/>
            </p:nvSpPr>
            <p:spPr>
              <a:xfrm>
                <a:off x="2737343" y="2084191"/>
                <a:ext cx="3046158" cy="35242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28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1DAC314C-ED90-4D66-BC1B-E11B570793EF}"/>
                  </a:ext>
                </a:extLst>
              </p:cNvPr>
              <p:cNvSpPr/>
              <p:nvPr/>
            </p:nvSpPr>
            <p:spPr>
              <a:xfrm rot="719614" flipH="1">
                <a:off x="5523230" y="2399669"/>
                <a:ext cx="520541" cy="519751"/>
              </a:xfrm>
              <a:custGeom>
                <a:avLst/>
                <a:gdLst>
                  <a:gd name="T0" fmla="*/ 3845 w 3934"/>
                  <a:gd name="T1" fmla="*/ 89 h 3934"/>
                  <a:gd name="T2" fmla="*/ 2313 w 3934"/>
                  <a:gd name="T3" fmla="*/ 0 h 3934"/>
                  <a:gd name="T4" fmla="*/ 0 w 3934"/>
                  <a:gd name="T5" fmla="*/ 2313 h 3934"/>
                  <a:gd name="T6" fmla="*/ 1621 w 3934"/>
                  <a:gd name="T7" fmla="*/ 3934 h 3934"/>
                  <a:gd name="T8" fmla="*/ 3934 w 3934"/>
                  <a:gd name="T9" fmla="*/ 1621 h 3934"/>
                  <a:gd name="T10" fmla="*/ 3845 w 3934"/>
                  <a:gd name="T11" fmla="*/ 89 h 3934"/>
                  <a:gd name="T12" fmla="*/ 3343 w 3934"/>
                  <a:gd name="T13" fmla="*/ 1001 h 3934"/>
                  <a:gd name="T14" fmla="*/ 2933 w 3934"/>
                  <a:gd name="T15" fmla="*/ 1001 h 3934"/>
                  <a:gd name="T16" fmla="*/ 2933 w 3934"/>
                  <a:gd name="T17" fmla="*/ 591 h 3934"/>
                  <a:gd name="T18" fmla="*/ 3343 w 3934"/>
                  <a:gd name="T19" fmla="*/ 591 h 3934"/>
                  <a:gd name="T20" fmla="*/ 3343 w 3934"/>
                  <a:gd name="T21" fmla="*/ 1001 h 39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34" h="3934">
                    <a:moveTo>
                      <a:pt x="3845" y="89"/>
                    </a:moveTo>
                    <a:lnTo>
                      <a:pt x="2313" y="0"/>
                    </a:lnTo>
                    <a:lnTo>
                      <a:pt x="0" y="2313"/>
                    </a:lnTo>
                    <a:lnTo>
                      <a:pt x="1621" y="3934"/>
                    </a:lnTo>
                    <a:lnTo>
                      <a:pt x="3934" y="1621"/>
                    </a:lnTo>
                    <a:lnTo>
                      <a:pt x="3845" y="89"/>
                    </a:lnTo>
                    <a:close/>
                    <a:moveTo>
                      <a:pt x="3343" y="1001"/>
                    </a:moveTo>
                    <a:cubicBezTo>
                      <a:pt x="3230" y="1115"/>
                      <a:pt x="3046" y="1115"/>
                      <a:pt x="2933" y="1001"/>
                    </a:cubicBezTo>
                    <a:cubicBezTo>
                      <a:pt x="2820" y="888"/>
                      <a:pt x="2820" y="705"/>
                      <a:pt x="2933" y="591"/>
                    </a:cubicBezTo>
                    <a:cubicBezTo>
                      <a:pt x="3046" y="478"/>
                      <a:pt x="3230" y="478"/>
                      <a:pt x="3343" y="591"/>
                    </a:cubicBezTo>
                    <a:cubicBezTo>
                      <a:pt x="3456" y="705"/>
                      <a:pt x="3456" y="888"/>
                      <a:pt x="3343" y="100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6D94472-9705-4626-8BEC-310A3D057214}"/>
                  </a:ext>
                </a:extLst>
              </p:cNvPr>
              <p:cNvSpPr txBox="1"/>
              <p:nvPr/>
            </p:nvSpPr>
            <p:spPr>
              <a:xfrm>
                <a:off x="3167620" y="3715353"/>
                <a:ext cx="234236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r>
                  <a:rPr lang="zh-CN" altLang="en-US" sz="1600" b="1" dirty="0"/>
                  <a:t>卷积层</a:t>
                </a:r>
                <a:r>
                  <a:rPr lang="en-US" altLang="zh-CN" sz="1600" b="1" dirty="0"/>
                  <a:t>-</a:t>
                </a:r>
                <a:r>
                  <a:rPr lang="zh-CN" altLang="en-US" sz="1600" b="1" dirty="0"/>
                  <a:t>归一层融合</a:t>
                </a:r>
              </a:p>
            </p:txBody>
          </p:sp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9CBD654-AA7E-4B7F-A9A1-B82F5C6198A9}"/>
                  </a:ext>
                </a:extLst>
              </p:cNvPr>
              <p:cNvSpPr txBox="1"/>
              <p:nvPr/>
            </p:nvSpPr>
            <p:spPr>
              <a:xfrm>
                <a:off x="3167620" y="2967832"/>
                <a:ext cx="234236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>
                  <a:buSzPct val="25000"/>
                </a:pPr>
                <a:r>
                  <a:rPr lang="en-US" altLang="zh-CN" sz="2800" b="1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02</a:t>
                </a:r>
              </a:p>
            </p:txBody>
          </p:sp>
        </p:grp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B4613B8A-2B07-40F7-B9F1-7397EF742E57}"/>
                </a:ext>
              </a:extLst>
            </p:cNvPr>
            <p:cNvGrpSpPr/>
            <p:nvPr/>
          </p:nvGrpSpPr>
          <p:grpSpPr>
            <a:xfrm>
              <a:off x="8212472" y="2084191"/>
              <a:ext cx="3306428" cy="3524249"/>
              <a:chOff x="8212472" y="2084191"/>
              <a:chExt cx="3306428" cy="3524249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D113143C-0159-44D9-AC6D-626FC00B72B0}"/>
                  </a:ext>
                </a:extLst>
              </p:cNvPr>
              <p:cNvSpPr/>
              <p:nvPr/>
            </p:nvSpPr>
            <p:spPr>
              <a:xfrm>
                <a:off x="8212472" y="2084191"/>
                <a:ext cx="3046158" cy="3524249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 sz="28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034FFAA4-4116-4AF3-99AC-2A1878CFCA4F}"/>
                  </a:ext>
                </a:extLst>
              </p:cNvPr>
              <p:cNvSpPr/>
              <p:nvPr/>
            </p:nvSpPr>
            <p:spPr>
              <a:xfrm rot="719614" flipH="1">
                <a:off x="10998359" y="2399669"/>
                <a:ext cx="520541" cy="519751"/>
              </a:xfrm>
              <a:custGeom>
                <a:avLst/>
                <a:gdLst>
                  <a:gd name="T0" fmla="*/ 3845 w 3934"/>
                  <a:gd name="T1" fmla="*/ 89 h 3934"/>
                  <a:gd name="T2" fmla="*/ 2313 w 3934"/>
                  <a:gd name="T3" fmla="*/ 0 h 3934"/>
                  <a:gd name="T4" fmla="*/ 0 w 3934"/>
                  <a:gd name="T5" fmla="*/ 2313 h 3934"/>
                  <a:gd name="T6" fmla="*/ 1621 w 3934"/>
                  <a:gd name="T7" fmla="*/ 3934 h 3934"/>
                  <a:gd name="T8" fmla="*/ 3934 w 3934"/>
                  <a:gd name="T9" fmla="*/ 1621 h 3934"/>
                  <a:gd name="T10" fmla="*/ 3845 w 3934"/>
                  <a:gd name="T11" fmla="*/ 89 h 3934"/>
                  <a:gd name="T12" fmla="*/ 3343 w 3934"/>
                  <a:gd name="T13" fmla="*/ 1001 h 3934"/>
                  <a:gd name="T14" fmla="*/ 2933 w 3934"/>
                  <a:gd name="T15" fmla="*/ 1001 h 3934"/>
                  <a:gd name="T16" fmla="*/ 2933 w 3934"/>
                  <a:gd name="T17" fmla="*/ 591 h 3934"/>
                  <a:gd name="T18" fmla="*/ 3343 w 3934"/>
                  <a:gd name="T19" fmla="*/ 591 h 3934"/>
                  <a:gd name="T20" fmla="*/ 3343 w 3934"/>
                  <a:gd name="T21" fmla="*/ 1001 h 39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34" h="3934">
                    <a:moveTo>
                      <a:pt x="3845" y="89"/>
                    </a:moveTo>
                    <a:lnTo>
                      <a:pt x="2313" y="0"/>
                    </a:lnTo>
                    <a:lnTo>
                      <a:pt x="0" y="2313"/>
                    </a:lnTo>
                    <a:lnTo>
                      <a:pt x="1621" y="3934"/>
                    </a:lnTo>
                    <a:lnTo>
                      <a:pt x="3934" y="1621"/>
                    </a:lnTo>
                    <a:lnTo>
                      <a:pt x="3845" y="89"/>
                    </a:lnTo>
                    <a:close/>
                    <a:moveTo>
                      <a:pt x="3343" y="1001"/>
                    </a:moveTo>
                    <a:cubicBezTo>
                      <a:pt x="3230" y="1115"/>
                      <a:pt x="3046" y="1115"/>
                      <a:pt x="2933" y="1001"/>
                    </a:cubicBezTo>
                    <a:cubicBezTo>
                      <a:pt x="2820" y="888"/>
                      <a:pt x="2820" y="705"/>
                      <a:pt x="2933" y="591"/>
                    </a:cubicBezTo>
                    <a:cubicBezTo>
                      <a:pt x="3046" y="478"/>
                      <a:pt x="3230" y="478"/>
                      <a:pt x="3343" y="591"/>
                    </a:cubicBezTo>
                    <a:cubicBezTo>
                      <a:pt x="3456" y="705"/>
                      <a:pt x="3456" y="888"/>
                      <a:pt x="3343" y="1001"/>
                    </a:cubicBezTo>
                    <a:close/>
                  </a:path>
                </a:pathLst>
              </a:cu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71C5C529-F791-44B6-82CB-D55CE76361D0}"/>
                  </a:ext>
                </a:extLst>
              </p:cNvPr>
              <p:cNvSpPr txBox="1"/>
              <p:nvPr/>
            </p:nvSpPr>
            <p:spPr>
              <a:xfrm>
                <a:off x="8642749" y="3715353"/>
                <a:ext cx="2342363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>
                  <a:buSzPct val="25000"/>
                </a:pPr>
                <a:r>
                  <a:rPr lang="zh-CN" altLang="en-US" sz="1600" b="1" dirty="0"/>
                  <a:t>卷积核重参数融合</a:t>
                </a:r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A37319C9-2D88-41EA-9AF3-49668C595739}"/>
                  </a:ext>
                </a:extLst>
              </p:cNvPr>
              <p:cNvSpPr txBox="1"/>
              <p:nvPr/>
            </p:nvSpPr>
            <p:spPr>
              <a:xfrm>
                <a:off x="8642749" y="2967832"/>
                <a:ext cx="234236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>
                  <a:buSzPct val="25000"/>
                </a:pPr>
                <a:r>
                  <a:rPr lang="en-US" altLang="zh-CN" sz="2800" b="1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03</a:t>
                </a:r>
              </a:p>
            </p:txBody>
          </p:sp>
        </p:grpSp>
      </p:grpSp>
      <p:sp>
        <p:nvSpPr>
          <p:cNvPr id="8" name="标题 1">
            <a:extLst>
              <a:ext uri="{FF2B5EF4-FFF2-40B4-BE49-F238E27FC236}">
                <a16:creationId xmlns:a16="http://schemas.microsoft.com/office/drawing/2014/main" id="{9E57D0B1-4D54-5481-DEA8-65AFAD0C5061}"/>
              </a:ext>
            </a:extLst>
          </p:cNvPr>
          <p:cNvSpPr txBox="1">
            <a:spLocks/>
          </p:cNvSpPr>
          <p:nvPr/>
        </p:nvSpPr>
        <p:spPr>
          <a:xfrm>
            <a:off x="408066" y="5829301"/>
            <a:ext cx="10850563" cy="1028699"/>
          </a:xfrm>
          <a:prstGeom prst="rect">
            <a:avLst/>
          </a:prstGeom>
        </p:spPr>
        <p:txBody>
          <a:bodyPr/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研究内容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B9CF22F-6BFD-BE07-6FBF-94D46CCF7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59" y="41156"/>
            <a:ext cx="10850563" cy="22030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440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8964D-21B6-07E2-930E-F71F2858E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4D924C-46AC-0D05-6831-EE679C325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-179393"/>
            <a:ext cx="10850563" cy="1028699"/>
          </a:xfrm>
        </p:spPr>
        <p:txBody>
          <a:bodyPr/>
          <a:lstStyle/>
          <a:p>
            <a:r>
              <a:rPr lang="zh-CN" altLang="en-US" dirty="0">
                <a:hlinkClick r:id="rId2" action="ppaction://hlinkpres?slideindex=1&amp;slidetitle="/>
              </a:rPr>
              <a:t>深度卷积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EA57ED-82C1-3066-C538-F9E98E8A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OfficePLUS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A0E339-7B3E-EBD3-0E05-F11E1828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DCDCF22-0A57-C3F4-50E2-FE871E169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01" y="1128909"/>
            <a:ext cx="8562092" cy="25478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3710679-76EA-B192-EA5D-6C5764B13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1657" y="3429000"/>
            <a:ext cx="5356484" cy="298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874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F55D9-B9A6-326C-9E38-982CBD58A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5FE9B4-EED2-FAE7-2B09-A9F9A01A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/>
              <a:t>卷积层</a:t>
            </a:r>
            <a:r>
              <a:rPr lang="en-US" altLang="zh-CN" sz="2800" b="1" dirty="0"/>
              <a:t>-</a:t>
            </a:r>
            <a:r>
              <a:rPr lang="zh-CN" altLang="en-US" sz="2800" b="1" dirty="0"/>
              <a:t>归一层融合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2EC291-012E-BD04-F926-FFA61075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OfficePLUS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560B0E-8B00-C306-7166-FB32E880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48417A-1308-448D-CA03-D5D6A8E4A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0406" y="1137673"/>
            <a:ext cx="6925642" cy="106694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ADE94BF-B1C5-C045-BA7D-DB524130A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832" y="4762207"/>
            <a:ext cx="6754168" cy="209579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4F37EF2-1756-F210-5378-496DDFF68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0375" y="3248773"/>
            <a:ext cx="7840169" cy="151468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9454389-4F8D-843C-BC41-9BCFAEA712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564" y="2241067"/>
            <a:ext cx="5277587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50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EA074-1B60-8AD2-3DB0-53142AFFD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A890B-C5A9-5767-2B53-5A67A34F1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SzPct val="25000"/>
            </a:pPr>
            <a:r>
              <a:rPr lang="zh-CN" altLang="en-US" sz="2800" b="1" dirty="0"/>
              <a:t>卷积核重参数融合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EFAE43D-3D30-4B65-EE30-7CB4E67A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err="1"/>
              <a:t>OfficePLUS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5A5722-F6E2-E742-8728-4C9B2415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EC7AFD-31E2-33D0-3492-05E335190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236" y="1232563"/>
            <a:ext cx="7678222" cy="29436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AC9B2CD-825B-DAAB-680A-C7412DB65996}"/>
              </a:ext>
            </a:extLst>
          </p:cNvPr>
          <p:cNvSpPr txBox="1"/>
          <p:nvPr/>
        </p:nvSpPr>
        <p:spPr>
          <a:xfrm>
            <a:off x="2472550" y="4746666"/>
            <a:ext cx="6895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卷积核接受野</a:t>
            </a:r>
            <a:r>
              <a:rPr lang="en-US" altLang="zh-CN" dirty="0"/>
              <a:t>[</a:t>
            </a:r>
            <a:r>
              <a:rPr lang="en-US" altLang="zh-CN" dirty="0" err="1"/>
              <a:t>batch_size</a:t>
            </a:r>
            <a:r>
              <a:rPr lang="en-US" altLang="zh-CN" dirty="0"/>
              <a:t>, 1, 3, 1] -&gt; [</a:t>
            </a:r>
            <a:r>
              <a:rPr lang="en-US" altLang="zh-CN" dirty="0" err="1"/>
              <a:t>batch_size</a:t>
            </a:r>
            <a:r>
              <a:rPr lang="en-US" altLang="zh-CN" dirty="0"/>
              <a:t>, 1, 31, 1]</a:t>
            </a:r>
          </a:p>
          <a:p>
            <a:endParaRPr lang="en-US" altLang="zh-CN" dirty="0"/>
          </a:p>
          <a:p>
            <a:r>
              <a:rPr lang="zh-CN" altLang="en-US" dirty="0"/>
              <a:t>通过维度扩充，将第</a:t>
            </a:r>
            <a:r>
              <a:rPr lang="en-US" altLang="zh-CN" dirty="0"/>
              <a:t>3</a:t>
            </a:r>
            <a:r>
              <a:rPr lang="zh-CN" altLang="en-US" dirty="0"/>
              <a:t>维填充至</a:t>
            </a:r>
            <a:r>
              <a:rPr lang="en-US" altLang="zh-CN" dirty="0"/>
              <a:t>31</a:t>
            </a:r>
            <a:r>
              <a:rPr lang="zh-CN" altLang="en-US" dirty="0"/>
              <a:t>维</a:t>
            </a:r>
          </a:p>
        </p:txBody>
      </p:sp>
    </p:spTree>
    <p:extLst>
      <p:ext uri="{BB962C8B-B14F-4D97-AF65-F5344CB8AC3E}">
        <p14:creationId xmlns:p14="http://schemas.microsoft.com/office/powerpoint/2010/main" val="376170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谢谢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SHOWCASE" val="3670289c-1311-4524-b15e-7835e4dc803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1472;#67375;#67683;#8421;#150820;#150274;#399125;#170886;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765850"/>
      </a:accent1>
      <a:accent2>
        <a:srgbClr val="343434"/>
      </a:accent2>
      <a:accent3>
        <a:srgbClr val="7F7F7F"/>
      </a:accent3>
      <a:accent4>
        <a:srgbClr val="666666"/>
      </a:accent4>
      <a:accent5>
        <a:srgbClr val="818181"/>
      </a:accent5>
      <a:accent6>
        <a:srgbClr val="595959"/>
      </a:accent6>
      <a:hlink>
        <a:srgbClr val="4472C4"/>
      </a:hlink>
      <a:folHlink>
        <a:srgbClr val="BFBFBF"/>
      </a:folHlink>
    </a:clrScheme>
    <a:fontScheme name="font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765850"/>
    </a:accent1>
    <a:accent2>
      <a:srgbClr val="343434"/>
    </a:accent2>
    <a:accent3>
      <a:srgbClr val="7F7F7F"/>
    </a:accent3>
    <a:accent4>
      <a:srgbClr val="666666"/>
    </a:accent4>
    <a:accent5>
      <a:srgbClr val="818181"/>
    </a:accent5>
    <a:accent6>
      <a:srgbClr val="59595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765850"/>
    </a:accent1>
    <a:accent2>
      <a:srgbClr val="343434"/>
    </a:accent2>
    <a:accent3>
      <a:srgbClr val="7F7F7F"/>
    </a:accent3>
    <a:accent4>
      <a:srgbClr val="666666"/>
    </a:accent4>
    <a:accent5>
      <a:srgbClr val="818181"/>
    </a:accent5>
    <a:accent6>
      <a:srgbClr val="595959"/>
    </a:accent6>
    <a:hlink>
      <a:srgbClr val="4472C4"/>
    </a:hlink>
    <a:folHlink>
      <a:srgbClr val="BFBFB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7934b4b-eba6-486d-bfc1-4b8e3fe39092" xsi:nil="true"/>
    <lcf76f155ced4ddcb4097134ff3c332f xmlns="0a5c0dea-e5d7-4228-9256-3793bb42faa5">
      <Terms xmlns="http://schemas.microsoft.com/office/infopath/2007/PartnerControls"/>
    </lcf76f155ced4ddcb4097134ff3c332f>
    <OneNoteFluid_FileOrder xmlns="0a5c0dea-e5d7-4228-9256-3793bb42fa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D1443A8EF62DE444B1FF07917E22EF72" ma:contentTypeVersion="15" ma:contentTypeDescription="新建文档。" ma:contentTypeScope="" ma:versionID="ae25f038f952c8cf9b493a213b142a30">
  <xsd:schema xmlns:xsd="http://www.w3.org/2001/XMLSchema" xmlns:xs="http://www.w3.org/2001/XMLSchema" xmlns:p="http://schemas.microsoft.com/office/2006/metadata/properties" xmlns:ns2="0a5c0dea-e5d7-4228-9256-3793bb42faa5" xmlns:ns3="97934b4b-eba6-486d-bfc1-4b8e3fe39092" targetNamespace="http://schemas.microsoft.com/office/2006/metadata/properties" ma:root="true" ma:fieldsID="19c9d36c0415c8517c82c0e92590e8d1" ns2:_="" ns3:_="">
    <xsd:import namespace="0a5c0dea-e5d7-4228-9256-3793bb42faa5"/>
    <xsd:import namespace="97934b4b-eba6-486d-bfc1-4b8e3fe39092"/>
    <xsd:element name="properties">
      <xsd:complexType>
        <xsd:sequence>
          <xsd:element name="documentManagement">
            <xsd:complexType>
              <xsd:all>
                <xsd:element ref="ns2:OneNoteFluid_FileOrder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5c0dea-e5d7-4228-9256-3793bb42faa5" elementFormDefault="qualified">
    <xsd:import namespace="http://schemas.microsoft.com/office/2006/documentManagement/types"/>
    <xsd:import namespace="http://schemas.microsoft.com/office/infopath/2007/PartnerControls"/>
    <xsd:element name="OneNoteFluid_FileOrder" ma:index="8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图像标记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934b4b-eba6-486d-bfc1-4b8e3fe3909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a885aa0b-334b-483f-9125-6409c6335a4b}" ma:internalName="TaxCatchAll" ma:showField="CatchAllData" ma:web="97934b4b-eba6-486d-bfc1-4b8e3fe390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82021B-09D3-4F5B-9B3A-53C4BB1751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057D614-7048-4935-90B6-554E0ACFFD4C}">
  <ds:schemaRefs>
    <ds:schemaRef ds:uri="http://schemas.microsoft.com/office/2006/metadata/properties"/>
    <ds:schemaRef ds:uri="http://schemas.microsoft.com/office/infopath/2007/PartnerControls"/>
    <ds:schemaRef ds:uri="97934b4b-eba6-486d-bfc1-4b8e3fe39092"/>
    <ds:schemaRef ds:uri="0a5c0dea-e5d7-4228-9256-3793bb42faa5"/>
  </ds:schemaRefs>
</ds:datastoreItem>
</file>

<file path=customXml/itemProps3.xml><?xml version="1.0" encoding="utf-8"?>
<ds:datastoreItem xmlns:ds="http://schemas.openxmlformats.org/officeDocument/2006/customXml" ds:itemID="{E7506497-622E-41BE-98A9-158D9E6609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5c0dea-e5d7-4228-9256-3793bb42faa5"/>
    <ds:schemaRef ds:uri="97934b4b-eba6-486d-bfc1-4b8e3fe390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49</TotalTime>
  <Words>115</Words>
  <Application>Microsoft Office PowerPoint</Application>
  <PresentationFormat>宽屏</PresentationFormat>
  <Paragraphs>24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Calibri</vt:lpstr>
      <vt:lpstr>主题5</vt:lpstr>
      <vt:lpstr>Revisiting Large-Kernel CNN Design via Structural Re-Parameterization for Sensor-Based Human Activity Recognition</vt:lpstr>
      <vt:lpstr>PowerPoint 演示文稿</vt:lpstr>
      <vt:lpstr>深度卷积</vt:lpstr>
      <vt:lpstr>卷积层-归一层融合</vt:lpstr>
      <vt:lpstr>卷积核重参数融合</vt:lpstr>
      <vt:lpstr>谢谢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灵顿 张</cp:lastModifiedBy>
  <cp:revision>6</cp:revision>
  <cp:lastPrinted>2019-09-11T16:00:00Z</cp:lastPrinted>
  <dcterms:created xsi:type="dcterms:W3CDTF">2019-09-11T16:00:00Z</dcterms:created>
  <dcterms:modified xsi:type="dcterms:W3CDTF">2024-11-17T08:38:40Z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ContentTypeId">
    <vt:lpwstr>0x010100D1443A8EF62DE444B1FF07917E22EF72</vt:lpwstr>
  </property>
</Properties>
</file>