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4" r:id="rId18"/>
    <p:sldId id="272" r:id="rId19"/>
    <p:sldId id="273" r:id="rId20"/>
    <p:sldId id="276" r:id="rId21"/>
    <p:sldId id="275"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B16E5-A31A-B51B-F17F-A15A2055432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4557DD-7D1D-2B17-18A6-97460712F2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520A8D-22A9-C640-F665-6310FE4BA582}"/>
              </a:ext>
            </a:extLst>
          </p:cNvPr>
          <p:cNvSpPr>
            <a:spLocks noGrp="1"/>
          </p:cNvSpPr>
          <p:nvPr>
            <p:ph type="dt" sz="half" idx="10"/>
          </p:nvPr>
        </p:nvSpPr>
        <p:spPr/>
        <p:txBody>
          <a:bodyPr/>
          <a:lstStyle/>
          <a:p>
            <a:fld id="{6CC6875B-4D8D-40E4-8957-FF2449D3636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DDA88F99-0D0A-5F86-8EBC-25DA1A1463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3D1083-94E7-ADE4-522A-2EC8AF2C8BE2}"/>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343310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5A188-CC61-D083-502E-19BCC51D5C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E89CAB-8023-721D-A416-02AAE96E7D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B0F771-4FF1-67A3-6B78-F5CD7371DDE4}"/>
              </a:ext>
            </a:extLst>
          </p:cNvPr>
          <p:cNvSpPr>
            <a:spLocks noGrp="1"/>
          </p:cNvSpPr>
          <p:nvPr>
            <p:ph type="dt" sz="half" idx="10"/>
          </p:nvPr>
        </p:nvSpPr>
        <p:spPr/>
        <p:txBody>
          <a:bodyPr/>
          <a:lstStyle/>
          <a:p>
            <a:fld id="{6CC6875B-4D8D-40E4-8957-FF2449D3636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530C7AD0-B5A9-C4FE-F40E-B045140B97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76DBB0-5B0A-5AA3-B64E-DC720500A46B}"/>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46708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49F27E-95F8-0847-876A-FF7A1E1B86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A459BD0-60D9-15B4-7FDD-7F9A6BE5D4A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73DEEA-E198-C845-4C3C-2E2F9A054479}"/>
              </a:ext>
            </a:extLst>
          </p:cNvPr>
          <p:cNvSpPr>
            <a:spLocks noGrp="1"/>
          </p:cNvSpPr>
          <p:nvPr>
            <p:ph type="dt" sz="half" idx="10"/>
          </p:nvPr>
        </p:nvSpPr>
        <p:spPr/>
        <p:txBody>
          <a:bodyPr/>
          <a:lstStyle/>
          <a:p>
            <a:fld id="{6CC6875B-4D8D-40E4-8957-FF2449D3636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16FB07E3-9ECC-A2AF-6AE7-39F683F7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83EC4-5655-60C6-4D6E-0752B8C25D59}"/>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23591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C4CAB-9393-0295-842E-7937F6F414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69EB85-D14E-D791-4243-7FB25B587D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CC1F9F-8D09-08FB-6A94-F83F68F30694}"/>
              </a:ext>
            </a:extLst>
          </p:cNvPr>
          <p:cNvSpPr>
            <a:spLocks noGrp="1"/>
          </p:cNvSpPr>
          <p:nvPr>
            <p:ph type="dt" sz="half" idx="10"/>
          </p:nvPr>
        </p:nvSpPr>
        <p:spPr/>
        <p:txBody>
          <a:bodyPr/>
          <a:lstStyle/>
          <a:p>
            <a:fld id="{6CC6875B-4D8D-40E4-8957-FF2449D3636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AFAD847C-7E8C-FBD9-159B-7713E7C403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A410D7-932E-02D4-66C4-EC0E7025C450}"/>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421835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3110D-E52F-7EAC-8D49-584343AA2E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A3593C3-D3FD-881D-7E07-F3157A98D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C03264-A002-8F3A-DFBA-7B93D2045F74}"/>
              </a:ext>
            </a:extLst>
          </p:cNvPr>
          <p:cNvSpPr>
            <a:spLocks noGrp="1"/>
          </p:cNvSpPr>
          <p:nvPr>
            <p:ph type="dt" sz="half" idx="10"/>
          </p:nvPr>
        </p:nvSpPr>
        <p:spPr/>
        <p:txBody>
          <a:bodyPr/>
          <a:lstStyle/>
          <a:p>
            <a:fld id="{6CC6875B-4D8D-40E4-8957-FF2449D3636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D4495B66-70DE-7221-8F4E-38D11A1322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736515-E882-3725-65C8-A516F09DD422}"/>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192419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27AE4-3758-E534-619B-72C9B6ABCE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C7B5A3-3DC1-2FCB-50A3-8223EB36331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7A513E-A9B1-3E9B-6C6D-4253ECDD60C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485542-0718-25A7-99CD-9BE78D5367A5}"/>
              </a:ext>
            </a:extLst>
          </p:cNvPr>
          <p:cNvSpPr>
            <a:spLocks noGrp="1"/>
          </p:cNvSpPr>
          <p:nvPr>
            <p:ph type="dt" sz="half" idx="10"/>
          </p:nvPr>
        </p:nvSpPr>
        <p:spPr/>
        <p:txBody>
          <a:bodyPr/>
          <a:lstStyle/>
          <a:p>
            <a:fld id="{6CC6875B-4D8D-40E4-8957-FF2449D3636A}"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07A4DE51-5780-B513-E283-20AFC91086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C25B76-7B9C-B3C3-BCE9-A7EF44C92EB6}"/>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136311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72C94-51B4-6413-ED4A-CC51EBE2EF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B84ABE-2218-15A7-15E1-61A92AAC2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82D733-00E8-2EFA-466F-FB3D8E7002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410D0F8-2760-F93E-0DA2-DD982D8015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C7EA4E6-7B01-D966-814C-289A9A88DD9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CCE87BD-3D94-28C2-AA53-5C251153B7FB}"/>
              </a:ext>
            </a:extLst>
          </p:cNvPr>
          <p:cNvSpPr>
            <a:spLocks noGrp="1"/>
          </p:cNvSpPr>
          <p:nvPr>
            <p:ph type="dt" sz="half" idx="10"/>
          </p:nvPr>
        </p:nvSpPr>
        <p:spPr/>
        <p:txBody>
          <a:bodyPr/>
          <a:lstStyle/>
          <a:p>
            <a:fld id="{6CC6875B-4D8D-40E4-8957-FF2449D3636A}" type="datetimeFigureOut">
              <a:rPr lang="zh-CN" altLang="en-US" smtClean="0"/>
              <a:t>2023/9/17</a:t>
            </a:fld>
            <a:endParaRPr lang="zh-CN" altLang="en-US"/>
          </a:p>
        </p:txBody>
      </p:sp>
      <p:sp>
        <p:nvSpPr>
          <p:cNvPr id="8" name="页脚占位符 7">
            <a:extLst>
              <a:ext uri="{FF2B5EF4-FFF2-40B4-BE49-F238E27FC236}">
                <a16:creationId xmlns:a16="http://schemas.microsoft.com/office/drawing/2014/main" id="{CFE2994B-F456-952B-432C-BAB73C82D6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8EB85C-3473-D4B6-0561-0F7235837DEE}"/>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329441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BCA91-840B-6E29-E646-DFDC351E9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DD1E10-971F-52A7-54FB-91029F5031BA}"/>
              </a:ext>
            </a:extLst>
          </p:cNvPr>
          <p:cNvSpPr>
            <a:spLocks noGrp="1"/>
          </p:cNvSpPr>
          <p:nvPr>
            <p:ph type="dt" sz="half" idx="10"/>
          </p:nvPr>
        </p:nvSpPr>
        <p:spPr/>
        <p:txBody>
          <a:bodyPr/>
          <a:lstStyle/>
          <a:p>
            <a:fld id="{6CC6875B-4D8D-40E4-8957-FF2449D3636A}" type="datetimeFigureOut">
              <a:rPr lang="zh-CN" altLang="en-US" smtClean="0"/>
              <a:t>2023/9/17</a:t>
            </a:fld>
            <a:endParaRPr lang="zh-CN" altLang="en-US"/>
          </a:p>
        </p:txBody>
      </p:sp>
      <p:sp>
        <p:nvSpPr>
          <p:cNvPr id="4" name="页脚占位符 3">
            <a:extLst>
              <a:ext uri="{FF2B5EF4-FFF2-40B4-BE49-F238E27FC236}">
                <a16:creationId xmlns:a16="http://schemas.microsoft.com/office/drawing/2014/main" id="{218C4C96-8043-5841-4F8D-151CA62D91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FE6043-4ED4-3DCD-8910-A60DFBCED849}"/>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47484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C6A498F-CCD2-15F2-D225-3EF276D8B4A1}"/>
              </a:ext>
            </a:extLst>
          </p:cNvPr>
          <p:cNvSpPr>
            <a:spLocks noGrp="1"/>
          </p:cNvSpPr>
          <p:nvPr>
            <p:ph type="dt" sz="half" idx="10"/>
          </p:nvPr>
        </p:nvSpPr>
        <p:spPr/>
        <p:txBody>
          <a:bodyPr/>
          <a:lstStyle/>
          <a:p>
            <a:fld id="{6CC6875B-4D8D-40E4-8957-FF2449D3636A}" type="datetimeFigureOut">
              <a:rPr lang="zh-CN" altLang="en-US" smtClean="0"/>
              <a:t>2023/9/17</a:t>
            </a:fld>
            <a:endParaRPr lang="zh-CN" altLang="en-US"/>
          </a:p>
        </p:txBody>
      </p:sp>
      <p:sp>
        <p:nvSpPr>
          <p:cNvPr id="3" name="页脚占位符 2">
            <a:extLst>
              <a:ext uri="{FF2B5EF4-FFF2-40B4-BE49-F238E27FC236}">
                <a16:creationId xmlns:a16="http://schemas.microsoft.com/office/drawing/2014/main" id="{4F511CED-DA70-97B9-BD26-F2774B41E7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8A215D-E598-5F2A-5CD6-7926FFD13FA8}"/>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3378428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E0F96-922F-4FB1-6275-6C085FDDB6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2E03369-1004-0BD9-05DD-8444CD30E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B3598B-A599-F8F6-B596-D6EA73B23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CC3B84-BD4F-508E-EE9E-3BEDD7A86279}"/>
              </a:ext>
            </a:extLst>
          </p:cNvPr>
          <p:cNvSpPr>
            <a:spLocks noGrp="1"/>
          </p:cNvSpPr>
          <p:nvPr>
            <p:ph type="dt" sz="half" idx="10"/>
          </p:nvPr>
        </p:nvSpPr>
        <p:spPr/>
        <p:txBody>
          <a:bodyPr/>
          <a:lstStyle/>
          <a:p>
            <a:fld id="{6CC6875B-4D8D-40E4-8957-FF2449D3636A}"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A42237C1-5F13-5B7F-7B43-D272F00A9E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16F108-8820-DA15-1C4C-70B6512EE9DC}"/>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112352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CD18C-7F6B-3CC1-5787-77EB6C4AEC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66E5E7-28A3-9781-8D9C-E1C7B42621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1BF098-4D4B-FFA8-67B8-39B4F1E85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212C37-3D9F-97A5-F443-A6AA8F2EB2F0}"/>
              </a:ext>
            </a:extLst>
          </p:cNvPr>
          <p:cNvSpPr>
            <a:spLocks noGrp="1"/>
          </p:cNvSpPr>
          <p:nvPr>
            <p:ph type="dt" sz="half" idx="10"/>
          </p:nvPr>
        </p:nvSpPr>
        <p:spPr/>
        <p:txBody>
          <a:bodyPr/>
          <a:lstStyle/>
          <a:p>
            <a:fld id="{6CC6875B-4D8D-40E4-8957-FF2449D3636A}"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8CC61098-9C20-19CF-C39A-D6E6F57307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19932F-C40B-424A-574B-7DF83C666A3F}"/>
              </a:ext>
            </a:extLst>
          </p:cNvPr>
          <p:cNvSpPr>
            <a:spLocks noGrp="1"/>
          </p:cNvSpPr>
          <p:nvPr>
            <p:ph type="sldNum" sz="quarter" idx="12"/>
          </p:nvPr>
        </p:nvSpPr>
        <p:spPr/>
        <p:txBody>
          <a:body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367553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280F9F-4A5D-8C1D-E070-8DC6B7309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82A7B7-1EE3-11EE-BEF7-AB3E6A909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1F8E9F-1451-4AAA-3E45-A2467C704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6875B-4D8D-40E4-8957-FF2449D3636A}"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3177B5C9-A3E7-6253-0FC2-034D10BB9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8DABEF-CBA4-75B7-BB89-0E1D37759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89134-08BA-40AC-8B86-5180C057D474}" type="slidenum">
              <a:rPr lang="zh-CN" altLang="en-US" smtClean="0"/>
              <a:t>‹#›</a:t>
            </a:fld>
            <a:endParaRPr lang="zh-CN" altLang="en-US"/>
          </a:p>
        </p:txBody>
      </p:sp>
    </p:spTree>
    <p:extLst>
      <p:ext uri="{BB962C8B-B14F-4D97-AF65-F5344CB8AC3E}">
        <p14:creationId xmlns:p14="http://schemas.microsoft.com/office/powerpoint/2010/main" val="263680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0310-D7C5-C3D9-76F7-45F55FC0D7F0}"/>
              </a:ext>
            </a:extLst>
          </p:cNvPr>
          <p:cNvSpPr>
            <a:spLocks noGrp="1"/>
          </p:cNvSpPr>
          <p:nvPr>
            <p:ph type="ctrTitle"/>
          </p:nvPr>
        </p:nvSpPr>
        <p:spPr>
          <a:xfrm>
            <a:off x="852487" y="868362"/>
            <a:ext cx="10487025" cy="2387600"/>
          </a:xfrm>
        </p:spPr>
        <p:txBody>
          <a:bodyPr>
            <a:normAutofit fontScale="90000"/>
          </a:bodyPr>
          <a:lstStyle/>
          <a:p>
            <a:r>
              <a:rPr lang="en-US" altLang="zh-CN" dirty="0"/>
              <a:t>A Novel Distribution-Embedded Neural Network for Sensor-Based Activity Recognition</a:t>
            </a:r>
            <a:endParaRPr lang="zh-CN" altLang="en-US" dirty="0"/>
          </a:p>
        </p:txBody>
      </p:sp>
      <p:sp>
        <p:nvSpPr>
          <p:cNvPr id="3" name="副标题 2">
            <a:extLst>
              <a:ext uri="{FF2B5EF4-FFF2-40B4-BE49-F238E27FC236}">
                <a16:creationId xmlns:a16="http://schemas.microsoft.com/office/drawing/2014/main" id="{5077B2E3-5E4F-696C-9215-CF6977BB4939}"/>
              </a:ext>
            </a:extLst>
          </p:cNvPr>
          <p:cNvSpPr>
            <a:spLocks noGrp="1"/>
          </p:cNvSpPr>
          <p:nvPr>
            <p:ph type="subTitle" idx="1"/>
          </p:nvPr>
        </p:nvSpPr>
        <p:spPr/>
        <p:txBody>
          <a:bodyPr/>
          <a:lstStyle/>
          <a:p>
            <a:r>
              <a:rPr lang="en-US" altLang="zh-CN" dirty="0"/>
              <a:t>IJCAI-19</a:t>
            </a:r>
          </a:p>
          <a:p>
            <a:r>
              <a:rPr lang="en-US" altLang="zh-CN" dirty="0" err="1"/>
              <a:t>Hangwei</a:t>
            </a:r>
            <a:r>
              <a:rPr lang="en-US" altLang="zh-CN" dirty="0"/>
              <a:t> Qian1;2;3 , </a:t>
            </a:r>
            <a:r>
              <a:rPr lang="en-US" altLang="zh-CN" dirty="0" err="1"/>
              <a:t>Sinno</a:t>
            </a:r>
            <a:r>
              <a:rPr lang="en-US" altLang="zh-CN" dirty="0"/>
              <a:t> </a:t>
            </a:r>
            <a:r>
              <a:rPr lang="en-US" altLang="zh-CN" dirty="0" err="1"/>
              <a:t>Jialin</a:t>
            </a:r>
            <a:r>
              <a:rPr lang="en-US" altLang="zh-CN" dirty="0"/>
              <a:t> Pan1 , </a:t>
            </a:r>
            <a:r>
              <a:rPr lang="en-US" altLang="zh-CN" dirty="0" err="1"/>
              <a:t>Bingshui</a:t>
            </a:r>
            <a:r>
              <a:rPr lang="en-US" altLang="zh-CN" dirty="0"/>
              <a:t> Da1 and </a:t>
            </a:r>
            <a:r>
              <a:rPr lang="en-US" altLang="zh-CN" dirty="0" err="1"/>
              <a:t>Chunyan</a:t>
            </a:r>
            <a:r>
              <a:rPr lang="en-US" altLang="zh-CN" dirty="0"/>
              <a:t> Miao1;2</a:t>
            </a:r>
          </a:p>
        </p:txBody>
      </p:sp>
    </p:spTree>
    <p:extLst>
      <p:ext uri="{BB962C8B-B14F-4D97-AF65-F5344CB8AC3E}">
        <p14:creationId xmlns:p14="http://schemas.microsoft.com/office/powerpoint/2010/main" val="2064273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629B4-149A-63B6-FE65-8B162E929405}"/>
              </a:ext>
            </a:extLst>
          </p:cNvPr>
          <p:cNvSpPr>
            <a:spLocks noGrp="1"/>
          </p:cNvSpPr>
          <p:nvPr>
            <p:ph type="title"/>
          </p:nvPr>
        </p:nvSpPr>
        <p:spPr/>
        <p:txBody>
          <a:bodyPr/>
          <a:lstStyle/>
          <a:p>
            <a:r>
              <a:rPr lang="zh-CN" altLang="en-US" dirty="0"/>
              <a:t>生成对抗网络（</a:t>
            </a:r>
            <a:r>
              <a:rPr lang="en-US" altLang="zh-CN" dirty="0"/>
              <a:t>GAN</a:t>
            </a:r>
            <a:r>
              <a:rPr lang="zh-CN" altLang="en-US" dirty="0"/>
              <a:t>）</a:t>
            </a:r>
          </a:p>
        </p:txBody>
      </p:sp>
      <p:sp>
        <p:nvSpPr>
          <p:cNvPr id="3" name="内容占位符 2">
            <a:extLst>
              <a:ext uri="{FF2B5EF4-FFF2-40B4-BE49-F238E27FC236}">
                <a16:creationId xmlns:a16="http://schemas.microsoft.com/office/drawing/2014/main" id="{7377E9FC-00AB-C41A-8703-28C4528C99CC}"/>
              </a:ext>
            </a:extLst>
          </p:cNvPr>
          <p:cNvSpPr>
            <a:spLocks noGrp="1"/>
          </p:cNvSpPr>
          <p:nvPr>
            <p:ph idx="1"/>
          </p:nvPr>
        </p:nvSpPr>
        <p:spPr/>
        <p:txBody>
          <a:bodyPr/>
          <a:lstStyle/>
          <a:p>
            <a:r>
              <a:rPr lang="zh-CN" altLang="en-US" dirty="0"/>
              <a:t>信息熵介绍（长话长说）</a:t>
            </a:r>
          </a:p>
        </p:txBody>
      </p:sp>
    </p:spTree>
    <p:extLst>
      <p:ext uri="{BB962C8B-B14F-4D97-AF65-F5344CB8AC3E}">
        <p14:creationId xmlns:p14="http://schemas.microsoft.com/office/powerpoint/2010/main" val="205458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79AF9-6FB2-51EB-B8D7-F5BA233E4B08}"/>
              </a:ext>
            </a:extLst>
          </p:cNvPr>
          <p:cNvSpPr>
            <a:spLocks noGrp="1"/>
          </p:cNvSpPr>
          <p:nvPr>
            <p:ph type="title"/>
          </p:nvPr>
        </p:nvSpPr>
        <p:spPr/>
        <p:txBody>
          <a:bodyPr>
            <a:normAutofit fontScale="90000"/>
          </a:bodyPr>
          <a:lstStyle/>
          <a:p>
            <a:r>
              <a:rPr lang="en-US" altLang="zh-CN" dirty="0"/>
              <a:t>Cross-subject transfer learning in human activity recognition systems using generative adversarial networks </a:t>
            </a:r>
            <a:r>
              <a:rPr lang="en-US" altLang="zh-CN" b="1" i="1" dirty="0"/>
              <a:t>Neurocomputing 2021</a:t>
            </a:r>
            <a:endParaRPr lang="zh-CN" altLang="en-US" b="1" i="1" dirty="0"/>
          </a:p>
        </p:txBody>
      </p:sp>
      <p:sp>
        <p:nvSpPr>
          <p:cNvPr id="3" name="内容占位符 2">
            <a:extLst>
              <a:ext uri="{FF2B5EF4-FFF2-40B4-BE49-F238E27FC236}">
                <a16:creationId xmlns:a16="http://schemas.microsoft.com/office/drawing/2014/main" id="{70532ABC-67A6-F88F-F2B7-2351CB6EBDE2}"/>
              </a:ext>
            </a:extLst>
          </p:cNvPr>
          <p:cNvSpPr>
            <a:spLocks noGrp="1"/>
          </p:cNvSpPr>
          <p:nvPr>
            <p:ph idx="1"/>
          </p:nvPr>
        </p:nvSpPr>
        <p:spPr/>
        <p:txBody>
          <a:bodyPr>
            <a:normAutofit lnSpcReduction="10000"/>
          </a:bodyPr>
          <a:lstStyle/>
          <a:p>
            <a:r>
              <a:rPr lang="zh-CN" altLang="en-US" dirty="0"/>
              <a:t>平滑假设，迁移学习</a:t>
            </a:r>
            <a:endParaRPr lang="en-US" altLang="zh-CN" dirty="0"/>
          </a:p>
          <a:p>
            <a:r>
              <a:rPr lang="zh-CN" altLang="en-US" dirty="0"/>
              <a:t>生成的媒介：</a:t>
            </a:r>
            <a:r>
              <a:rPr lang="en-US" altLang="zh-CN" dirty="0"/>
              <a:t>GAN</a:t>
            </a:r>
            <a:r>
              <a:rPr lang="zh-CN" altLang="en-US" dirty="0"/>
              <a:t>的原版，修改了损失函数</a:t>
            </a:r>
            <a:r>
              <a:rPr lang="en-US" altLang="zh-CN" dirty="0"/>
              <a:t>log-&gt;</a:t>
            </a:r>
            <a:r>
              <a:rPr lang="en-US" altLang="zh-CN" dirty="0" err="1"/>
              <a:t>mse</a:t>
            </a:r>
            <a:endParaRPr lang="en-US" altLang="zh-CN" dirty="0"/>
          </a:p>
          <a:p>
            <a:r>
              <a:rPr lang="zh-CN" altLang="en-US" dirty="0"/>
              <a:t>生成的原料：噪声</a:t>
            </a:r>
            <a:r>
              <a:rPr lang="en-US" altLang="zh-CN" dirty="0"/>
              <a:t>+</a:t>
            </a:r>
            <a:r>
              <a:rPr lang="zh-CN" altLang="en-US" dirty="0"/>
              <a:t>源域数据</a:t>
            </a:r>
            <a:endParaRPr lang="en-US" altLang="zh-CN" dirty="0"/>
          </a:p>
          <a:p>
            <a:r>
              <a:rPr lang="zh-CN" altLang="en-US" dirty="0"/>
              <a:t>生成的出品：由源域</a:t>
            </a:r>
            <a:r>
              <a:rPr lang="en-US" altLang="zh-CN" dirty="0"/>
              <a:t>+</a:t>
            </a:r>
            <a:r>
              <a:rPr lang="zh-CN" altLang="en-US" dirty="0"/>
              <a:t>噪声</a:t>
            </a:r>
            <a:r>
              <a:rPr lang="en-US" altLang="zh-CN" dirty="0"/>
              <a:t>(</a:t>
            </a:r>
            <a:r>
              <a:rPr lang="zh-CN" altLang="en-US" dirty="0"/>
              <a:t>正态</a:t>
            </a:r>
            <a:r>
              <a:rPr lang="en-US" altLang="zh-CN" dirty="0"/>
              <a:t>)</a:t>
            </a:r>
            <a:r>
              <a:rPr lang="zh-CN" altLang="en-US" dirty="0"/>
              <a:t>伪造的数据，被认为还是源域，拥有源域一致的伪标签</a:t>
            </a:r>
            <a:endParaRPr lang="en-US" altLang="zh-CN" dirty="0"/>
          </a:p>
          <a:p>
            <a:r>
              <a:rPr lang="en-US" altLang="zh-CN" dirty="0"/>
              <a:t>GAN</a:t>
            </a:r>
            <a:r>
              <a:rPr lang="zh-CN" altLang="en-US" dirty="0"/>
              <a:t>的目标，对于“目标域数据</a:t>
            </a:r>
            <a:r>
              <a:rPr lang="en-US" altLang="zh-CN" dirty="0"/>
              <a:t>vs</a:t>
            </a:r>
            <a:r>
              <a:rPr lang="zh-CN" altLang="en-US" dirty="0"/>
              <a:t>伪造的数据”，辨别器达到</a:t>
            </a:r>
            <a:r>
              <a:rPr lang="en-US" altLang="zh-CN" dirty="0"/>
              <a:t>50%</a:t>
            </a:r>
            <a:r>
              <a:rPr lang="zh-CN" altLang="en-US" dirty="0"/>
              <a:t>的正确率（原版），则认为此时已“真假难分”</a:t>
            </a:r>
            <a:endParaRPr lang="en-US" altLang="zh-CN" dirty="0"/>
          </a:p>
          <a:p>
            <a:r>
              <a:rPr lang="zh-CN" altLang="en-US" dirty="0"/>
              <a:t>伪造的数据既要与目标域数据“真假难分”，又要拥有源域一致的伪标签，</a:t>
            </a:r>
            <a:r>
              <a:rPr lang="zh-CN" altLang="en-US" b="1" i="1" dirty="0">
                <a:solidFill>
                  <a:srgbClr val="FF0000"/>
                </a:solidFill>
              </a:rPr>
              <a:t>可以得到：伪造的数据分布最终会和目标域数据分布很相似，对于“相似”文中并没有度量</a:t>
            </a:r>
            <a:r>
              <a:rPr lang="zh-CN" altLang="en-US" dirty="0"/>
              <a:t>。</a:t>
            </a:r>
            <a:endParaRPr lang="en-US" altLang="zh-CN" dirty="0"/>
          </a:p>
          <a:p>
            <a:endParaRPr lang="en-US" altLang="zh-CN" b="1" dirty="0"/>
          </a:p>
          <a:p>
            <a:endParaRPr lang="zh-CN" altLang="en-US" dirty="0"/>
          </a:p>
        </p:txBody>
      </p:sp>
    </p:spTree>
    <p:extLst>
      <p:ext uri="{BB962C8B-B14F-4D97-AF65-F5344CB8AC3E}">
        <p14:creationId xmlns:p14="http://schemas.microsoft.com/office/powerpoint/2010/main" val="304182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F1A0A-C104-F33F-FD8C-C212090B2A7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38750E7-4759-4B0A-023A-F5DB399209F6}"/>
              </a:ext>
            </a:extLst>
          </p:cNvPr>
          <p:cNvSpPr>
            <a:spLocks noGrp="1"/>
          </p:cNvSpPr>
          <p:nvPr>
            <p:ph idx="1"/>
          </p:nvPr>
        </p:nvSpPr>
        <p:spPr>
          <a:xfrm>
            <a:off x="838200" y="1825625"/>
            <a:ext cx="4267200" cy="4351338"/>
          </a:xfrm>
        </p:spPr>
        <p:txBody>
          <a:bodyPr>
            <a:normAutofit/>
          </a:bodyPr>
          <a:lstStyle/>
          <a:p>
            <a:r>
              <a:rPr lang="zh-CN" altLang="en-US" dirty="0"/>
              <a:t>网络结构均为简单</a:t>
            </a:r>
            <a:r>
              <a:rPr lang="en-US" altLang="zh-CN" dirty="0" err="1"/>
              <a:t>cnn</a:t>
            </a:r>
            <a:endParaRPr lang="en-US" altLang="zh-CN" dirty="0"/>
          </a:p>
          <a:p>
            <a:r>
              <a:rPr lang="zh-CN" altLang="en-US" dirty="0"/>
              <a:t>对滑窗使用</a:t>
            </a:r>
            <a:r>
              <a:rPr lang="en-US" altLang="zh-CN" dirty="0"/>
              <a:t>PCA</a:t>
            </a:r>
            <a:r>
              <a:rPr lang="zh-CN" altLang="en-US" dirty="0"/>
              <a:t>降维来减少复杂度</a:t>
            </a:r>
            <a:endParaRPr lang="en-US" altLang="zh-CN" dirty="0"/>
          </a:p>
          <a:p>
            <a:r>
              <a:rPr lang="zh-CN" altLang="en-US" dirty="0"/>
              <a:t>单数据集</a:t>
            </a:r>
            <a:r>
              <a:rPr lang="en-US" altLang="zh-CN" dirty="0"/>
              <a:t>PAMAP2</a:t>
            </a:r>
          </a:p>
          <a:p>
            <a:r>
              <a:rPr lang="zh-CN" altLang="en-US" dirty="0"/>
              <a:t>对结果使用</a:t>
            </a:r>
            <a:r>
              <a:rPr lang="en-US" altLang="zh-CN" dirty="0"/>
              <a:t>Wasserstein distance</a:t>
            </a:r>
            <a:r>
              <a:rPr lang="zh-CN" altLang="en-US" dirty="0"/>
              <a:t>度量分布距离，判定源域目标域的距离，（并没有伪造数据和目标域的度量）</a:t>
            </a:r>
            <a:endParaRPr lang="en-US" altLang="zh-CN" dirty="0"/>
          </a:p>
          <a:p>
            <a:endParaRPr lang="en-US" altLang="zh-CN" dirty="0"/>
          </a:p>
        </p:txBody>
      </p:sp>
      <p:pic>
        <p:nvPicPr>
          <p:cNvPr id="5" name="图片 4">
            <a:extLst>
              <a:ext uri="{FF2B5EF4-FFF2-40B4-BE49-F238E27FC236}">
                <a16:creationId xmlns:a16="http://schemas.microsoft.com/office/drawing/2014/main" id="{2E946211-7C9A-EBBB-8156-3099D8D1E0F2}"/>
              </a:ext>
            </a:extLst>
          </p:cNvPr>
          <p:cNvPicPr>
            <a:picLocks noChangeAspect="1"/>
          </p:cNvPicPr>
          <p:nvPr/>
        </p:nvPicPr>
        <p:blipFill>
          <a:blip r:embed="rId2"/>
          <a:stretch>
            <a:fillRect/>
          </a:stretch>
        </p:blipFill>
        <p:spPr>
          <a:xfrm>
            <a:off x="5248677" y="577065"/>
            <a:ext cx="7162398" cy="5385585"/>
          </a:xfrm>
          <a:prstGeom prst="rect">
            <a:avLst/>
          </a:prstGeom>
        </p:spPr>
      </p:pic>
    </p:spTree>
    <p:extLst>
      <p:ext uri="{BB962C8B-B14F-4D97-AF65-F5344CB8AC3E}">
        <p14:creationId xmlns:p14="http://schemas.microsoft.com/office/powerpoint/2010/main" val="729241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97226-3B5A-E9AF-39CE-39F9F46B4A3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A7C870E-7FB6-0D55-B75B-73E06FE5DEE1}"/>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1C3E0B93-D374-E42A-BBA5-B1042C82561B}"/>
              </a:ext>
            </a:extLst>
          </p:cNvPr>
          <p:cNvPicPr>
            <a:picLocks noChangeAspect="1"/>
          </p:cNvPicPr>
          <p:nvPr/>
        </p:nvPicPr>
        <p:blipFill>
          <a:blip r:embed="rId2"/>
          <a:stretch>
            <a:fillRect/>
          </a:stretch>
        </p:blipFill>
        <p:spPr>
          <a:xfrm>
            <a:off x="1116165" y="1825625"/>
            <a:ext cx="9590768" cy="4772440"/>
          </a:xfrm>
          <a:prstGeom prst="rect">
            <a:avLst/>
          </a:prstGeom>
        </p:spPr>
      </p:pic>
    </p:spTree>
    <p:extLst>
      <p:ext uri="{BB962C8B-B14F-4D97-AF65-F5344CB8AC3E}">
        <p14:creationId xmlns:p14="http://schemas.microsoft.com/office/powerpoint/2010/main" val="3188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E8A87-3171-D00A-E07D-76BA7CE9E3F2}"/>
              </a:ext>
            </a:extLst>
          </p:cNvPr>
          <p:cNvSpPr>
            <a:spLocks noGrp="1"/>
          </p:cNvSpPr>
          <p:nvPr>
            <p:ph type="title"/>
          </p:nvPr>
        </p:nvSpPr>
        <p:spPr/>
        <p:txBody>
          <a:bodyPr>
            <a:normAutofit fontScale="90000"/>
          </a:bodyPr>
          <a:lstStyle/>
          <a:p>
            <a:r>
              <a:rPr lang="en-US" altLang="zh-CN" dirty="0"/>
              <a:t>Generic semi-supervised adversarial subject translation for sensor-based activity recognition </a:t>
            </a:r>
            <a:r>
              <a:rPr lang="en-US" altLang="zh-CN" b="1" i="1" dirty="0"/>
              <a:t>Neurocomputing 2022</a:t>
            </a:r>
            <a:endParaRPr lang="zh-CN" altLang="en-US" b="1" i="1" dirty="0"/>
          </a:p>
        </p:txBody>
      </p:sp>
      <p:sp>
        <p:nvSpPr>
          <p:cNvPr id="3" name="内容占位符 2">
            <a:extLst>
              <a:ext uri="{FF2B5EF4-FFF2-40B4-BE49-F238E27FC236}">
                <a16:creationId xmlns:a16="http://schemas.microsoft.com/office/drawing/2014/main" id="{2817CAEE-669B-CC16-7D5E-6841A18A7311}"/>
              </a:ext>
            </a:extLst>
          </p:cNvPr>
          <p:cNvSpPr>
            <a:spLocks noGrp="1"/>
          </p:cNvSpPr>
          <p:nvPr>
            <p:ph idx="1"/>
          </p:nvPr>
        </p:nvSpPr>
        <p:spPr/>
        <p:txBody>
          <a:bodyPr>
            <a:normAutofit fontScale="92500"/>
          </a:bodyPr>
          <a:lstStyle/>
          <a:p>
            <a:r>
              <a:rPr lang="zh-CN" altLang="en-US" dirty="0"/>
              <a:t>与上一篇文章一作相同，二作不同，部门来自</a:t>
            </a:r>
            <a:r>
              <a:rPr lang="fr-FR" altLang="zh-CN" dirty="0"/>
              <a:t>Laboratoire Images, Signaux et Systmes Intelligents (LISSI), University Paris-Est Créteil, France</a:t>
            </a:r>
            <a:r>
              <a:rPr lang="zh-CN" altLang="en-US" dirty="0"/>
              <a:t>，是纯归纳学习，</a:t>
            </a:r>
            <a:r>
              <a:rPr lang="en-US" altLang="zh-CN" dirty="0" err="1"/>
              <a:t>transductive</a:t>
            </a:r>
            <a:endParaRPr lang="en-US" altLang="zh-CN" dirty="0"/>
          </a:p>
          <a:p>
            <a:r>
              <a:rPr lang="zh-CN" altLang="en-US" dirty="0"/>
              <a:t>尝试解决生成器模式崩溃：均匀采样，每批数据中每个类都有一席之地（因此数据集有所筛选）</a:t>
            </a:r>
            <a:endParaRPr lang="en-US" altLang="zh-CN" dirty="0"/>
          </a:p>
          <a:p>
            <a:r>
              <a:rPr lang="zh-CN" altLang="en-US" dirty="0"/>
              <a:t>辨别器“真假难分”不再是</a:t>
            </a:r>
            <a:r>
              <a:rPr lang="en-US" altLang="zh-CN" dirty="0"/>
              <a:t>50%</a:t>
            </a:r>
            <a:r>
              <a:rPr lang="zh-CN" altLang="en-US" dirty="0"/>
              <a:t>，而是另一个</a:t>
            </a:r>
            <a:r>
              <a:rPr lang="en-US" altLang="zh-CN" dirty="0"/>
              <a:t>[0,1]</a:t>
            </a:r>
            <a:r>
              <a:rPr lang="zh-CN" altLang="en-US" dirty="0"/>
              <a:t>的数，这样做的原因未能提炼出来</a:t>
            </a:r>
            <a:r>
              <a:rPr lang="en-US" altLang="zh-CN" dirty="0"/>
              <a:t>	</a:t>
            </a:r>
          </a:p>
          <a:p>
            <a:r>
              <a:rPr lang="zh-CN" altLang="en-US" dirty="0"/>
              <a:t>生成的媒介，出品与上文完全一致，原料的噪声变为均匀分布噪声</a:t>
            </a:r>
            <a:endParaRPr lang="en-US" altLang="zh-CN" dirty="0"/>
          </a:p>
          <a:p>
            <a:r>
              <a:rPr lang="zh-CN" altLang="en-US" dirty="0"/>
              <a:t>三数据集，俩公共</a:t>
            </a:r>
            <a:r>
              <a:rPr lang="en-US" altLang="zh-CN" dirty="0"/>
              <a:t>opportunity</a:t>
            </a:r>
            <a:r>
              <a:rPr lang="zh-CN" altLang="en-US" dirty="0"/>
              <a:t>、</a:t>
            </a:r>
            <a:r>
              <a:rPr lang="en-US" altLang="zh-CN" dirty="0"/>
              <a:t>pamap2</a:t>
            </a:r>
            <a:r>
              <a:rPr lang="zh-CN" altLang="en-US" dirty="0"/>
              <a:t>和一自建</a:t>
            </a:r>
            <a:r>
              <a:rPr lang="en-US" altLang="zh-CN" dirty="0"/>
              <a:t>LISSI</a:t>
            </a:r>
            <a:r>
              <a:rPr lang="zh-CN" altLang="en-US" dirty="0"/>
              <a:t>（实验室自建</a:t>
            </a:r>
            <a:r>
              <a:rPr lang="en-US" altLang="zh-CN" dirty="0"/>
              <a:t>C</a:t>
            </a:r>
            <a:r>
              <a:rPr lang="zh-CN" altLang="en-US" dirty="0"/>
              <a:t>、</a:t>
            </a:r>
            <a:r>
              <a:rPr lang="en-US" altLang="zh-CN" dirty="0"/>
              <a:t>S</a:t>
            </a:r>
            <a:r>
              <a:rPr lang="zh-CN" altLang="en-US" dirty="0"/>
              <a:t>的</a:t>
            </a:r>
            <a:r>
              <a:rPr lang="en-US" altLang="zh-CN" dirty="0"/>
              <a:t>HAR</a:t>
            </a:r>
            <a:r>
              <a:rPr lang="zh-CN" altLang="en-US" dirty="0"/>
              <a:t>数据集）</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156464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82E4-DA50-8589-71DA-DC3DC1E1CCD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EAF1310-3216-2134-5736-9FB9D576559B}"/>
              </a:ext>
            </a:extLst>
          </p:cNvPr>
          <p:cNvSpPr>
            <a:spLocks noGrp="1"/>
          </p:cNvSpPr>
          <p:nvPr>
            <p:ph idx="1"/>
          </p:nvPr>
        </p:nvSpPr>
        <p:spPr>
          <a:xfrm>
            <a:off x="838200" y="1825625"/>
            <a:ext cx="4276725" cy="4351338"/>
          </a:xfrm>
        </p:spPr>
        <p:txBody>
          <a:bodyPr/>
          <a:lstStyle/>
          <a:p>
            <a:r>
              <a:rPr lang="zh-CN" altLang="en-US" dirty="0"/>
              <a:t>俩数据集仍然使用</a:t>
            </a:r>
            <a:r>
              <a:rPr lang="en-US" altLang="zh-CN" dirty="0"/>
              <a:t>PCA</a:t>
            </a:r>
          </a:p>
          <a:p>
            <a:r>
              <a:rPr lang="en-US" altLang="zh-CN" dirty="0"/>
              <a:t>PAMAP2</a:t>
            </a:r>
            <a:r>
              <a:rPr lang="zh-CN" altLang="en-US" dirty="0"/>
              <a:t>未使用</a:t>
            </a:r>
            <a:r>
              <a:rPr lang="en-US" altLang="zh-CN" dirty="0"/>
              <a:t>PCA</a:t>
            </a:r>
            <a:r>
              <a:rPr lang="zh-CN" altLang="en-US" dirty="0"/>
              <a:t>（原文：由于精度下降）</a:t>
            </a:r>
            <a:endParaRPr lang="en-US" altLang="zh-CN" dirty="0"/>
          </a:p>
          <a:p>
            <a:r>
              <a:rPr lang="zh-CN" altLang="en-US" dirty="0"/>
              <a:t>有噪声，这里的</a:t>
            </a:r>
            <a:r>
              <a:rPr lang="en-US" altLang="zh-CN" dirty="0"/>
              <a:t>z</a:t>
            </a:r>
            <a:r>
              <a:rPr lang="zh-CN" altLang="en-US" dirty="0"/>
              <a:t>是均匀分布的</a:t>
            </a:r>
            <a:r>
              <a:rPr lang="en-US" altLang="zh-CN" dirty="0"/>
              <a:t>z</a:t>
            </a:r>
            <a:r>
              <a:rPr lang="zh-CN" altLang="en-US" dirty="0"/>
              <a:t>。此</a:t>
            </a:r>
            <a:r>
              <a:rPr lang="en-US" altLang="zh-CN" dirty="0"/>
              <a:t>z</a:t>
            </a:r>
            <a:r>
              <a:rPr lang="zh-CN" altLang="en-US" dirty="0"/>
              <a:t>非彼</a:t>
            </a:r>
            <a:r>
              <a:rPr lang="en-US" altLang="zh-CN" dirty="0"/>
              <a:t>z</a:t>
            </a:r>
            <a:r>
              <a:rPr lang="zh-CN" altLang="en-US" dirty="0"/>
              <a:t>，上一篇的</a:t>
            </a:r>
            <a:r>
              <a:rPr lang="en-US" altLang="zh-CN" dirty="0"/>
              <a:t>z</a:t>
            </a:r>
            <a:r>
              <a:rPr lang="zh-CN" altLang="en-US" dirty="0"/>
              <a:t>是正态分布的</a:t>
            </a:r>
            <a:r>
              <a:rPr lang="en-US" altLang="zh-CN" dirty="0"/>
              <a:t>z</a:t>
            </a:r>
            <a:r>
              <a:rPr lang="zh-CN" altLang="en-US" dirty="0"/>
              <a:t>，（解释均匀分布和正太分布）</a:t>
            </a:r>
            <a:endParaRPr lang="en-US" altLang="zh-CN" dirty="0"/>
          </a:p>
        </p:txBody>
      </p:sp>
      <p:pic>
        <p:nvPicPr>
          <p:cNvPr id="5" name="图片 4">
            <a:extLst>
              <a:ext uri="{FF2B5EF4-FFF2-40B4-BE49-F238E27FC236}">
                <a16:creationId xmlns:a16="http://schemas.microsoft.com/office/drawing/2014/main" id="{97E8FC17-11B1-EA65-057D-DF48D1A44B34}"/>
              </a:ext>
            </a:extLst>
          </p:cNvPr>
          <p:cNvPicPr>
            <a:picLocks noChangeAspect="1"/>
          </p:cNvPicPr>
          <p:nvPr/>
        </p:nvPicPr>
        <p:blipFill>
          <a:blip r:embed="rId2"/>
          <a:stretch>
            <a:fillRect/>
          </a:stretch>
        </p:blipFill>
        <p:spPr>
          <a:xfrm>
            <a:off x="5432207" y="885825"/>
            <a:ext cx="5190255" cy="5524500"/>
          </a:xfrm>
          <a:prstGeom prst="rect">
            <a:avLst/>
          </a:prstGeom>
        </p:spPr>
      </p:pic>
    </p:spTree>
    <p:extLst>
      <p:ext uri="{BB962C8B-B14F-4D97-AF65-F5344CB8AC3E}">
        <p14:creationId xmlns:p14="http://schemas.microsoft.com/office/powerpoint/2010/main" val="4020020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C4E02-C988-8348-911F-FE1BB8B0FF12}"/>
              </a:ext>
            </a:extLst>
          </p:cNvPr>
          <p:cNvSpPr>
            <a:spLocks noGrp="1"/>
          </p:cNvSpPr>
          <p:nvPr>
            <p:ph type="title"/>
          </p:nvPr>
        </p:nvSpPr>
        <p:spPr/>
        <p:txBody>
          <a:bodyPr>
            <a:normAutofit fontScale="90000"/>
          </a:bodyPr>
          <a:lstStyle/>
          <a:p>
            <a:r>
              <a:rPr lang="en-US" altLang="zh-CN" dirty="0" err="1"/>
              <a:t>Semisupervised</a:t>
            </a:r>
            <a:r>
              <a:rPr lang="en-US" altLang="zh-CN" dirty="0"/>
              <a:t> Generative Adversarial Networks With Temporal Convolutions for Human Activity Recognition </a:t>
            </a:r>
            <a:r>
              <a:rPr lang="en-US" altLang="zh-CN" b="1" i="1" dirty="0"/>
              <a:t>IEEE SENSORS JOURNAL 2023</a:t>
            </a:r>
            <a:endParaRPr lang="zh-CN" altLang="en-US" b="1" i="1" dirty="0"/>
          </a:p>
        </p:txBody>
      </p:sp>
      <p:sp>
        <p:nvSpPr>
          <p:cNvPr id="3" name="内容占位符 2">
            <a:extLst>
              <a:ext uri="{FF2B5EF4-FFF2-40B4-BE49-F238E27FC236}">
                <a16:creationId xmlns:a16="http://schemas.microsoft.com/office/drawing/2014/main" id="{8F30A925-3953-DADF-5B4D-CCF69356A74E}"/>
              </a:ext>
            </a:extLst>
          </p:cNvPr>
          <p:cNvSpPr>
            <a:spLocks noGrp="1"/>
          </p:cNvSpPr>
          <p:nvPr>
            <p:ph idx="1"/>
          </p:nvPr>
        </p:nvSpPr>
        <p:spPr/>
        <p:txBody>
          <a:bodyPr>
            <a:normAutofit fontScale="92500" lnSpcReduction="20000"/>
          </a:bodyPr>
          <a:lstStyle/>
          <a:p>
            <a:r>
              <a:rPr lang="zh-CN" altLang="en-US" dirty="0"/>
              <a:t>与上一篇文章部门相同，作者均不同，学校来自</a:t>
            </a:r>
            <a:r>
              <a:rPr lang="fr-FR" altLang="zh-CN" dirty="0"/>
              <a:t>Laboratoire Images, Signaux et Systmes Intelligents (LISSI), University Paris-Est Créteil, France</a:t>
            </a:r>
            <a:r>
              <a:rPr lang="zh-CN" altLang="en-US" dirty="0"/>
              <a:t>，是纯归纳学习，</a:t>
            </a:r>
            <a:r>
              <a:rPr lang="en-US" altLang="zh-CN" dirty="0" err="1"/>
              <a:t>transductive</a:t>
            </a:r>
            <a:endParaRPr lang="en-US" altLang="zh-CN" dirty="0"/>
          </a:p>
          <a:p>
            <a:r>
              <a:rPr lang="zh-CN" altLang="en-US" dirty="0"/>
              <a:t>分类器和辨别器公用同一网络结构，是一个小的创新</a:t>
            </a:r>
            <a:endParaRPr lang="en-US" altLang="zh-CN" dirty="0"/>
          </a:p>
          <a:p>
            <a:r>
              <a:rPr lang="zh-CN" altLang="en-US" dirty="0"/>
              <a:t>生成的媒介还是</a:t>
            </a:r>
            <a:r>
              <a:rPr lang="en-US" altLang="zh-CN" dirty="0"/>
              <a:t>GAN</a:t>
            </a:r>
            <a:r>
              <a:rPr lang="zh-CN" altLang="en-US" dirty="0"/>
              <a:t>，生产的原料是纯噪声，生成的出品是源于噪声的伪造数据。</a:t>
            </a:r>
            <a:endParaRPr lang="en-US" altLang="zh-CN" dirty="0"/>
          </a:p>
          <a:p>
            <a:r>
              <a:rPr lang="zh-CN" altLang="en-US" dirty="0"/>
              <a:t>目标</a:t>
            </a:r>
            <a:r>
              <a:rPr lang="en-US" altLang="zh-CN" dirty="0"/>
              <a:t>1</a:t>
            </a:r>
            <a:r>
              <a:rPr lang="zh-CN" altLang="en-US" dirty="0"/>
              <a:t>：用</a:t>
            </a:r>
            <a:r>
              <a:rPr lang="en-US" altLang="zh-CN" dirty="0"/>
              <a:t>MAE</a:t>
            </a:r>
            <a:r>
              <a:rPr lang="zh-CN" altLang="en-US" dirty="0"/>
              <a:t>衡量伪造数据和目标域数据的距离（非原数据，实为分类器输出类别前的一维隐藏状态，俩向量），优化生成器，是一个创新点</a:t>
            </a:r>
            <a:endParaRPr lang="en-US" altLang="zh-CN" dirty="0"/>
          </a:p>
          <a:p>
            <a:r>
              <a:rPr lang="zh-CN" altLang="en-US" dirty="0"/>
              <a:t>目标</a:t>
            </a:r>
            <a:r>
              <a:rPr lang="en-US" altLang="zh-CN" dirty="0"/>
              <a:t>2</a:t>
            </a:r>
            <a:r>
              <a:rPr lang="zh-CN" altLang="en-US" dirty="0"/>
              <a:t>：用交叉熵和二分类熵衡量分类器和辨别器的性能，优化分类器辨别器</a:t>
            </a:r>
            <a:endParaRPr lang="en-US" altLang="zh-CN" dirty="0"/>
          </a:p>
          <a:p>
            <a:r>
              <a:rPr lang="zh-CN" altLang="en-US" dirty="0"/>
              <a:t>真假难分的判定条件（纳什均衡）改变，未能提炼原因</a:t>
            </a:r>
            <a:endParaRPr lang="en-US" altLang="zh-CN" dirty="0"/>
          </a:p>
          <a:p>
            <a:endParaRPr lang="zh-CN" altLang="en-US" dirty="0"/>
          </a:p>
        </p:txBody>
      </p:sp>
    </p:spTree>
    <p:extLst>
      <p:ext uri="{BB962C8B-B14F-4D97-AF65-F5344CB8AC3E}">
        <p14:creationId xmlns:p14="http://schemas.microsoft.com/office/powerpoint/2010/main" val="1544276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A2F68-7FBF-7381-2A1E-826BD12EB13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AD92741-818C-1B8A-40E3-96AA2878CEC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E8AAE7D4-077E-00AA-D736-972495A23AE2}"/>
              </a:ext>
            </a:extLst>
          </p:cNvPr>
          <p:cNvPicPr>
            <a:picLocks noChangeAspect="1"/>
          </p:cNvPicPr>
          <p:nvPr/>
        </p:nvPicPr>
        <p:blipFill>
          <a:blip r:embed="rId2"/>
          <a:stretch>
            <a:fillRect/>
          </a:stretch>
        </p:blipFill>
        <p:spPr>
          <a:xfrm>
            <a:off x="2484863" y="-135416"/>
            <a:ext cx="5325637" cy="6907691"/>
          </a:xfrm>
          <a:prstGeom prst="rect">
            <a:avLst/>
          </a:prstGeom>
        </p:spPr>
      </p:pic>
    </p:spTree>
    <p:extLst>
      <p:ext uri="{BB962C8B-B14F-4D97-AF65-F5344CB8AC3E}">
        <p14:creationId xmlns:p14="http://schemas.microsoft.com/office/powerpoint/2010/main" val="568945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46502-90E0-EA26-299F-5EBAD1D7562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68DA6D-CB95-227A-3751-F53F86DADEA0}"/>
              </a:ext>
            </a:extLst>
          </p:cNvPr>
          <p:cNvSpPr>
            <a:spLocks noGrp="1"/>
          </p:cNvSpPr>
          <p:nvPr>
            <p:ph idx="1"/>
          </p:nvPr>
        </p:nvSpPr>
        <p:spPr>
          <a:xfrm>
            <a:off x="838200" y="1825625"/>
            <a:ext cx="6019800" cy="4351338"/>
          </a:xfrm>
        </p:spPr>
        <p:txBody>
          <a:bodyPr>
            <a:normAutofit fontScale="92500"/>
          </a:bodyPr>
          <a:lstStyle/>
          <a:p>
            <a:r>
              <a:rPr lang="zh-CN" altLang="en-US" dirty="0"/>
              <a:t>现在生成器只根据</a:t>
            </a:r>
            <a:r>
              <a:rPr lang="en-US" altLang="zh-CN" dirty="0"/>
              <a:t>MAE</a:t>
            </a:r>
            <a:r>
              <a:rPr lang="zh-CN" altLang="en-US" dirty="0"/>
              <a:t>来调整梯度，是分类器辨别器公用带来的结果</a:t>
            </a:r>
            <a:endParaRPr lang="en-US" altLang="zh-CN" dirty="0"/>
          </a:p>
          <a:p>
            <a:r>
              <a:rPr lang="zh-CN" altLang="en-US" dirty="0"/>
              <a:t>三个数据集，和上一篇文章一致</a:t>
            </a:r>
            <a:endParaRPr lang="en-US" altLang="zh-CN" dirty="0"/>
          </a:p>
          <a:p>
            <a:r>
              <a:rPr lang="zh-CN" altLang="en-US" dirty="0"/>
              <a:t>未按迁移学习角度，固定训练</a:t>
            </a:r>
            <a:r>
              <a:rPr lang="en-US" altLang="zh-CN" dirty="0"/>
              <a:t>-</a:t>
            </a:r>
            <a:r>
              <a:rPr lang="zh-CN" altLang="en-US" dirty="0"/>
              <a:t>测试集</a:t>
            </a:r>
            <a:endParaRPr lang="en-US" altLang="zh-CN" dirty="0"/>
          </a:p>
          <a:p>
            <a:r>
              <a:rPr lang="zh-CN" altLang="en-US" dirty="0"/>
              <a:t>多角度做实验，理论验证过程非常充分</a:t>
            </a:r>
            <a:endParaRPr lang="en-US" altLang="zh-CN" dirty="0"/>
          </a:p>
          <a:p>
            <a:r>
              <a:rPr lang="zh-CN" altLang="en-US" dirty="0"/>
              <a:t>但是使用了数据过滤，导致指标虚高（原文结论提到）。</a:t>
            </a:r>
            <a:endParaRPr lang="en-US" altLang="zh-CN" dirty="0"/>
          </a:p>
          <a:p>
            <a:r>
              <a:rPr lang="zh-CN" altLang="en-US" dirty="0"/>
              <a:t>可穿戴传感器噪声最厉害，这就像泥水里加明矾</a:t>
            </a:r>
          </a:p>
        </p:txBody>
      </p:sp>
      <p:pic>
        <p:nvPicPr>
          <p:cNvPr id="5" name="图片 4">
            <a:extLst>
              <a:ext uri="{FF2B5EF4-FFF2-40B4-BE49-F238E27FC236}">
                <a16:creationId xmlns:a16="http://schemas.microsoft.com/office/drawing/2014/main" id="{85F51FE4-6116-D51D-4FCF-18585D8963B2}"/>
              </a:ext>
            </a:extLst>
          </p:cNvPr>
          <p:cNvPicPr>
            <a:picLocks noChangeAspect="1"/>
          </p:cNvPicPr>
          <p:nvPr/>
        </p:nvPicPr>
        <p:blipFill>
          <a:blip r:embed="rId2"/>
          <a:stretch>
            <a:fillRect/>
          </a:stretch>
        </p:blipFill>
        <p:spPr>
          <a:xfrm>
            <a:off x="6999094" y="0"/>
            <a:ext cx="4936894" cy="6900431"/>
          </a:xfrm>
          <a:prstGeom prst="rect">
            <a:avLst/>
          </a:prstGeom>
        </p:spPr>
      </p:pic>
    </p:spTree>
    <p:extLst>
      <p:ext uri="{BB962C8B-B14F-4D97-AF65-F5344CB8AC3E}">
        <p14:creationId xmlns:p14="http://schemas.microsoft.com/office/powerpoint/2010/main" val="3188157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DDFFB-02B8-10F8-9935-3345E24C0CA3}"/>
              </a:ext>
            </a:extLst>
          </p:cNvPr>
          <p:cNvSpPr>
            <a:spLocks noGrp="1"/>
          </p:cNvSpPr>
          <p:nvPr>
            <p:ph type="title"/>
          </p:nvPr>
        </p:nvSpPr>
        <p:spPr/>
        <p:txBody>
          <a:bodyPr>
            <a:normAutofit fontScale="90000"/>
          </a:bodyPr>
          <a:lstStyle/>
          <a:p>
            <a:r>
              <a:rPr lang="en-US" altLang="zh-CN" dirty="0"/>
              <a:t>Context-aware mutual learning for semi-supervised human activity recognition using wearable sensors </a:t>
            </a:r>
            <a:r>
              <a:rPr lang="en-US" altLang="zh-CN" b="1" i="1" dirty="0"/>
              <a:t>Expert Systems With Applications 2023</a:t>
            </a:r>
            <a:endParaRPr lang="zh-CN" altLang="en-US" b="1" i="1" dirty="0"/>
          </a:p>
        </p:txBody>
      </p:sp>
      <p:sp>
        <p:nvSpPr>
          <p:cNvPr id="3" name="内容占位符 2">
            <a:extLst>
              <a:ext uri="{FF2B5EF4-FFF2-40B4-BE49-F238E27FC236}">
                <a16:creationId xmlns:a16="http://schemas.microsoft.com/office/drawing/2014/main" id="{B2A69384-6B82-D33A-7D05-B62775421134}"/>
              </a:ext>
            </a:extLst>
          </p:cNvPr>
          <p:cNvSpPr>
            <a:spLocks noGrp="1"/>
          </p:cNvSpPr>
          <p:nvPr>
            <p:ph idx="1"/>
          </p:nvPr>
        </p:nvSpPr>
        <p:spPr>
          <a:xfrm>
            <a:off x="771525" y="2254250"/>
            <a:ext cx="10515600" cy="4351338"/>
          </a:xfrm>
        </p:spPr>
        <p:txBody>
          <a:bodyPr/>
          <a:lstStyle/>
          <a:p>
            <a:r>
              <a:rPr lang="zh-CN" altLang="en-US" dirty="0"/>
              <a:t>不再聚焦生成，顶级长文</a:t>
            </a:r>
            <a:endParaRPr lang="en-US" altLang="zh-CN" dirty="0"/>
          </a:p>
          <a:p>
            <a:r>
              <a:rPr lang="zh-CN" altLang="en-US" dirty="0"/>
              <a:t>主打知识蒸馏的主</a:t>
            </a:r>
            <a:r>
              <a:rPr lang="en-US" altLang="zh-CN" dirty="0"/>
              <a:t>-</a:t>
            </a:r>
            <a:r>
              <a:rPr lang="zh-CN" altLang="en-US" dirty="0"/>
              <a:t>副网络互相训练，无论有无标签、两种网络都会经过，分别得到两组预测标签，一共四组</a:t>
            </a:r>
          </a:p>
        </p:txBody>
      </p:sp>
      <p:pic>
        <p:nvPicPr>
          <p:cNvPr id="5" name="图片 4">
            <a:extLst>
              <a:ext uri="{FF2B5EF4-FFF2-40B4-BE49-F238E27FC236}">
                <a16:creationId xmlns:a16="http://schemas.microsoft.com/office/drawing/2014/main" id="{EC4B7B4D-AF75-C3C3-2D5B-51FEACBEEBAF}"/>
              </a:ext>
            </a:extLst>
          </p:cNvPr>
          <p:cNvPicPr>
            <a:picLocks noChangeAspect="1"/>
          </p:cNvPicPr>
          <p:nvPr/>
        </p:nvPicPr>
        <p:blipFill>
          <a:blip r:embed="rId2"/>
          <a:stretch>
            <a:fillRect/>
          </a:stretch>
        </p:blipFill>
        <p:spPr>
          <a:xfrm>
            <a:off x="1326351" y="3506721"/>
            <a:ext cx="9539297" cy="3351279"/>
          </a:xfrm>
          <a:prstGeom prst="rect">
            <a:avLst/>
          </a:prstGeom>
        </p:spPr>
      </p:pic>
    </p:spTree>
    <p:extLst>
      <p:ext uri="{BB962C8B-B14F-4D97-AF65-F5344CB8AC3E}">
        <p14:creationId xmlns:p14="http://schemas.microsoft.com/office/powerpoint/2010/main" val="175783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3E303-8F1F-DDC0-FF90-52B1138B655A}"/>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1AA1A005-4F84-AA6B-49AC-4910C929D6C9}"/>
              </a:ext>
            </a:extLst>
          </p:cNvPr>
          <p:cNvSpPr>
            <a:spLocks noGrp="1"/>
          </p:cNvSpPr>
          <p:nvPr>
            <p:ph idx="1"/>
          </p:nvPr>
        </p:nvSpPr>
        <p:spPr>
          <a:xfrm>
            <a:off x="838200" y="1825625"/>
            <a:ext cx="10515600" cy="1325563"/>
          </a:xfrm>
        </p:spPr>
        <p:txBody>
          <a:bodyPr/>
          <a:lstStyle/>
          <a:p>
            <a:r>
              <a:rPr lang="zh-CN" altLang="en-US" dirty="0"/>
              <a:t>不同域所构成的分布不同，各分布的数字特征不一样。</a:t>
            </a:r>
            <a:endParaRPr lang="en-US" altLang="zh-CN" dirty="0"/>
          </a:p>
          <a:p>
            <a:r>
              <a:rPr lang="zh-CN" altLang="en-US" dirty="0"/>
              <a:t>本文借助了最大均值差异，计算不同分布上的数值的距离</a:t>
            </a:r>
            <a:endParaRPr lang="en-US" altLang="zh-CN" dirty="0"/>
          </a:p>
          <a:p>
            <a:endParaRPr lang="en-US" altLang="zh-CN" dirty="0"/>
          </a:p>
        </p:txBody>
      </p:sp>
      <p:sp>
        <p:nvSpPr>
          <p:cNvPr id="5" name="文本框 4">
            <a:extLst>
              <a:ext uri="{FF2B5EF4-FFF2-40B4-BE49-F238E27FC236}">
                <a16:creationId xmlns:a16="http://schemas.microsoft.com/office/drawing/2014/main" id="{224E3641-3B72-7D95-6EBD-283903A1BB9A}"/>
              </a:ext>
            </a:extLst>
          </p:cNvPr>
          <p:cNvSpPr txBox="1"/>
          <p:nvPr/>
        </p:nvSpPr>
        <p:spPr>
          <a:xfrm>
            <a:off x="933450" y="4933861"/>
            <a:ext cx="6143625" cy="1200329"/>
          </a:xfrm>
          <a:prstGeom prst="rect">
            <a:avLst/>
          </a:prstGeom>
          <a:noFill/>
        </p:spPr>
        <p:txBody>
          <a:bodyPr wrap="square">
            <a:spAutoFit/>
          </a:bodyPr>
          <a:lstStyle/>
          <a:p>
            <a:r>
              <a:rPr lang="zh-CN" altLang="en-US" b="0" i="0" dirty="0">
                <a:solidFill>
                  <a:srgbClr val="121212"/>
                </a:solidFill>
                <a:effectLst/>
                <a:latin typeface="-apple-system"/>
              </a:rPr>
              <a:t>如果两个随机变量的的任意阶矩都相同的话，那么这两个随机变量的分布一致。若两个随机变量的分布不相同，那么使得两个分布之间差距最大的那个矩被用来作为度量两个随机变量距离的标准</a:t>
            </a:r>
            <a:endParaRPr lang="zh-CN" altLang="en-US" dirty="0"/>
          </a:p>
        </p:txBody>
      </p:sp>
    </p:spTree>
    <p:extLst>
      <p:ext uri="{BB962C8B-B14F-4D97-AF65-F5344CB8AC3E}">
        <p14:creationId xmlns:p14="http://schemas.microsoft.com/office/powerpoint/2010/main" val="227468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0F8E0-6CC9-A635-C667-C05B88C4D6E4}"/>
              </a:ext>
            </a:extLst>
          </p:cNvPr>
          <p:cNvSpPr>
            <a:spLocks noGrp="1"/>
          </p:cNvSpPr>
          <p:nvPr>
            <p:ph type="title"/>
          </p:nvPr>
        </p:nvSpPr>
        <p:spPr/>
        <p:txBody>
          <a:bodyPr/>
          <a:lstStyle/>
          <a:p>
            <a:r>
              <a:rPr lang="zh-CN" altLang="en-US" dirty="0"/>
              <a:t>半监督互相训练的原生问题</a:t>
            </a:r>
          </a:p>
        </p:txBody>
      </p:sp>
      <p:sp>
        <p:nvSpPr>
          <p:cNvPr id="3" name="内容占位符 2">
            <a:extLst>
              <a:ext uri="{FF2B5EF4-FFF2-40B4-BE49-F238E27FC236}">
                <a16:creationId xmlns:a16="http://schemas.microsoft.com/office/drawing/2014/main" id="{699B8F5D-CB7F-A04C-6108-9886D96EF3CC}"/>
              </a:ext>
            </a:extLst>
          </p:cNvPr>
          <p:cNvSpPr>
            <a:spLocks noGrp="1"/>
          </p:cNvSpPr>
          <p:nvPr>
            <p:ph idx="1"/>
          </p:nvPr>
        </p:nvSpPr>
        <p:spPr>
          <a:xfrm>
            <a:off x="942975" y="1825625"/>
            <a:ext cx="10515600" cy="4351338"/>
          </a:xfrm>
        </p:spPr>
        <p:txBody>
          <a:bodyPr/>
          <a:lstStyle/>
          <a:p>
            <a:r>
              <a:rPr lang="zh-CN" altLang="en-US" dirty="0"/>
              <a:t>担心主副网络从有标签数据中学到与互相差别很大的标签分布</a:t>
            </a:r>
            <a:endParaRPr lang="en-US" altLang="zh-CN" dirty="0"/>
          </a:p>
          <a:p>
            <a:r>
              <a:rPr lang="zh-CN" altLang="en-US" dirty="0"/>
              <a:t>担心主副网络从无标签数据中学到与互相差别很小的标签分布</a:t>
            </a:r>
            <a:endParaRPr lang="en-US" altLang="zh-CN" dirty="0"/>
          </a:p>
          <a:p>
            <a:r>
              <a:rPr lang="zh-CN" altLang="en-US" dirty="0"/>
              <a:t>担心主副网络从无标签数据中学到与真实标签分布差别很大的标签分布</a:t>
            </a:r>
            <a:r>
              <a:rPr lang="en-US" altLang="zh-CN" dirty="0"/>
              <a:t>,</a:t>
            </a:r>
            <a:r>
              <a:rPr lang="zh-CN" altLang="en-US" dirty="0"/>
              <a:t>盲人过独木桥</a:t>
            </a:r>
            <a:endParaRPr lang="en-US" altLang="zh-CN" dirty="0"/>
          </a:p>
          <a:p>
            <a:r>
              <a:rPr lang="zh-CN" altLang="en-US" dirty="0"/>
              <a:t>两种网络的损失由四部分构成，现只说主网络</a:t>
            </a:r>
            <a:endParaRPr lang="en-US" altLang="zh-CN" dirty="0"/>
          </a:p>
          <a:p>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34A150A2-525D-8DD5-76CB-DC63E3646504}"/>
              </a:ext>
            </a:extLst>
          </p:cNvPr>
          <p:cNvPicPr>
            <a:picLocks noChangeAspect="1"/>
          </p:cNvPicPr>
          <p:nvPr/>
        </p:nvPicPr>
        <p:blipFill>
          <a:blip r:embed="rId2"/>
          <a:stretch>
            <a:fillRect/>
          </a:stretch>
        </p:blipFill>
        <p:spPr>
          <a:xfrm>
            <a:off x="285789" y="4146168"/>
            <a:ext cx="5401429" cy="952633"/>
          </a:xfrm>
          <a:prstGeom prst="rect">
            <a:avLst/>
          </a:prstGeom>
        </p:spPr>
      </p:pic>
      <p:pic>
        <p:nvPicPr>
          <p:cNvPr id="5" name="图片 4">
            <a:extLst>
              <a:ext uri="{FF2B5EF4-FFF2-40B4-BE49-F238E27FC236}">
                <a16:creationId xmlns:a16="http://schemas.microsoft.com/office/drawing/2014/main" id="{66376C9A-776C-1DCB-EDDB-1C0D0328EA3E}"/>
              </a:ext>
            </a:extLst>
          </p:cNvPr>
          <p:cNvPicPr>
            <a:picLocks noChangeAspect="1"/>
          </p:cNvPicPr>
          <p:nvPr/>
        </p:nvPicPr>
        <p:blipFill>
          <a:blip r:embed="rId3"/>
          <a:stretch>
            <a:fillRect/>
          </a:stretch>
        </p:blipFill>
        <p:spPr>
          <a:xfrm>
            <a:off x="285789" y="5232353"/>
            <a:ext cx="4315427" cy="924054"/>
          </a:xfrm>
          <a:prstGeom prst="rect">
            <a:avLst/>
          </a:prstGeom>
        </p:spPr>
      </p:pic>
      <p:pic>
        <p:nvPicPr>
          <p:cNvPr id="6" name="图片 5">
            <a:extLst>
              <a:ext uri="{FF2B5EF4-FFF2-40B4-BE49-F238E27FC236}">
                <a16:creationId xmlns:a16="http://schemas.microsoft.com/office/drawing/2014/main" id="{56C6DAA8-8622-75E1-D40E-9886E6CFD807}"/>
              </a:ext>
            </a:extLst>
          </p:cNvPr>
          <p:cNvPicPr>
            <a:picLocks noChangeAspect="1"/>
          </p:cNvPicPr>
          <p:nvPr/>
        </p:nvPicPr>
        <p:blipFill>
          <a:blip r:embed="rId4"/>
          <a:stretch>
            <a:fillRect/>
          </a:stretch>
        </p:blipFill>
        <p:spPr>
          <a:xfrm>
            <a:off x="142354" y="6156407"/>
            <a:ext cx="3734321" cy="685896"/>
          </a:xfrm>
          <a:prstGeom prst="rect">
            <a:avLst/>
          </a:prstGeom>
        </p:spPr>
      </p:pic>
      <p:pic>
        <p:nvPicPr>
          <p:cNvPr id="7" name="图片 6">
            <a:extLst>
              <a:ext uri="{FF2B5EF4-FFF2-40B4-BE49-F238E27FC236}">
                <a16:creationId xmlns:a16="http://schemas.microsoft.com/office/drawing/2014/main" id="{C07D91B3-7C3E-E69F-31E0-C4ECEA6A61E7}"/>
              </a:ext>
            </a:extLst>
          </p:cNvPr>
          <p:cNvPicPr>
            <a:picLocks noChangeAspect="1"/>
          </p:cNvPicPr>
          <p:nvPr/>
        </p:nvPicPr>
        <p:blipFill>
          <a:blip r:embed="rId5"/>
          <a:stretch>
            <a:fillRect/>
          </a:stretch>
        </p:blipFill>
        <p:spPr>
          <a:xfrm>
            <a:off x="8991154" y="4603524"/>
            <a:ext cx="2915057" cy="2048161"/>
          </a:xfrm>
          <a:prstGeom prst="rect">
            <a:avLst/>
          </a:prstGeom>
        </p:spPr>
      </p:pic>
      <p:pic>
        <p:nvPicPr>
          <p:cNvPr id="8" name="图片 7">
            <a:extLst>
              <a:ext uri="{FF2B5EF4-FFF2-40B4-BE49-F238E27FC236}">
                <a16:creationId xmlns:a16="http://schemas.microsoft.com/office/drawing/2014/main" id="{7E9B2551-1754-17B5-C621-1F79637D53B0}"/>
              </a:ext>
            </a:extLst>
          </p:cNvPr>
          <p:cNvPicPr>
            <a:picLocks noChangeAspect="1"/>
          </p:cNvPicPr>
          <p:nvPr/>
        </p:nvPicPr>
        <p:blipFill>
          <a:blip r:embed="rId6"/>
          <a:stretch>
            <a:fillRect/>
          </a:stretch>
        </p:blipFill>
        <p:spPr>
          <a:xfrm>
            <a:off x="3876675" y="6017537"/>
            <a:ext cx="4887007" cy="657317"/>
          </a:xfrm>
          <a:prstGeom prst="rect">
            <a:avLst/>
          </a:prstGeom>
        </p:spPr>
      </p:pic>
    </p:spTree>
    <p:extLst>
      <p:ext uri="{BB962C8B-B14F-4D97-AF65-F5344CB8AC3E}">
        <p14:creationId xmlns:p14="http://schemas.microsoft.com/office/powerpoint/2010/main" val="3316389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6E0B1-2A22-79A7-68D6-F90043C9B0B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A57E74A-3835-C94D-EDED-342D957AAD62}"/>
              </a:ext>
            </a:extLst>
          </p:cNvPr>
          <p:cNvSpPr>
            <a:spLocks noGrp="1"/>
          </p:cNvSpPr>
          <p:nvPr>
            <p:ph idx="1"/>
          </p:nvPr>
        </p:nvSpPr>
        <p:spPr/>
        <p:txBody>
          <a:bodyPr/>
          <a:lstStyle/>
          <a:p>
            <a:r>
              <a:rPr lang="zh-CN" altLang="en-US" dirty="0"/>
              <a:t>有标签数据用交叉熵；无标签数据之间用</a:t>
            </a:r>
            <a:r>
              <a:rPr lang="en-US" altLang="zh-CN" dirty="0"/>
              <a:t>KL</a:t>
            </a:r>
            <a:r>
              <a:rPr lang="zh-CN" altLang="en-US" dirty="0"/>
              <a:t>散度</a:t>
            </a:r>
            <a:r>
              <a:rPr lang="en-US" altLang="zh-CN" dirty="0"/>
              <a:t>*</a:t>
            </a:r>
            <a:r>
              <a:rPr lang="zh-CN" altLang="en-US" dirty="0"/>
              <a:t>副网络预测概率最大值的置信度（不太理解，文章中这个方法是借鉴某文献，应该是有知识没补到），这样除了从训练流程，从损失函数也能体现出互相；主副网络预测的有标签分布要相似，因为你总有真实标签可以参考；最后，无标签预测的类分布要和真实分布相似。</a:t>
            </a:r>
            <a:endParaRPr lang="en-US" altLang="zh-CN" dirty="0"/>
          </a:p>
          <a:p>
            <a:endParaRPr lang="en-US" altLang="zh-CN" dirty="0"/>
          </a:p>
          <a:p>
            <a:endParaRPr lang="en-US" altLang="zh-CN" dirty="0"/>
          </a:p>
          <a:p>
            <a:r>
              <a:rPr lang="zh-CN" altLang="en-US" dirty="0"/>
              <a:t>两个不同初始化的相同结构网络实际上很难说能解决原生问题，为了强化理论上互相学习的信息交换，加入了上下文感知的方法</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676554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34432-6533-7641-594A-1EA4C15B157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83679C7-C11E-8178-D848-D372B518E2AC}"/>
              </a:ext>
            </a:extLst>
          </p:cNvPr>
          <p:cNvSpPr>
            <a:spLocks noGrp="1"/>
          </p:cNvSpPr>
          <p:nvPr>
            <p:ph idx="1"/>
          </p:nvPr>
        </p:nvSpPr>
        <p:spPr>
          <a:xfrm>
            <a:off x="838200" y="1825625"/>
            <a:ext cx="4419600" cy="4351338"/>
          </a:xfrm>
        </p:spPr>
        <p:txBody>
          <a:bodyPr>
            <a:normAutofit fontScale="92500" lnSpcReduction="20000"/>
          </a:bodyPr>
          <a:lstStyle/>
          <a:p>
            <a:r>
              <a:rPr lang="zh-CN" altLang="en-US" dirty="0"/>
              <a:t>图注意力方法聚合，聚合函数在文中用了四种相似函数（不展开）</a:t>
            </a:r>
            <a:endParaRPr lang="en-US" altLang="zh-CN" dirty="0"/>
          </a:p>
          <a:p>
            <a:r>
              <a:rPr lang="en-US" altLang="zh-CN" dirty="0"/>
              <a:t>b</a:t>
            </a:r>
            <a:r>
              <a:rPr lang="zh-CN" altLang="en-US" dirty="0"/>
              <a:t>是序列，同一段时间同一个人录制的算一个序列</a:t>
            </a:r>
            <a:endParaRPr lang="en-US" altLang="zh-CN" dirty="0"/>
          </a:p>
          <a:p>
            <a:r>
              <a:rPr lang="en-US" altLang="zh-CN" dirty="0"/>
              <a:t>a</a:t>
            </a:r>
            <a:r>
              <a:rPr lang="zh-CN" altLang="en-US" dirty="0"/>
              <a:t>是序列划分为的滑窗，按时间戳排序，</a:t>
            </a:r>
            <a:r>
              <a:rPr lang="en-US" altLang="zh-CN" dirty="0"/>
              <a:t>T</a:t>
            </a:r>
            <a:r>
              <a:rPr lang="zh-CN" altLang="en-US" dirty="0"/>
              <a:t>是滑窗范围，文中为</a:t>
            </a:r>
            <a:r>
              <a:rPr lang="en-US" altLang="zh-CN" dirty="0"/>
              <a:t>2</a:t>
            </a:r>
          </a:p>
          <a:p>
            <a:r>
              <a:rPr lang="zh-CN" altLang="en-US" dirty="0"/>
              <a:t>这个图是隐藏层特征</a:t>
            </a:r>
            <a:r>
              <a:rPr lang="en-US" altLang="zh-CN" dirty="0"/>
              <a:t>+</a:t>
            </a:r>
            <a:r>
              <a:rPr lang="zh-CN" altLang="en-US" dirty="0"/>
              <a:t>先验知识构造的，每个滑窗都会变成一幅小图，</a:t>
            </a:r>
            <a:endParaRPr lang="en-US" altLang="zh-CN" dirty="0"/>
          </a:p>
          <a:p>
            <a:r>
              <a:rPr lang="zh-CN" altLang="en-US"/>
              <a:t>这样确实能考虑到上下文，符合标题的含义</a:t>
            </a:r>
            <a:endParaRPr lang="zh-CN" altLang="en-US" dirty="0"/>
          </a:p>
        </p:txBody>
      </p:sp>
      <p:pic>
        <p:nvPicPr>
          <p:cNvPr id="5" name="图片 4">
            <a:extLst>
              <a:ext uri="{FF2B5EF4-FFF2-40B4-BE49-F238E27FC236}">
                <a16:creationId xmlns:a16="http://schemas.microsoft.com/office/drawing/2014/main" id="{2C40E486-CF19-1568-0A9F-0E9A189E1492}"/>
              </a:ext>
            </a:extLst>
          </p:cNvPr>
          <p:cNvPicPr>
            <a:picLocks noChangeAspect="1"/>
          </p:cNvPicPr>
          <p:nvPr/>
        </p:nvPicPr>
        <p:blipFill>
          <a:blip r:embed="rId2"/>
          <a:stretch>
            <a:fillRect/>
          </a:stretch>
        </p:blipFill>
        <p:spPr>
          <a:xfrm>
            <a:off x="5185864" y="0"/>
            <a:ext cx="7135221" cy="5649113"/>
          </a:xfrm>
          <a:prstGeom prst="rect">
            <a:avLst/>
          </a:prstGeom>
        </p:spPr>
      </p:pic>
      <p:pic>
        <p:nvPicPr>
          <p:cNvPr id="7" name="图片 6">
            <a:extLst>
              <a:ext uri="{FF2B5EF4-FFF2-40B4-BE49-F238E27FC236}">
                <a16:creationId xmlns:a16="http://schemas.microsoft.com/office/drawing/2014/main" id="{406A9D7F-136E-2D8E-74D9-5A9D8EE8B960}"/>
              </a:ext>
            </a:extLst>
          </p:cNvPr>
          <p:cNvPicPr>
            <a:picLocks noChangeAspect="1"/>
          </p:cNvPicPr>
          <p:nvPr/>
        </p:nvPicPr>
        <p:blipFill>
          <a:blip r:embed="rId3"/>
          <a:stretch>
            <a:fillRect/>
          </a:stretch>
        </p:blipFill>
        <p:spPr>
          <a:xfrm>
            <a:off x="6026330" y="5649113"/>
            <a:ext cx="5229955" cy="990738"/>
          </a:xfrm>
          <a:prstGeom prst="rect">
            <a:avLst/>
          </a:prstGeom>
        </p:spPr>
      </p:pic>
    </p:spTree>
    <p:extLst>
      <p:ext uri="{BB962C8B-B14F-4D97-AF65-F5344CB8AC3E}">
        <p14:creationId xmlns:p14="http://schemas.microsoft.com/office/powerpoint/2010/main" val="204558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28ACA-EE7D-4A01-5544-DE62BA26CEC6}"/>
              </a:ext>
            </a:extLst>
          </p:cNvPr>
          <p:cNvSpPr>
            <a:spLocks noGrp="1"/>
          </p:cNvSpPr>
          <p:nvPr>
            <p:ph type="title"/>
          </p:nvPr>
        </p:nvSpPr>
        <p:spPr/>
        <p:txBody>
          <a:bodyPr/>
          <a:lstStyle/>
          <a:p>
            <a:r>
              <a:rPr lang="zh-CN" altLang="en-US" dirty="0"/>
              <a:t>前提</a:t>
            </a:r>
          </a:p>
        </p:txBody>
      </p:sp>
      <p:sp>
        <p:nvSpPr>
          <p:cNvPr id="5" name="文本框 4">
            <a:extLst>
              <a:ext uri="{FF2B5EF4-FFF2-40B4-BE49-F238E27FC236}">
                <a16:creationId xmlns:a16="http://schemas.microsoft.com/office/drawing/2014/main" id="{24CEA05D-AD08-903F-869E-5DD3CCE34BCA}"/>
              </a:ext>
            </a:extLst>
          </p:cNvPr>
          <p:cNvSpPr txBox="1"/>
          <p:nvPr/>
        </p:nvSpPr>
        <p:spPr>
          <a:xfrm>
            <a:off x="990599" y="1847761"/>
            <a:ext cx="8467725" cy="2554545"/>
          </a:xfrm>
          <a:prstGeom prst="rect">
            <a:avLst/>
          </a:prstGeom>
          <a:noFill/>
        </p:spPr>
        <p:txBody>
          <a:bodyPr wrap="square">
            <a:spAutoFit/>
          </a:bodyPr>
          <a:lstStyle/>
          <a:p>
            <a:r>
              <a:rPr lang="zh-CN" altLang="en-US" sz="3200" b="0" i="0" dirty="0">
                <a:solidFill>
                  <a:srgbClr val="121212"/>
                </a:solidFill>
                <a:effectLst/>
                <a:latin typeface="-apple-system"/>
              </a:rPr>
              <a:t>如果</a:t>
            </a:r>
            <a:r>
              <a:rPr lang="zh-CN" altLang="en-US" sz="3200" b="1" i="0" dirty="0">
                <a:solidFill>
                  <a:srgbClr val="121212"/>
                </a:solidFill>
                <a:effectLst/>
                <a:latin typeface="-apple-system"/>
              </a:rPr>
              <a:t>两个随机变量的的任意阶矩</a:t>
            </a:r>
            <a:r>
              <a:rPr lang="zh-CN" altLang="en-US" sz="3200" b="0" i="0" dirty="0">
                <a:solidFill>
                  <a:srgbClr val="121212"/>
                </a:solidFill>
                <a:effectLst/>
                <a:latin typeface="-apple-system"/>
              </a:rPr>
              <a:t>都相同的话，那么这两个随机变量的分布一致。若两个随机变量的分布不相同，那么使得两个分布之间差距最大的那个矩被用来作为度量两个随机变量距离的标准</a:t>
            </a:r>
            <a:endParaRPr lang="zh-CN" altLang="en-US" sz="3200" dirty="0"/>
          </a:p>
        </p:txBody>
      </p:sp>
    </p:spTree>
    <p:extLst>
      <p:ext uri="{BB962C8B-B14F-4D97-AF65-F5344CB8AC3E}">
        <p14:creationId xmlns:p14="http://schemas.microsoft.com/office/powerpoint/2010/main" val="180767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38C35-D912-0150-51EB-ECBCE4645BD0}"/>
              </a:ext>
            </a:extLst>
          </p:cNvPr>
          <p:cNvSpPr>
            <a:spLocks noGrp="1"/>
          </p:cNvSpPr>
          <p:nvPr>
            <p:ph type="title"/>
          </p:nvPr>
        </p:nvSpPr>
        <p:spPr/>
        <p:txBody>
          <a:bodyPr/>
          <a:lstStyle/>
          <a:p>
            <a:r>
              <a:rPr lang="zh-CN" altLang="en-US" dirty="0"/>
              <a:t>知识点</a:t>
            </a:r>
          </a:p>
        </p:txBody>
      </p:sp>
      <p:sp>
        <p:nvSpPr>
          <p:cNvPr id="3" name="内容占位符 2">
            <a:extLst>
              <a:ext uri="{FF2B5EF4-FFF2-40B4-BE49-F238E27FC236}">
                <a16:creationId xmlns:a16="http://schemas.microsoft.com/office/drawing/2014/main" id="{BDC86229-7B9C-E612-D6F1-B8CF76486953}"/>
              </a:ext>
            </a:extLst>
          </p:cNvPr>
          <p:cNvSpPr>
            <a:spLocks noGrp="1"/>
          </p:cNvSpPr>
          <p:nvPr>
            <p:ph idx="1"/>
          </p:nvPr>
        </p:nvSpPr>
        <p:spPr/>
        <p:txBody>
          <a:bodyPr/>
          <a:lstStyle/>
          <a:p>
            <a:r>
              <a:rPr lang="en-US" altLang="zh-CN" dirty="0"/>
              <a:t>Maximum Mean Discrepancy </a:t>
            </a:r>
            <a:r>
              <a:rPr lang="zh-CN" altLang="en-US" dirty="0"/>
              <a:t>最大均值差异</a:t>
            </a:r>
            <a:endParaRPr lang="en-US" altLang="zh-CN" dirty="0"/>
          </a:p>
          <a:p>
            <a:r>
              <a:rPr lang="en-US" altLang="zh-CN" dirty="0"/>
              <a:t>RKHS</a:t>
            </a:r>
          </a:p>
          <a:p>
            <a:r>
              <a:rPr lang="zh-CN" altLang="en-US" dirty="0"/>
              <a:t>核函数</a:t>
            </a:r>
            <a:r>
              <a:rPr lang="en-US" altLang="zh-CN" dirty="0"/>
              <a:t>-</a:t>
            </a:r>
            <a:r>
              <a:rPr lang="zh-CN" altLang="en-US" dirty="0"/>
              <a:t>核均值嵌入</a:t>
            </a:r>
            <a:endParaRPr lang="en-US" altLang="zh-CN" dirty="0"/>
          </a:p>
          <a:p>
            <a:r>
              <a:rPr lang="en-US" altLang="zh-CN" dirty="0"/>
              <a:t>Hilbert</a:t>
            </a:r>
            <a:r>
              <a:rPr lang="zh-CN" altLang="en-US" dirty="0"/>
              <a:t>空间</a:t>
            </a:r>
            <a:endParaRPr lang="en-US" altLang="zh-CN" dirty="0"/>
          </a:p>
          <a:p>
            <a:r>
              <a:rPr lang="zh-CN" altLang="en-US" dirty="0"/>
              <a:t>线性算子</a:t>
            </a:r>
          </a:p>
        </p:txBody>
      </p:sp>
    </p:spTree>
    <p:extLst>
      <p:ext uri="{BB962C8B-B14F-4D97-AF65-F5344CB8AC3E}">
        <p14:creationId xmlns:p14="http://schemas.microsoft.com/office/powerpoint/2010/main" val="413041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074A5-E328-201A-6C62-458E991749EF}"/>
              </a:ext>
            </a:extLst>
          </p:cNvPr>
          <p:cNvSpPr>
            <a:spLocks noGrp="1"/>
          </p:cNvSpPr>
          <p:nvPr>
            <p:ph type="title"/>
          </p:nvPr>
        </p:nvSpPr>
        <p:spPr>
          <a:xfrm>
            <a:off x="1190625" y="1336675"/>
            <a:ext cx="10515600" cy="1325563"/>
          </a:xfrm>
        </p:spPr>
        <p:txBody>
          <a:bodyPr/>
          <a:lstStyle/>
          <a:p>
            <a:r>
              <a:rPr lang="en-US" altLang="zh-CN" dirty="0"/>
              <a:t>Semi-Supervised Convolutional Neural Networks for Human Activity Recognition</a:t>
            </a:r>
            <a:endParaRPr lang="zh-CN" altLang="en-US" dirty="0"/>
          </a:p>
        </p:txBody>
      </p:sp>
      <p:sp>
        <p:nvSpPr>
          <p:cNvPr id="3" name="内容占位符 2">
            <a:extLst>
              <a:ext uri="{FF2B5EF4-FFF2-40B4-BE49-F238E27FC236}">
                <a16:creationId xmlns:a16="http://schemas.microsoft.com/office/drawing/2014/main" id="{4E23D963-C97B-5FF1-0CC0-7651B3BC0656}"/>
              </a:ext>
            </a:extLst>
          </p:cNvPr>
          <p:cNvSpPr>
            <a:spLocks noGrp="1"/>
          </p:cNvSpPr>
          <p:nvPr>
            <p:ph idx="1"/>
          </p:nvPr>
        </p:nvSpPr>
        <p:spPr>
          <a:xfrm>
            <a:off x="923925" y="3228975"/>
            <a:ext cx="10515600" cy="650875"/>
          </a:xfrm>
        </p:spPr>
        <p:txBody>
          <a:bodyPr/>
          <a:lstStyle/>
          <a:p>
            <a:r>
              <a:rPr lang="en-US" altLang="zh-CN" dirty="0"/>
              <a:t>2017 IEEE International Conference on Big Data (BIGDATA)</a:t>
            </a:r>
          </a:p>
        </p:txBody>
      </p:sp>
    </p:spTree>
    <p:extLst>
      <p:ext uri="{BB962C8B-B14F-4D97-AF65-F5344CB8AC3E}">
        <p14:creationId xmlns:p14="http://schemas.microsoft.com/office/powerpoint/2010/main" val="333701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E7689-0F42-FAE2-A768-4E42EFBF1521}"/>
              </a:ext>
            </a:extLst>
          </p:cNvPr>
          <p:cNvSpPr>
            <a:spLocks noGrp="1"/>
          </p:cNvSpPr>
          <p:nvPr>
            <p:ph type="title"/>
          </p:nvPr>
        </p:nvSpPr>
        <p:spPr/>
        <p:txBody>
          <a:bodyPr/>
          <a:lstStyle/>
          <a:p>
            <a:r>
              <a:rPr lang="zh-CN" altLang="en-US" dirty="0"/>
              <a:t>半监督入门文</a:t>
            </a:r>
          </a:p>
        </p:txBody>
      </p:sp>
      <p:sp>
        <p:nvSpPr>
          <p:cNvPr id="3" name="内容占位符 2">
            <a:extLst>
              <a:ext uri="{FF2B5EF4-FFF2-40B4-BE49-F238E27FC236}">
                <a16:creationId xmlns:a16="http://schemas.microsoft.com/office/drawing/2014/main" id="{E66CD61C-9C9C-4A82-37EC-CF14A9B968A5}"/>
              </a:ext>
            </a:extLst>
          </p:cNvPr>
          <p:cNvSpPr>
            <a:spLocks noGrp="1"/>
          </p:cNvSpPr>
          <p:nvPr>
            <p:ph idx="1"/>
          </p:nvPr>
        </p:nvSpPr>
        <p:spPr>
          <a:xfrm>
            <a:off x="838200" y="1825625"/>
            <a:ext cx="10515600" cy="2727325"/>
          </a:xfrm>
        </p:spPr>
        <p:txBody>
          <a:bodyPr/>
          <a:lstStyle/>
          <a:p>
            <a:r>
              <a:rPr lang="zh-CN" altLang="en-US" dirty="0"/>
              <a:t>半监督约束了实验流程，与实验方法弱相关</a:t>
            </a:r>
            <a:endParaRPr lang="en-US" altLang="zh-CN" dirty="0"/>
          </a:p>
          <a:p>
            <a:r>
              <a:rPr lang="zh-CN" altLang="en-US" dirty="0"/>
              <a:t>满足聚类假设和平滑假设，此处无流形假设</a:t>
            </a:r>
            <a:endParaRPr lang="en-US" altLang="zh-CN" dirty="0"/>
          </a:p>
          <a:p>
            <a:r>
              <a:rPr lang="zh-CN" altLang="en-US" dirty="0"/>
              <a:t>按流程分为有监督和无监督部分，训练流程可以是端到端</a:t>
            </a:r>
            <a:endParaRPr lang="en-US" altLang="zh-CN" dirty="0"/>
          </a:p>
          <a:p>
            <a:r>
              <a:rPr lang="zh-CN" altLang="en-US" dirty="0"/>
              <a:t>按数据种类分为有标签和无标签</a:t>
            </a:r>
            <a:endParaRPr lang="en-US" altLang="zh-CN" dirty="0"/>
          </a:p>
          <a:p>
            <a:r>
              <a:rPr lang="zh-CN" altLang="en-US" dirty="0"/>
              <a:t>按推断方式分为目标域可见与不可见</a:t>
            </a:r>
            <a:endParaRPr lang="en-US" altLang="zh-CN" dirty="0"/>
          </a:p>
          <a:p>
            <a:endParaRPr lang="en-US" altLang="zh-CN" dirty="0"/>
          </a:p>
        </p:txBody>
      </p:sp>
    </p:spTree>
    <p:extLst>
      <p:ext uri="{BB962C8B-B14F-4D97-AF65-F5344CB8AC3E}">
        <p14:creationId xmlns:p14="http://schemas.microsoft.com/office/powerpoint/2010/main" val="149201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D5809-20BF-4EE3-7CEB-C95ABFBCCC6F}"/>
              </a:ext>
            </a:extLst>
          </p:cNvPr>
          <p:cNvSpPr>
            <a:spLocks noGrp="1"/>
          </p:cNvSpPr>
          <p:nvPr>
            <p:ph type="title"/>
          </p:nvPr>
        </p:nvSpPr>
        <p:spPr/>
        <p:txBody>
          <a:bodyPr/>
          <a:lstStyle/>
          <a:p>
            <a:r>
              <a:rPr lang="zh-CN" altLang="en-US" dirty="0"/>
              <a:t>训练流程</a:t>
            </a:r>
          </a:p>
        </p:txBody>
      </p:sp>
      <p:sp>
        <p:nvSpPr>
          <p:cNvPr id="4" name="内容占位符 3">
            <a:extLst>
              <a:ext uri="{FF2B5EF4-FFF2-40B4-BE49-F238E27FC236}">
                <a16:creationId xmlns:a16="http://schemas.microsoft.com/office/drawing/2014/main" id="{009DCC3E-08F4-DD4A-C8F9-BA021C0652D3}"/>
              </a:ext>
            </a:extLst>
          </p:cNvPr>
          <p:cNvSpPr>
            <a:spLocks noGrp="1"/>
          </p:cNvSpPr>
          <p:nvPr>
            <p:ph idx="1"/>
          </p:nvPr>
        </p:nvSpPr>
        <p:spPr>
          <a:xfrm>
            <a:off x="838200" y="1825625"/>
            <a:ext cx="4664337" cy="4351338"/>
          </a:xfrm>
        </p:spPr>
        <p:txBody>
          <a:bodyPr/>
          <a:lstStyle/>
          <a:p>
            <a:r>
              <a:rPr lang="zh-CN" altLang="en-US" dirty="0"/>
              <a:t>编码解码均为神经网络</a:t>
            </a:r>
            <a:endParaRPr lang="en-US" altLang="zh-CN" dirty="0"/>
          </a:p>
          <a:p>
            <a:r>
              <a:rPr lang="zh-CN" altLang="en-US" dirty="0"/>
              <a:t>无标签数据用于优化编码隐向量表示</a:t>
            </a:r>
            <a:endParaRPr lang="en-US" altLang="zh-CN" dirty="0"/>
          </a:p>
          <a:p>
            <a:r>
              <a:rPr lang="zh-CN" altLang="en-US" dirty="0"/>
              <a:t>使用噪声的因为平滑假设</a:t>
            </a:r>
            <a:endParaRPr lang="en-US" altLang="zh-CN" dirty="0"/>
          </a:p>
          <a:p>
            <a:endParaRPr lang="zh-CN" altLang="en-US" dirty="0"/>
          </a:p>
        </p:txBody>
      </p:sp>
      <p:pic>
        <p:nvPicPr>
          <p:cNvPr id="1026" name="Picture 2">
            <a:extLst>
              <a:ext uri="{FF2B5EF4-FFF2-40B4-BE49-F238E27FC236}">
                <a16:creationId xmlns:a16="http://schemas.microsoft.com/office/drawing/2014/main" id="{3CBD9A92-C06B-7A73-FE6C-7064967DC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552450"/>
            <a:ext cx="5391150"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5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DDDC9-64FB-E2BA-ECC2-9EA402AA409C}"/>
              </a:ext>
            </a:extLst>
          </p:cNvPr>
          <p:cNvSpPr>
            <a:spLocks noGrp="1"/>
          </p:cNvSpPr>
          <p:nvPr>
            <p:ph type="title"/>
          </p:nvPr>
        </p:nvSpPr>
        <p:spPr/>
        <p:txBody>
          <a:bodyPr/>
          <a:lstStyle/>
          <a:p>
            <a:r>
              <a:rPr lang="zh-CN" altLang="en-US" dirty="0"/>
              <a:t>网络结构</a:t>
            </a:r>
          </a:p>
        </p:txBody>
      </p:sp>
      <p:pic>
        <p:nvPicPr>
          <p:cNvPr id="5" name="图片 4">
            <a:extLst>
              <a:ext uri="{FF2B5EF4-FFF2-40B4-BE49-F238E27FC236}">
                <a16:creationId xmlns:a16="http://schemas.microsoft.com/office/drawing/2014/main" id="{3D46EA47-FA34-742A-D8D2-8FA0A785E142}"/>
              </a:ext>
            </a:extLst>
          </p:cNvPr>
          <p:cNvPicPr>
            <a:picLocks noChangeAspect="1"/>
          </p:cNvPicPr>
          <p:nvPr/>
        </p:nvPicPr>
        <p:blipFill>
          <a:blip r:embed="rId2"/>
          <a:stretch>
            <a:fillRect/>
          </a:stretch>
        </p:blipFill>
        <p:spPr>
          <a:xfrm>
            <a:off x="3714749" y="164746"/>
            <a:ext cx="7144658" cy="1397000"/>
          </a:xfrm>
          <a:prstGeom prst="rect">
            <a:avLst/>
          </a:prstGeom>
        </p:spPr>
      </p:pic>
      <p:pic>
        <p:nvPicPr>
          <p:cNvPr id="7" name="图片 6">
            <a:extLst>
              <a:ext uri="{FF2B5EF4-FFF2-40B4-BE49-F238E27FC236}">
                <a16:creationId xmlns:a16="http://schemas.microsoft.com/office/drawing/2014/main" id="{94E1DBD8-8928-5803-7FAC-DA8A7448AE1B}"/>
              </a:ext>
            </a:extLst>
          </p:cNvPr>
          <p:cNvPicPr>
            <a:picLocks noChangeAspect="1"/>
          </p:cNvPicPr>
          <p:nvPr/>
        </p:nvPicPr>
        <p:blipFill>
          <a:blip r:embed="rId3"/>
          <a:stretch>
            <a:fillRect/>
          </a:stretch>
        </p:blipFill>
        <p:spPr>
          <a:xfrm>
            <a:off x="628219" y="1561746"/>
            <a:ext cx="6173061" cy="5068007"/>
          </a:xfrm>
          <a:prstGeom prst="rect">
            <a:avLst/>
          </a:prstGeom>
        </p:spPr>
      </p:pic>
      <p:sp>
        <p:nvSpPr>
          <p:cNvPr id="8" name="文本框 7">
            <a:extLst>
              <a:ext uri="{FF2B5EF4-FFF2-40B4-BE49-F238E27FC236}">
                <a16:creationId xmlns:a16="http://schemas.microsoft.com/office/drawing/2014/main" id="{CFDFC6FB-B704-983A-2FEC-9D56CDB175BD}"/>
              </a:ext>
            </a:extLst>
          </p:cNvPr>
          <p:cNvSpPr txBox="1"/>
          <p:nvPr/>
        </p:nvSpPr>
        <p:spPr>
          <a:xfrm>
            <a:off x="7410450" y="2847975"/>
            <a:ext cx="2705100" cy="646331"/>
          </a:xfrm>
          <a:prstGeom prst="rect">
            <a:avLst/>
          </a:prstGeom>
          <a:noFill/>
        </p:spPr>
        <p:txBody>
          <a:bodyPr wrap="square" rtlCol="0">
            <a:spAutoFit/>
          </a:bodyPr>
          <a:lstStyle/>
          <a:p>
            <a:r>
              <a:rPr lang="en-US" altLang="zh-CN" dirty="0"/>
              <a:t>Baseline</a:t>
            </a:r>
            <a:r>
              <a:rPr lang="zh-CN" altLang="en-US" dirty="0"/>
              <a:t>比较古老，论文的后面部分就不介绍了</a:t>
            </a:r>
          </a:p>
        </p:txBody>
      </p:sp>
    </p:spTree>
    <p:extLst>
      <p:ext uri="{BB962C8B-B14F-4D97-AF65-F5344CB8AC3E}">
        <p14:creationId xmlns:p14="http://schemas.microsoft.com/office/powerpoint/2010/main" val="203106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1541A-0EBC-01D1-1DD3-D39D2C1C0844}"/>
              </a:ext>
            </a:extLst>
          </p:cNvPr>
          <p:cNvSpPr>
            <a:spLocks noGrp="1"/>
          </p:cNvSpPr>
          <p:nvPr>
            <p:ph type="title"/>
          </p:nvPr>
        </p:nvSpPr>
        <p:spPr/>
        <p:txBody>
          <a:bodyPr/>
          <a:lstStyle/>
          <a:p>
            <a:r>
              <a:rPr lang="zh-CN" altLang="en-US" dirty="0"/>
              <a:t>近期</a:t>
            </a:r>
            <a:r>
              <a:rPr lang="en-US" altLang="zh-CN" dirty="0"/>
              <a:t>HAR</a:t>
            </a:r>
            <a:r>
              <a:rPr lang="zh-CN" altLang="en-US" dirty="0"/>
              <a:t>半监督方法</a:t>
            </a:r>
            <a:r>
              <a:rPr lang="en-US" altLang="zh-CN" dirty="0"/>
              <a:t>2021~2023</a:t>
            </a:r>
            <a:endParaRPr lang="zh-CN" altLang="en-US" dirty="0"/>
          </a:p>
        </p:txBody>
      </p:sp>
      <p:sp>
        <p:nvSpPr>
          <p:cNvPr id="3" name="内容占位符 2">
            <a:extLst>
              <a:ext uri="{FF2B5EF4-FFF2-40B4-BE49-F238E27FC236}">
                <a16:creationId xmlns:a16="http://schemas.microsoft.com/office/drawing/2014/main" id="{14469FE5-3058-49AF-367A-4231E822D336}"/>
              </a:ext>
            </a:extLst>
          </p:cNvPr>
          <p:cNvSpPr>
            <a:spLocks noGrp="1"/>
          </p:cNvSpPr>
          <p:nvPr>
            <p:ph idx="1"/>
          </p:nvPr>
        </p:nvSpPr>
        <p:spPr/>
        <p:txBody>
          <a:bodyPr>
            <a:normAutofit/>
          </a:bodyPr>
          <a:lstStyle/>
          <a:p>
            <a:r>
              <a:rPr lang="en-US" altLang="zh-CN" dirty="0"/>
              <a:t>idea</a:t>
            </a:r>
            <a:r>
              <a:rPr lang="zh-CN" altLang="en-US" dirty="0"/>
              <a:t>大多来自文本分割和图像分类</a:t>
            </a:r>
            <a:endParaRPr lang="en-US" altLang="zh-CN" dirty="0"/>
          </a:p>
          <a:p>
            <a:pPr marL="0" indent="0">
              <a:buNone/>
            </a:pPr>
            <a:endParaRPr lang="en-US" altLang="zh-CN" dirty="0"/>
          </a:p>
          <a:p>
            <a:r>
              <a:rPr lang="zh-CN" altLang="en-US" dirty="0"/>
              <a:t>伪标签角度，无标签数据会被赋予伪标签，会涉及生成</a:t>
            </a:r>
            <a:r>
              <a:rPr lang="en-US" altLang="zh-CN" dirty="0"/>
              <a:t>		</a:t>
            </a:r>
          </a:p>
          <a:p>
            <a:r>
              <a:rPr lang="zh-CN" altLang="en-US" dirty="0"/>
              <a:t>标签数据量角度，大量无标签数据和（尽可能少的）有标签数据共同优化网络结构，会涉及生成，还会涉及标签分布情况</a:t>
            </a:r>
            <a:endParaRPr lang="en-US" altLang="zh-CN" dirty="0"/>
          </a:p>
          <a:p>
            <a:endParaRPr lang="en-US" altLang="zh-CN" dirty="0"/>
          </a:p>
          <a:p>
            <a:pPr marL="0" indent="0">
              <a:buNone/>
            </a:pPr>
            <a:endParaRPr lang="en-US" altLang="zh-CN" dirty="0"/>
          </a:p>
          <a:p>
            <a:r>
              <a:rPr lang="zh-CN" altLang="en-US" dirty="0"/>
              <a:t>创新点主要集中于生成。生成的媒介：</a:t>
            </a:r>
            <a:r>
              <a:rPr lang="en-US" altLang="zh-CN" dirty="0"/>
              <a:t>VAE GAN</a:t>
            </a:r>
            <a:r>
              <a:rPr lang="zh-CN" altLang="en-US" dirty="0"/>
              <a:t>及其变体。生成的最优是创新点。生成的原料和出品也是创新点。</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2998025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1378</Words>
  <Application>Microsoft Office PowerPoint</Application>
  <PresentationFormat>宽屏</PresentationFormat>
  <Paragraphs>89</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-apple-system</vt:lpstr>
      <vt:lpstr>等线</vt:lpstr>
      <vt:lpstr>等线 Light</vt:lpstr>
      <vt:lpstr>Arial</vt:lpstr>
      <vt:lpstr>Office 主题​​</vt:lpstr>
      <vt:lpstr>A Novel Distribution-Embedded Neural Network for Sensor-Based Activity Recognition</vt:lpstr>
      <vt:lpstr>问题</vt:lpstr>
      <vt:lpstr>前提</vt:lpstr>
      <vt:lpstr>知识点</vt:lpstr>
      <vt:lpstr>Semi-Supervised Convolutional Neural Networks for Human Activity Recognition</vt:lpstr>
      <vt:lpstr>半监督入门文</vt:lpstr>
      <vt:lpstr>训练流程</vt:lpstr>
      <vt:lpstr>网络结构</vt:lpstr>
      <vt:lpstr>近期HAR半监督方法2021~2023</vt:lpstr>
      <vt:lpstr>生成对抗网络（GAN）</vt:lpstr>
      <vt:lpstr>Cross-subject transfer learning in human activity recognition systems using generative adversarial networks Neurocomputing 2021</vt:lpstr>
      <vt:lpstr>PowerPoint 演示文稿</vt:lpstr>
      <vt:lpstr>PowerPoint 演示文稿</vt:lpstr>
      <vt:lpstr>Generic semi-supervised adversarial subject translation for sensor-based activity recognition Neurocomputing 2022</vt:lpstr>
      <vt:lpstr>PowerPoint 演示文稿</vt:lpstr>
      <vt:lpstr>Semisupervised Generative Adversarial Networks With Temporal Convolutions for Human Activity Recognition IEEE SENSORS JOURNAL 2023</vt:lpstr>
      <vt:lpstr>PowerPoint 演示文稿</vt:lpstr>
      <vt:lpstr>PowerPoint 演示文稿</vt:lpstr>
      <vt:lpstr>Context-aware mutual learning for semi-supervised human activity recognition using wearable sensors Expert Systems With Applications 2023</vt:lpstr>
      <vt:lpstr>半监督互相训练的原生问题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Distribution-Embedded Neural Network for Sensor-Based Activity Recognition</dc:title>
  <dc:creator>张 灵顿</dc:creator>
  <cp:lastModifiedBy>灵顿 张</cp:lastModifiedBy>
  <cp:revision>3</cp:revision>
  <dcterms:created xsi:type="dcterms:W3CDTF">2023-08-07T11:23:50Z</dcterms:created>
  <dcterms:modified xsi:type="dcterms:W3CDTF">2023-09-17T07:41:10Z</dcterms:modified>
</cp:coreProperties>
</file>