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C7988-706F-584B-19B5-1EC6BAE7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CBC28E-3BA8-0CBB-AE36-C96F4CF0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4F0F7-E4F0-D1DC-F4E2-DF54A246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E38-5A07-D8B5-4520-E6412874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7B8FD-BA79-B816-1AC9-86848766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9880F-8D3C-DD3C-0049-B8F04504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411B8D-4468-61E6-536D-C0D221ED3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5FBD-A69F-874A-9D1C-BC0AB034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695AF-8F37-C479-5AC7-ED1ED00C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38AE7-998B-502B-AE52-0EAA95C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47878-54FA-B182-2604-2D38F36A9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C4A46-1402-E9EE-0C81-97B0F3BFD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ED58-9396-71A3-0E54-89E7E69F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FECC9-9FBF-BD80-4292-C5FFDC52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386D4-E016-2809-EB7F-15CA4B7C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7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0A120-B9CF-D676-B8AA-A093ABC7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9D203-7DCF-9ABC-BDB4-794B68FF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C0187-8BF4-2F91-15DE-B3A01F65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1DEAA-457E-CCD6-7FCD-AFEE9063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9FBF8-347B-88DE-E4ED-C4F35DE5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0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4876E-1401-D915-D9A5-0D40339B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17B62-22BC-9D1B-DC92-704C4CA5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526B6-8AD8-89D5-08CE-AF4748A7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83791-EFDA-C271-339B-2E4CC0D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B4717-94FE-E489-B456-1CDF8E27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81718-6352-3377-38EB-F88B9BF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EF898-AD99-61FB-57D9-8B5BEFEF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311D9-A9F6-F1DF-EC66-0624B8ED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48E27-BD16-E4F7-F025-C4299FC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2EFCAC-EED1-6231-1701-2622481A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4D5E3-9B87-A082-41C6-73F66DBF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6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BF26-0293-27C1-6155-6AB4DDAE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A6B68-AF64-19B1-76C5-998CDC70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EA8DD-06A8-521D-87E8-2537A7ED5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37698F-C693-7ECD-DD5C-C2A18A3E8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EC35FF-F71A-D77C-8A55-99B828BF3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5BCBCA-C1EB-582E-34CC-336FBD49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CA195A-8F14-53BA-3F20-6852B292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CE490-ED36-8582-2DED-4B0F177F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5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553A-10A4-0B53-DCF1-C66E197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D614E-DCF2-DC6E-C70B-19042813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EC1A2A-6169-A76C-4D96-58656011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0D105E-EC81-9BE9-986D-D8C59BBE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4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6B9FA-9752-51AE-45FC-F15781DC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F35EE7-8C34-1720-5AC0-ECD775A0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C0247-AED7-A402-A55D-750536E9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A733-DB12-BA4C-3C0F-0CA00ADF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1D101-F9FA-9E83-A0BA-3A58F4D8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55410-755E-7C04-DB84-BE5C525B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46469-8192-D4B7-54D7-A2C5786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C3CCD-2C87-E8A6-C568-ACF245F2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75F1D-F29C-9A5D-D7BB-966C2F83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1F2C6-AFE5-BAC8-8D58-CE967B2B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25ECE-CD04-8EF0-FCC4-AB1BDD1CF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09514-A113-BDBD-7B0B-CDBE95AA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BD85E-A0E3-F218-6241-6A81407B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025A9-5FE7-8A81-EC3D-5039E1CF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66C33-0D53-15A3-CAC6-B97783CB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AA20C-A044-E22A-9AE4-001F46ED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1BC46-CD3B-C7DD-7622-A67323234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6AE90-B4C4-9696-B0EE-46F5A073B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17B7-B3DC-4465-86A5-C88DC73DEFC6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D871C-12EA-366D-5E70-EE3FA1623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A284D-CF27-0C17-78C9-BBA9B33A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7416-DB71-4F2F-B1F0-A51CA113E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kipf.github.io/graph-convolutional-networks/" TargetMode="External"/><Relationship Id="rId2" Type="http://schemas.openxmlformats.org/officeDocument/2006/relationships/hyperlink" Target="https://zhuanlan.zhihu.com/p/1122778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qq_42189083/article/details/103407753" TargetMode="External"/><Relationship Id="rId5" Type="http://schemas.openxmlformats.org/officeDocument/2006/relationships/hyperlink" Target="https://www.zhihu.com/question/426784258" TargetMode="External"/><Relationship Id="rId4" Type="http://schemas.openxmlformats.org/officeDocument/2006/relationships/hyperlink" Target="https://theaisummer.com/gnn-architectur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isummer.com/gnn-architectur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74C4C-C9B4-4CBE-E876-3B27A3BD2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Semi-Supervised Classification with Graph Convolutional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D35582-813C-DE8F-382E-CC7A80417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 ICLR 2017</a:t>
            </a:r>
          </a:p>
          <a:p>
            <a:endParaRPr lang="en-US" altLang="zh-CN" dirty="0">
              <a:solidFill>
                <a:srgbClr val="000000"/>
              </a:solidFill>
              <a:latin typeface="Lucida Grande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Thomas N.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Lucida Grande"/>
              </a:rPr>
              <a:t>Kipf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/>
              </a:rPr>
              <a:t>, Max Welling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40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5DCB9-2FFC-43C4-9BB9-9B0A6A53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赏析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71CA6-8EFC-6C14-D16A-AF395B7D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141"/>
            <a:ext cx="10515600" cy="3282821"/>
          </a:xfrm>
        </p:spPr>
        <p:txBody>
          <a:bodyPr/>
          <a:lstStyle/>
          <a:p>
            <a:r>
              <a:rPr lang="zh-CN" altLang="en-US" dirty="0"/>
              <a:t>左乘右乘是对矩阵的行列变换，对角矩阵左右乘相同的矩阵后仍然是对角矩阵</a:t>
            </a:r>
            <a:endParaRPr lang="en-US" altLang="zh-CN" dirty="0"/>
          </a:p>
          <a:p>
            <a:r>
              <a:rPr lang="zh-CN" altLang="en-US" dirty="0"/>
              <a:t>对称归一化既保持了邻接矩阵的对角性质，又建立了基于度数的归一化。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07D626-EF40-AD05-DD1A-F1412099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31" y="1897072"/>
            <a:ext cx="439163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6EA0B-3530-301C-A013-59F85293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聚合自身特征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D6C038-BFF4-F60F-2732-A046D4B63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D6C038-BFF4-F60F-2732-A046D4B63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372EACB1-B484-C553-0933-74C4E0A3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0" y="2786798"/>
            <a:ext cx="10028799" cy="318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7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6E6BD-2867-CBB6-119F-F280CCF0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r>
              <a:rPr lang="zh-CN" altLang="en-US" dirty="0"/>
              <a:t>的局限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D594C-DD9C-6BE2-5DC2-C545BD50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无法处理动态图，即训练和测试阶段图不一样</a:t>
            </a:r>
            <a:endParaRPr lang="en-US" altLang="zh-CN" dirty="0"/>
          </a:p>
          <a:p>
            <a:r>
              <a:rPr lang="zh-CN" altLang="en-US" dirty="0"/>
              <a:t>所有邻居等权重，即使是所有一跳邻居也应有优先级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E7286-4E92-EB2F-ED09-FCFA388EA609}"/>
              </a:ext>
            </a:extLst>
          </p:cNvPr>
          <p:cNvSpPr txBox="1"/>
          <p:nvPr/>
        </p:nvSpPr>
        <p:spPr>
          <a:xfrm>
            <a:off x="952500" y="30907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https://zhuanlan.zhihu.com/p/74242097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888B2A-AB4D-C606-6A23-6AF76CD3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594990"/>
            <a:ext cx="805927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C1A78-8A32-BB1C-51C6-CF755DF8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Graph Attention Networks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CB052-382C-68BD-BD0E-9B688DA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160337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 err="1"/>
              <a:t>Petar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Veličković</a:t>
            </a:r>
            <a:r>
              <a:rPr lang="en-US" altLang="zh-CN" sz="2400" dirty="0"/>
              <a:t>, </a:t>
            </a:r>
            <a:r>
              <a:rPr lang="en-US" altLang="zh-CN" sz="2400" dirty="0" err="1"/>
              <a:t>Guillem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Cucurull</a:t>
            </a:r>
            <a:r>
              <a:rPr lang="en-US" altLang="zh-CN" sz="2400" dirty="0"/>
              <a:t>, </a:t>
            </a:r>
            <a:r>
              <a:rPr lang="en-US" altLang="zh-CN" sz="2400" dirty="0" err="1"/>
              <a:t>Arantxa</a:t>
            </a:r>
            <a:r>
              <a:rPr lang="en-US" altLang="zh-CN" sz="2400" dirty="0"/>
              <a:t> Casanova, Adriana Romero, Pietro </a:t>
            </a:r>
            <a:r>
              <a:rPr lang="en-US" altLang="zh-CN" sz="2400" dirty="0" err="1"/>
              <a:t>Liò</a:t>
            </a:r>
            <a:r>
              <a:rPr lang="en-US" altLang="zh-CN" sz="2400" dirty="0"/>
              <a:t>, Yoshua </a:t>
            </a:r>
            <a:r>
              <a:rPr lang="en-US" altLang="zh-CN" sz="2400" dirty="0" err="1"/>
              <a:t>Bengio</a:t>
            </a:r>
            <a:endParaRPr lang="en-US" altLang="zh-CN" sz="2400" dirty="0"/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Lucida Grande"/>
              </a:rPr>
              <a:t> ICLR 2018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Lucida Grande"/>
              </a:rPr>
              <a:t>1. </a:t>
            </a:r>
            <a:r>
              <a:rPr lang="zh-CN" altLang="en-US" sz="2400" dirty="0">
                <a:solidFill>
                  <a:srgbClr val="000000"/>
                </a:solidFill>
                <a:latin typeface="Lucida Grande"/>
              </a:rPr>
              <a:t>全局图注意力：一个节点对所有节点求注意力</a:t>
            </a:r>
            <a:endParaRPr lang="en-US" altLang="zh-CN" sz="2400" dirty="0">
              <a:solidFill>
                <a:srgbClr val="000000"/>
              </a:solidFill>
              <a:latin typeface="Lucida Grande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Lucida Grande"/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  <a:latin typeface="Lucida Grande"/>
              </a:rPr>
              <a:t>局部图注意力：一个节点仅对邻居求注意力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640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8A43-0A52-EEB3-0A19-59CFFC36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注意力生成步骤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3E82-6DBC-518B-26CA-447E8BFD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690688"/>
            <a:ext cx="1202055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选取两个节点和它们的高维特征，特征增强：拼接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用参数矩阵</a:t>
            </a:r>
            <a:r>
              <a:rPr lang="zh-CN" altLang="en-US" b="0" dirty="0"/>
              <a:t>计算拼接结果的注意力分数，并用激活函数作非线性变换</a:t>
            </a:r>
            <a:endParaRPr lang="en-US" altLang="zh-CN" b="0" dirty="0"/>
          </a:p>
          <a:p>
            <a:pPr marL="514350" indent="-514350">
              <a:buAutoNum type="arabicPeriod"/>
            </a:pPr>
            <a:r>
              <a:rPr lang="en-US" altLang="zh-CN" dirty="0" err="1"/>
              <a:t>Softmax</a:t>
            </a:r>
            <a:r>
              <a:rPr lang="zh-CN" altLang="en-US" dirty="0"/>
              <a:t>获取注意力权重</a:t>
            </a:r>
            <a:endParaRPr lang="en-US" altLang="zh-CN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2E6142-9811-9AF6-7806-19E4C17C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2" y="4020617"/>
            <a:ext cx="4191585" cy="638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A213E-A6A4-FD2D-6057-04CC74E01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06" y="4902139"/>
            <a:ext cx="3839111" cy="8668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074B75-FA15-29DA-DA85-874DE0416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879" y="3429000"/>
            <a:ext cx="2976669" cy="33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8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49290-3567-F0A3-73EA-DFD7EF4A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获取新特征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E705E3-19F7-52DC-BB30-0DA2C2C0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361"/>
            <a:ext cx="7087589" cy="49346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398EC2-ED04-6A35-CFFF-648A051C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89" y="1271626"/>
            <a:ext cx="2619741" cy="1114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8044B6-D5DE-D901-96A5-FAEB80D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89" y="2493086"/>
            <a:ext cx="3296110" cy="1076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8A4359-4777-596C-8FCB-2B240597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3" y="4242094"/>
            <a:ext cx="3286584" cy="9716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DA6D553-BF40-6B04-1C24-976A7B01CFCB}"/>
              </a:ext>
            </a:extLst>
          </p:cNvPr>
          <p:cNvSpPr/>
          <p:nvPr/>
        </p:nvSpPr>
        <p:spPr>
          <a:xfrm>
            <a:off x="5643129" y="153265"/>
            <a:ext cx="5133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单、多头注意力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012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516C3-5688-FA75-D836-1EE29189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Inductive Representation Learning on Large Graphs</a:t>
            </a:r>
            <a:b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27B01-E3ED-9946-132C-54A31D83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Will Hamilton, </a:t>
            </a:r>
            <a:r>
              <a:rPr lang="en-US" altLang="zh-CN" dirty="0" err="1"/>
              <a:t>Zhitao</a:t>
            </a:r>
            <a:r>
              <a:rPr lang="en-US" altLang="zh-CN" dirty="0"/>
              <a:t> Ying, Jure </a:t>
            </a:r>
            <a:r>
              <a:rPr lang="en-US" altLang="zh-CN" dirty="0" err="1"/>
              <a:t>Leskovec</a:t>
            </a:r>
            <a:endParaRPr lang="en-US" altLang="zh-CN" dirty="0"/>
          </a:p>
          <a:p>
            <a:r>
              <a:rPr lang="en-US" altLang="zh-CN" dirty="0"/>
              <a:t>NIPS 2017</a:t>
            </a:r>
          </a:p>
          <a:p>
            <a:r>
              <a:rPr lang="en-US" altLang="zh-CN" dirty="0" err="1"/>
              <a:t>GraphSAGE</a:t>
            </a:r>
            <a:r>
              <a:rPr lang="en-US" altLang="zh-CN" dirty="0"/>
              <a:t> </a:t>
            </a:r>
            <a:r>
              <a:rPr lang="zh-CN" altLang="en-US" dirty="0"/>
              <a:t>可处理动态图</a:t>
            </a:r>
            <a:endParaRPr lang="en-US" altLang="zh-CN" dirty="0"/>
          </a:p>
          <a:p>
            <a:r>
              <a:rPr lang="zh-CN" altLang="en-US" dirty="0"/>
              <a:t>采样邻居</a:t>
            </a:r>
            <a:endParaRPr lang="en-US" altLang="zh-CN" dirty="0"/>
          </a:p>
          <a:p>
            <a:r>
              <a:rPr lang="zh-CN" altLang="en-US"/>
              <a:t>学习聚合函数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832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98B51-8025-3F1B-5D4D-C2D2BC66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F4B29-7E7F-3CEB-E9DE-08488201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AF15B-3192-60F5-F247-68D1EBFF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90380"/>
            <a:ext cx="8763000" cy="38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C86F-1AE0-F17B-BB21-A65B1521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64FEE-CC31-33C8-2A27-2379EE18C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54EE8-6AD6-F133-C80E-6C4A18AD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67" y="2309506"/>
            <a:ext cx="9250066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96F1AB-A91D-091C-15E5-B78BD56FD6D5}"/>
              </a:ext>
            </a:extLst>
          </p:cNvPr>
          <p:cNvSpPr txBox="1"/>
          <p:nvPr/>
        </p:nvSpPr>
        <p:spPr>
          <a:xfrm>
            <a:off x="6924675" y="2810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https://zhuanlan.zhihu.com/p/74242097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C9A6D-A8CD-EA66-96F7-6B43443A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369"/>
            <a:ext cx="5068007" cy="56014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A2A86E-4567-2DFE-C259-CB5CC643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4047933"/>
            <a:ext cx="6659060" cy="23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DEE4C-429E-C871-68B8-CC722685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C37D1-BA8A-2C8E-A273-A604A975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https://zhuanlan.zhihu.com/p/112277874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https://tkipf.github.io/graph-convolutional-networks/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https://theaisummer.com/gnn-architectures/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https://www.zhihu.com/question/426784258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https://blog.csdn.net/qq_42189083/article/details/103407753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7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AA1F87-BF92-E999-CB24-AA32EF42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95" y="423833"/>
            <a:ext cx="4477375" cy="828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8EC94-8C4E-14E0-C858-1ACBB193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95" y="1551102"/>
            <a:ext cx="7068536" cy="838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1736B0-B828-6EC3-8AA5-313543CBB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2647950"/>
            <a:ext cx="8354240" cy="32571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663BA0-6F02-B0B1-B4FE-CF563F56D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1501629"/>
            <a:ext cx="351521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5D935-E786-95A5-8B74-7C1C07A7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915025" cy="1325563"/>
          </a:xfrm>
        </p:spPr>
        <p:txBody>
          <a:bodyPr/>
          <a:lstStyle/>
          <a:p>
            <a:r>
              <a:rPr lang="zh-CN" altLang="en-US" dirty="0"/>
              <a:t>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9F5B0-5F65-84D1-4B39-A2D1CAF4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6950"/>
            <a:ext cx="3267075" cy="4351338"/>
          </a:xfrm>
        </p:spPr>
        <p:txBody>
          <a:bodyPr/>
          <a:lstStyle/>
          <a:p>
            <a:r>
              <a:rPr lang="zh-CN" altLang="en-US" dirty="0"/>
              <a:t>邻接矩阵：定性或定量描述节点间可达性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度矩阵：描述邻居数量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特征矩阵：每个节点都具有相同多维度的特征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484949-2650-B75A-A9B4-FDDDA241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6368"/>
            <a:ext cx="8534400" cy="61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35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81C24-22AE-1FDD-8868-B004DD73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zh-CN" altLang="en-US" dirty="0"/>
              <a:t>接受野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0041D3-4B7B-77C8-E3C8-E0D69838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195388"/>
            <a:ext cx="7015162" cy="49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CF33-8733-5AB9-9FC7-EED2E75B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80693-C83C-4122-FA51-19EA12EB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404606"/>
            <a:ext cx="9288171" cy="4753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E11D72-1725-9887-AF77-EB28A190B6AB}"/>
              </a:ext>
            </a:extLst>
          </p:cNvPr>
          <p:cNvSpPr txBox="1"/>
          <p:nvPr/>
        </p:nvSpPr>
        <p:spPr>
          <a:xfrm>
            <a:off x="1266825" y="6091569"/>
            <a:ext cx="94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https://theaisummer.com/gnn-architectures/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DA891F-F7FE-ED31-4F3D-E5319EE06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145" y="470470"/>
            <a:ext cx="447737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45D57-5541-0792-8295-36EED42B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8DBEC-A464-0087-7DCA-452955FE1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612"/>
                <a:ext cx="10515600" cy="11287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个节点，特征维度为</a:t>
                </a:r>
                <a:r>
                  <a:rPr lang="en-US" altLang="zh-CN" dirty="0"/>
                  <a:t>d</a:t>
                </a:r>
              </a:p>
              <a:p>
                <a:r>
                  <a:rPr lang="en-US" altLang="zh-CN" dirty="0"/>
                  <a:t>A-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N,N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D-(</a:t>
                </a:r>
                <a:r>
                  <a:rPr lang="en-US" altLang="zh-CN" dirty="0" err="1"/>
                  <a:t>N,d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altLang="zh-CN" dirty="0"/>
                  <a:t>l</a:t>
                </a:r>
                <a:r>
                  <a:rPr lang="zh-CN" altLang="en-US" dirty="0"/>
                  <a:t>层的特征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altLang="zh-CN" dirty="0"/>
                  <a:t>l</a:t>
                </a:r>
                <a:r>
                  <a:rPr lang="zh-CN" altLang="en-US" dirty="0"/>
                  <a:t>层的参数</a:t>
                </a:r>
                <a:endParaRPr lang="en-US" altLang="zh-CN" dirty="0"/>
              </a:p>
              <a:p>
                <a:r>
                  <a:rPr lang="zh-CN" altLang="en-US" dirty="0"/>
                  <a:t>应用于无权重的图，</a:t>
                </a:r>
                <a:r>
                  <a:rPr lang="en-US" altLang="zh-CN" dirty="0"/>
                  <a:t>w1w2w3</a:t>
                </a:r>
                <a:r>
                  <a:rPr lang="zh-CN" altLang="en-US" dirty="0"/>
                  <a:t>均为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68DBEC-A464-0087-7DCA-452955FE1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612"/>
                <a:ext cx="10515600" cy="1128712"/>
              </a:xfrm>
              <a:blipFill>
                <a:blip r:embed="rId2"/>
                <a:stretch>
                  <a:fillRect l="-696" t="-10811" b="-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D13A5BE-61EB-E05F-6F23-B8BFC183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72" y="514970"/>
            <a:ext cx="3439005" cy="82879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91DB2C1-C014-6F64-93D3-E0FD653A0790}"/>
              </a:ext>
            </a:extLst>
          </p:cNvPr>
          <p:cNvSpPr txBox="1">
            <a:spLocks/>
          </p:cNvSpPr>
          <p:nvPr/>
        </p:nvSpPr>
        <p:spPr>
          <a:xfrm>
            <a:off x="838200" y="5302987"/>
            <a:ext cx="10515600" cy="112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同一个特征的邻居聚合</a:t>
            </a:r>
            <a:r>
              <a:rPr lang="en-US" altLang="zh-CN" dirty="0"/>
              <a:t>&gt;</a:t>
            </a:r>
            <a:r>
              <a:rPr lang="zh-CN" altLang="en-US" dirty="0"/>
              <a:t>新特征数值上增大</a:t>
            </a:r>
            <a:r>
              <a:rPr lang="en-US" altLang="zh-CN" dirty="0"/>
              <a:t>&gt;</a:t>
            </a:r>
            <a:r>
              <a:rPr lang="zh-CN" altLang="en-US" dirty="0"/>
              <a:t>梯度爆炸</a:t>
            </a:r>
            <a:endParaRPr lang="en-US" altLang="zh-CN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B680F61-29C9-50E7-DAD8-AFE1500C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669324"/>
            <a:ext cx="7587583" cy="240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E71F76D-F0A4-83D6-9419-009B4F49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7" y="3143924"/>
            <a:ext cx="2909888" cy="23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3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D178-2A65-AF28-F3FF-0E6A20D5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两个缺憾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00B8CB-D277-5CE5-FA9B-C0C5DC758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数值会越来越大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特征归一化（普遍）</a:t>
                </a:r>
                <a:endParaRPr lang="en-US" altLang="zh-CN" dirty="0"/>
              </a:p>
              <a:p>
                <a:r>
                  <a:rPr lang="zh-CN" altLang="en-US" dirty="0"/>
                  <a:t>仅聚合邻居节点的特征，忽略自身（特殊</a:t>
                </a:r>
                <a:r>
                  <a:rPr lang="en-US" altLang="zh-CN" dirty="0"/>
                  <a:t>-CNN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&gt; </a:t>
                </a:r>
                <a:r>
                  <a:rPr lang="zh-CN" altLang="en-US" dirty="0"/>
                  <a:t>原版的邻接矩阵做不到和</a:t>
                </a:r>
                <a:r>
                  <a:rPr lang="en-US" altLang="zh-CN" dirty="0"/>
                  <a:t>CNN</a:t>
                </a:r>
                <a:r>
                  <a:rPr lang="zh-CN" altLang="en-US" dirty="0"/>
                  <a:t>卷积核等效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00B8CB-D277-5CE5-FA9B-C0C5DC758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06F323-1984-095E-3EE2-8EC112ED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22" y="514970"/>
            <a:ext cx="343900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98E0D-2DE0-E7C4-D3E3-5FE06219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特征归一化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C7F7F5-3907-7DFA-D602-8374F0FCE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69068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对角矩阵其中的元素倒数开根</a:t>
                </a:r>
                <a:endParaRPr lang="en-US" altLang="zh-CN" dirty="0"/>
              </a:p>
              <a:p>
                <a:r>
                  <a:rPr lang="zh-CN" altLang="en-US" dirty="0"/>
                  <a:t>度越大，边权缩小倍数越高</a:t>
                </a:r>
                <a:endParaRPr lang="en-US" altLang="zh-CN" dirty="0"/>
              </a:p>
              <a:p>
                <a:r>
                  <a:rPr lang="zh-CN" altLang="en-US" dirty="0"/>
                  <a:t>保证新矩阵还是对角矩阵（理由未获取），个人不觉得对称有用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C7F7F5-3907-7DFA-D602-8374F0FC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5B478040-1F0D-C93F-24CA-82643369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373867"/>
            <a:ext cx="9791700" cy="358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FD0ECA-1A1C-E065-8605-C41EF597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315" y="1734026"/>
            <a:ext cx="2181410" cy="9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487</Words>
  <Application>Microsoft Office PowerPoint</Application>
  <PresentationFormat>宽屏</PresentationFormat>
  <Paragraphs>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Lucida Grande</vt:lpstr>
      <vt:lpstr>等线</vt:lpstr>
      <vt:lpstr>等线 Light</vt:lpstr>
      <vt:lpstr>Arial</vt:lpstr>
      <vt:lpstr>Cambria Math</vt:lpstr>
      <vt:lpstr>Office 主题​​</vt:lpstr>
      <vt:lpstr>Semi-Supervised Classification with Graph Convolutional Networks</vt:lpstr>
      <vt:lpstr>参考链接</vt:lpstr>
      <vt:lpstr>PowerPoint 演示文稿</vt:lpstr>
      <vt:lpstr>前置</vt:lpstr>
      <vt:lpstr>接受野</vt:lpstr>
      <vt:lpstr>GCN</vt:lpstr>
      <vt:lpstr>回到公式</vt:lpstr>
      <vt:lpstr>两个缺憾</vt:lpstr>
      <vt:lpstr>特征归一化</vt:lpstr>
      <vt:lpstr>赏析</vt:lpstr>
      <vt:lpstr>聚合自身特征</vt:lpstr>
      <vt:lpstr>GCN的局限 </vt:lpstr>
      <vt:lpstr>Graph Attention Networks</vt:lpstr>
      <vt:lpstr>注意力生成步骤</vt:lpstr>
      <vt:lpstr>获取新特征</vt:lpstr>
      <vt:lpstr>Inductive Representation Learning on Large Graphs </vt:lpstr>
      <vt:lpstr>图1</vt:lpstr>
      <vt:lpstr>算法讲解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Classification with Graph Convolutional Networks</dc:title>
  <dc:creator>张 灵顿</dc:creator>
  <cp:lastModifiedBy>张 灵顿</cp:lastModifiedBy>
  <cp:revision>5</cp:revision>
  <dcterms:created xsi:type="dcterms:W3CDTF">2023-07-10T05:32:13Z</dcterms:created>
  <dcterms:modified xsi:type="dcterms:W3CDTF">2023-08-15T06:42:39Z</dcterms:modified>
</cp:coreProperties>
</file>