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4" r:id="rId6"/>
    <p:sldId id="265" r:id="rId7"/>
    <p:sldId id="261" r:id="rId8"/>
    <p:sldId id="266" r:id="rId9"/>
    <p:sldId id="263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95217-F4CA-997A-4F74-EB2F26C75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2737E-C559-CBD6-CDCB-0467A1B2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B208-A037-7947-A4FE-75C745C2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2FB3B-B4F8-907F-8BF0-EFD3AA79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F6393-B890-2BB6-6250-B7297C21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2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4AA4D-F108-6A56-A917-C45E7DDB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3FA1E-1832-B90D-A407-47EAAFB56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34347-348C-ACB6-B8BB-8C3F59F3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55F6D-F400-237A-8C8D-FDD463D6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83307-DABE-EFA5-72E3-F162966A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8AB785-ED56-3380-81AE-E01CD058C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87A22B-40F3-174B-CA0C-0AF033EF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3ED7B-5A06-859D-5F08-81C11BB0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E45B1-F4C2-FCEC-4238-AD1219C7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C66D1-61F4-F267-39DE-1E41C27E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5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446F2-2194-DC5B-2AF3-0FCB71DF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587F5-29BE-C710-1BE9-01F9CEDA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35CEF-505D-9E85-E4BF-12AC839C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C2323-611C-DC64-8F48-98C22107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B7235-C65A-64DD-08A3-F6D98FED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2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20AA2-8C35-FA56-DC39-9766F35E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AF88C-F602-E793-97D8-2E5CAFEE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D4A09-70F8-B2FD-3C05-F72A81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7DA5D-B4B1-891F-527F-EA56E27E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15619-B37F-49E5-8963-1825C74D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954E-6FFD-ED94-0C45-DDC1EC87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DFFC1-A7BA-331C-4CA0-D7E040C69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3EFD39-6EB4-C997-006A-B41C65699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CC543-531D-BF23-0100-9B2F2741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C10E2-144F-E011-0F90-8CAF0ABE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69149-B456-8B16-CD6A-F3AF338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F17AA-27F6-7A16-8437-8894562E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48579-D9FC-6CF9-B536-FE484075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FCB6C8-E921-60A6-745B-93E957083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F5EF0-EC67-6453-0861-A839FE95E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BC9E53-00DC-32B8-D520-C5B59F33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8A1B65-5166-BE22-977A-1BF42317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0525CC-6329-BF87-0973-9DAC9F83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42F2C7-B029-AA8D-3DDB-35D157BF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6296D-0E74-C629-2C12-0C233BA4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F5D75C-2536-CC09-ACD0-5A10FC3A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A8297-D274-D4C7-52CD-86FE36C3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9E593C-7984-E146-A5DE-7E9A5B98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9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417B96-3E20-32A3-9923-8C95769C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3D999F-4CBC-4E1E-68B5-732BA256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346F1-81CE-7E93-21F7-AF9B4C41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3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D090-4C3D-87E5-CBBE-7946D40B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38A72-66D6-6E93-49F8-3117A133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0CAD2-C017-C98D-8AD1-73F5899A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55C5D9-48ED-B985-BDFA-79697D7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0786B-B473-6FF4-C686-436BA71F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B7CA6-E50D-E6B1-F951-F37D696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FE4A-212B-E332-A273-2369977A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636A60-B33E-FFEE-CFB1-8B3BB30F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59145B-FA1F-7E49-FF9C-71ED59C6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2DEBF-EF60-1F90-2455-00F44CCA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24904-6344-5948-9816-0D00A66B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78EAF-FF1B-38EC-28EA-DAF15450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11CA04-BDF1-AFEE-5492-A6F12FBB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D4A73-A52B-45FA-1F3C-AE1DAA5A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0491F-10D8-897B-E276-A62449BFB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EFD5-F324-4221-8143-B98F5BF7FBC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B026E-E5C1-38C7-DB17-7D6A37D25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18F81-66FE-153D-1E93-A7F67A09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BE5C5-87BE-4CC5-9B5F-84B44C86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4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306EB0-A13A-2BB9-FC0A-66A63EF3F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en-US" altLang="zh-CN" sz="4700">
                <a:solidFill>
                  <a:schemeClr val="bg1"/>
                </a:solidFill>
              </a:rPr>
              <a:t>Human Activity Recognition from Wearable Sensor Data Using Self-Attention</a:t>
            </a:r>
            <a:endParaRPr lang="zh-CN" altLang="en-US" sz="470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B4B567-CCD5-F339-1588-54A4F839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altLang="zh-CN" sz="1700">
                <a:solidFill>
                  <a:schemeClr val="accent1">
                    <a:lumMod val="60000"/>
                    <a:lumOff val="40000"/>
                  </a:schemeClr>
                </a:solidFill>
              </a:rPr>
              <a:t>CCF B ECAI 2020</a:t>
            </a:r>
          </a:p>
          <a:p>
            <a:endParaRPr lang="en-US" altLang="zh-CN" sz="17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1700">
                <a:solidFill>
                  <a:schemeClr val="accent1">
                    <a:lumMod val="60000"/>
                    <a:lumOff val="40000"/>
                  </a:schemeClr>
                </a:solidFill>
              </a:rPr>
              <a:t>Saif Mahmud 1 and M Tanjid Hasan Tonmoy 1</a:t>
            </a:r>
            <a:endParaRPr lang="zh-CN" altLang="en-US" sz="17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1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A451E-0C64-F4F8-6001-0E2FBCBF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614C0-8BBB-A0C4-69B6-5643DC77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可解释性的工作（</a:t>
            </a:r>
            <a:r>
              <a:rPr lang="zh-CN" altLang="en-US" dirty="0">
                <a:hlinkClick r:id="rId2" action="ppaction://hlinksldjump"/>
              </a:rPr>
              <a:t>创新点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47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3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3C2EE9-96F6-46E5-78B4-48562159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2600">
                <a:solidFill>
                  <a:srgbClr val="FFFFFF"/>
                </a:solidFill>
              </a:rPr>
              <a:t>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BA7965-ADEC-878C-D68D-BBB711613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7106084" cy="309114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FF893-A561-BBA4-5819-85A3DE80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altLang="zh-CN" sz="1800"/>
              <a:t>RNN</a:t>
            </a:r>
            <a:r>
              <a:rPr lang="zh-CN" altLang="en-US" sz="1800"/>
              <a:t>系</a:t>
            </a:r>
            <a:r>
              <a:rPr lang="en-US" altLang="zh-CN" sz="1800"/>
              <a:t>&gt;</a:t>
            </a:r>
            <a:r>
              <a:rPr lang="zh-CN" altLang="en-US" sz="1800"/>
              <a:t>自注意力系</a:t>
            </a:r>
            <a:endParaRPr lang="en-US" altLang="zh-CN" sz="1800"/>
          </a:p>
          <a:p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5389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ACB2ED-4281-B29F-1FB9-246D850B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anchor="b">
            <a:normAutofit/>
          </a:bodyPr>
          <a:lstStyle/>
          <a:p>
            <a:r>
              <a:rPr lang="zh-CN" altLang="en-US" sz="4800">
                <a:solidFill>
                  <a:schemeClr val="bg1"/>
                </a:solidFill>
              </a:rPr>
              <a:t>实验跟进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1B407-ED57-206B-2E17-7B2A78CC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chemeClr val="bg1"/>
                </a:solidFill>
              </a:rPr>
              <a:t>数据集</a:t>
            </a:r>
            <a:r>
              <a:rPr lang="en-US" altLang="zh-CN" sz="2000" dirty="0">
                <a:solidFill>
                  <a:schemeClr val="bg1"/>
                </a:solidFill>
              </a:rPr>
              <a:t>Opportunity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USC-HAD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SKODA</a:t>
            </a:r>
            <a:r>
              <a:rPr lang="zh-CN" altLang="en-US" sz="2000" dirty="0">
                <a:solidFill>
                  <a:schemeClr val="bg1"/>
                </a:solidFill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</a:rPr>
              <a:t>PAMAP2</a:t>
            </a:r>
          </a:p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chemeClr val="bg1"/>
                </a:solidFill>
              </a:rPr>
              <a:t>模型源码理解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chemeClr val="bg1"/>
                </a:solidFill>
              </a:rPr>
              <a:t>数据自行整理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chemeClr val="bg1"/>
                </a:solidFill>
              </a:rPr>
              <a:t>对照原文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3E67C1-4C73-253E-CC1A-2B5A5739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12" y="1538608"/>
            <a:ext cx="4957807" cy="3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0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D0A123-8659-617C-527C-59366B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zh-CN" altLang="en-US"/>
              <a:t>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0612A-7F04-B97C-9A10-A6440D2F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zh-CN" altLang="en-US" sz="2000"/>
              <a:t>传感器模态注意层</a:t>
            </a:r>
            <a:endParaRPr lang="en-US" altLang="zh-CN" sz="2000"/>
          </a:p>
          <a:p>
            <a:r>
              <a:rPr lang="zh-CN" altLang="en-US" sz="2000"/>
              <a:t>自注意力层</a:t>
            </a:r>
            <a:endParaRPr lang="en-US" altLang="zh-CN" sz="2000"/>
          </a:p>
          <a:p>
            <a:r>
              <a:rPr lang="zh-CN" altLang="en-US" sz="2000"/>
              <a:t>全局时间注意层</a:t>
            </a:r>
            <a:endParaRPr lang="en-US" altLang="zh-CN" sz="2000"/>
          </a:p>
          <a:p>
            <a:r>
              <a:rPr lang="zh-CN" altLang="en-US" sz="2000"/>
              <a:t>全连接层</a:t>
            </a:r>
            <a:endParaRPr lang="en-US" altLang="zh-CN" sz="2000"/>
          </a:p>
          <a:p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3267D4-6300-4883-A4C2-90BE8540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08" y="717012"/>
            <a:ext cx="3567254" cy="54461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91B7BB2-4DF2-39F4-32F1-118F035690C3}"/>
              </a:ext>
            </a:extLst>
          </p:cNvPr>
          <p:cNvSpPr/>
          <p:nvPr/>
        </p:nvSpPr>
        <p:spPr>
          <a:xfrm>
            <a:off x="2423826" y="4587274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实则不然</a:t>
            </a:r>
          </a:p>
        </p:txBody>
      </p:sp>
    </p:spTree>
    <p:extLst>
      <p:ext uri="{BB962C8B-B14F-4D97-AF65-F5344CB8AC3E}">
        <p14:creationId xmlns:p14="http://schemas.microsoft.com/office/powerpoint/2010/main" val="336904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A1F989-26EE-9016-4C28-25B27128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641" y="662400"/>
            <a:ext cx="3410309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传感器模态注意层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D3CB16-F812-D29B-4A02-75705DEF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0" y="1455431"/>
            <a:ext cx="6015897" cy="39471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68FBC0-4009-6961-1486-B52D34E1D271}"/>
              </a:ext>
            </a:extLst>
          </p:cNvPr>
          <p:cNvSpPr txBox="1"/>
          <p:nvPr/>
        </p:nvSpPr>
        <p:spPr>
          <a:xfrm>
            <a:off x="8016641" y="2286000"/>
            <a:ext cx="3410309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alpha val="60000"/>
                  </a:schemeClr>
                </a:solidFill>
              </a:rPr>
              <a:t>1. </a:t>
            </a:r>
            <a:r>
              <a:rPr lang="zh-CN" altLang="en-US" sz="2000" dirty="0">
                <a:solidFill>
                  <a:schemeClr val="tx1">
                    <a:alpha val="60000"/>
                  </a:schemeClr>
                </a:solidFill>
              </a:rPr>
              <a:t>原文，除了根据注意力层的相对重要性，提供权重各异的输入，该机制还允许我们绘制特征图，使模型更易于解释</a:t>
            </a:r>
            <a:endParaRPr lang="en-US" altLang="zh-CN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alpha val="60000"/>
                  </a:schemeClr>
                </a:solidFill>
              </a:rPr>
              <a:t>2. </a:t>
            </a:r>
            <a:r>
              <a:rPr lang="zh-CN" altLang="en-US" sz="2000" dirty="0">
                <a:solidFill>
                  <a:schemeClr val="tx1">
                    <a:alpha val="60000"/>
                  </a:schemeClr>
                </a:solidFill>
              </a:rPr>
              <a:t>输入单通道 不等于 传感器通道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7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04B44-ABBD-EEF4-1F08-17B105AD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7E55C-7F5A-37AA-5209-477476201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PAMAP2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F2CFFC-2EC0-16A4-AF0F-A5D7F405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84" y="-365895"/>
            <a:ext cx="11280432" cy="3618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2E1031-6EC2-7C1F-0282-E0BBD394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2" y="3252794"/>
            <a:ext cx="11428584" cy="36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9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1F43A2-A077-6E2A-1255-0D04BCEB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zh-CN" altLang="en-US" sz="3000" dirty="0">
                <a:solidFill>
                  <a:schemeClr val="bg1"/>
                </a:solidFill>
              </a:rPr>
              <a:t>多自注意力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89ECB-7225-E0E4-8B74-35FCC60A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 lnSpcReduction="10000"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原理（无法从非实现层面阐述的原理）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不在注意隐藏状态，而直接注意传感器模态（创新点）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参数矩阵等同于</a:t>
            </a:r>
            <a:r>
              <a:rPr lang="en-US" altLang="zh-CN" sz="2000" dirty="0">
                <a:solidFill>
                  <a:schemeClr val="bg1"/>
                </a:solidFill>
              </a:rPr>
              <a:t>MLP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输出维度是</a:t>
            </a:r>
            <a:r>
              <a:rPr lang="en-US" altLang="zh-CN" sz="2000" dirty="0">
                <a:solidFill>
                  <a:schemeClr val="bg1"/>
                </a:solidFill>
              </a:rPr>
              <a:t>n</a:t>
            </a:r>
            <a:r>
              <a:rPr lang="zh-CN" altLang="en-US" sz="2000" dirty="0">
                <a:solidFill>
                  <a:schemeClr val="bg1"/>
                </a:solidFill>
              </a:rPr>
              <a:t>（嵌入向量）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717F087-2759-6E6B-FDEF-BB1D577D2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3064160"/>
            <a:ext cx="5559480" cy="266854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1F8E74F-E335-6E25-9FC8-02F09646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147" y="2527997"/>
            <a:ext cx="1974132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9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A4E0E-14EE-CE58-C5D7-5AE5B102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800"/>
              <a:t>自注意力层？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26D66-3621-4347-B1EF-342CBF4D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193166D-DDF1-4F9A-A786-A7AEF537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177BCC-4208-4795-8572-4D623BA1E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EE7214-AC05-465E-A501-65AA04EF5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E48DE2-1FBA-263D-463B-8F02B91B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9" y="1670714"/>
            <a:ext cx="3104990" cy="4435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6CD2BC-B53F-7069-DFA4-8BBF5A52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453" y="187374"/>
            <a:ext cx="3883180" cy="5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7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124F6-6CE4-3EC4-08EC-9C12ACC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97" y="405530"/>
            <a:ext cx="5447071" cy="162232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关于全局时间注意层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7C15D-FE5D-2989-29C9-45C8B34F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Hierarchical Attention Networks for Document Classification </a:t>
            </a:r>
          </a:p>
          <a:p>
            <a:r>
              <a:rPr lang="en-US" altLang="zh-CN" sz="2000" dirty="0"/>
              <a:t>https://aclanthology.org/N16-1174.pdf</a:t>
            </a:r>
          </a:p>
          <a:p>
            <a:endParaRPr lang="en-US" altLang="zh-CN" sz="2000" dirty="0"/>
          </a:p>
          <a:p>
            <a:r>
              <a:rPr lang="zh-CN" altLang="en-US" sz="2000" dirty="0"/>
              <a:t>输入</a:t>
            </a:r>
            <a:r>
              <a:rPr lang="en-US" altLang="zh-CN" sz="2000" dirty="0"/>
              <a:t>=</a:t>
            </a:r>
            <a:r>
              <a:rPr lang="zh-CN" altLang="en-US" sz="2000" dirty="0"/>
              <a:t>自注意力的输出   </a:t>
            </a:r>
            <a:endParaRPr lang="en-US" altLang="zh-CN" sz="2000" dirty="0"/>
          </a:p>
          <a:p>
            <a:r>
              <a:rPr lang="zh-CN" altLang="en-US" sz="2000" dirty="0"/>
              <a:t>输出</a:t>
            </a:r>
            <a:r>
              <a:rPr lang="en-US" altLang="zh-CN" sz="2000" dirty="0"/>
              <a:t>=</a:t>
            </a:r>
            <a:r>
              <a:rPr lang="zh-CN" altLang="en-US" sz="2000" dirty="0"/>
              <a:t>对自注意力的注意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2127AB-0416-B519-3601-484B427B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74" y="807593"/>
            <a:ext cx="5978306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171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201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Office 主题​​</vt:lpstr>
      <vt:lpstr>Human Activity Recognition from Wearable Sensor Data Using Self-Attention</vt:lpstr>
      <vt:lpstr>方法</vt:lpstr>
      <vt:lpstr>实验跟进</vt:lpstr>
      <vt:lpstr>模型</vt:lpstr>
      <vt:lpstr>传感器模态注意层</vt:lpstr>
      <vt:lpstr>PowerPoint 演示文稿</vt:lpstr>
      <vt:lpstr>多自注意力</vt:lpstr>
      <vt:lpstr>自注意力层？</vt:lpstr>
      <vt:lpstr>关于全局时间注意层</vt:lpstr>
      <vt:lpstr>启发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from Wearable Sensor Data Using Self-Attention</dc:title>
  <dc:creator>张 灵顿</dc:creator>
  <cp:lastModifiedBy>张 灵顿</cp:lastModifiedBy>
  <cp:revision>4</cp:revision>
  <dcterms:created xsi:type="dcterms:W3CDTF">2023-02-26T02:31:26Z</dcterms:created>
  <dcterms:modified xsi:type="dcterms:W3CDTF">2023-02-26T06:33:22Z</dcterms:modified>
</cp:coreProperties>
</file>