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3" r:id="rId8"/>
    <p:sldId id="266" r:id="rId9"/>
    <p:sldId id="264" r:id="rId10"/>
    <p:sldId id="265" r:id="rId11"/>
    <p:sldId id="272" r:id="rId12"/>
    <p:sldId id="267" r:id="rId13"/>
    <p:sldId id="268" r:id="rId14"/>
    <p:sldId id="271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6984A-C5A3-409E-8694-B34BE12E1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1CA6E7-CCFF-21A9-4DF3-E27AE29C4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8D8FE7-F886-956B-B5DC-D8FD2A43D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C966-4633-47B6-ABEF-0846D3C35DE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4D1FD0-8F73-E73B-CC0E-1500A0D6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025199-1900-0980-AEC3-F415555E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1B5-E81E-408C-BB54-B83E10969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8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F950AB-D368-4366-4668-D8883D00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00215A-F609-A77B-FA47-419FB846FC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0A6669-0525-D97F-3D72-62EC2692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C966-4633-47B6-ABEF-0846D3C35DE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1B5C3-A3D3-6778-CC21-11204BDA2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CD5913-CD1A-96CE-7540-51F9F587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1B5-E81E-408C-BB54-B83E10969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864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7ECA00-024F-A722-83F7-BA2FC4519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2C36E2-3B77-2F00-51CA-26ADAE99B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CE9693-FCFC-4BEB-8828-AAC7288B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C966-4633-47B6-ABEF-0846D3C35DE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29646-FD82-4421-3FD7-71BC7E69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2D9898-C209-C095-488D-758954DB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1B5-E81E-408C-BB54-B83E10969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42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29986F-6289-2C9A-FE87-86D44919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C0B8CE-61DF-8EEF-62EA-6EE45AE8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661BB8-5205-C152-578B-F412545B8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C966-4633-47B6-ABEF-0846D3C35DE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56BF3-BD97-39B6-5095-910F9E98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CFEAF4-9AD7-EE0A-615B-18A71999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1B5-E81E-408C-BB54-B83E10969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32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58D49-A95A-21EE-BBAF-56F420BEA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4F8FD4-F49F-ED91-88C3-BBA89C235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2F192C-C2C5-B30A-FB06-A5206266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C966-4633-47B6-ABEF-0846D3C35DE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BB7A8-8194-2817-76B3-F68905E9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17D03A-EFF0-96A5-324C-F562E25B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1B5-E81E-408C-BB54-B83E10969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55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493D6-286D-9D87-8343-C1DB4350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3B8087-22C0-0467-220A-97F421614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E74DEF-E008-1E72-D78E-9BA7104AC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3894DF-2121-3959-CDBC-9498FE3E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C966-4633-47B6-ABEF-0846D3C35DE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34AEAE-9CE5-115A-7077-3CFE490E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5FDCC9-212D-8611-1DDE-6F629131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1B5-E81E-408C-BB54-B83E10969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5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C134B-D971-57F9-7051-98427A36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60B7C2-6A86-F663-1D81-A0A2E3F24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BD1E74-9B2C-50F0-42B4-BE145ECB3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BDDA64-F2DF-E627-DE80-1C2294E2A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66BE91-CE7C-9F10-1023-3BAB50292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38212C-5043-6616-533C-581D65195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C966-4633-47B6-ABEF-0846D3C35DE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0864FC-6B0E-B9C1-8D59-C6437060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6E06A9-93B8-67CD-93CB-F59085C1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1B5-E81E-408C-BB54-B83E10969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9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41357-C72B-EAAE-BF16-3396DF3E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BA9B68-1447-E22C-819A-D373CC52F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C966-4633-47B6-ABEF-0846D3C35DE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921691-B9E0-19F8-8905-2586160D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3074DD-6B1B-C0F2-7D80-4158D42D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1B5-E81E-408C-BB54-B83E10969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695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1E184D-4636-A39D-771A-E35E0A1D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C966-4633-47B6-ABEF-0846D3C35DE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C73DBD-49C8-DD8F-A766-E1AB01CB2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0EB4D4-B3B1-F77E-F290-CD5F84AA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1B5-E81E-408C-BB54-B83E10969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19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032123-FAD3-4657-1D2F-81E4DA64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14268F-4366-FA00-4510-FDB0B3F1B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DD39DE-34AC-D3ED-C8B9-8B52E3FFA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799245-E673-D98E-16E5-B8E841F94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C966-4633-47B6-ABEF-0846D3C35DE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C7BE5E-702F-DF52-890B-926E926A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2A41B-E0FD-FCF0-A145-95518CA3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1B5-E81E-408C-BB54-B83E10969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7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DD9C3-CA47-48EA-3185-B7443597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A6CA1E-3D76-89E7-13C1-137C89652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D5F46E-E96C-9AA7-E5D4-B6AFAD050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1F684-C9D1-7C00-CD31-5F604979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6C966-4633-47B6-ABEF-0846D3C35DE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73780-1F88-2BB8-DAE5-75A66E0A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719F7C-9E70-D094-BD86-B703255D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91B5-E81E-408C-BB54-B83E10969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23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E59073-B468-ADED-C70E-9637D0E7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E83624-F2F9-DC88-0C78-5661CBC2C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FA35D-5CE3-1716-7ED3-727B8C275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6C966-4633-47B6-ABEF-0846D3C35DEE}" type="datetimeFigureOut">
              <a:rPr lang="zh-CN" altLang="en-US" smtClean="0"/>
              <a:t>2023/2/13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FC3D81-1D7E-905F-005E-37CBFD2CF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68D6AC-66EB-86EF-0BCB-FA5A0789B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91B5-E81E-408C-BB54-B83E10969B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11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280E5-410A-1755-3D90-39D0BD0E5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8" r="-1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7053FD-B825-5D9F-6D05-29EC5889A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zh-CN" sz="3700" b="1" i="0" u="none" strike="noStrike" baseline="0">
                <a:latin typeface="URWPalladioL-Bold"/>
              </a:rPr>
              <a:t>Wearable Sensor-Based Human Activity Recognition with</a:t>
            </a:r>
            <a:br>
              <a:rPr lang="en-US" altLang="zh-CN" sz="3700" b="1" i="0" u="none" strike="noStrike" baseline="0">
                <a:latin typeface="URWPalladioL-Bold"/>
              </a:rPr>
            </a:br>
            <a:r>
              <a:rPr lang="en-US" altLang="zh-CN" sz="3700" b="1" i="0" u="none" strike="noStrike" baseline="0">
                <a:latin typeface="URWPalladioL-Bold"/>
              </a:rPr>
              <a:t>Transformer Model</a:t>
            </a:r>
            <a:endParaRPr lang="zh-CN" altLang="en-US" sz="37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07AB3D-A9E6-858D-89B3-D70F25D99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zh-CN" sz="1400" b="1" i="0" u="none" strike="noStrike" baseline="0">
                <a:latin typeface="URWPalladioL-Bold"/>
              </a:rPr>
              <a:t>Iveta Dirgov</a:t>
            </a:r>
            <a:r>
              <a:rPr lang="en-US" altLang="zh-CN" sz="1400" b="1" i="0" u="none" strike="noStrike" baseline="0">
                <a:latin typeface="VnURWPalladioL-Bold"/>
              </a:rPr>
              <a:t>á </a:t>
            </a:r>
            <a:r>
              <a:rPr lang="en-US" altLang="zh-CN" sz="1400" b="1" i="0" u="none" strike="noStrike" baseline="0">
                <a:latin typeface="URWPalladioL-Bold"/>
              </a:rPr>
              <a:t>Lupt</a:t>
            </a:r>
            <a:r>
              <a:rPr lang="en-US" altLang="zh-CN" sz="1400" b="1" i="0" u="none" strike="noStrike" baseline="0">
                <a:latin typeface="VnURWPalladioL-Bold"/>
              </a:rPr>
              <a:t>á</a:t>
            </a:r>
            <a:r>
              <a:rPr lang="en-US" altLang="zh-CN" sz="1400" b="1" i="0" u="none" strike="noStrike" baseline="0">
                <a:latin typeface="URWPalladioL-Bold"/>
              </a:rPr>
              <a:t>kov</a:t>
            </a:r>
            <a:r>
              <a:rPr lang="en-US" altLang="zh-CN" sz="1400" b="1" i="0" u="none" strike="noStrike" baseline="0">
                <a:latin typeface="VnURWPalladioL-Bold"/>
              </a:rPr>
              <a:t>á </a:t>
            </a:r>
            <a:r>
              <a:rPr lang="en-US" altLang="zh-CN" sz="1400" b="1" i="0" u="none" strike="noStrike" baseline="0">
                <a:latin typeface="URWPalladioL-Bold"/>
              </a:rPr>
              <a:t>, Martin Kubovˇc</a:t>
            </a:r>
            <a:r>
              <a:rPr lang="en-US" altLang="zh-CN" sz="1400" b="1" i="0" u="none" strike="noStrike" baseline="0">
                <a:latin typeface="VnURWPalladioL-Bold"/>
              </a:rPr>
              <a:t>í</a:t>
            </a:r>
            <a:r>
              <a:rPr lang="en-US" altLang="zh-CN" sz="1400" b="1" i="0" u="none" strike="noStrike" baseline="0">
                <a:latin typeface="URWPalladioL-Bold"/>
              </a:rPr>
              <a:t>k and Jiˇr</a:t>
            </a:r>
            <a:r>
              <a:rPr lang="en-US" altLang="zh-CN" sz="1400" b="1" i="0" u="none" strike="noStrike" baseline="0">
                <a:latin typeface="VnURWPalladioL-Bold"/>
              </a:rPr>
              <a:t>í </a:t>
            </a:r>
            <a:r>
              <a:rPr lang="en-US" altLang="zh-CN" sz="1400" b="1" i="0" u="none" strike="noStrike" baseline="0">
                <a:latin typeface="URWPalladioL-Bold"/>
              </a:rPr>
              <a:t>Posp</a:t>
            </a:r>
            <a:r>
              <a:rPr lang="en-US" altLang="zh-CN" sz="1400" b="1" i="0" u="none" strike="noStrike" baseline="0">
                <a:latin typeface="VnURWPalladioL-Bold"/>
              </a:rPr>
              <a:t>í</a:t>
            </a:r>
            <a:r>
              <a:rPr lang="en-US" altLang="zh-CN" sz="1400" b="1" i="0" u="none" strike="noStrike" baseline="0">
                <a:latin typeface="URWPalladioL-Bold"/>
              </a:rPr>
              <a:t>chal*</a:t>
            </a:r>
          </a:p>
          <a:p>
            <a:pPr algn="l"/>
            <a:endParaRPr lang="en-US" altLang="zh-CN" sz="1400" b="1">
              <a:latin typeface="URWPalladioL-Bold"/>
            </a:endParaRPr>
          </a:p>
          <a:p>
            <a:pPr algn="l"/>
            <a:r>
              <a:rPr lang="en-US" altLang="zh-CN" sz="1400"/>
              <a:t>MDPI.SENSOSRS</a:t>
            </a:r>
            <a:endParaRPr lang="zh-CN" alt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567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93689E1-CD87-1E33-867F-168DD036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3D-&gt;1D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8E95C-94A0-BA77-DDCF-FB481959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altLang="zh-CN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Transformer</a:t>
            </a:r>
            <a:r>
              <a:rPr lang="zh-CN" alt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处理的是一维序列。原始数据是图片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4D402F-543E-F72F-A38F-897916417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903864"/>
            <a:ext cx="11327549" cy="257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38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4ED65FE-788C-6532-4862-4AEBE1AC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400">
                <a:solidFill>
                  <a:srgbClr val="FFFFFF"/>
                </a:solidFill>
              </a:rPr>
              <a:t>等效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D3ABF0-F90A-1D9A-9C45-5DBE5D1F2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4278" y="1645723"/>
            <a:ext cx="9144000" cy="42000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zh-CN" altLang="en-US" sz="2000">
                <a:solidFill>
                  <a:srgbClr val="E7E6E6"/>
                </a:solidFill>
              </a:rPr>
              <a:t>图片分割，重排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表&#10;&#10;中度可信度描述已自动生成">
            <a:extLst>
              <a:ext uri="{FF2B5EF4-FFF2-40B4-BE49-F238E27FC236}">
                <a16:creationId xmlns:a16="http://schemas.microsoft.com/office/drawing/2014/main" id="{90B51DC3-A0F2-91D4-9A42-A77DB6B8F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43" y="2426818"/>
            <a:ext cx="4378364" cy="3997637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图表&#10;&#10;描述已自动生成">
            <a:extLst>
              <a:ext uri="{FF2B5EF4-FFF2-40B4-BE49-F238E27FC236}">
                <a16:creationId xmlns:a16="http://schemas.microsoft.com/office/drawing/2014/main" id="{FA19B72D-14A4-EF2E-A0CC-5EC1CB0F8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73" y="3648168"/>
            <a:ext cx="5455917" cy="155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32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A554B99-EC40-5D57-2044-839F27D22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位置编码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4E6EA-15B8-85BF-9C7D-670D07C2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同</a:t>
            </a:r>
            <a:r>
              <a:rPr lang="en-US" alt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NLP.Transformer</a:t>
            </a:r>
            <a:r>
              <a:rPr lang="zh-CN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，自注意力不受数据顺序影响</a:t>
            </a:r>
            <a:endParaRPr lang="en-US" altLang="zh-CN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634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!!BGRectangle">
            <a:extLst>
              <a:ext uri="{FF2B5EF4-FFF2-40B4-BE49-F238E27FC236}">
                <a16:creationId xmlns:a16="http://schemas.microsoft.com/office/drawing/2014/main" id="{9B76D444-2756-434F-AE61-96D69830C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E7FB666-A69F-97DA-549F-087DFEDF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182" y="932961"/>
            <a:ext cx="4887685" cy="1777419"/>
          </a:xfrm>
        </p:spPr>
        <p:txBody>
          <a:bodyPr anchor="b">
            <a:normAutofit/>
          </a:bodyPr>
          <a:lstStyle/>
          <a:p>
            <a:r>
              <a:rPr lang="en-US" altLang="zh-CN" sz="4000"/>
              <a:t>Skip connection</a:t>
            </a:r>
            <a:endParaRPr lang="zh-CN" altLang="en-US" sz="40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C0D26E-E557-76EE-F157-931D4B701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-2" b="113"/>
          <a:stretch/>
        </p:blipFill>
        <p:spPr>
          <a:xfrm>
            <a:off x="391903" y="573678"/>
            <a:ext cx="5103206" cy="5710645"/>
          </a:xfrm>
          <a:prstGeom prst="rect">
            <a:avLst/>
          </a:prstGeom>
        </p:spPr>
      </p:pic>
      <p:sp>
        <p:nvSpPr>
          <p:cNvPr id="15" name="!!Line">
            <a:extLst>
              <a:ext uri="{FF2B5EF4-FFF2-40B4-BE49-F238E27FC236}">
                <a16:creationId xmlns:a16="http://schemas.microsoft.com/office/drawing/2014/main" id="{0AF80B57-54E2-4D01-8731-3F38B0C56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8192" y="1417320"/>
            <a:ext cx="9144" cy="40233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74CED-AC33-4D2C-71BD-B9BD8756A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8182" y="2894529"/>
            <a:ext cx="4887685" cy="3210179"/>
          </a:xfrm>
        </p:spPr>
        <p:txBody>
          <a:bodyPr anchor="t">
            <a:normAutofit/>
          </a:bodyPr>
          <a:lstStyle/>
          <a:p>
            <a:r>
              <a:rPr lang="zh-CN" altLang="en-US" sz="2000"/>
              <a:t>追溯回</a:t>
            </a:r>
            <a:r>
              <a:rPr lang="en-US" altLang="zh-CN" sz="2000"/>
              <a:t>ResNet</a:t>
            </a:r>
          </a:p>
          <a:p>
            <a:r>
              <a:rPr lang="zh-CN" altLang="en-US" sz="2000"/>
              <a:t>当输入是</a:t>
            </a:r>
            <a:r>
              <a:rPr lang="en-US" altLang="zh-CN" sz="2000"/>
              <a:t>x</a:t>
            </a:r>
            <a:r>
              <a:rPr lang="zh-CN" altLang="en-US" sz="2000"/>
              <a:t>时，学习到的特征标记为</a:t>
            </a:r>
            <a:r>
              <a:rPr lang="en-US" altLang="zh-CN" sz="2000"/>
              <a:t>H(x)</a:t>
            </a:r>
            <a:r>
              <a:rPr lang="zh-CN" altLang="en-US" sz="2000"/>
              <a:t>，现在我们希望其可以学习到残差</a:t>
            </a:r>
            <a:r>
              <a:rPr lang="en-US" altLang="zh-CN" sz="2000"/>
              <a:t>F(x) = H(x)-x</a:t>
            </a:r>
            <a:r>
              <a:rPr lang="zh-CN" altLang="en-US" sz="2000"/>
              <a:t>，这样原来的学习特征就成为了</a:t>
            </a:r>
            <a:r>
              <a:rPr lang="en-US" altLang="zh-CN" sz="2000"/>
              <a:t>F(x)+x</a:t>
            </a:r>
            <a:r>
              <a:rPr lang="zh-CN" altLang="en-US" sz="20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404585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ED75C3E-B011-280A-4643-0A00FDF8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Skip</a:t>
            </a:r>
            <a:r>
              <a:rPr lang="zh-CN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的好处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36A794F-206D-BA8B-4520-C1691BCC5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86622"/>
            <a:ext cx="10905066" cy="357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3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D38EE57-B708-47C9-A4A4-E25F09FAB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A28182-58A5-4DBB-8F64-BD944BCA8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710" y="635715"/>
            <a:ext cx="11142208" cy="2482136"/>
            <a:chOff x="409710" y="635715"/>
            <a:chExt cx="11142208" cy="2482136"/>
          </a:xfrm>
        </p:grpSpPr>
        <p:sp>
          <p:nvSpPr>
            <p:cNvPr id="13" name="Freeform 44">
              <a:extLst>
                <a:ext uri="{FF2B5EF4-FFF2-40B4-BE49-F238E27FC236}">
                  <a16:creationId xmlns:a16="http://schemas.microsoft.com/office/drawing/2014/main" id="{E4A9080E-7BA6-45FC-8677-8B9D5F4DAF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23203" y="635716"/>
              <a:ext cx="328612" cy="1742360"/>
            </a:xfrm>
            <a:custGeom>
              <a:avLst/>
              <a:gdLst>
                <a:gd name="T0" fmla="*/ 207 w 207"/>
                <a:gd name="T1" fmla="*/ 987 h 1114"/>
                <a:gd name="T2" fmla="*/ 0 w 207"/>
                <a:gd name="T3" fmla="*/ 1114 h 1114"/>
                <a:gd name="T4" fmla="*/ 0 w 207"/>
                <a:gd name="T5" fmla="*/ 127 h 1114"/>
                <a:gd name="T6" fmla="*/ 207 w 207"/>
                <a:gd name="T7" fmla="*/ 0 h 1114"/>
                <a:gd name="T8" fmla="*/ 207 w 207"/>
                <a:gd name="T9" fmla="*/ 987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1114">
                  <a:moveTo>
                    <a:pt x="207" y="987"/>
                  </a:moveTo>
                  <a:lnTo>
                    <a:pt x="0" y="1114"/>
                  </a:lnTo>
                  <a:lnTo>
                    <a:pt x="0" y="127"/>
                  </a:lnTo>
                  <a:lnTo>
                    <a:pt x="207" y="0"/>
                  </a:lnTo>
                  <a:lnTo>
                    <a:pt x="207" y="987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45">
              <a:extLst>
                <a:ext uri="{FF2B5EF4-FFF2-40B4-BE49-F238E27FC236}">
                  <a16:creationId xmlns:a16="http://schemas.microsoft.com/office/drawing/2014/main" id="{2163D516-75D4-4DE0-AC27-63719125A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1022350"/>
              <a:ext cx="709612" cy="2095501"/>
            </a:xfrm>
            <a:custGeom>
              <a:avLst/>
              <a:gdLst>
                <a:gd name="T0" fmla="*/ 447 w 447"/>
                <a:gd name="T1" fmla="*/ 1363 h 1363"/>
                <a:gd name="T2" fmla="*/ 0 w 447"/>
                <a:gd name="T3" fmla="*/ 987 h 1363"/>
                <a:gd name="T4" fmla="*/ 0 w 447"/>
                <a:gd name="T5" fmla="*/ 0 h 1363"/>
                <a:gd name="T6" fmla="*/ 447 w 447"/>
                <a:gd name="T7" fmla="*/ 376 h 1363"/>
                <a:gd name="T8" fmla="*/ 447 w 447"/>
                <a:gd name="T9" fmla="*/ 1363 h 1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7" h="1363">
                  <a:moveTo>
                    <a:pt x="447" y="1363"/>
                  </a:moveTo>
                  <a:lnTo>
                    <a:pt x="0" y="987"/>
                  </a:lnTo>
                  <a:lnTo>
                    <a:pt x="0" y="0"/>
                  </a:lnTo>
                  <a:lnTo>
                    <a:pt x="447" y="376"/>
                  </a:lnTo>
                  <a:lnTo>
                    <a:pt x="447" y="136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46">
              <a:extLst>
                <a:ext uri="{FF2B5EF4-FFF2-40B4-BE49-F238E27FC236}">
                  <a16:creationId xmlns:a16="http://schemas.microsoft.com/office/drawing/2014/main" id="{E74A26A5-C23A-46D4-B0FF-155FB3834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09710" y="837744"/>
              <a:ext cx="403225" cy="1705431"/>
            </a:xfrm>
            <a:custGeom>
              <a:avLst/>
              <a:gdLst>
                <a:gd name="T0" fmla="*/ 254 w 254"/>
                <a:gd name="T1" fmla="*/ 987 h 1109"/>
                <a:gd name="T2" fmla="*/ 0 w 254"/>
                <a:gd name="T3" fmla="*/ 1109 h 1109"/>
                <a:gd name="T4" fmla="*/ 0 w 254"/>
                <a:gd name="T5" fmla="*/ 119 h 1109"/>
                <a:gd name="T6" fmla="*/ 254 w 254"/>
                <a:gd name="T7" fmla="*/ 0 h 1109"/>
                <a:gd name="T8" fmla="*/ 254 w 254"/>
                <a:gd name="T9" fmla="*/ 987 h 1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4" h="1109">
                  <a:moveTo>
                    <a:pt x="254" y="987"/>
                  </a:moveTo>
                  <a:lnTo>
                    <a:pt x="0" y="1109"/>
                  </a:lnTo>
                  <a:lnTo>
                    <a:pt x="0" y="119"/>
                  </a:lnTo>
                  <a:lnTo>
                    <a:pt x="254" y="0"/>
                  </a:lnTo>
                  <a:lnTo>
                    <a:pt x="254" y="987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47">
              <a:extLst>
                <a:ext uri="{FF2B5EF4-FFF2-40B4-BE49-F238E27FC236}">
                  <a16:creationId xmlns:a16="http://schemas.microsoft.com/office/drawing/2014/main" id="{08E0243F-1062-43C6-AD04-130DFF668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660" y="640894"/>
              <a:ext cx="168275" cy="1713195"/>
            </a:xfrm>
            <a:custGeom>
              <a:avLst/>
              <a:gdLst>
                <a:gd name="T0" fmla="*/ 106 w 106"/>
                <a:gd name="T1" fmla="*/ 1114 h 1114"/>
                <a:gd name="T2" fmla="*/ 0 w 106"/>
                <a:gd name="T3" fmla="*/ 1005 h 1114"/>
                <a:gd name="T4" fmla="*/ 0 w 106"/>
                <a:gd name="T5" fmla="*/ 0 h 1114"/>
                <a:gd name="T6" fmla="*/ 106 w 106"/>
                <a:gd name="T7" fmla="*/ 110 h 1114"/>
                <a:gd name="T8" fmla="*/ 106 w 106"/>
                <a:gd name="T9" fmla="*/ 1114 h 1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114">
                  <a:moveTo>
                    <a:pt x="106" y="1114"/>
                  </a:moveTo>
                  <a:lnTo>
                    <a:pt x="0" y="1005"/>
                  </a:lnTo>
                  <a:lnTo>
                    <a:pt x="0" y="0"/>
                  </a:lnTo>
                  <a:lnTo>
                    <a:pt x="106" y="110"/>
                  </a:lnTo>
                  <a:lnTo>
                    <a:pt x="106" y="111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C5517B-1B0F-47AA-93A5-3671899698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4055" y="635715"/>
              <a:ext cx="10907863" cy="15414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BD0BA4AF-1CD5-79F9-52D2-53BCF1130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280" y="759805"/>
            <a:ext cx="10306520" cy="1325563"/>
          </a:xfrm>
        </p:spPr>
        <p:txBody>
          <a:bodyPr>
            <a:normAutofit/>
          </a:bodyPr>
          <a:lstStyle/>
          <a:p>
            <a:r>
              <a:rPr lang="en-US" altLang="zh-CN" sz="4000">
                <a:solidFill>
                  <a:srgbClr val="FFFFFF"/>
                </a:solidFill>
              </a:rPr>
              <a:t>Class token</a:t>
            </a:r>
            <a:r>
              <a:rPr lang="zh-CN" altLang="en-US" sz="4000">
                <a:solidFill>
                  <a:srgbClr val="FFFFFF"/>
                </a:solidFill>
              </a:rPr>
              <a:t>（疑）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23B387-2DDA-A3C8-48DB-0ABEBEB2B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类似于</a:t>
            </a:r>
            <a:r>
              <a:rPr lang="en-US" altLang="zh-CN" sz="2400" dirty="0"/>
              <a:t>BERT</a:t>
            </a:r>
            <a:r>
              <a:rPr lang="zh-CN" altLang="en-US" sz="2400" dirty="0"/>
              <a:t>的</a:t>
            </a:r>
            <a:r>
              <a:rPr lang="en-US" altLang="zh-CN" sz="2400" dirty="0"/>
              <a:t>class token</a:t>
            </a:r>
          </a:p>
          <a:p>
            <a:r>
              <a:rPr lang="zh-CN" altLang="en-US" sz="2400" b="0" i="0" dirty="0">
                <a:effectLst/>
                <a:latin typeface="-apple-system"/>
              </a:rPr>
              <a:t>因为</a:t>
            </a:r>
            <a:r>
              <a:rPr lang="en-US" altLang="zh-CN" sz="2400" b="0" i="0" dirty="0">
                <a:effectLst/>
                <a:latin typeface="-apple-system"/>
              </a:rPr>
              <a:t>transformer</a:t>
            </a:r>
            <a:r>
              <a:rPr lang="zh-CN" altLang="en-US" sz="2400" b="0" i="0" dirty="0">
                <a:effectLst/>
                <a:latin typeface="-apple-system"/>
              </a:rPr>
              <a:t>输入为一系列的</a:t>
            </a:r>
            <a:r>
              <a:rPr lang="en-US" altLang="zh-CN" sz="2400" b="0" i="0" dirty="0">
                <a:effectLst/>
                <a:latin typeface="-apple-system"/>
              </a:rPr>
              <a:t>patch embedding</a:t>
            </a:r>
            <a:r>
              <a:rPr lang="zh-CN" altLang="en-US" sz="2400" b="0" i="0" dirty="0">
                <a:effectLst/>
                <a:latin typeface="-apple-system"/>
              </a:rPr>
              <a:t>，输出也是同样长的序列</a:t>
            </a:r>
            <a:r>
              <a:rPr lang="en-US" altLang="zh-CN" sz="2400" b="0" i="0" dirty="0">
                <a:effectLst/>
                <a:latin typeface="-apple-system"/>
              </a:rPr>
              <a:t>patch feature</a:t>
            </a:r>
            <a:r>
              <a:rPr lang="zh-CN" altLang="en-US" sz="2400" b="0" i="0" dirty="0">
                <a:effectLst/>
                <a:latin typeface="-apple-system"/>
              </a:rPr>
              <a:t>，但是最后要总结为一个类别的判断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6D09E6-6782-9F75-B846-9DBA8F8A6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8892" y="3367608"/>
            <a:ext cx="4802404" cy="181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0792D4F-247E-46FE-85FC-881DEFA41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55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093EF0F-AB85-1273-8302-D950EC70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142" y="479990"/>
            <a:ext cx="3605406" cy="1325563"/>
          </a:xfrm>
        </p:spPr>
        <p:txBody>
          <a:bodyPr>
            <a:normAutofit/>
          </a:bodyPr>
          <a:lstStyle/>
          <a:p>
            <a:pPr algn="r"/>
            <a:r>
              <a:rPr lang="zh-CN" altLang="en-US" sz="2400">
                <a:solidFill>
                  <a:schemeClr val="bg1"/>
                </a:solidFill>
              </a:rPr>
              <a:t>实验方法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E272F12-AF86-441A-BC1B-C014BBBF8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639665" y="685571"/>
            <a:ext cx="0" cy="914400"/>
          </a:xfrm>
          <a:prstGeom prst="line">
            <a:avLst/>
          </a:prstGeom>
          <a:ln w="19050">
            <a:solidFill>
              <a:schemeClr val="bg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2A958D-1A16-6460-0170-96DE6E320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8783" y="411881"/>
            <a:ext cx="6512265" cy="1461780"/>
          </a:xfrm>
        </p:spPr>
        <p:txBody>
          <a:bodyPr anchor="ctr">
            <a:normAutofit/>
          </a:bodyPr>
          <a:lstStyle/>
          <a:p>
            <a:r>
              <a:rPr lang="zh-CN" altLang="en-US" sz="1800">
                <a:solidFill>
                  <a:schemeClr val="bg1"/>
                </a:solidFill>
              </a:rPr>
              <a:t>迁移学习</a:t>
            </a:r>
            <a:endParaRPr lang="en-US" altLang="zh-CN" sz="1800">
              <a:solidFill>
                <a:schemeClr val="bg1"/>
              </a:solidFill>
            </a:endParaRPr>
          </a:p>
          <a:p>
            <a:r>
              <a:rPr lang="zh-CN" altLang="en-US" sz="1800">
                <a:solidFill>
                  <a:schemeClr val="bg1"/>
                </a:solidFill>
              </a:rPr>
              <a:t>需要大数据集的预训练，掌握尽可能多的图片像素间的的上下文关系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156DC9-F997-6B5E-6606-A78F7876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373" y="2638926"/>
            <a:ext cx="8565449" cy="360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4426AB7-D619-4515-962A-BC83909EC0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139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47DF98-723F-4AAC-ABCF-CACBC438F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EA29FC7C-9308-4FDE-8DCA-405668055B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895600" y="5768204"/>
            <a:ext cx="6400800" cy="0"/>
          </a:xfrm>
          <a:prstGeom prst="line">
            <a:avLst/>
          </a:prstGeom>
          <a:ln>
            <a:solidFill>
              <a:srgbClr val="5139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>
            <a:extLst>
              <a:ext uri="{FF2B5EF4-FFF2-40B4-BE49-F238E27FC236}">
                <a16:creationId xmlns:a16="http://schemas.microsoft.com/office/drawing/2014/main" id="{DB7EBDC7-300C-D928-B0FF-CBAF66E2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77356"/>
            <a:ext cx="9966960" cy="15603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zh-CN" altLang="en-US" sz="5800">
                <a:solidFill>
                  <a:srgbClr val="513933"/>
                </a:solidFill>
              </a:rPr>
              <a:t>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7D6E6C-8751-DA9C-AA3A-F7CEC8253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530" y="5799489"/>
            <a:ext cx="8767860" cy="4408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altLang="zh-CN" sz="2000" dirty="0">
                <a:solidFill>
                  <a:srgbClr val="513933"/>
                </a:solidFill>
              </a:rPr>
              <a:t>Transformer</a:t>
            </a:r>
            <a:r>
              <a:rPr lang="zh-CN" altLang="en-US" sz="2000" dirty="0">
                <a:solidFill>
                  <a:srgbClr val="513933"/>
                </a:solidFill>
              </a:rPr>
              <a:t>已应用于</a:t>
            </a:r>
            <a:r>
              <a:rPr lang="en-US" altLang="zh-CN" sz="2000" dirty="0">
                <a:solidFill>
                  <a:srgbClr val="513933"/>
                </a:solidFill>
              </a:rPr>
              <a:t>CV</a:t>
            </a:r>
            <a:r>
              <a:rPr lang="zh-CN" altLang="en-US" sz="2000" dirty="0">
                <a:solidFill>
                  <a:srgbClr val="513933"/>
                </a:solidFill>
              </a:rPr>
              <a:t>的活动识别，而没有应用于</a:t>
            </a:r>
            <a:r>
              <a:rPr lang="en-US" altLang="zh-CN" sz="2000" dirty="0">
                <a:solidFill>
                  <a:srgbClr val="513933"/>
                </a:solidFill>
              </a:rPr>
              <a:t>HAR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74FDF3-4C3B-3DC7-436F-7F576DDD2F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8" r="2488" b="1"/>
          <a:stretch/>
        </p:blipFill>
        <p:spPr>
          <a:xfrm>
            <a:off x="243840" y="256540"/>
            <a:ext cx="11704320" cy="376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99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204BA-EE00-FCE6-EEDF-7C916119C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模型架构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A9802B-404D-A4AE-83E9-226BA0382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4" y="2871982"/>
            <a:ext cx="4399094" cy="3181684"/>
          </a:xfrm>
        </p:spPr>
        <p:txBody>
          <a:bodyPr anchor="t">
            <a:normAutofit/>
          </a:bodyPr>
          <a:lstStyle/>
          <a:p>
            <a:r>
              <a:rPr lang="zh-CN" altLang="en-US" sz="1800" dirty="0"/>
              <a:t>不同于</a:t>
            </a:r>
            <a:r>
              <a:rPr lang="en-US" altLang="zh-CN" sz="1800" dirty="0"/>
              <a:t>NLP</a:t>
            </a:r>
            <a:r>
              <a:rPr lang="zh-CN" altLang="en-US" sz="1800" dirty="0"/>
              <a:t>领域的</a:t>
            </a:r>
            <a:r>
              <a:rPr lang="en-US" altLang="zh-CN" sz="1800" dirty="0"/>
              <a:t>Transformer</a:t>
            </a:r>
            <a:r>
              <a:rPr lang="zh-CN" altLang="en-US" sz="1800" dirty="0"/>
              <a:t>，</a:t>
            </a:r>
            <a:r>
              <a:rPr lang="en-US" altLang="zh-CN" sz="1800" dirty="0"/>
              <a:t>CV</a:t>
            </a:r>
            <a:r>
              <a:rPr lang="zh-CN" altLang="en-US" sz="1800" dirty="0"/>
              <a:t>领域有对应的</a:t>
            </a:r>
            <a:r>
              <a:rPr lang="en-US" altLang="zh-CN" sz="1800" dirty="0"/>
              <a:t>Transformer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r>
              <a:rPr lang="zh-CN" altLang="en-US" sz="1800" dirty="0"/>
              <a:t>详见</a:t>
            </a:r>
            <a:r>
              <a:rPr lang="en-US" altLang="zh-CN" sz="1800" dirty="0"/>
              <a:t>An Image is Worth 16x16 Words: Transformers for Image Recognition at Scale</a:t>
            </a:r>
          </a:p>
          <a:p>
            <a:endParaRPr lang="en-US" altLang="zh-CN" sz="1800" dirty="0"/>
          </a:p>
          <a:p>
            <a:r>
              <a:rPr lang="zh-CN" altLang="en-US" sz="1800" dirty="0">
                <a:hlinkClick r:id="rId2" action="ppaction://hlinksldjump"/>
              </a:rPr>
              <a:t>解析</a:t>
            </a:r>
            <a:endParaRPr lang="en-US" altLang="zh-CN" sz="1800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DE7F94-119C-C9A5-6361-5DFC30617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4255" y="599325"/>
            <a:ext cx="1548764" cy="274117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174B17-B24B-B3E0-B9DE-549F8C5D00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0475" y="3728082"/>
            <a:ext cx="3457420" cy="27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639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04FBDCA-7C20-6C2B-23D5-B40B5D28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099" y="1396289"/>
            <a:ext cx="4399093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kern="1200">
                <a:latin typeface="+mj-lt"/>
                <a:ea typeface="+mj-ea"/>
                <a:cs typeface="+mj-cs"/>
              </a:rPr>
              <a:t>数据集</a:t>
            </a:r>
            <a:r>
              <a:rPr lang="en-US" altLang="zh-CN" b="0" i="0" u="none" strike="noStrike" baseline="0">
                <a:latin typeface="URWPalladioL-Roma"/>
              </a:rPr>
              <a:t>KU-HAR</a:t>
            </a:r>
            <a:endParaRPr lang="zh-CN" altLang="en-US" kern="1200">
              <a:latin typeface="+mj-lt"/>
              <a:ea typeface="+mj-ea"/>
              <a:cs typeface="+mj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62225A2-D3F0-45D1-9C47-B10375316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11927" y="-1"/>
            <a:ext cx="6480073" cy="6858002"/>
          </a:xfrm>
          <a:custGeom>
            <a:avLst/>
            <a:gdLst>
              <a:gd name="connsiteX0" fmla="*/ 6130244 w 6480073"/>
              <a:gd name="connsiteY0" fmla="*/ 0 h 6858002"/>
              <a:gd name="connsiteX1" fmla="*/ 6212951 w 6480073"/>
              <a:gd name="connsiteY1" fmla="*/ 314584 h 6858002"/>
              <a:gd name="connsiteX2" fmla="*/ 5540779 w 6480073"/>
              <a:gd name="connsiteY2" fmla="*/ 6756649 h 6858002"/>
              <a:gd name="connsiteX3" fmla="*/ 5489971 w 6480073"/>
              <a:gd name="connsiteY3" fmla="*/ 6858002 h 6858002"/>
              <a:gd name="connsiteX4" fmla="*/ 0 w 6480073"/>
              <a:gd name="connsiteY4" fmla="*/ 6858002 h 6858002"/>
              <a:gd name="connsiteX5" fmla="*/ 0 w 6480073"/>
              <a:gd name="connsiteY5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80073" h="6858002">
                <a:moveTo>
                  <a:pt x="6130244" y="0"/>
                </a:moveTo>
                <a:lnTo>
                  <a:pt x="6212951" y="314584"/>
                </a:lnTo>
                <a:cubicBezTo>
                  <a:pt x="6745828" y="2551616"/>
                  <a:pt x="6460994" y="4808873"/>
                  <a:pt x="5540779" y="6756649"/>
                </a:cubicBezTo>
                <a:lnTo>
                  <a:pt x="5489971" y="6858002"/>
                </a:lnTo>
                <a:lnTo>
                  <a:pt x="0" y="6858002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B9FBFA8-6AF4-4091-9C8B-DEC6D8933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42784" y="0"/>
            <a:ext cx="6249216" cy="6858001"/>
          </a:xfrm>
          <a:custGeom>
            <a:avLst/>
            <a:gdLst>
              <a:gd name="connsiteX0" fmla="*/ 0 w 6249216"/>
              <a:gd name="connsiteY0" fmla="*/ 0 h 6858001"/>
              <a:gd name="connsiteX1" fmla="*/ 5893742 w 6249216"/>
              <a:gd name="connsiteY1" fmla="*/ 1 h 6858001"/>
              <a:gd name="connsiteX2" fmla="*/ 5993697 w 6249216"/>
              <a:gd name="connsiteY2" fmla="*/ 380651 h 6858001"/>
              <a:gd name="connsiteX3" fmla="*/ 5308924 w 6249216"/>
              <a:gd name="connsiteY3" fmla="*/ 6647018 h 6858001"/>
              <a:gd name="connsiteX4" fmla="*/ 5200672 w 6249216"/>
              <a:gd name="connsiteY4" fmla="*/ 6858001 h 6858001"/>
              <a:gd name="connsiteX5" fmla="*/ 1 w 6249216"/>
              <a:gd name="connsiteY5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49216" h="6858001">
                <a:moveTo>
                  <a:pt x="0" y="0"/>
                </a:moveTo>
                <a:lnTo>
                  <a:pt x="5893742" y="1"/>
                </a:lnTo>
                <a:lnTo>
                  <a:pt x="5993697" y="380651"/>
                </a:lnTo>
                <a:cubicBezTo>
                  <a:pt x="6511353" y="2559611"/>
                  <a:pt x="6222352" y="4758249"/>
                  <a:pt x="5308924" y="6647018"/>
                </a:cubicBezTo>
                <a:lnTo>
                  <a:pt x="5200672" y="6858001"/>
                </a:lnTo>
                <a:lnTo>
                  <a:pt x="1" y="68580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7A88525-B477-9F8F-DC66-BD12A14DE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611" y="687294"/>
            <a:ext cx="4622052" cy="2565238"/>
          </a:xfrm>
          <a:prstGeom prst="rect">
            <a:avLst/>
          </a:prstGeom>
        </p:spPr>
      </p:pic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DB256A4-DC9E-F294-7AC4-C4E7BFA44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612" y="4101869"/>
            <a:ext cx="4622052" cy="181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4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E52985E-2553-471E-82AA-5ED7A3298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3308" y="352931"/>
            <a:ext cx="11438793" cy="18442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B26B596-BA9F-CD60-6E60-76FD1733D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70" y="506727"/>
            <a:ext cx="3885141" cy="1526741"/>
          </a:xfrm>
        </p:spPr>
        <p:txBody>
          <a:bodyPr>
            <a:normAutofit/>
          </a:bodyPr>
          <a:lstStyle/>
          <a:p>
            <a:pPr algn="r"/>
            <a:r>
              <a:rPr lang="zh-CN" altLang="en-US" sz="3000">
                <a:solidFill>
                  <a:schemeClr val="bg1"/>
                </a:solidFill>
              </a:rPr>
              <a:t>回到注意力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E3ABC6-4042-4293-A7DF-F01181363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9873" y="580963"/>
            <a:ext cx="0" cy="137160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82BE8CED-2A17-53DC-C781-48B711EC2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08" y="2577706"/>
            <a:ext cx="5559480" cy="36414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58F4DF-9889-596A-D5F3-C95C58FCB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001" y="2527997"/>
            <a:ext cx="3874425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48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464595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546337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0EF003F-9809-6C06-A867-20BB6A582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263"/>
            <a:ext cx="5157216" cy="1344975"/>
          </a:xfrm>
        </p:spPr>
        <p:txBody>
          <a:bodyPr>
            <a:normAutofit/>
          </a:bodyPr>
          <a:lstStyle/>
          <a:p>
            <a:r>
              <a:rPr lang="zh-CN" altLang="en-US" sz="4000"/>
              <a:t>数据增强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5270E-7D70-68CE-E6EF-96292E5FF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121763"/>
            <a:ext cx="5157216" cy="3773010"/>
          </a:xfrm>
        </p:spPr>
        <p:txBody>
          <a:bodyPr>
            <a:normAutofit/>
          </a:bodyPr>
          <a:lstStyle/>
          <a:p>
            <a:r>
              <a:rPr lang="zh-CN" altLang="en-US" sz="2000"/>
              <a:t>为什么</a:t>
            </a:r>
            <a:endParaRPr lang="en-US" altLang="zh-CN" sz="2000"/>
          </a:p>
          <a:p>
            <a:r>
              <a:rPr lang="zh-CN" altLang="en-US" sz="2000"/>
              <a:t>怎么做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7066FC-CA6F-2A40-C8F2-6DBE72424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444" y="661984"/>
            <a:ext cx="5534032" cy="553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170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BE79863-E590-D252-5DE2-BEEE0E180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6855"/>
            <a:ext cx="403782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zh-CN" sz="3400" dirty="0">
                <a:solidFill>
                  <a:srgbClr val="FFFFFF"/>
                </a:solidFill>
              </a:rPr>
              <a:t>An Image is Worth 16x16 Words: Transformers for Image Recognition at Scale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04A6E-08E5-203B-AF9F-18B56C11F1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altLang="zh-CN" sz="2000" b="0" i="0" u="none" strike="noStrike" baseline="0" dirty="0">
                <a:latin typeface="NimbusRomNo9L-Regu"/>
              </a:rPr>
              <a:t>ICLR 2021 </a:t>
            </a:r>
            <a:r>
              <a:rPr lang="zh-CN" altLang="en-US" sz="2000" b="0" i="0" u="none" strike="noStrike" baseline="0" dirty="0">
                <a:latin typeface="NimbusRomNo9L-Regu"/>
              </a:rPr>
              <a:t>（国际表征学习大会 </a:t>
            </a:r>
            <a:r>
              <a:rPr lang="en-US" altLang="zh-CN" sz="2000" b="0" i="0" u="none" strike="noStrike" baseline="0" dirty="0">
                <a:latin typeface="NimbusRomNo9L-Regu"/>
              </a:rPr>
              <a:t>2021</a:t>
            </a:r>
            <a:r>
              <a:rPr lang="zh-CN" altLang="en-US" sz="2000" b="0" i="0" u="none" strike="noStrike" baseline="0" dirty="0">
                <a:latin typeface="NimbusRomNo9L-Regu"/>
              </a:rPr>
              <a:t>）</a:t>
            </a:r>
            <a:endParaRPr lang="en-US" altLang="zh-CN" sz="2000" b="0" i="0" u="none" strike="noStrike" baseline="0" dirty="0">
              <a:latin typeface="NimbusRomNo9L-Regu"/>
            </a:endParaRPr>
          </a:p>
          <a:p>
            <a:r>
              <a:rPr lang="en-US" altLang="zh-CN" sz="2000" b="0" i="0" u="none" strike="noStrike" baseline="0" dirty="0">
                <a:latin typeface="NimbusRomNo9L-Medi"/>
              </a:rPr>
              <a:t>Alexey </a:t>
            </a:r>
            <a:r>
              <a:rPr lang="en-US" altLang="zh-CN" sz="2000" b="0" i="0" u="none" strike="noStrike" baseline="0" dirty="0" err="1">
                <a:latin typeface="NimbusRomNo9L-Medi"/>
              </a:rPr>
              <a:t>Dosovitskiy</a:t>
            </a:r>
            <a:r>
              <a:rPr lang="en-US" altLang="zh-CN" sz="2000" dirty="0">
                <a:latin typeface="CMMI7"/>
              </a:rPr>
              <a:t>*</a:t>
            </a:r>
            <a:r>
              <a:rPr lang="en-US" altLang="zh-CN" sz="2000" b="0" i="0" u="none" strike="noStrike" baseline="0" dirty="0">
                <a:latin typeface="NimbusRomNo9L-Medi"/>
              </a:rPr>
              <a:t>, Lucas Beyer*, Alexander Kolesnikov*, Dirk </a:t>
            </a:r>
            <a:r>
              <a:rPr lang="en-US" altLang="zh-CN" sz="2000" b="0" i="0" u="none" strike="noStrike" baseline="0" dirty="0" err="1">
                <a:latin typeface="NimbusRomNo9L-Medi"/>
              </a:rPr>
              <a:t>Weissenborn</a:t>
            </a:r>
            <a:r>
              <a:rPr lang="en-US" altLang="zh-CN" sz="2000" b="0" i="0" u="none" strike="noStrike" baseline="0" dirty="0">
                <a:latin typeface="NimbusRomNo9L-Medi"/>
              </a:rPr>
              <a:t>*,</a:t>
            </a:r>
            <a:r>
              <a:rPr lang="en-US" altLang="zh-CN" sz="2000" b="0" i="0" u="none" strike="noStrike" baseline="0" dirty="0" err="1">
                <a:latin typeface="NimbusRomNo9L-Medi"/>
              </a:rPr>
              <a:t>Xiaohua</a:t>
            </a:r>
            <a:r>
              <a:rPr lang="en-US" altLang="zh-CN" sz="2000" b="0" i="0" u="none" strike="noStrike" baseline="0" dirty="0">
                <a:latin typeface="NimbusRomNo9L-Medi"/>
              </a:rPr>
              <a:t> </a:t>
            </a:r>
            <a:r>
              <a:rPr lang="en-US" altLang="zh-CN" sz="2000" b="0" i="0" u="none" strike="noStrike" baseline="0" dirty="0" err="1">
                <a:latin typeface="NimbusRomNo9L-Medi"/>
              </a:rPr>
              <a:t>Zhai</a:t>
            </a:r>
            <a:r>
              <a:rPr lang="en-US" altLang="zh-CN" sz="2000" b="0" i="0" u="none" strike="noStrike" baseline="0" dirty="0">
                <a:latin typeface="NimbusRomNo9L-Medi"/>
              </a:rPr>
              <a:t>*</a:t>
            </a:r>
          </a:p>
          <a:p>
            <a:r>
              <a:rPr lang="en-US" altLang="zh-CN" sz="2000" b="0" i="0" u="none" strike="noStrike" baseline="0" dirty="0" err="1">
                <a:latin typeface="NimbusRomNo9L-Medi"/>
              </a:rPr>
              <a:t>ViT</a:t>
            </a:r>
            <a:endParaRPr lang="en-US" altLang="zh-CN" sz="2000" b="0" i="0" u="none" strike="noStrike" baseline="0" dirty="0">
              <a:latin typeface="NimbusRomNo9L-Regu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8710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E1BB3-8BC4-D69C-82F4-15CF1357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E344D8-32B5-6AE9-A2C0-427EF710B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1825"/>
            <a:ext cx="10515600" cy="1009015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50000"/>
              </a:lnSpc>
            </a:pPr>
            <a:r>
              <a:rPr lang="en-US" altLang="zh-CN" sz="1100" dirty="0"/>
              <a:t>[1]</a:t>
            </a:r>
            <a:r>
              <a:rPr lang="en-US" altLang="zh-CN" sz="1100" b="0" i="0" u="none" strike="noStrike" baseline="0" dirty="0">
                <a:latin typeface="NimbusRomNo9L-Regu"/>
              </a:rPr>
              <a:t> </a:t>
            </a:r>
            <a:r>
              <a:rPr lang="en-US" altLang="zh-CN" sz="1100" b="0" i="0" u="none" strike="noStrike" baseline="0" dirty="0" err="1">
                <a:latin typeface="NimbusRomNo9L-Regu"/>
              </a:rPr>
              <a:t>Xiaolong</a:t>
            </a:r>
            <a:r>
              <a:rPr lang="en-US" altLang="zh-CN" sz="1100" b="0" i="0" u="none" strike="noStrike" baseline="0" dirty="0">
                <a:latin typeface="NimbusRomNo9L-Regu"/>
              </a:rPr>
              <a:t> Wang, Ross </a:t>
            </a:r>
            <a:r>
              <a:rPr lang="en-US" altLang="zh-CN" sz="1100" b="0" i="0" u="none" strike="noStrike" baseline="0" dirty="0" err="1">
                <a:latin typeface="NimbusRomNo9L-Regu"/>
              </a:rPr>
              <a:t>Girshick</a:t>
            </a:r>
            <a:r>
              <a:rPr lang="en-US" altLang="zh-CN" sz="1100" b="0" i="0" u="none" strike="noStrike" baseline="0" dirty="0">
                <a:latin typeface="NimbusRomNo9L-Regu"/>
              </a:rPr>
              <a:t>, Abhinav Gupta, and </a:t>
            </a:r>
            <a:r>
              <a:rPr lang="en-US" altLang="zh-CN" sz="1100" b="0" i="0" u="none" strike="noStrike" baseline="0" dirty="0" err="1">
                <a:latin typeface="NimbusRomNo9L-Regu"/>
              </a:rPr>
              <a:t>Kaiming</a:t>
            </a:r>
            <a:r>
              <a:rPr lang="en-US" altLang="zh-CN" sz="1100" b="0" i="0" u="none" strike="noStrike" baseline="0" dirty="0">
                <a:latin typeface="NimbusRomNo9L-Regu"/>
              </a:rPr>
              <a:t> He. Non-local neural networks. In </a:t>
            </a:r>
            <a:r>
              <a:rPr lang="en-US" altLang="zh-CN" sz="1100" b="0" i="0" u="none" strike="noStrike" baseline="0" dirty="0">
                <a:latin typeface="NimbusRomNo9L-ReguItal"/>
              </a:rPr>
              <a:t>CVPR</a:t>
            </a:r>
            <a:r>
              <a:rPr lang="en-US" altLang="zh-CN" sz="1100" b="0" i="0" u="none" strike="noStrike" baseline="0" dirty="0">
                <a:latin typeface="NimbusRomNo9L-Regu"/>
              </a:rPr>
              <a:t>, 2018.</a:t>
            </a:r>
          </a:p>
          <a:p>
            <a:pPr algn="l">
              <a:lnSpc>
                <a:spcPct val="150000"/>
              </a:lnSpc>
            </a:pPr>
            <a:r>
              <a:rPr lang="en-US" altLang="zh-CN" sz="1100" b="0" i="0" u="none" strike="noStrike" baseline="0" dirty="0">
                <a:latin typeface="NimbusRomNo9L-Regu"/>
              </a:rPr>
              <a:t>[2] </a:t>
            </a:r>
            <a:r>
              <a:rPr lang="en-US" altLang="zh-CN" sz="1100" b="0" i="0" u="none" strike="noStrike" baseline="0" dirty="0" err="1">
                <a:latin typeface="NimbusRomNo9L-Regu"/>
              </a:rPr>
              <a:t>Huiyu</a:t>
            </a:r>
            <a:r>
              <a:rPr lang="en-US" altLang="zh-CN" sz="1100" b="0" i="0" u="none" strike="noStrike" baseline="0" dirty="0">
                <a:latin typeface="NimbusRomNo9L-Regu"/>
              </a:rPr>
              <a:t> Wang, </a:t>
            </a:r>
            <a:r>
              <a:rPr lang="en-US" altLang="zh-CN" sz="1100" b="0" i="0" u="none" strike="noStrike" baseline="0" dirty="0" err="1">
                <a:latin typeface="NimbusRomNo9L-Regu"/>
              </a:rPr>
              <a:t>Yukun</a:t>
            </a:r>
            <a:r>
              <a:rPr lang="en-US" altLang="zh-CN" sz="1100" b="0" i="0" u="none" strike="noStrike" baseline="0" dirty="0">
                <a:latin typeface="NimbusRomNo9L-Regu"/>
              </a:rPr>
              <a:t> Zhu, Bradley Green, Hartwig Adam, Alan Yuille, and Liang-</a:t>
            </a:r>
            <a:r>
              <a:rPr lang="en-US" altLang="zh-CN" sz="1100" b="0" i="0" u="none" strike="noStrike" baseline="0" dirty="0" err="1">
                <a:latin typeface="NimbusRomNo9L-Regu"/>
              </a:rPr>
              <a:t>Chieh</a:t>
            </a:r>
            <a:r>
              <a:rPr lang="en-US" altLang="zh-CN" sz="1100" b="0" i="0" u="none" strike="noStrike" baseline="0" dirty="0">
                <a:latin typeface="NimbusRomNo9L-Regu"/>
              </a:rPr>
              <a:t> </a:t>
            </a:r>
            <a:r>
              <a:rPr lang="en-US" altLang="zh-CN" sz="1100" b="0" i="0" u="none" strike="noStrike" baseline="0" dirty="0" err="1">
                <a:latin typeface="NimbusRomNo9L-Regu"/>
              </a:rPr>
              <a:t>Chen.Axial-deeplab</a:t>
            </a:r>
            <a:r>
              <a:rPr lang="en-US" altLang="zh-CN" sz="1100" b="0" i="0" u="none" strike="noStrike" baseline="0" dirty="0">
                <a:latin typeface="NimbusRomNo9L-Regu"/>
              </a:rPr>
              <a:t>: Stand-alone axial-attention for panoptic segmentation. In </a:t>
            </a:r>
            <a:r>
              <a:rPr lang="en-US" altLang="zh-CN" sz="1100" b="0" i="0" u="none" strike="noStrike" baseline="0" dirty="0">
                <a:latin typeface="NimbusRomNo9L-ReguItal"/>
              </a:rPr>
              <a:t>ECCV</a:t>
            </a:r>
            <a:r>
              <a:rPr lang="en-US" altLang="zh-CN" sz="1100" b="0" i="0" u="none" strike="noStrike" baseline="0" dirty="0">
                <a:latin typeface="NimbusRomNo9L-Regu"/>
              </a:rPr>
              <a:t>, 2020a</a:t>
            </a:r>
          </a:p>
          <a:p>
            <a:pPr algn="l">
              <a:lnSpc>
                <a:spcPct val="150000"/>
              </a:lnSpc>
            </a:pPr>
            <a:r>
              <a:rPr lang="en-US" altLang="zh-CN" sz="1100" dirty="0">
                <a:latin typeface="NimbusRomNo9L-Regu"/>
              </a:rPr>
              <a:t>[3]</a:t>
            </a:r>
            <a:r>
              <a:rPr lang="en-US" altLang="zh-CN" sz="1100" b="0" i="0" u="none" strike="noStrike" baseline="0" dirty="0">
                <a:latin typeface="NimbusRomNo9L-Regu"/>
              </a:rPr>
              <a:t> Alexander Kolesnikov, Lucas Beyer, </a:t>
            </a:r>
            <a:r>
              <a:rPr lang="en-US" altLang="zh-CN" sz="1100" b="0" i="0" u="none" strike="noStrike" baseline="0" dirty="0" err="1">
                <a:latin typeface="NimbusRomNo9L-Regu"/>
              </a:rPr>
              <a:t>Xiaohua</a:t>
            </a:r>
            <a:r>
              <a:rPr lang="en-US" altLang="zh-CN" sz="1100" b="0" i="0" u="none" strike="noStrike" baseline="0" dirty="0">
                <a:latin typeface="NimbusRomNo9L-Regu"/>
              </a:rPr>
              <a:t> </a:t>
            </a:r>
            <a:r>
              <a:rPr lang="en-US" altLang="zh-CN" sz="1100" b="0" i="0" u="none" strike="noStrike" baseline="0" dirty="0" err="1">
                <a:latin typeface="NimbusRomNo9L-Regu"/>
              </a:rPr>
              <a:t>Zhai</a:t>
            </a:r>
            <a:r>
              <a:rPr lang="en-US" altLang="zh-CN" sz="1100" b="0" i="0" u="none" strike="noStrike" baseline="0" dirty="0">
                <a:latin typeface="NimbusRomNo9L-Regu"/>
              </a:rPr>
              <a:t>, Joan </a:t>
            </a:r>
            <a:r>
              <a:rPr lang="en-US" altLang="zh-CN" sz="1100" b="0" i="0" u="none" strike="noStrike" baseline="0" dirty="0" err="1">
                <a:latin typeface="NimbusRomNo9L-Regu"/>
              </a:rPr>
              <a:t>Puigcerver</a:t>
            </a:r>
            <a:r>
              <a:rPr lang="en-US" altLang="zh-CN" sz="1100" b="0" i="0" u="none" strike="noStrike" baseline="0" dirty="0">
                <a:latin typeface="NimbusRomNo9L-Regu"/>
              </a:rPr>
              <a:t>, Jessica Yung, Sylvain </a:t>
            </a:r>
            <a:r>
              <a:rPr lang="en-US" altLang="zh-CN" sz="1100" b="0" i="0" u="none" strike="noStrike" baseline="0" dirty="0" err="1">
                <a:latin typeface="NimbusRomNo9L-Regu"/>
              </a:rPr>
              <a:t>Gelly</a:t>
            </a:r>
            <a:r>
              <a:rPr lang="en-US" altLang="zh-CN" sz="1100" b="0" i="0" u="none" strike="noStrike" baseline="0" dirty="0">
                <a:latin typeface="NimbusRomNo9L-Regu"/>
              </a:rPr>
              <a:t>, and Neil </a:t>
            </a:r>
            <a:r>
              <a:rPr lang="en-US" altLang="zh-CN" sz="1100" b="0" i="0" u="none" strike="noStrike" baseline="0" dirty="0" err="1">
                <a:latin typeface="NimbusRomNo9L-Regu"/>
              </a:rPr>
              <a:t>Houlsby</a:t>
            </a:r>
            <a:r>
              <a:rPr lang="en-US" altLang="zh-CN" sz="1100" b="0" i="0" u="none" strike="noStrike" baseline="0" dirty="0">
                <a:latin typeface="NimbusRomNo9L-Regu"/>
              </a:rPr>
              <a:t>. Big transfer (</a:t>
            </a:r>
            <a:r>
              <a:rPr lang="en-US" altLang="zh-CN" sz="1100" b="0" i="0" u="none" strike="noStrike" baseline="0" dirty="0" err="1">
                <a:latin typeface="NimbusRomNo9L-Regu"/>
              </a:rPr>
              <a:t>BiT</a:t>
            </a:r>
            <a:r>
              <a:rPr lang="en-US" altLang="zh-CN" sz="1100" b="0" i="0" u="none" strike="noStrike" baseline="0" dirty="0">
                <a:latin typeface="NimbusRomNo9L-Regu"/>
              </a:rPr>
              <a:t>): General visual representation learning. In </a:t>
            </a:r>
            <a:r>
              <a:rPr lang="en-US" altLang="zh-CN" sz="1100" b="0" i="0" u="none" strike="noStrike" baseline="0" dirty="0">
                <a:latin typeface="NimbusRomNo9L-ReguItal"/>
              </a:rPr>
              <a:t>ECCV</a:t>
            </a:r>
            <a:r>
              <a:rPr lang="en-US" altLang="zh-CN" sz="1100" b="0" i="0" u="none" strike="noStrike" baseline="0" dirty="0">
                <a:latin typeface="NimbusRomNo9L-Regu"/>
              </a:rPr>
              <a:t>, 2020</a:t>
            </a:r>
            <a:r>
              <a:rPr lang="en-US" altLang="zh-CN" sz="1800" b="0" i="0" u="none" strike="noStrike" baseline="0" dirty="0">
                <a:latin typeface="NimbusRomNo9L-Regu"/>
              </a:rPr>
              <a:t>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21D9A78-ADFE-81DB-05D1-E0101667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2134432"/>
            <a:ext cx="4972744" cy="28197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6A2856-1F27-15E0-7683-4D9124CD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8287"/>
            <a:ext cx="496321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378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EC812AF-0DF6-A373-CD0D-E9B81564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模型概览（原图）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41C0CD1-BBF6-AEAD-95A4-17CCA95E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846" y="1966293"/>
            <a:ext cx="848030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4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379</Words>
  <Application>Microsoft Office PowerPoint</Application>
  <PresentationFormat>宽屏</PresentationFormat>
  <Paragraphs>41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-apple-system</vt:lpstr>
      <vt:lpstr>CMMI7</vt:lpstr>
      <vt:lpstr>NimbusRomNo9L-Medi</vt:lpstr>
      <vt:lpstr>NimbusRomNo9L-Regu</vt:lpstr>
      <vt:lpstr>NimbusRomNo9L-ReguItal</vt:lpstr>
      <vt:lpstr>URWPalladioL-Bold</vt:lpstr>
      <vt:lpstr>URWPalladioL-Roma</vt:lpstr>
      <vt:lpstr>VnURWPalladioL-Bold</vt:lpstr>
      <vt:lpstr>等线</vt:lpstr>
      <vt:lpstr>等线 Light</vt:lpstr>
      <vt:lpstr>Arial</vt:lpstr>
      <vt:lpstr>Calibri</vt:lpstr>
      <vt:lpstr>Tw Cen MT</vt:lpstr>
      <vt:lpstr>Office 主题​​</vt:lpstr>
      <vt:lpstr>Wearable Sensor-Based Human Activity Recognition with Transformer Model</vt:lpstr>
      <vt:lpstr>动机</vt:lpstr>
      <vt:lpstr>模型架构</vt:lpstr>
      <vt:lpstr>数据集KU-HAR</vt:lpstr>
      <vt:lpstr>回到注意力</vt:lpstr>
      <vt:lpstr>数据增强</vt:lpstr>
      <vt:lpstr>An Image is Worth 16x16 Words: Transformers for Image Recognition at Scale</vt:lpstr>
      <vt:lpstr>动机</vt:lpstr>
      <vt:lpstr>模型概览（原图）</vt:lpstr>
      <vt:lpstr>3D-&gt;1D</vt:lpstr>
      <vt:lpstr>等效</vt:lpstr>
      <vt:lpstr>位置编码</vt:lpstr>
      <vt:lpstr>Skip connection</vt:lpstr>
      <vt:lpstr>Skip的好处</vt:lpstr>
      <vt:lpstr>Class token（疑）</vt:lpstr>
      <vt:lpstr>实验方法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Wearable Sensor-Based Human Activity Recognition with Transformer Model</dc:title>
  <dc:creator>张 灵顿</dc:creator>
  <cp:lastModifiedBy>张 灵顿</cp:lastModifiedBy>
  <cp:revision>15</cp:revision>
  <dcterms:created xsi:type="dcterms:W3CDTF">2023-02-05T13:22:54Z</dcterms:created>
  <dcterms:modified xsi:type="dcterms:W3CDTF">2023-02-13T07:54:07Z</dcterms:modified>
</cp:coreProperties>
</file>