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70" r:id="rId6"/>
    <p:sldId id="269" r:id="rId7"/>
    <p:sldId id="258" r:id="rId8"/>
    <p:sldId id="259" r:id="rId9"/>
    <p:sldId id="260" r:id="rId10"/>
    <p:sldId id="266" r:id="rId11"/>
    <p:sldId id="267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A39CB-A225-E594-79E8-3BF80878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25028B-5251-2329-42BD-4E262A342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67799-5247-61BE-3A15-4BAB84E9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6D0A5-65B0-856D-ABBD-0048DCD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539CC-4523-EF68-F2C7-3C66A72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1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F32E0-3AEE-2E4A-1A3B-D5A61AD5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62DB9-ACB8-AD75-CCC5-A2956A12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E93A2-4E09-6658-90EA-C784524A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8C342-BD72-F6AD-644B-78966612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735A0-96E2-1974-3F3C-BCFE294F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EB6DB3-FB0C-C55F-A884-B51B33FDE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3BCAF-8D33-BC53-1B40-2703C6EEC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D8A48-A8F5-F4C1-23B1-2A1B4F04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480BD-4644-72D1-AA45-2D871323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31518-B867-96BC-C0EB-0609EB57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A6579-D6E3-69AF-7C1A-2E2E222F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EA84D-F1B1-E9F4-EB09-08CFB6A2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B24E5-A1ED-F02A-9D95-0274886E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A1A19-E9B1-F912-934D-8B98C72B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9D323-A9E9-00EB-682E-351F354C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2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1118-F6E6-78D3-CA80-50707549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79853-EFA8-41C0-82BF-3CB1140B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9F431-5780-36EC-2ABD-54C75711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B603E-9942-9783-03F6-E0D6479A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A1319-4E17-1D63-79CC-0A54FEBF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DA4FC-7D70-53CA-3093-AC7688CD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B041-8B7F-425A-72E6-C50529BE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9375B-F330-6D7A-1F6D-EBA46F505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6BC2B-9F06-9F6A-63C5-97B4A424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AFF71-9440-D305-8C9C-B02161F6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A4E09-7454-26A6-5B27-0732206E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0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7BD60-5DFF-63DC-EF8F-D9FA68BC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A7029-DFB3-4F10-380D-3732FE87A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33BA9-1CF4-570C-54E8-787C0546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9F3089-C07F-0D85-C8F8-5C468E3D3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E66992-0F8F-A1AD-B34E-D66A192B7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ED1F3F-9D13-39E6-C28D-4DFB0AE3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5B5D65-7972-6D64-0B95-08285E87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AB342-AB1A-D0DD-3317-9162BC3B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9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23A4A-A12F-BCB8-9765-AFCA43F9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4AB75-C0B5-3C79-ADEC-D411DE36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08B228-4290-8CF1-9866-9E959288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1B8E6-A090-0E28-AA0C-DFD5F46A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9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B04E43-845B-9156-A1B9-BF59BD9A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4CF2C-7D0E-8F39-E5F3-FC670D19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7A786-00AF-AEE2-E956-73B9919F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0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19F9F-AA52-2658-1FC3-21EBF7A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5C932-B341-750B-ED26-8D4213C4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B1A5E-7212-128D-4031-F7A2E28E4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10DFD-53D8-BAEA-77A2-9F802977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79299-8820-8338-EF9E-6005862B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B5CD0-16D1-18E4-EA93-1E537ED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75831-7455-2338-D9AC-534D92DD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DA0D0F-900A-0D93-DE0C-6370520AF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72BE0-1037-11E1-3B9D-9DB68E1F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3F157-2DA5-2A09-F27B-D50CACFD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FAD07-B8C3-69A7-ED74-AE7151FC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08D72-A3FA-7EE7-C75B-2955385A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5A8254-0062-F322-D349-8751AF45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8B996-E3F0-9D8A-B46C-37A2988E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D5834-2C8D-5D8E-8B1F-13241920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501D-597C-43AB-805B-A17F331558E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9F5A1-F758-EE8E-7D43-45002B35F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13D90-772D-0B0E-3403-16A2320AF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61AFF-8B12-178B-E1DB-00BFAD816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模型轻量化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E86F1C-B021-4B04-3905-66509090F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折中与权衡</a:t>
            </a:r>
          </a:p>
        </p:txBody>
      </p:sp>
    </p:spTree>
    <p:extLst>
      <p:ext uri="{BB962C8B-B14F-4D97-AF65-F5344CB8AC3E}">
        <p14:creationId xmlns:p14="http://schemas.microsoft.com/office/powerpoint/2010/main" val="285468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2E1B-3B16-98B7-D7B2-1A0B2EC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普通卷积</a:t>
            </a:r>
            <a:r>
              <a:rPr lang="en-US" altLang="zh-CN" dirty="0"/>
              <a:t>vs</a:t>
            </a:r>
            <a:r>
              <a:rPr lang="zh-CN" altLang="en-US" dirty="0"/>
              <a:t>分组卷积</a:t>
            </a:r>
            <a:r>
              <a:rPr lang="en-US" altLang="zh-CN" dirty="0"/>
              <a:t>vs</a:t>
            </a:r>
            <a:r>
              <a:rPr lang="zh-CN" altLang="en-US" dirty="0"/>
              <a:t>深度可分离卷积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2C6A4-DEAB-F22D-3FCD-CB4D4E63D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普通卷积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普通卷积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分组卷积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深度卷积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逐点卷积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深度卷积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逐点卷积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b="0" dirty="0" err="1"/>
                  <a:t>Pytorch</a:t>
                </a:r>
                <a:r>
                  <a:rPr lang="zh-CN" altLang="en-US" b="0" dirty="0"/>
                  <a:t>：</a:t>
                </a:r>
                <a:r>
                  <a:rPr lang="en-US" altLang="zh-CN" b="0" dirty="0" err="1"/>
                  <a:t>torchstat</a:t>
                </a:r>
                <a:r>
                  <a:rPr lang="zh-CN" altLang="en-US" b="0" dirty="0"/>
                  <a:t>可查看模型各指标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2C6A4-DEAB-F22D-3FCD-CB4D4E63D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9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618640-EF9F-CCEA-452D-093ABFB8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50" y="514226"/>
            <a:ext cx="10469436" cy="33342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178F2B-5A0C-4D7E-93C9-7F1F219A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US" altLang="zh-CN" dirty="0"/>
              <a:t>Shuffle net v2 </a:t>
            </a:r>
            <a:r>
              <a:rPr lang="zh-CN" altLang="en-US" dirty="0"/>
              <a:t>（</a:t>
            </a:r>
            <a:r>
              <a:rPr lang="en-US" altLang="zh-CN" dirty="0"/>
              <a:t>FLOPs</a:t>
            </a:r>
            <a:r>
              <a:rPr lang="zh-CN" altLang="en-US" dirty="0"/>
              <a:t>不足以）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F4B4B-1141-7FE6-D0D4-57B992FC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0155"/>
            <a:ext cx="10515600" cy="21368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（</a:t>
            </a:r>
            <a:r>
              <a:rPr lang="en-US" altLang="zh-CN" dirty="0"/>
              <a:t>Memory Access Cost</a:t>
            </a:r>
            <a:r>
              <a:rPr lang="zh-CN" altLang="en-US" dirty="0"/>
              <a:t>）内存访问成本：</a:t>
            </a:r>
            <a:endParaRPr lang="en-US" altLang="zh-CN" dirty="0"/>
          </a:p>
          <a:p>
            <a:r>
              <a:rPr lang="zh-CN" altLang="en-US" dirty="0"/>
              <a:t>模型的并行度（多块同型号</a:t>
            </a:r>
            <a:r>
              <a:rPr lang="en-US" altLang="zh-CN" dirty="0"/>
              <a:t>GPU</a:t>
            </a:r>
            <a:r>
              <a:rPr lang="zh-CN" altLang="en-US" dirty="0"/>
              <a:t>分布式训练）</a:t>
            </a:r>
            <a:endParaRPr lang="en-US" altLang="zh-CN" dirty="0"/>
          </a:p>
          <a:p>
            <a:r>
              <a:rPr lang="zh-CN" altLang="en-US" dirty="0"/>
              <a:t>应使用直接度量时间的方法评估轻量化模型</a:t>
            </a:r>
            <a:endParaRPr lang="en-US" altLang="zh-CN" dirty="0"/>
          </a:p>
          <a:p>
            <a:r>
              <a:rPr lang="zh-CN" altLang="en-US" dirty="0"/>
              <a:t>不同平台对卷积的优化不一样，需要特定平台才能计算轻量化</a:t>
            </a:r>
            <a:endParaRPr lang="en-US" altLang="zh-CN" dirty="0"/>
          </a:p>
          <a:p>
            <a:r>
              <a:rPr lang="en-US" altLang="zh-CN" dirty="0"/>
              <a:t>Shuffle net</a:t>
            </a:r>
            <a:r>
              <a:rPr lang="zh-CN" altLang="en-US" dirty="0"/>
              <a:t>相对于</a:t>
            </a:r>
            <a:r>
              <a:rPr lang="en-US" altLang="zh-CN" dirty="0" err="1"/>
              <a:t>resnet</a:t>
            </a:r>
            <a:r>
              <a:rPr lang="zh-CN" altLang="en-US" dirty="0"/>
              <a:t>的准确度在</a:t>
            </a:r>
            <a:r>
              <a:rPr lang="en-US" altLang="zh-CN" dirty="0" err="1"/>
              <a:t>imagenet</a:t>
            </a:r>
            <a:r>
              <a:rPr lang="zh-CN" altLang="en-US" dirty="0"/>
              <a:t>上降低</a:t>
            </a:r>
            <a:r>
              <a:rPr lang="en-US" altLang="zh-CN" dirty="0"/>
              <a:t>0.9%</a:t>
            </a:r>
            <a:r>
              <a:rPr lang="zh-CN" altLang="en-US" dirty="0"/>
              <a:t>但训练速度提高了约</a:t>
            </a:r>
            <a:r>
              <a:rPr lang="en-US" altLang="zh-CN" dirty="0"/>
              <a:t>9</a:t>
            </a:r>
            <a:r>
              <a:rPr lang="zh-CN" altLang="en-US" dirty="0"/>
              <a:t>倍，模型参数也减少到原来的</a:t>
            </a:r>
            <a:r>
              <a:rPr lang="en-US" altLang="zh-CN" dirty="0"/>
              <a:t>9</a:t>
            </a:r>
            <a:r>
              <a:rPr lang="zh-CN" altLang="en-US" dirty="0"/>
              <a:t>分之一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75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1881F-E422-35A6-6F87-728954A3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模型设计建议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7796B-BA70-3A77-971A-09B3EF53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卷积层使用相同的输入输出通道数。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Equal channel width minimizes memory access cost (MAC)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注意到使用大的分组数所带来的坏处。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Excessive group convolution increases MAC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减少分支以及所包含的基本单元。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Network fragmentation reduces degree of parallelism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减少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Element-wise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操作。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 Element-wise operations are non-negligible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227F8-5942-B881-9656-E9A9FAD7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涉及文章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25383-A367-6962-80A9-F2315432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ImageNet classification with deep convolutional neural networks</a:t>
            </a:r>
          </a:p>
          <a:p>
            <a:r>
              <a:rPr lang="en-US" altLang="zh-CN" dirty="0"/>
              <a:t>Going Deeper With Convolutions</a:t>
            </a:r>
          </a:p>
          <a:p>
            <a:r>
              <a:rPr lang="en-US" altLang="zh-CN" dirty="0"/>
              <a:t>Deep Residual Learning for Image Recognition</a:t>
            </a:r>
          </a:p>
          <a:p>
            <a:r>
              <a:rPr lang="en-US" altLang="zh-CN" dirty="0" err="1"/>
              <a:t>MobileNets</a:t>
            </a:r>
            <a:r>
              <a:rPr lang="en-US" altLang="zh-CN" dirty="0"/>
              <a:t>: Efficient Convolutional Neural Networks for Mobile Vision Applications</a:t>
            </a:r>
          </a:p>
          <a:p>
            <a:r>
              <a:rPr lang="en-US" altLang="zh-CN" dirty="0" err="1"/>
              <a:t>ShuffleNet</a:t>
            </a:r>
            <a:r>
              <a:rPr lang="en-US" altLang="zh-CN" dirty="0"/>
              <a:t>: An Extremely Efficient Convolutional Neural Network for Mobile Devices</a:t>
            </a:r>
          </a:p>
          <a:p>
            <a:r>
              <a:rPr lang="en-US" altLang="zh-CN" dirty="0" err="1"/>
              <a:t>ShuffleNet</a:t>
            </a:r>
            <a:r>
              <a:rPr lang="en-US" altLang="zh-CN" dirty="0"/>
              <a:t> V2: Practical Guidelines for Efficient CNN Architecture Design</a:t>
            </a:r>
          </a:p>
          <a:p>
            <a:r>
              <a:rPr lang="en-US" altLang="zh-CN" dirty="0"/>
              <a:t>Pruning Convolutional Neural Networks for Resource Efficient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90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082778-DEB4-23DF-938F-01F7C1F5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时间轴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2BCD13-A186-2B76-49E1-6B6869D764E9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深度可分离卷积</a:t>
            </a:r>
            <a:r>
              <a:rPr lang="en-US" altLang="zh-CN" sz="2000"/>
              <a:t>=</a:t>
            </a:r>
            <a:r>
              <a:rPr lang="zh-CN" altLang="en-US" sz="2000"/>
              <a:t>深度卷积</a:t>
            </a:r>
            <a:r>
              <a:rPr lang="en-US" altLang="zh-CN" sz="2000"/>
              <a:t>+</a:t>
            </a:r>
            <a:r>
              <a:rPr lang="zh-CN" altLang="en-US" sz="2000"/>
              <a:t>逐点卷积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EEABA1-11B9-AA98-FF23-26078AF3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3" y="1526302"/>
            <a:ext cx="10654575" cy="41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CF3F-EA8D-9878-2CAF-322A61DF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67F76E-B917-50E9-3729-EADFEEAEC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Param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）：参数量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参数量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卷积核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体积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卷积核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个数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FLOPs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Floating point operations</a:t>
                </a:r>
                <a:r>
                  <a:rPr lang="zh-CN" altLang="en-US" dirty="0"/>
                  <a:t>）：浮点运算数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浮点运算数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简化版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67F76E-B917-50E9-3729-EADFEEAEC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43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FF9B-EED7-7BF8-3E94-AE7396A1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DF628-CD85-7B40-209F-1B64D236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0C58A4-949A-F080-A3D0-5110C9C3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11" y="1996102"/>
            <a:ext cx="60864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0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52D80-299F-D26E-3A46-1A3EB581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203692"/>
            <a:ext cx="15535437" cy="1708531"/>
          </a:xfrm>
        </p:spPr>
        <p:txBody>
          <a:bodyPr/>
          <a:lstStyle/>
          <a:p>
            <a:r>
              <a:rPr lang="zh-CN" altLang="en-US" dirty="0"/>
              <a:t>分组卷积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9A1E2-A57F-6AC0-E3E3-2DCF8D5D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226B5A-597F-7B39-70A6-3C05BB04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8822"/>
            <a:ext cx="10342886" cy="45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3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3D737-EB5E-5948-A33C-B8BAA7FA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CFE86-A23B-EDF4-CD6E-C300397B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525658"/>
            <a:ext cx="10515600" cy="4351338"/>
          </a:xfrm>
        </p:spPr>
        <p:txBody>
          <a:bodyPr/>
          <a:lstStyle/>
          <a:p>
            <a:r>
              <a:rPr lang="zh-CN" altLang="en-US" dirty="0"/>
              <a:t>深度卷积是</a:t>
            </a:r>
            <a:r>
              <a:rPr lang="en-US" altLang="zh-CN" dirty="0"/>
              <a:t>N=1</a:t>
            </a:r>
            <a:r>
              <a:rPr lang="zh-CN" altLang="en-US" dirty="0"/>
              <a:t>且每个通道自成一组的分组卷积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50F5A5-BF42-E2D6-9A53-A734E02B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19" y="1690688"/>
            <a:ext cx="7484343" cy="51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4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5AC4-DA69-8C55-5263-42E6B63F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逐点卷积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A4FC5-C55C-A05B-60D8-31ED4C9D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在不改变特征图维度的情况下，对特征图的个数提升或降低</a:t>
            </a:r>
            <a:endParaRPr lang="en-US" altLang="zh-CN" dirty="0"/>
          </a:p>
          <a:p>
            <a:r>
              <a:rPr lang="zh-CN" altLang="en-US" dirty="0"/>
              <a:t>耗时严重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35157A-21BB-3E1B-0706-9C5030F0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15" y="3144669"/>
            <a:ext cx="3624585" cy="11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7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08F44-5A55-D579-2F51-2B0EBD3B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通道混洗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7CA43-2637-F1E9-A7C4-93C4B878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/>
          <a:lstStyle/>
          <a:p>
            <a:r>
              <a:rPr lang="zh-CN" altLang="en-US" dirty="0"/>
              <a:t>类似于多头自注意力的拆分与合并</a:t>
            </a:r>
            <a:endParaRPr lang="en-US" altLang="zh-CN" dirty="0"/>
          </a:p>
          <a:p>
            <a:r>
              <a:rPr lang="zh-CN" altLang="en-US" dirty="0"/>
              <a:t>分组后，每个组的卷积核仅处理其分到的通道，容易造成局部信息阻塞，因此采用通道混洗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75C1F3-79C5-E656-26A4-6341EA7E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53149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3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502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Cambria Math</vt:lpstr>
      <vt:lpstr>Office 主题​​</vt:lpstr>
      <vt:lpstr>模型轻量化</vt:lpstr>
      <vt:lpstr>涉及文章</vt:lpstr>
      <vt:lpstr>时间轴</vt:lpstr>
      <vt:lpstr>评价指标</vt:lpstr>
      <vt:lpstr>普通卷积</vt:lpstr>
      <vt:lpstr>分组卷积</vt:lpstr>
      <vt:lpstr>深度卷积</vt:lpstr>
      <vt:lpstr>逐点卷积</vt:lpstr>
      <vt:lpstr>通道混洗</vt:lpstr>
      <vt:lpstr>普通卷积vs分组卷积vs深度可分离卷积</vt:lpstr>
      <vt:lpstr>Shuffle net v2 （FLOPs不足以）</vt:lpstr>
      <vt:lpstr>模型设计建议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模型轻量化</dc:title>
  <dc:creator>张 灵顿</dc:creator>
  <cp:lastModifiedBy>张 灵顿</cp:lastModifiedBy>
  <cp:revision>5</cp:revision>
  <dcterms:created xsi:type="dcterms:W3CDTF">2023-04-21T05:13:21Z</dcterms:created>
  <dcterms:modified xsi:type="dcterms:W3CDTF">2023-07-19T01:38:20Z</dcterms:modified>
</cp:coreProperties>
</file>