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3" r:id="rId5"/>
    <p:sldId id="258" r:id="rId6"/>
    <p:sldId id="264" r:id="rId7"/>
    <p:sldId id="266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11A9-0D8F-A87F-7233-BDBDFEAA6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0F8545-1610-F640-135C-21E949713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30DB8-C277-1ABF-2638-7C5F4CF6D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0F03B-F960-CB46-9912-0C61DD8D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17008-0428-7FDA-9E15-9E0075D6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4D561-71D1-A045-3797-19B9396C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CFE435-BEC5-C5CC-7458-735FB7D97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B4905-E65D-8EF2-3286-4C5AFD0E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1A07E-42BD-54C3-CB6E-B7BD5002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2B6A5-9AFD-3C1E-E9D7-FE02B0F1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8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6CBDED-4EF9-6CF0-27CF-C7175CFAA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F3FE0A-2C0A-4A5C-8487-6A29125C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BDABC7-BFA5-AB07-F3E2-D5A7366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70634-B288-5834-1CB9-AB7E2DF3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2AED8-6312-90EA-3F57-45FF2C2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31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31DE-AE44-B8F3-1AF3-F5D304E0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C9AF60-FAC4-948F-4D7A-5457C39B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92AE4-6093-C890-040C-73746B49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73ADD-5D7C-E21E-74C4-48D20749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B1AA48-218A-C41F-7543-E9D49458D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6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E11AE-C4B2-DF4C-F91B-34D2A567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A9F4C-7ADA-DE45-A4E7-BA5236978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5F5A4-BE7D-DC63-87F9-C75F2748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2B26B6-A281-DFC0-A45D-A4E9F034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724F8E-E4A9-B9A9-3E63-6A1D8784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14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8EA5E-B059-CC9B-C414-663C3DBE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E61E2-E06E-5594-3E86-B69DA64E8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0AAF4-CF52-376E-367F-841E84531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5E328-386F-FB50-A37E-9329C1F7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C10DD-77C8-8BF7-B68C-CBDFB278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40BC5-85AB-E890-8453-DC5324D90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84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983C0-0A76-1D61-E0B1-E3942897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49FBA0-AFE5-645C-A4B7-77FA8987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28357-6930-4934-61CF-7857645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8D5CAB-77FC-56DA-F62F-75CFCE35C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6F63C-5DBF-65AC-96CD-0E5686139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BED889-C67A-2ADA-E259-04DAFD3C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B2A601-E994-2FE7-1327-241746C7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065D5A-0F0C-2229-C524-1CFAD02E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49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14A42-9459-F84D-F50B-6DC73BA5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08B260-C068-08C7-E1E7-4AA8CB58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50234D-6FE7-2FA3-254E-93884679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1EDD4A-1F81-D216-8C11-F034A18A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97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AEF3CC-7DDA-5541-75D5-E3019B4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9E6B7A-EFD5-BA03-B508-C67519F4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472A33-133C-E778-79CB-74924AFC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78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665CC-5661-9C62-482D-741725AC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FCF5A7-9B71-5F2E-4BCC-CCA1F5B91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3DA6C-F26C-E8B7-A5FA-4CA8185CC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52C216-CA5A-BEEC-D4FC-6524C357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413DC2-4B4F-5963-094D-E8DE0874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4C46D4-F0E0-8B5C-5A9F-7B5C8A84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158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EF2F6-29E0-EE27-C126-73D0AF19F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338AB5-89E3-A3FD-F81A-E9283774E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CF2A16-76C9-51AE-5A89-20FDA2B5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7C9580-1440-9FA1-0C81-B253050C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FE8460-06FE-22C8-1519-1F0729F0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A2AC9-B1E0-4725-5413-01E32AA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1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918077A-0210-9D49-5D49-CA00E4E07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5F5610-9B2A-81F4-9BBF-9EB8D083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DA3F05-F9CB-6D2A-E0E6-FAD09CE2C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F6651-A718-4725-BAA7-253B113E7FE4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E7E401-15C9-2EFE-E0C1-9E540CF8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DD23E6-F4C3-01EE-49AA-7C74321BF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D643-D114-421F-9011-BAC2D52253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5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60EA77-C66D-3348-8AD8-C5A2231C8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社交网络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DD08FA-0162-6EDA-D9F4-DCD845C9A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93737"/>
          </a:xfrm>
        </p:spPr>
        <p:txBody>
          <a:bodyPr/>
          <a:lstStyle/>
          <a:p>
            <a:r>
              <a:rPr lang="zh-CN" altLang="en-US" dirty="0"/>
              <a:t>影响力最大化</a:t>
            </a:r>
          </a:p>
        </p:txBody>
      </p:sp>
    </p:spTree>
    <p:extLst>
      <p:ext uri="{BB962C8B-B14F-4D97-AF65-F5344CB8AC3E}">
        <p14:creationId xmlns:p14="http://schemas.microsoft.com/office/powerpoint/2010/main" val="162627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5B098-970D-D7C5-F90E-27020CC0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85BFD7-F926-7471-FB19-F98C6A0DF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>
            <a:norm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Azaouzi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M,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Mnasri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Romdhane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 B. New trends in influence maximization models[J]. Computer Science Review, 2021, 40: 100393.</a:t>
            </a:r>
          </a:p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Zareie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Sakellariou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R. Influence maximization in social networks: a survey of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-aware methods[J]. Social Network Analysis and Mining, 2023, 13(1): 78.</a:t>
            </a:r>
            <a:endParaRPr lang="en-US" altLang="zh-CN" sz="1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 Y, Fan J, Wang Y, et al. Influence maximization on social graphs: A survey[J]. IEEE Transactions on Knowledge and Data Engineering, 2018, 30(10): 1852-1872.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Tang Y, Xiao X, Shi Y. Influence maximization: Near-optimal time complexity meets practical efficiency[C]//Proceedings of the 2014 ACM SIGMOD international conference on Management of data. 2014: 75-86.</a:t>
            </a:r>
          </a:p>
          <a:p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Kempe D, Kleinberg J, </a:t>
            </a:r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Tardos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É. Maximizing the spread of influence through a social network[C]//Proceedings of the ninth ACM SIGKDD international conference on Knowledge discovery and data mining. 2003: 137-146.</a:t>
            </a:r>
            <a:endParaRPr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1AE00E8-8A15-F424-0F42-09A3F51460D2}"/>
              </a:ext>
            </a:extLst>
          </p:cNvPr>
          <p:cNvSpPr txBox="1"/>
          <p:nvPr/>
        </p:nvSpPr>
        <p:spPr>
          <a:xfrm>
            <a:off x="171450" y="4448175"/>
            <a:ext cx="11582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en-US" sz="2800" dirty="0"/>
              <a:t>首先，我们参考了</a:t>
            </a:r>
            <a:r>
              <a:rPr lang="en-US" altLang="zh-CN" sz="2800" dirty="0"/>
              <a:t>2018</a:t>
            </a:r>
            <a:r>
              <a:rPr lang="zh-CN" altLang="en-US" sz="2800" dirty="0"/>
              <a:t>年至</a:t>
            </a:r>
            <a:r>
              <a:rPr lang="en-US" altLang="zh-CN" sz="2800" dirty="0"/>
              <a:t>2023</a:t>
            </a:r>
            <a:r>
              <a:rPr lang="zh-CN" altLang="en-US" sz="2800" dirty="0"/>
              <a:t>年的综述，快速获取问题描述，并整理了有关该问题的相关工作，从而确定我们组要使用的解决方案。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其次，接下来我们将从问题描述、扩散模型、相关工作、算法介绍等方面讲解</a:t>
            </a:r>
          </a:p>
        </p:txBody>
      </p:sp>
    </p:spTree>
    <p:extLst>
      <p:ext uri="{BB962C8B-B14F-4D97-AF65-F5344CB8AC3E}">
        <p14:creationId xmlns:p14="http://schemas.microsoft.com/office/powerpoint/2010/main" val="111791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07488-7586-91BF-A009-6E863FA8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255797BD-56F7-9D88-6558-C483D771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5625"/>
          </a:xfrm>
        </p:spPr>
        <p:txBody>
          <a:bodyPr/>
          <a:lstStyle/>
          <a:p>
            <a:r>
              <a:rPr lang="zh-CN" altLang="en-US" dirty="0"/>
              <a:t>病毒营销是社交网络影响力最大化的一个应用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26BC8BB-118D-264E-40FC-EA7C9F73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2516187"/>
            <a:ext cx="11867160" cy="404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EF54E-FD92-D1FB-EE55-BBEF84DB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280"/>
            <a:ext cx="10515600" cy="1325563"/>
          </a:xfrm>
        </p:spPr>
        <p:txBody>
          <a:bodyPr/>
          <a:lstStyle/>
          <a:p>
            <a:r>
              <a:rPr lang="zh-CN" altLang="en-US" dirty="0"/>
              <a:t>问题表示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F25DE-CAE4-62C1-50FA-FA2C907DC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35CDAF-2F73-245B-A47C-357A2C8E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1022061"/>
            <a:ext cx="11106150" cy="583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3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4F9B8-BBEE-BD53-B885-3EF9CB7FD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550" y="64690"/>
            <a:ext cx="10515600" cy="1325563"/>
          </a:xfrm>
        </p:spPr>
        <p:txBody>
          <a:bodyPr/>
          <a:lstStyle/>
          <a:p>
            <a:r>
              <a:rPr lang="zh-CN" altLang="en-US" dirty="0"/>
              <a:t>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A1069A-7690-12C8-2B0B-DF72ED841F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850" y="1253331"/>
            <a:ext cx="498044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1A63B90-DE7A-56A6-9CFE-89033298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069" y="1123950"/>
            <a:ext cx="427125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4C9AEB6-1793-D5BF-5BC8-9D9C9D5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2852738"/>
            <a:ext cx="836707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6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9E9A7-B5A0-92B3-D1D0-53C14BA4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扩散模型</a:t>
            </a:r>
            <a:r>
              <a:rPr lang="en-US" altLang="zh-CN" dirty="0"/>
              <a:t>-</a:t>
            </a:r>
            <a:r>
              <a:rPr lang="zh-CN" altLang="en-US" dirty="0"/>
              <a:t>独立级联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BA7B3-7017-85F7-3AC1-5D20C7EE05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143" y="1825624"/>
                <a:ext cx="10567657" cy="4726451"/>
              </a:xfrm>
            </p:spPr>
            <p:txBody>
              <a:bodyPr/>
              <a:lstStyle/>
              <a:p>
                <a:r>
                  <a:rPr lang="zh-CN" altLang="en-US" dirty="0"/>
                  <a:t>给每条边一个激活概率，每个结点都仅有一次激活的机会</a:t>
                </a:r>
                <a:endParaRPr lang="en-US" altLang="zh-CN" dirty="0"/>
              </a:p>
              <a:p>
                <a:r>
                  <a:rPr lang="en-US" altLang="zh-CN" dirty="0"/>
                  <a:t>p</a:t>
                </a:r>
                <a:r>
                  <a:rPr lang="zh-CN" altLang="en-US" dirty="0"/>
                  <a:t>可以是定值，也可以顶点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入度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2BA7B3-7017-85F7-3AC1-5D20C7EE0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143" y="1825624"/>
                <a:ext cx="10567657" cy="4726451"/>
              </a:xfrm>
              <a:blipFill>
                <a:blip r:embed="rId2"/>
                <a:stretch>
                  <a:fillRect l="-1038" t="-2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E8A49211-B648-E797-042A-5E066892B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088" y="3581399"/>
            <a:ext cx="6300123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961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946BA-C5AA-9CD0-447D-AEAAABAD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98" y="288925"/>
            <a:ext cx="10515600" cy="1325563"/>
          </a:xfrm>
        </p:spPr>
        <p:txBody>
          <a:bodyPr/>
          <a:lstStyle/>
          <a:p>
            <a:r>
              <a:rPr lang="zh-CN" altLang="en-US" dirty="0"/>
              <a:t>线性阈值模型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78E4BB-8FD1-EB49-449B-11A86566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368425"/>
            <a:ext cx="10515600" cy="1031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基本思想是，只要足够多的邻居结点处于激活状态，则当前结点也会被激活。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AAE190-F06D-ED2C-756A-9113E40DB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02" y="2400300"/>
            <a:ext cx="11876398" cy="444034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EEC5843-8C84-6078-F660-3E7C410BA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15" y="165100"/>
            <a:ext cx="7699685" cy="684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32EF7E-005C-1D14-DC4B-8DE68117E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6175375"/>
            <a:ext cx="10515600" cy="574675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因为更优、更省时间的算法理解要求更高，复现难度</a:t>
            </a:r>
            <a:r>
              <a:rPr lang="zh-CN" altLang="en-US"/>
              <a:t>更大，我们</a:t>
            </a:r>
            <a:r>
              <a:rPr lang="zh-CN" altLang="en-US" dirty="0"/>
              <a:t>选择了最基础了工作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CB0E0-70FC-DC7C-20E7-CE19D2D5D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1" y="888474"/>
            <a:ext cx="12023157" cy="4785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740FC36-B06A-FF8B-5E90-C80F0496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8" y="107950"/>
            <a:ext cx="10515600" cy="1325563"/>
          </a:xfrm>
        </p:spPr>
        <p:txBody>
          <a:bodyPr/>
          <a:lstStyle/>
          <a:p>
            <a:r>
              <a:rPr lang="zh-CN" altLang="en-US" dirty="0"/>
              <a:t>相关工作</a:t>
            </a:r>
          </a:p>
        </p:txBody>
      </p:sp>
    </p:spTree>
    <p:extLst>
      <p:ext uri="{BB962C8B-B14F-4D97-AF65-F5344CB8AC3E}">
        <p14:creationId xmlns:p14="http://schemas.microsoft.com/office/powerpoint/2010/main" val="33038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345</Words>
  <Application>Microsoft Office PowerPoint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社交网络</vt:lpstr>
      <vt:lpstr>参考文献</vt:lpstr>
      <vt:lpstr>问题描述</vt:lpstr>
      <vt:lpstr>问题表示</vt:lpstr>
      <vt:lpstr>图</vt:lpstr>
      <vt:lpstr>扩散模型-独立级联</vt:lpstr>
      <vt:lpstr>线性阈值模型</vt:lpstr>
      <vt:lpstr>相关工作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社交网络</dc:title>
  <dc:creator>张 灵顿</dc:creator>
  <cp:lastModifiedBy>张 灵顿</cp:lastModifiedBy>
  <cp:revision>5</cp:revision>
  <dcterms:created xsi:type="dcterms:W3CDTF">2023-05-13T10:48:04Z</dcterms:created>
  <dcterms:modified xsi:type="dcterms:W3CDTF">2023-05-13T12:44:46Z</dcterms:modified>
</cp:coreProperties>
</file>