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6" r:id="rId11"/>
    <p:sldId id="268" r:id="rId12"/>
    <p:sldId id="267" r:id="rId13"/>
    <p:sldId id="26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BA6240-B10A-DFF0-5C8F-FC3DDD54776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BCB5BFE-276E-1409-15DC-ECB9A25D67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DB6429-F90A-62F5-0F87-1F5E90DB7450}"/>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4AADEEF0-BF2D-8B05-15D4-E44AEC23FD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F00E3D-2C1F-4798-1AD9-F8355F30BF23}"/>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896501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FBCA7-02C9-4E14-7344-DFB1ED64BA2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5121C2-2BE7-5840-FAC4-80F9E294439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7AF254-0F26-0333-774A-1F556C446619}"/>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5673594E-9467-ADBB-8972-A77629C379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CF8D81-3BB3-2A82-DCA5-B2AA5E68E08A}"/>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18609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95DB60A-13F1-76C0-90CC-2E0A51043F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C3AF3DC-C5F6-6E10-E295-61502567F5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2D39D5-495D-B56C-95F9-77D3E3F2F204}"/>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849D549A-FB1D-289F-5904-C3032B01F8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6E136A-CCA8-CF89-C2FE-AB1755751A2E}"/>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289184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C1FE05-FDA2-294F-03D8-749F6F9FD8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849A74-3557-3988-078B-EDAA85E48B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923DE9-2518-E43B-27A7-D04A54BD6139}"/>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E521E099-66A2-C3F5-502C-39C7E73A9F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1230FE-7A8C-FEC4-02FA-B0611DE87C81}"/>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3877091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3DBA2-24AB-FC53-6BAA-15A226CC8C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9C1634F-678C-91D9-0A55-0F9A05808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1FB600-27C5-5AF2-6CB2-40342C71D8BB}"/>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5647890A-6869-6697-A9C7-CA7B6DEC1D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2497B8-9E91-8AF4-48B5-C8EF68E5505D}"/>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1492369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54F1D-25D5-C7FB-A5FE-279A641B5A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EE3C67-4737-7851-8EB7-4716AFFCEA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3F3FDF-F973-88CE-8672-A4CEF6F152B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145BC0A-56E0-C2C9-818F-8A8BC7E1F020}"/>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6" name="页脚占位符 5">
            <a:extLst>
              <a:ext uri="{FF2B5EF4-FFF2-40B4-BE49-F238E27FC236}">
                <a16:creationId xmlns:a16="http://schemas.microsoft.com/office/drawing/2014/main" id="{775EF1F0-2C68-F9D1-81F7-1907895B65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D1607B-13D3-B270-64C7-89EF2EDDFAC5}"/>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109143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1FD12A-FD59-8EF2-CD8E-5B9AAAB294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C9A913-8F23-81CD-E797-5EF45D6A92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CB2943-44D1-2E7F-91FA-3FF20AE0838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9EF8C0-72AA-12A7-EB5C-BB5E0E69A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6D67F3-B5CA-E575-A7E8-CC8DE435500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31196E3-1D5E-80CE-4EC1-FC7A01FFA8F1}"/>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8" name="页脚占位符 7">
            <a:extLst>
              <a:ext uri="{FF2B5EF4-FFF2-40B4-BE49-F238E27FC236}">
                <a16:creationId xmlns:a16="http://schemas.microsoft.com/office/drawing/2014/main" id="{21AC6A05-5690-DDF5-FAD9-3BFE2532E24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6F041C-54A5-A536-428B-20F3F6141B14}"/>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327019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14BC42-22A5-9ABE-61EB-8E80AF9BBCA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C7EFBA6-9E36-8D87-9B30-9ABD29185C53}"/>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4" name="页脚占位符 3">
            <a:extLst>
              <a:ext uri="{FF2B5EF4-FFF2-40B4-BE49-F238E27FC236}">
                <a16:creationId xmlns:a16="http://schemas.microsoft.com/office/drawing/2014/main" id="{D50C94FE-EAEB-BFDD-FBCE-E8B061271B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53BCD4-4623-ED61-B643-428D5676A3EA}"/>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2434368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7728C1-4013-5015-5B8C-32A8ED15C071}"/>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3" name="页脚占位符 2">
            <a:extLst>
              <a:ext uri="{FF2B5EF4-FFF2-40B4-BE49-F238E27FC236}">
                <a16:creationId xmlns:a16="http://schemas.microsoft.com/office/drawing/2014/main" id="{1BA5A40F-27EC-FCFC-C98B-33B6A6D06A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74C2BF1-35E3-C9F2-6B48-605ABF5A259B}"/>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45036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A5F96-A9C8-A88C-3B60-4DBFB16D97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B6A76DE-BCC5-3B35-94C6-DFB3DD528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4A167B1-0FC5-F1A5-C844-0CDA8B21C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5B7124-8F21-8C9D-D309-942508B27B6C}"/>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6" name="页脚占位符 5">
            <a:extLst>
              <a:ext uri="{FF2B5EF4-FFF2-40B4-BE49-F238E27FC236}">
                <a16:creationId xmlns:a16="http://schemas.microsoft.com/office/drawing/2014/main" id="{FC7FE735-9CD9-43DF-21C6-CA592AA3BB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971735-E661-6F59-05E2-6F3060409182}"/>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3686662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50124-9559-CA26-A173-04A088D40D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B929215-3A07-9ABF-7DBE-41C2B8A2B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DC6DF2-D5CF-74CE-6AAE-21279C0FE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E05795-792D-7D3E-9DB2-6B621C28EF10}"/>
              </a:ext>
            </a:extLst>
          </p:cNvPr>
          <p:cNvSpPr>
            <a:spLocks noGrp="1"/>
          </p:cNvSpPr>
          <p:nvPr>
            <p:ph type="dt" sz="half" idx="10"/>
          </p:nvPr>
        </p:nvSpPr>
        <p:spPr/>
        <p:txBody>
          <a:bodyPr/>
          <a:lstStyle/>
          <a:p>
            <a:fld id="{067AFB25-3BC2-4A13-89B9-63CEB29231D1}" type="datetimeFigureOut">
              <a:rPr lang="zh-CN" altLang="en-US" smtClean="0"/>
              <a:t>2023/7/22</a:t>
            </a:fld>
            <a:endParaRPr lang="zh-CN" altLang="en-US"/>
          </a:p>
        </p:txBody>
      </p:sp>
      <p:sp>
        <p:nvSpPr>
          <p:cNvPr id="6" name="页脚占位符 5">
            <a:extLst>
              <a:ext uri="{FF2B5EF4-FFF2-40B4-BE49-F238E27FC236}">
                <a16:creationId xmlns:a16="http://schemas.microsoft.com/office/drawing/2014/main" id="{820A3CFA-BDBB-CD6C-CB84-A3834774AA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17A3AF-6F77-B942-D729-094546949BF2}"/>
              </a:ext>
            </a:extLst>
          </p:cNvPr>
          <p:cNvSpPr>
            <a:spLocks noGrp="1"/>
          </p:cNvSpPr>
          <p:nvPr>
            <p:ph type="sldNum" sz="quarter" idx="12"/>
          </p:nvPr>
        </p:nvSpPr>
        <p:spPr/>
        <p:txBody>
          <a:body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4166426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C2132E-EF5E-22F8-5B45-C081A7A955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551BDC5-CAC9-6A93-FE36-E0197736BB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545A4F-DE78-94B9-FD28-6808DA6B3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AFB25-3BC2-4A13-89B9-63CEB29231D1}" type="datetimeFigureOut">
              <a:rPr lang="zh-CN" altLang="en-US" smtClean="0"/>
              <a:t>2023/7/22</a:t>
            </a:fld>
            <a:endParaRPr lang="zh-CN" altLang="en-US"/>
          </a:p>
        </p:txBody>
      </p:sp>
      <p:sp>
        <p:nvSpPr>
          <p:cNvPr id="5" name="页脚占位符 4">
            <a:extLst>
              <a:ext uri="{FF2B5EF4-FFF2-40B4-BE49-F238E27FC236}">
                <a16:creationId xmlns:a16="http://schemas.microsoft.com/office/drawing/2014/main" id="{589A511F-3A2E-A1DD-3519-464D03ADF4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F764A76-0E7B-2471-CD88-387518065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E3F977-A50D-4EEA-952C-10E17981B85F}" type="slidenum">
              <a:rPr lang="zh-CN" altLang="en-US" smtClean="0"/>
              <a:t>‹#›</a:t>
            </a:fld>
            <a:endParaRPr lang="zh-CN" altLang="en-US"/>
          </a:p>
        </p:txBody>
      </p:sp>
    </p:spTree>
    <p:extLst>
      <p:ext uri="{BB962C8B-B14F-4D97-AF65-F5344CB8AC3E}">
        <p14:creationId xmlns:p14="http://schemas.microsoft.com/office/powerpoint/2010/main" val="1824361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owardsdatascience.com/understanding-variational-autoencoders-vaes-f70510919f7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96688-A2EF-D277-B36B-95A9C8388F8B}"/>
              </a:ext>
            </a:extLst>
          </p:cNvPr>
          <p:cNvSpPr>
            <a:spLocks noGrp="1"/>
          </p:cNvSpPr>
          <p:nvPr>
            <p:ph type="ctrTitle"/>
          </p:nvPr>
        </p:nvSpPr>
        <p:spPr/>
        <p:txBody>
          <a:bodyPr/>
          <a:lstStyle/>
          <a:p>
            <a:r>
              <a:rPr lang="en-US" altLang="zh-CN" dirty="0"/>
              <a:t>AE-VAE</a:t>
            </a:r>
            <a:r>
              <a:rPr lang="zh-CN" altLang="en-US" dirty="0"/>
              <a:t>解惑</a:t>
            </a:r>
          </a:p>
        </p:txBody>
      </p:sp>
      <p:sp>
        <p:nvSpPr>
          <p:cNvPr id="3" name="副标题 2">
            <a:extLst>
              <a:ext uri="{FF2B5EF4-FFF2-40B4-BE49-F238E27FC236}">
                <a16:creationId xmlns:a16="http://schemas.microsoft.com/office/drawing/2014/main" id="{D4834F78-CB40-7E28-15EE-9D8411A91F01}"/>
              </a:ext>
            </a:extLst>
          </p:cNvPr>
          <p:cNvSpPr>
            <a:spLocks noGrp="1"/>
          </p:cNvSpPr>
          <p:nvPr>
            <p:ph type="subTitle" idx="1"/>
          </p:nvPr>
        </p:nvSpPr>
        <p:spPr/>
        <p:txBody>
          <a:bodyPr/>
          <a:lstStyle/>
          <a:p>
            <a:r>
              <a:rPr lang="en-US" altLang="zh-CN" dirty="0">
                <a:hlinkClick r:id="rId2"/>
              </a:rPr>
              <a:t>Understanding Variational Autoencoders (VAEs) | by Joseph Rocca | Towards Data Science</a:t>
            </a:r>
            <a:endParaRPr lang="zh-CN" altLang="en-US" dirty="0"/>
          </a:p>
        </p:txBody>
      </p:sp>
    </p:spTree>
    <p:extLst>
      <p:ext uri="{BB962C8B-B14F-4D97-AF65-F5344CB8AC3E}">
        <p14:creationId xmlns:p14="http://schemas.microsoft.com/office/powerpoint/2010/main" val="332636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F1B928-835F-F04B-AACE-360C97FC450F}"/>
              </a:ext>
            </a:extLst>
          </p:cNvPr>
          <p:cNvSpPr>
            <a:spLocks noGrp="1"/>
          </p:cNvSpPr>
          <p:nvPr>
            <p:ph type="title"/>
          </p:nvPr>
        </p:nvSpPr>
        <p:spPr/>
        <p:txBody>
          <a:bodyPr/>
          <a:lstStyle/>
          <a:p>
            <a:r>
              <a:rPr lang="en-US" altLang="zh-CN" dirty="0"/>
              <a:t>VAE</a:t>
            </a:r>
            <a:r>
              <a:rPr lang="zh-CN" altLang="en-US" dirty="0"/>
              <a:t>过程</a:t>
            </a:r>
          </a:p>
        </p:txBody>
      </p:sp>
      <p:sp>
        <p:nvSpPr>
          <p:cNvPr id="3" name="内容占位符 2">
            <a:extLst>
              <a:ext uri="{FF2B5EF4-FFF2-40B4-BE49-F238E27FC236}">
                <a16:creationId xmlns:a16="http://schemas.microsoft.com/office/drawing/2014/main" id="{FC3F2162-202B-34D0-3FC9-5A5214DA13EE}"/>
              </a:ext>
            </a:extLst>
          </p:cNvPr>
          <p:cNvSpPr>
            <a:spLocks noGrp="1"/>
          </p:cNvSpPr>
          <p:nvPr>
            <p:ph idx="1"/>
          </p:nvPr>
        </p:nvSpPr>
        <p:spPr/>
        <p:txBody>
          <a:bodyPr/>
          <a:lstStyle/>
          <a:p>
            <a:r>
              <a:rPr lang="zh-CN" altLang="en-US" b="0" i="0" dirty="0">
                <a:solidFill>
                  <a:srgbClr val="3C4043"/>
                </a:solidFill>
                <a:effectLst/>
                <a:latin typeface="Roboto" panose="02000000000000000000" pitchFamily="2" charset="0"/>
              </a:rPr>
              <a:t>首先，输入被编码为潜在空间上的分布 </a:t>
            </a:r>
            <a:endParaRPr lang="en-US" altLang="zh-CN" b="0" i="0" dirty="0">
              <a:solidFill>
                <a:srgbClr val="3C4043"/>
              </a:solidFill>
              <a:effectLst/>
              <a:latin typeface="Roboto" panose="02000000000000000000" pitchFamily="2" charset="0"/>
            </a:endParaRPr>
          </a:p>
          <a:p>
            <a:r>
              <a:rPr lang="zh-CN" altLang="en-US" b="0" i="0" dirty="0">
                <a:solidFill>
                  <a:srgbClr val="3C4043"/>
                </a:solidFill>
                <a:effectLst/>
                <a:latin typeface="Roboto" panose="02000000000000000000" pitchFamily="2" charset="0"/>
              </a:rPr>
              <a:t>其次，从该分布中采样潜在空间中的一个点 </a:t>
            </a:r>
            <a:endParaRPr lang="en-US" altLang="zh-CN" b="0" i="0" dirty="0">
              <a:solidFill>
                <a:srgbClr val="3C4043"/>
              </a:solidFill>
              <a:effectLst/>
              <a:latin typeface="Roboto" panose="02000000000000000000" pitchFamily="2" charset="0"/>
            </a:endParaRPr>
          </a:p>
          <a:p>
            <a:r>
              <a:rPr lang="zh-CN" altLang="en-US" b="0" i="0" dirty="0">
                <a:solidFill>
                  <a:srgbClr val="3C4043"/>
                </a:solidFill>
                <a:effectLst/>
                <a:latin typeface="Roboto" panose="02000000000000000000" pitchFamily="2" charset="0"/>
              </a:rPr>
              <a:t>第三，对采样点进行解码并计算重构误差 </a:t>
            </a:r>
            <a:endParaRPr lang="en-US" altLang="zh-CN" b="0" i="0" dirty="0">
              <a:solidFill>
                <a:srgbClr val="3C4043"/>
              </a:solidFill>
              <a:effectLst/>
              <a:latin typeface="Roboto" panose="02000000000000000000" pitchFamily="2" charset="0"/>
            </a:endParaRPr>
          </a:p>
          <a:p>
            <a:r>
              <a:rPr lang="zh-CN" altLang="en-US" b="0" i="0" dirty="0">
                <a:solidFill>
                  <a:srgbClr val="3C4043"/>
                </a:solidFill>
                <a:effectLst/>
                <a:latin typeface="Roboto" panose="02000000000000000000" pitchFamily="2" charset="0"/>
              </a:rPr>
              <a:t>最后，重构误差通过网络反向传播</a:t>
            </a:r>
            <a:endParaRPr lang="zh-CN" altLang="en-US" dirty="0"/>
          </a:p>
        </p:txBody>
      </p:sp>
      <p:pic>
        <p:nvPicPr>
          <p:cNvPr id="5" name="图片 4">
            <a:extLst>
              <a:ext uri="{FF2B5EF4-FFF2-40B4-BE49-F238E27FC236}">
                <a16:creationId xmlns:a16="http://schemas.microsoft.com/office/drawing/2014/main" id="{BB48C4A3-28A9-66FC-47CB-63BCB1242C6E}"/>
              </a:ext>
            </a:extLst>
          </p:cNvPr>
          <p:cNvPicPr>
            <a:picLocks noChangeAspect="1"/>
          </p:cNvPicPr>
          <p:nvPr/>
        </p:nvPicPr>
        <p:blipFill>
          <a:blip r:embed="rId2"/>
          <a:stretch>
            <a:fillRect/>
          </a:stretch>
        </p:blipFill>
        <p:spPr>
          <a:xfrm>
            <a:off x="2614269" y="3981049"/>
            <a:ext cx="4925112" cy="2876951"/>
          </a:xfrm>
          <a:prstGeom prst="rect">
            <a:avLst/>
          </a:prstGeom>
        </p:spPr>
      </p:pic>
    </p:spTree>
    <p:extLst>
      <p:ext uri="{BB962C8B-B14F-4D97-AF65-F5344CB8AC3E}">
        <p14:creationId xmlns:p14="http://schemas.microsoft.com/office/powerpoint/2010/main" val="333218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4014C-7198-7D40-BAAB-7AA7C26D8681}"/>
              </a:ext>
            </a:extLst>
          </p:cNvPr>
          <p:cNvSpPr>
            <a:spLocks noGrp="1"/>
          </p:cNvSpPr>
          <p:nvPr>
            <p:ph type="title"/>
          </p:nvPr>
        </p:nvSpPr>
        <p:spPr>
          <a:xfrm>
            <a:off x="838200" y="365126"/>
            <a:ext cx="10515600" cy="939800"/>
          </a:xfrm>
        </p:spPr>
        <p:txBody>
          <a:bodyPr/>
          <a:lstStyle/>
          <a:p>
            <a:r>
              <a:rPr lang="en-US" altLang="zh-CN" dirty="0"/>
              <a:t>KL</a:t>
            </a:r>
            <a:r>
              <a:rPr lang="zh-CN" altLang="en-US" dirty="0"/>
              <a:t>散度</a:t>
            </a:r>
            <a:r>
              <a:rPr lang="en-US" altLang="zh-CN" dirty="0"/>
              <a:t>-</a:t>
            </a:r>
            <a:r>
              <a:rPr lang="zh-CN" altLang="en-US" dirty="0"/>
              <a:t>损失函数</a:t>
            </a:r>
          </a:p>
        </p:txBody>
      </p:sp>
      <p:sp>
        <p:nvSpPr>
          <p:cNvPr id="3" name="内容占位符 2">
            <a:extLst>
              <a:ext uri="{FF2B5EF4-FFF2-40B4-BE49-F238E27FC236}">
                <a16:creationId xmlns:a16="http://schemas.microsoft.com/office/drawing/2014/main" id="{E048A1FF-C3E9-1426-20F6-5CD4C4172D0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816142D-85B9-2981-7C9F-A20DB9376B5A}"/>
              </a:ext>
            </a:extLst>
          </p:cNvPr>
          <p:cNvPicPr>
            <a:picLocks noChangeAspect="1"/>
          </p:cNvPicPr>
          <p:nvPr/>
        </p:nvPicPr>
        <p:blipFill>
          <a:blip r:embed="rId2"/>
          <a:stretch>
            <a:fillRect/>
          </a:stretch>
        </p:blipFill>
        <p:spPr>
          <a:xfrm>
            <a:off x="766040" y="1218413"/>
            <a:ext cx="10355120" cy="5639587"/>
          </a:xfrm>
          <a:prstGeom prst="rect">
            <a:avLst/>
          </a:prstGeom>
        </p:spPr>
      </p:pic>
    </p:spTree>
    <p:extLst>
      <p:ext uri="{BB962C8B-B14F-4D97-AF65-F5344CB8AC3E}">
        <p14:creationId xmlns:p14="http://schemas.microsoft.com/office/powerpoint/2010/main" val="269414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9FD1D-8A21-73D8-D471-6FC4C583343E}"/>
              </a:ext>
            </a:extLst>
          </p:cNvPr>
          <p:cNvSpPr>
            <a:spLocks noGrp="1"/>
          </p:cNvSpPr>
          <p:nvPr>
            <p:ph type="title"/>
          </p:nvPr>
        </p:nvSpPr>
        <p:spPr/>
        <p:txBody>
          <a:bodyPr/>
          <a:lstStyle/>
          <a:p>
            <a:r>
              <a:rPr lang="zh-CN" altLang="en-US" dirty="0"/>
              <a:t>贝叶斯定理</a:t>
            </a:r>
          </a:p>
        </p:txBody>
      </p:sp>
      <p:sp>
        <p:nvSpPr>
          <p:cNvPr id="3" name="内容占位符 2">
            <a:extLst>
              <a:ext uri="{FF2B5EF4-FFF2-40B4-BE49-F238E27FC236}">
                <a16:creationId xmlns:a16="http://schemas.microsoft.com/office/drawing/2014/main" id="{BE680990-0049-745F-7340-B9B306B93F13}"/>
              </a:ext>
            </a:extLst>
          </p:cNvPr>
          <p:cNvSpPr>
            <a:spLocks noGrp="1"/>
          </p:cNvSpPr>
          <p:nvPr>
            <p:ph idx="1"/>
          </p:nvPr>
        </p:nvSpPr>
        <p:spPr/>
        <p:txBody>
          <a:bodyPr/>
          <a:lstStyle/>
          <a:p>
            <a:r>
              <a:rPr lang="zh-CN" altLang="en-US" b="0" i="0" dirty="0">
                <a:solidFill>
                  <a:srgbClr val="3C4043"/>
                </a:solidFill>
                <a:effectLst/>
                <a:latin typeface="Roboto" panose="02000000000000000000" pitchFamily="2" charset="0"/>
              </a:rPr>
              <a:t>现在我们假设 </a:t>
            </a:r>
            <a:r>
              <a:rPr lang="en-US" altLang="zh-CN" b="0" i="0" dirty="0">
                <a:solidFill>
                  <a:srgbClr val="3C4043"/>
                </a:solidFill>
                <a:effectLst/>
                <a:latin typeface="Roboto" panose="02000000000000000000" pitchFamily="2" charset="0"/>
              </a:rPr>
              <a:t>p(z) </a:t>
            </a:r>
            <a:r>
              <a:rPr lang="zh-CN" altLang="en-US" b="0" i="0" dirty="0">
                <a:solidFill>
                  <a:srgbClr val="3C4043"/>
                </a:solidFill>
                <a:effectLst/>
                <a:latin typeface="Roboto" panose="02000000000000000000" pitchFamily="2" charset="0"/>
              </a:rPr>
              <a:t>是标准高斯分布，并且 </a:t>
            </a:r>
            <a:r>
              <a:rPr lang="en-US" altLang="zh-CN" b="0" i="0" dirty="0">
                <a:solidFill>
                  <a:srgbClr val="3C4043"/>
                </a:solidFill>
                <a:effectLst/>
                <a:latin typeface="Roboto" panose="02000000000000000000" pitchFamily="2" charset="0"/>
              </a:rPr>
              <a:t>p(</a:t>
            </a:r>
            <a:r>
              <a:rPr lang="en-US" altLang="zh-CN" b="0" i="0" dirty="0" err="1">
                <a:solidFill>
                  <a:srgbClr val="3C4043"/>
                </a:solidFill>
                <a:effectLst/>
                <a:latin typeface="Roboto" panose="02000000000000000000" pitchFamily="2" charset="0"/>
              </a:rPr>
              <a:t>x|z</a:t>
            </a:r>
            <a:r>
              <a:rPr lang="en-US" altLang="zh-CN" b="0" i="0" dirty="0">
                <a:solidFill>
                  <a:srgbClr val="3C4043"/>
                </a:solidFill>
                <a:effectLst/>
                <a:latin typeface="Roboto" panose="02000000000000000000" pitchFamily="2" charset="0"/>
              </a:rPr>
              <a:t>) </a:t>
            </a:r>
            <a:r>
              <a:rPr lang="zh-CN" altLang="en-US" b="0" i="0" dirty="0">
                <a:solidFill>
                  <a:srgbClr val="3C4043"/>
                </a:solidFill>
                <a:effectLst/>
                <a:latin typeface="Roboto" panose="02000000000000000000" pitchFamily="2" charset="0"/>
              </a:rPr>
              <a:t>是高斯分布，其均值由 </a:t>
            </a:r>
            <a:r>
              <a:rPr lang="en-US" altLang="zh-CN" b="0" i="0" dirty="0">
                <a:solidFill>
                  <a:srgbClr val="3C4043"/>
                </a:solidFill>
                <a:effectLst/>
                <a:latin typeface="Roboto" panose="02000000000000000000" pitchFamily="2" charset="0"/>
              </a:rPr>
              <a:t>z </a:t>
            </a:r>
            <a:r>
              <a:rPr lang="zh-CN" altLang="en-US" b="0" i="0" dirty="0">
                <a:solidFill>
                  <a:srgbClr val="3C4043"/>
                </a:solidFill>
                <a:effectLst/>
                <a:latin typeface="Roboto" panose="02000000000000000000" pitchFamily="2" charset="0"/>
              </a:rPr>
              <a:t>变量的确定性函数 </a:t>
            </a:r>
            <a:r>
              <a:rPr lang="en-US" altLang="zh-CN" b="0" i="0" dirty="0">
                <a:solidFill>
                  <a:srgbClr val="3C4043"/>
                </a:solidFill>
                <a:effectLst/>
                <a:latin typeface="Roboto" panose="02000000000000000000" pitchFamily="2" charset="0"/>
              </a:rPr>
              <a:t>f </a:t>
            </a:r>
            <a:r>
              <a:rPr lang="zh-CN" altLang="en-US" b="0" i="0" dirty="0">
                <a:solidFill>
                  <a:srgbClr val="3C4043"/>
                </a:solidFill>
                <a:effectLst/>
                <a:latin typeface="Roboto" panose="02000000000000000000" pitchFamily="2" charset="0"/>
              </a:rPr>
              <a:t>定义，其协方差矩阵具有与单位矩阵 </a:t>
            </a:r>
            <a:r>
              <a:rPr lang="en-US" altLang="zh-CN" b="0" i="0" dirty="0">
                <a:solidFill>
                  <a:srgbClr val="3C4043"/>
                </a:solidFill>
                <a:effectLst/>
                <a:latin typeface="Roboto" panose="02000000000000000000" pitchFamily="2" charset="0"/>
              </a:rPr>
              <a:t>I </a:t>
            </a:r>
            <a:r>
              <a:rPr lang="zh-CN" altLang="en-US" b="0" i="0" dirty="0">
                <a:solidFill>
                  <a:srgbClr val="3C4043"/>
                </a:solidFill>
                <a:effectLst/>
                <a:latin typeface="Roboto" panose="02000000000000000000" pitchFamily="2" charset="0"/>
              </a:rPr>
              <a:t>相乘的正常数 </a:t>
            </a:r>
            <a:r>
              <a:rPr lang="en-US" altLang="zh-CN" b="0" i="0" dirty="0">
                <a:solidFill>
                  <a:srgbClr val="3C4043"/>
                </a:solidFill>
                <a:effectLst/>
                <a:latin typeface="Roboto" panose="02000000000000000000" pitchFamily="2" charset="0"/>
              </a:rPr>
              <a:t>c </a:t>
            </a:r>
            <a:r>
              <a:rPr lang="zh-CN" altLang="en-US" b="0" i="0" dirty="0">
                <a:solidFill>
                  <a:srgbClr val="3C4043"/>
                </a:solidFill>
                <a:effectLst/>
                <a:latin typeface="Roboto" panose="02000000000000000000" pitchFamily="2" charset="0"/>
              </a:rPr>
              <a:t>的形式。假设函数 </a:t>
            </a:r>
            <a:r>
              <a:rPr lang="en-US" altLang="zh-CN" b="0" i="0" dirty="0">
                <a:solidFill>
                  <a:srgbClr val="3C4043"/>
                </a:solidFill>
                <a:effectLst/>
                <a:latin typeface="Roboto" panose="02000000000000000000" pitchFamily="2" charset="0"/>
              </a:rPr>
              <a:t>f </a:t>
            </a:r>
            <a:r>
              <a:rPr lang="zh-CN" altLang="en-US" b="0" i="0" dirty="0">
                <a:solidFill>
                  <a:srgbClr val="3C4043"/>
                </a:solidFill>
                <a:effectLst/>
                <a:latin typeface="Roboto" panose="02000000000000000000" pitchFamily="2" charset="0"/>
              </a:rPr>
              <a:t>属于表示为 </a:t>
            </a:r>
            <a:r>
              <a:rPr lang="en-US" altLang="zh-CN" b="0" i="0" dirty="0">
                <a:solidFill>
                  <a:srgbClr val="3C4043"/>
                </a:solidFill>
                <a:effectLst/>
                <a:latin typeface="Roboto" panose="02000000000000000000" pitchFamily="2" charset="0"/>
              </a:rPr>
              <a:t>F </a:t>
            </a:r>
            <a:r>
              <a:rPr lang="zh-CN" altLang="en-US" b="0" i="0" dirty="0">
                <a:solidFill>
                  <a:srgbClr val="3C4043"/>
                </a:solidFill>
                <a:effectLst/>
                <a:latin typeface="Roboto" panose="02000000000000000000" pitchFamily="2" charset="0"/>
              </a:rPr>
              <a:t>的函数族，暂时未指定，稍后将选择</a:t>
            </a:r>
            <a:endParaRPr lang="zh-CN" altLang="en-US" dirty="0"/>
          </a:p>
        </p:txBody>
      </p:sp>
      <p:pic>
        <p:nvPicPr>
          <p:cNvPr id="5" name="图片 4">
            <a:extLst>
              <a:ext uri="{FF2B5EF4-FFF2-40B4-BE49-F238E27FC236}">
                <a16:creationId xmlns:a16="http://schemas.microsoft.com/office/drawing/2014/main" id="{DF3E849E-AC82-A154-323E-E5062A3AF45F}"/>
              </a:ext>
            </a:extLst>
          </p:cNvPr>
          <p:cNvPicPr>
            <a:picLocks noChangeAspect="1"/>
          </p:cNvPicPr>
          <p:nvPr/>
        </p:nvPicPr>
        <p:blipFill>
          <a:blip r:embed="rId2"/>
          <a:stretch>
            <a:fillRect/>
          </a:stretch>
        </p:blipFill>
        <p:spPr>
          <a:xfrm>
            <a:off x="194863" y="3520781"/>
            <a:ext cx="5706271" cy="1314633"/>
          </a:xfrm>
          <a:prstGeom prst="rect">
            <a:avLst/>
          </a:prstGeom>
        </p:spPr>
      </p:pic>
      <p:pic>
        <p:nvPicPr>
          <p:cNvPr id="7" name="图片 6">
            <a:extLst>
              <a:ext uri="{FF2B5EF4-FFF2-40B4-BE49-F238E27FC236}">
                <a16:creationId xmlns:a16="http://schemas.microsoft.com/office/drawing/2014/main" id="{39489EA1-1C14-3D49-2BAC-C8D63F8F39D0}"/>
              </a:ext>
            </a:extLst>
          </p:cNvPr>
          <p:cNvPicPr>
            <a:picLocks noChangeAspect="1"/>
          </p:cNvPicPr>
          <p:nvPr/>
        </p:nvPicPr>
        <p:blipFill>
          <a:blip r:embed="rId3"/>
          <a:stretch>
            <a:fillRect/>
          </a:stretch>
        </p:blipFill>
        <p:spPr>
          <a:xfrm>
            <a:off x="0" y="4824224"/>
            <a:ext cx="7173326" cy="1352739"/>
          </a:xfrm>
          <a:prstGeom prst="rect">
            <a:avLst/>
          </a:prstGeom>
        </p:spPr>
      </p:pic>
      <p:sp>
        <p:nvSpPr>
          <p:cNvPr id="9" name="文本框 8">
            <a:extLst>
              <a:ext uri="{FF2B5EF4-FFF2-40B4-BE49-F238E27FC236}">
                <a16:creationId xmlns:a16="http://schemas.microsoft.com/office/drawing/2014/main" id="{7CB0615D-EDF2-D3EC-FABA-34D5D56BDB65}"/>
              </a:ext>
            </a:extLst>
          </p:cNvPr>
          <p:cNvSpPr txBox="1"/>
          <p:nvPr/>
        </p:nvSpPr>
        <p:spPr>
          <a:xfrm>
            <a:off x="6096000" y="3520781"/>
            <a:ext cx="6096000" cy="1754326"/>
          </a:xfrm>
          <a:prstGeom prst="rect">
            <a:avLst/>
          </a:prstGeom>
          <a:noFill/>
        </p:spPr>
        <p:txBody>
          <a:bodyPr wrap="square">
            <a:spAutoFit/>
          </a:bodyPr>
          <a:lstStyle/>
          <a:p>
            <a:r>
              <a:rPr lang="zh-CN" altLang="en-US" b="0" i="0" dirty="0">
                <a:solidFill>
                  <a:srgbClr val="3C4043"/>
                </a:solidFill>
                <a:effectLst/>
                <a:latin typeface="Roboto" panose="02000000000000000000" pitchFamily="2" charset="0"/>
              </a:rPr>
              <a:t>现在让我们考虑一下 </a:t>
            </a:r>
            <a:r>
              <a:rPr lang="en-US" altLang="zh-CN" b="0" i="0" dirty="0">
                <a:solidFill>
                  <a:srgbClr val="3C4043"/>
                </a:solidFill>
                <a:effectLst/>
                <a:latin typeface="Roboto" panose="02000000000000000000" pitchFamily="2" charset="0"/>
              </a:rPr>
              <a:t>f </a:t>
            </a:r>
            <a:r>
              <a:rPr lang="zh-CN" altLang="en-US" b="0" i="0" dirty="0">
                <a:solidFill>
                  <a:srgbClr val="3C4043"/>
                </a:solidFill>
                <a:effectLst/>
                <a:latin typeface="Roboto" panose="02000000000000000000" pitchFamily="2" charset="0"/>
              </a:rPr>
              <a:t>是明确定义和固定的。 理论上，我们知道</a:t>
            </a:r>
            <a:r>
              <a:rPr lang="en-US" altLang="zh-CN" b="0" i="0" dirty="0">
                <a:solidFill>
                  <a:srgbClr val="3C4043"/>
                </a:solidFill>
                <a:effectLst/>
                <a:latin typeface="Roboto" panose="02000000000000000000" pitchFamily="2" charset="0"/>
              </a:rPr>
              <a:t>p(z)</a:t>
            </a:r>
            <a:r>
              <a:rPr lang="zh-CN" altLang="en-US" b="0" i="0" dirty="0">
                <a:solidFill>
                  <a:srgbClr val="3C4043"/>
                </a:solidFill>
                <a:effectLst/>
                <a:latin typeface="Roboto" panose="02000000000000000000" pitchFamily="2" charset="0"/>
              </a:rPr>
              <a:t>和</a:t>
            </a:r>
            <a:r>
              <a:rPr lang="en-US" altLang="zh-CN" b="0" i="0" dirty="0">
                <a:solidFill>
                  <a:srgbClr val="3C4043"/>
                </a:solidFill>
                <a:effectLst/>
                <a:latin typeface="Roboto" panose="02000000000000000000" pitchFamily="2" charset="0"/>
              </a:rPr>
              <a:t>p(</a:t>
            </a:r>
            <a:r>
              <a:rPr lang="en-US" altLang="zh-CN" b="0" i="0" dirty="0" err="1">
                <a:solidFill>
                  <a:srgbClr val="3C4043"/>
                </a:solidFill>
                <a:effectLst/>
                <a:latin typeface="Roboto" panose="02000000000000000000" pitchFamily="2" charset="0"/>
              </a:rPr>
              <a:t>x|z</a:t>
            </a:r>
            <a:r>
              <a:rPr lang="en-US" altLang="zh-CN" b="0" i="0" dirty="0">
                <a:solidFill>
                  <a:srgbClr val="3C4043"/>
                </a:solidFill>
                <a:effectLst/>
                <a:latin typeface="Roboto" panose="02000000000000000000" pitchFamily="2" charset="0"/>
              </a:rPr>
              <a:t>)</a:t>
            </a:r>
            <a:r>
              <a:rPr lang="zh-CN" altLang="en-US" b="0" i="0" dirty="0">
                <a:solidFill>
                  <a:srgbClr val="3C4043"/>
                </a:solidFill>
                <a:effectLst/>
                <a:latin typeface="Roboto" panose="02000000000000000000" pitchFamily="2" charset="0"/>
              </a:rPr>
              <a:t>，我们可以使用贝叶斯定理来计算</a:t>
            </a:r>
            <a:r>
              <a:rPr lang="en-US" altLang="zh-CN" b="0" i="0" dirty="0">
                <a:solidFill>
                  <a:srgbClr val="3C4043"/>
                </a:solidFill>
                <a:effectLst/>
                <a:latin typeface="Roboto" panose="02000000000000000000" pitchFamily="2" charset="0"/>
              </a:rPr>
              <a:t>p(</a:t>
            </a:r>
            <a:r>
              <a:rPr lang="en-US" altLang="zh-CN" b="0" i="0" dirty="0" err="1">
                <a:solidFill>
                  <a:srgbClr val="3C4043"/>
                </a:solidFill>
                <a:effectLst/>
                <a:latin typeface="Roboto" panose="02000000000000000000" pitchFamily="2" charset="0"/>
              </a:rPr>
              <a:t>z|x</a:t>
            </a:r>
            <a:r>
              <a:rPr lang="en-US" altLang="zh-CN" b="0" i="0" dirty="0">
                <a:solidFill>
                  <a:srgbClr val="3C4043"/>
                </a:solidFill>
                <a:effectLst/>
                <a:latin typeface="Roboto" panose="02000000000000000000" pitchFamily="2" charset="0"/>
              </a:rPr>
              <a:t>)</a:t>
            </a:r>
            <a:r>
              <a:rPr lang="zh-CN" altLang="en-US" b="0" i="0" dirty="0">
                <a:solidFill>
                  <a:srgbClr val="3C4043"/>
                </a:solidFill>
                <a:effectLst/>
                <a:latin typeface="Roboto" panose="02000000000000000000" pitchFamily="2" charset="0"/>
              </a:rPr>
              <a:t>：这是一个经典的贝叶斯推理问题。 然而，正如我们在上一篇文章（</a:t>
            </a:r>
            <a:r>
              <a:rPr lang="en-US" altLang="zh-CN" b="0" i="0" dirty="0">
                <a:solidFill>
                  <a:srgbClr val="3C4043"/>
                </a:solidFill>
                <a:effectLst/>
                <a:latin typeface="Roboto" panose="02000000000000000000" pitchFamily="2" charset="0"/>
              </a:rPr>
              <a:t>GAN</a:t>
            </a:r>
            <a:r>
              <a:rPr lang="zh-CN" altLang="en-US" b="0" i="0" dirty="0">
                <a:solidFill>
                  <a:srgbClr val="3C4043"/>
                </a:solidFill>
                <a:effectLst/>
                <a:latin typeface="Roboto" panose="02000000000000000000" pitchFamily="2" charset="0"/>
              </a:rPr>
              <a:t>的文章）中讨论的那样，这种计算通常很棘手（因为分母处的积分）并且需要使用近似技术，例如变分推理。</a:t>
            </a:r>
            <a:endParaRPr lang="zh-CN" altLang="en-US" dirty="0"/>
          </a:p>
        </p:txBody>
      </p:sp>
    </p:spTree>
    <p:extLst>
      <p:ext uri="{BB962C8B-B14F-4D97-AF65-F5344CB8AC3E}">
        <p14:creationId xmlns:p14="http://schemas.microsoft.com/office/powerpoint/2010/main" val="1735639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D022F-38CB-F906-ED88-8AB2B95495E8}"/>
              </a:ext>
            </a:extLst>
          </p:cNvPr>
          <p:cNvSpPr>
            <a:spLocks noGrp="1"/>
          </p:cNvSpPr>
          <p:nvPr>
            <p:ph type="title"/>
          </p:nvPr>
        </p:nvSpPr>
        <p:spPr/>
        <p:txBody>
          <a:bodyPr/>
          <a:lstStyle/>
          <a:p>
            <a:r>
              <a:rPr lang="zh-CN" altLang="en-US" dirty="0"/>
              <a:t>变分推理方法</a:t>
            </a:r>
          </a:p>
        </p:txBody>
      </p:sp>
      <p:sp>
        <p:nvSpPr>
          <p:cNvPr id="3" name="内容占位符 2">
            <a:extLst>
              <a:ext uri="{FF2B5EF4-FFF2-40B4-BE49-F238E27FC236}">
                <a16:creationId xmlns:a16="http://schemas.microsoft.com/office/drawing/2014/main" id="{86C47A0B-F679-12E8-C055-BD408338E8CB}"/>
              </a:ext>
            </a:extLst>
          </p:cNvPr>
          <p:cNvSpPr>
            <a:spLocks noGrp="1"/>
          </p:cNvSpPr>
          <p:nvPr>
            <p:ph idx="1"/>
          </p:nvPr>
        </p:nvSpPr>
        <p:spPr/>
        <p:txBody>
          <a:bodyPr/>
          <a:lstStyle/>
          <a:p>
            <a:r>
              <a:rPr lang="zh-CN" altLang="en-US"/>
              <a:t>从现在开始，远离贝叶斯了</a:t>
            </a:r>
          </a:p>
        </p:txBody>
      </p:sp>
    </p:spTree>
    <p:extLst>
      <p:ext uri="{BB962C8B-B14F-4D97-AF65-F5344CB8AC3E}">
        <p14:creationId xmlns:p14="http://schemas.microsoft.com/office/powerpoint/2010/main" val="465047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DAF12-4AE0-6FFC-531C-58092B7BEF05}"/>
              </a:ext>
            </a:extLst>
          </p:cNvPr>
          <p:cNvSpPr>
            <a:spLocks noGrp="1"/>
          </p:cNvSpPr>
          <p:nvPr>
            <p:ph type="title"/>
          </p:nvPr>
        </p:nvSpPr>
        <p:spPr/>
        <p:txBody>
          <a:bodyPr/>
          <a:lstStyle/>
          <a:p>
            <a:r>
              <a:rPr lang="en-US" altLang="zh-CN" dirty="0"/>
              <a:t>AE</a:t>
            </a:r>
            <a:r>
              <a:rPr lang="zh-CN" altLang="en-US" dirty="0"/>
              <a:t>模型</a:t>
            </a:r>
          </a:p>
        </p:txBody>
      </p:sp>
      <p:sp>
        <p:nvSpPr>
          <p:cNvPr id="3" name="内容占位符 2">
            <a:extLst>
              <a:ext uri="{FF2B5EF4-FFF2-40B4-BE49-F238E27FC236}">
                <a16:creationId xmlns:a16="http://schemas.microsoft.com/office/drawing/2014/main" id="{7ACBA920-C54B-8203-5152-2DA06BA4838C}"/>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64DE64F6-9A37-34C2-707D-4F9BF8A6A8F0}"/>
              </a:ext>
            </a:extLst>
          </p:cNvPr>
          <p:cNvPicPr>
            <a:picLocks noChangeAspect="1"/>
          </p:cNvPicPr>
          <p:nvPr/>
        </p:nvPicPr>
        <p:blipFill>
          <a:blip r:embed="rId2"/>
          <a:stretch>
            <a:fillRect/>
          </a:stretch>
        </p:blipFill>
        <p:spPr>
          <a:xfrm>
            <a:off x="454465" y="1929387"/>
            <a:ext cx="11283070" cy="4143813"/>
          </a:xfrm>
          <a:prstGeom prst="rect">
            <a:avLst/>
          </a:prstGeom>
        </p:spPr>
      </p:pic>
    </p:spTree>
    <p:extLst>
      <p:ext uri="{BB962C8B-B14F-4D97-AF65-F5344CB8AC3E}">
        <p14:creationId xmlns:p14="http://schemas.microsoft.com/office/powerpoint/2010/main" val="79822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E9B75-6CB5-890A-126C-5C594C57D30C}"/>
              </a:ext>
            </a:extLst>
          </p:cNvPr>
          <p:cNvSpPr>
            <a:spLocks noGrp="1"/>
          </p:cNvSpPr>
          <p:nvPr>
            <p:ph type="title"/>
          </p:nvPr>
        </p:nvSpPr>
        <p:spPr/>
        <p:txBody>
          <a:bodyPr/>
          <a:lstStyle/>
          <a:p>
            <a:r>
              <a:rPr lang="en-US" altLang="zh-CN" dirty="0"/>
              <a:t>AE</a:t>
            </a:r>
            <a:endParaRPr lang="zh-CN" altLang="en-US" dirty="0"/>
          </a:p>
        </p:txBody>
      </p:sp>
      <p:sp>
        <p:nvSpPr>
          <p:cNvPr id="3" name="内容占位符 2">
            <a:extLst>
              <a:ext uri="{FF2B5EF4-FFF2-40B4-BE49-F238E27FC236}">
                <a16:creationId xmlns:a16="http://schemas.microsoft.com/office/drawing/2014/main" id="{FAF1F364-A2C0-1AF0-E75B-97BBC38E231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20490FC3-9B86-7F1D-CFD1-92B1B7BB4353}"/>
              </a:ext>
            </a:extLst>
          </p:cNvPr>
          <p:cNvPicPr>
            <a:picLocks noChangeAspect="1"/>
          </p:cNvPicPr>
          <p:nvPr/>
        </p:nvPicPr>
        <p:blipFill>
          <a:blip r:embed="rId2"/>
          <a:stretch>
            <a:fillRect/>
          </a:stretch>
        </p:blipFill>
        <p:spPr>
          <a:xfrm>
            <a:off x="1713542" y="1825625"/>
            <a:ext cx="8074063" cy="4796235"/>
          </a:xfrm>
          <a:prstGeom prst="rect">
            <a:avLst/>
          </a:prstGeom>
        </p:spPr>
      </p:pic>
    </p:spTree>
    <p:extLst>
      <p:ext uri="{BB962C8B-B14F-4D97-AF65-F5344CB8AC3E}">
        <p14:creationId xmlns:p14="http://schemas.microsoft.com/office/powerpoint/2010/main" val="54088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2AC1E-A7AA-AD84-B85F-EA9DB8AD84BE}"/>
              </a:ext>
            </a:extLst>
          </p:cNvPr>
          <p:cNvSpPr>
            <a:spLocks noGrp="1"/>
          </p:cNvSpPr>
          <p:nvPr>
            <p:ph type="title"/>
          </p:nvPr>
        </p:nvSpPr>
        <p:spPr/>
        <p:txBody>
          <a:bodyPr/>
          <a:lstStyle/>
          <a:p>
            <a:r>
              <a:rPr lang="zh-CN" altLang="en-US" dirty="0"/>
              <a:t>降维</a:t>
            </a:r>
            <a:r>
              <a:rPr lang="en-US" altLang="zh-CN" dirty="0"/>
              <a:t>-</a:t>
            </a:r>
            <a:r>
              <a:rPr lang="zh-CN" altLang="en-US" dirty="0"/>
              <a:t>保持信息</a:t>
            </a:r>
          </a:p>
        </p:txBody>
      </p:sp>
      <p:sp>
        <p:nvSpPr>
          <p:cNvPr id="3" name="内容占位符 2">
            <a:extLst>
              <a:ext uri="{FF2B5EF4-FFF2-40B4-BE49-F238E27FC236}">
                <a16:creationId xmlns:a16="http://schemas.microsoft.com/office/drawing/2014/main" id="{CF81FB83-AFE4-A44D-0439-189D6FA786EC}"/>
              </a:ext>
            </a:extLst>
          </p:cNvPr>
          <p:cNvSpPr>
            <a:spLocks noGrp="1"/>
          </p:cNvSpPr>
          <p:nvPr>
            <p:ph idx="1"/>
          </p:nvPr>
        </p:nvSpPr>
        <p:spPr>
          <a:xfrm>
            <a:off x="514349" y="1558131"/>
            <a:ext cx="11506201" cy="1314450"/>
          </a:xfrm>
        </p:spPr>
        <p:txBody>
          <a:bodyPr>
            <a:normAutofit/>
          </a:bodyPr>
          <a:lstStyle/>
          <a:p>
            <a:r>
              <a:rPr lang="zh-CN" altLang="en-US" dirty="0"/>
              <a:t>保持信息才是</a:t>
            </a:r>
            <a:r>
              <a:rPr lang="en-US" altLang="zh-CN" dirty="0"/>
              <a:t>AE</a:t>
            </a:r>
            <a:r>
              <a:rPr lang="zh-CN" altLang="en-US" dirty="0"/>
              <a:t>需要解码器的最大原因，降维训练的目标是保持信息</a:t>
            </a:r>
            <a:endParaRPr lang="en-US" altLang="zh-CN" dirty="0"/>
          </a:p>
          <a:p>
            <a:r>
              <a:rPr lang="zh-CN" altLang="en-US" dirty="0"/>
              <a:t>如果仅用</a:t>
            </a:r>
            <a:r>
              <a:rPr lang="en-US" altLang="zh-CN" dirty="0"/>
              <a:t>MLP</a:t>
            </a:r>
            <a:r>
              <a:rPr lang="zh-CN" altLang="en-US" dirty="0"/>
              <a:t>训练，那么降维训练的目标是优化最终目标</a:t>
            </a:r>
          </a:p>
        </p:txBody>
      </p:sp>
      <p:pic>
        <p:nvPicPr>
          <p:cNvPr id="5" name="图片 4">
            <a:extLst>
              <a:ext uri="{FF2B5EF4-FFF2-40B4-BE49-F238E27FC236}">
                <a16:creationId xmlns:a16="http://schemas.microsoft.com/office/drawing/2014/main" id="{D8011CFB-899A-F353-25C6-E00129ABDC98}"/>
              </a:ext>
            </a:extLst>
          </p:cNvPr>
          <p:cNvPicPr>
            <a:picLocks noChangeAspect="1"/>
          </p:cNvPicPr>
          <p:nvPr/>
        </p:nvPicPr>
        <p:blipFill>
          <a:blip r:embed="rId2"/>
          <a:stretch>
            <a:fillRect/>
          </a:stretch>
        </p:blipFill>
        <p:spPr>
          <a:xfrm>
            <a:off x="1152525" y="2654300"/>
            <a:ext cx="9424450" cy="3954954"/>
          </a:xfrm>
          <a:prstGeom prst="rect">
            <a:avLst/>
          </a:prstGeom>
        </p:spPr>
      </p:pic>
    </p:spTree>
    <p:extLst>
      <p:ext uri="{BB962C8B-B14F-4D97-AF65-F5344CB8AC3E}">
        <p14:creationId xmlns:p14="http://schemas.microsoft.com/office/powerpoint/2010/main" val="300237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398E2F-3E80-47DD-0514-887C09D18009}"/>
              </a:ext>
            </a:extLst>
          </p:cNvPr>
          <p:cNvSpPr>
            <a:spLocks noGrp="1"/>
          </p:cNvSpPr>
          <p:nvPr>
            <p:ph type="title"/>
          </p:nvPr>
        </p:nvSpPr>
        <p:spPr>
          <a:xfrm>
            <a:off x="838200" y="365126"/>
            <a:ext cx="10515600" cy="825500"/>
          </a:xfrm>
        </p:spPr>
        <p:txBody>
          <a:bodyPr/>
          <a:lstStyle/>
          <a:p>
            <a:r>
              <a:rPr lang="zh-CN" altLang="en-US" dirty="0"/>
              <a:t>想用</a:t>
            </a:r>
            <a:r>
              <a:rPr lang="en-US" altLang="zh-CN" dirty="0"/>
              <a:t>AE</a:t>
            </a:r>
            <a:r>
              <a:rPr lang="zh-CN" altLang="en-US" dirty="0"/>
              <a:t>生成</a:t>
            </a:r>
          </a:p>
        </p:txBody>
      </p:sp>
      <p:sp>
        <p:nvSpPr>
          <p:cNvPr id="3" name="内容占位符 2">
            <a:extLst>
              <a:ext uri="{FF2B5EF4-FFF2-40B4-BE49-F238E27FC236}">
                <a16:creationId xmlns:a16="http://schemas.microsoft.com/office/drawing/2014/main" id="{95C5421A-A957-7F12-10F0-AE31250BD70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326AB54A-8DA3-4ECF-CE18-CD294C17B19F}"/>
              </a:ext>
            </a:extLst>
          </p:cNvPr>
          <p:cNvPicPr>
            <a:picLocks noChangeAspect="1"/>
          </p:cNvPicPr>
          <p:nvPr/>
        </p:nvPicPr>
        <p:blipFill>
          <a:blip r:embed="rId2"/>
          <a:stretch>
            <a:fillRect/>
          </a:stretch>
        </p:blipFill>
        <p:spPr>
          <a:xfrm>
            <a:off x="942243" y="1099485"/>
            <a:ext cx="9621714" cy="5645438"/>
          </a:xfrm>
          <a:prstGeom prst="rect">
            <a:avLst/>
          </a:prstGeom>
        </p:spPr>
      </p:pic>
    </p:spTree>
    <p:extLst>
      <p:ext uri="{BB962C8B-B14F-4D97-AF65-F5344CB8AC3E}">
        <p14:creationId xmlns:p14="http://schemas.microsoft.com/office/powerpoint/2010/main" val="303821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E1D80A-70A8-24EB-CA5F-554961B71025}"/>
              </a:ext>
            </a:extLst>
          </p:cNvPr>
          <p:cNvSpPr>
            <a:spLocks noGrp="1"/>
          </p:cNvSpPr>
          <p:nvPr>
            <p:ph type="title"/>
          </p:nvPr>
        </p:nvSpPr>
        <p:spPr/>
        <p:txBody>
          <a:bodyPr/>
          <a:lstStyle/>
          <a:p>
            <a:r>
              <a:rPr lang="zh-CN" altLang="en-US" dirty="0"/>
              <a:t>过拟合导致</a:t>
            </a:r>
            <a:r>
              <a:rPr lang="en-US" altLang="zh-CN" dirty="0"/>
              <a:t>AE</a:t>
            </a:r>
            <a:r>
              <a:rPr lang="zh-CN" altLang="en-US" dirty="0"/>
              <a:t>无法生成</a:t>
            </a:r>
          </a:p>
        </p:txBody>
      </p:sp>
      <p:sp>
        <p:nvSpPr>
          <p:cNvPr id="3" name="内容占位符 2">
            <a:extLst>
              <a:ext uri="{FF2B5EF4-FFF2-40B4-BE49-F238E27FC236}">
                <a16:creationId xmlns:a16="http://schemas.microsoft.com/office/drawing/2014/main" id="{15731735-194C-0DDD-0FCD-E9127053108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22F8BB9-931E-9A83-2DB5-AEA7038280C1}"/>
              </a:ext>
            </a:extLst>
          </p:cNvPr>
          <p:cNvPicPr>
            <a:picLocks noChangeAspect="1"/>
          </p:cNvPicPr>
          <p:nvPr/>
        </p:nvPicPr>
        <p:blipFill>
          <a:blip r:embed="rId2"/>
          <a:stretch>
            <a:fillRect/>
          </a:stretch>
        </p:blipFill>
        <p:spPr>
          <a:xfrm>
            <a:off x="452859" y="1936557"/>
            <a:ext cx="11419632" cy="4556318"/>
          </a:xfrm>
          <a:prstGeom prst="rect">
            <a:avLst/>
          </a:prstGeom>
        </p:spPr>
      </p:pic>
    </p:spTree>
    <p:extLst>
      <p:ext uri="{BB962C8B-B14F-4D97-AF65-F5344CB8AC3E}">
        <p14:creationId xmlns:p14="http://schemas.microsoft.com/office/powerpoint/2010/main" val="308378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63FD9C-9B3D-5C3F-F6E1-3A7E95B12D7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771923-A101-9496-AD57-6BD2D9B0FDC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898F256-8B9A-E676-142C-F78F84A769EF}"/>
              </a:ext>
            </a:extLst>
          </p:cNvPr>
          <p:cNvPicPr>
            <a:picLocks noChangeAspect="1"/>
          </p:cNvPicPr>
          <p:nvPr/>
        </p:nvPicPr>
        <p:blipFill>
          <a:blip r:embed="rId2"/>
          <a:stretch>
            <a:fillRect/>
          </a:stretch>
        </p:blipFill>
        <p:spPr>
          <a:xfrm>
            <a:off x="478417" y="1644687"/>
            <a:ext cx="11056357" cy="4713214"/>
          </a:xfrm>
          <a:prstGeom prst="rect">
            <a:avLst/>
          </a:prstGeom>
        </p:spPr>
      </p:pic>
    </p:spTree>
    <p:extLst>
      <p:ext uri="{BB962C8B-B14F-4D97-AF65-F5344CB8AC3E}">
        <p14:creationId xmlns:p14="http://schemas.microsoft.com/office/powerpoint/2010/main" val="785677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096A0-7D15-2924-5C63-9C65AD86A37F}"/>
              </a:ext>
            </a:extLst>
          </p:cNvPr>
          <p:cNvSpPr>
            <a:spLocks noGrp="1"/>
          </p:cNvSpPr>
          <p:nvPr>
            <p:ph type="title"/>
          </p:nvPr>
        </p:nvSpPr>
        <p:spPr/>
        <p:txBody>
          <a:bodyPr/>
          <a:lstStyle/>
          <a:p>
            <a:r>
              <a:rPr lang="zh-CN" altLang="en-US" dirty="0"/>
              <a:t>没有过拟合的</a:t>
            </a:r>
            <a:r>
              <a:rPr lang="en-US" altLang="zh-CN" dirty="0"/>
              <a:t>AE</a:t>
            </a:r>
            <a:endParaRPr lang="zh-CN" altLang="en-US" dirty="0"/>
          </a:p>
        </p:txBody>
      </p:sp>
      <p:pic>
        <p:nvPicPr>
          <p:cNvPr id="5" name="内容占位符 4">
            <a:extLst>
              <a:ext uri="{FF2B5EF4-FFF2-40B4-BE49-F238E27FC236}">
                <a16:creationId xmlns:a16="http://schemas.microsoft.com/office/drawing/2014/main" id="{68787F6B-9F55-BDD8-3D50-BF9769766C15}"/>
              </a:ext>
            </a:extLst>
          </p:cNvPr>
          <p:cNvPicPr>
            <a:picLocks noGrp="1" noChangeAspect="1"/>
          </p:cNvPicPr>
          <p:nvPr>
            <p:ph idx="1"/>
          </p:nvPr>
        </p:nvPicPr>
        <p:blipFill>
          <a:blip r:embed="rId2"/>
          <a:stretch>
            <a:fillRect/>
          </a:stretch>
        </p:blipFill>
        <p:spPr>
          <a:xfrm>
            <a:off x="1172293" y="1825625"/>
            <a:ext cx="9847413" cy="4351338"/>
          </a:xfrm>
        </p:spPr>
      </p:pic>
    </p:spTree>
    <p:extLst>
      <p:ext uri="{BB962C8B-B14F-4D97-AF65-F5344CB8AC3E}">
        <p14:creationId xmlns:p14="http://schemas.microsoft.com/office/powerpoint/2010/main" val="1259480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1F676-B6A2-F76D-8AF6-DFD721433B77}"/>
              </a:ext>
            </a:extLst>
          </p:cNvPr>
          <p:cNvSpPr>
            <a:spLocks noGrp="1"/>
          </p:cNvSpPr>
          <p:nvPr>
            <p:ph type="title"/>
          </p:nvPr>
        </p:nvSpPr>
        <p:spPr/>
        <p:txBody>
          <a:bodyPr/>
          <a:lstStyle/>
          <a:p>
            <a:r>
              <a:rPr lang="zh-CN" altLang="en-US" dirty="0"/>
              <a:t>定义</a:t>
            </a:r>
          </a:p>
        </p:txBody>
      </p:sp>
      <p:sp>
        <p:nvSpPr>
          <p:cNvPr id="3" name="内容占位符 2">
            <a:extLst>
              <a:ext uri="{FF2B5EF4-FFF2-40B4-BE49-F238E27FC236}">
                <a16:creationId xmlns:a16="http://schemas.microsoft.com/office/drawing/2014/main" id="{BDE37067-ECA5-F0F5-4903-E649621D9EFD}"/>
              </a:ext>
            </a:extLst>
          </p:cNvPr>
          <p:cNvSpPr>
            <a:spLocks noGrp="1"/>
          </p:cNvSpPr>
          <p:nvPr>
            <p:ph idx="1"/>
          </p:nvPr>
        </p:nvSpPr>
        <p:spPr/>
        <p:txBody>
          <a:bodyPr/>
          <a:lstStyle/>
          <a:p>
            <a:r>
              <a:rPr lang="zh-CN" altLang="en-US" b="0" i="0" dirty="0">
                <a:solidFill>
                  <a:srgbClr val="3C4043"/>
                </a:solidFill>
                <a:effectLst/>
                <a:latin typeface="Roboto" panose="02000000000000000000" pitchFamily="2" charset="0"/>
              </a:rPr>
              <a:t>变分自动编码器可以定义为一种自动编码器，其训练经过正则化以避免过度拟合并确保潜在空间具有支持生成过程的良好属性。</a:t>
            </a:r>
            <a:endParaRPr lang="zh-CN" altLang="en-US" dirty="0"/>
          </a:p>
        </p:txBody>
      </p:sp>
      <p:pic>
        <p:nvPicPr>
          <p:cNvPr id="5" name="图片 4">
            <a:extLst>
              <a:ext uri="{FF2B5EF4-FFF2-40B4-BE49-F238E27FC236}">
                <a16:creationId xmlns:a16="http://schemas.microsoft.com/office/drawing/2014/main" id="{7F79B827-7B1F-5F9C-C298-D9963D02D2EF}"/>
              </a:ext>
            </a:extLst>
          </p:cNvPr>
          <p:cNvPicPr>
            <a:picLocks noChangeAspect="1"/>
          </p:cNvPicPr>
          <p:nvPr/>
        </p:nvPicPr>
        <p:blipFill>
          <a:blip r:embed="rId2"/>
          <a:stretch>
            <a:fillRect/>
          </a:stretch>
        </p:blipFill>
        <p:spPr>
          <a:xfrm>
            <a:off x="429332" y="2691172"/>
            <a:ext cx="11333335" cy="4081103"/>
          </a:xfrm>
          <a:prstGeom prst="rect">
            <a:avLst/>
          </a:prstGeom>
        </p:spPr>
      </p:pic>
    </p:spTree>
    <p:extLst>
      <p:ext uri="{BB962C8B-B14F-4D97-AF65-F5344CB8AC3E}">
        <p14:creationId xmlns:p14="http://schemas.microsoft.com/office/powerpoint/2010/main" val="4871942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323</Words>
  <Application>Microsoft Office PowerPoint</Application>
  <PresentationFormat>宽屏</PresentationFormat>
  <Paragraphs>23</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等线</vt:lpstr>
      <vt:lpstr>等线 Light</vt:lpstr>
      <vt:lpstr>Arial</vt:lpstr>
      <vt:lpstr>Roboto</vt:lpstr>
      <vt:lpstr>Office 主题​​</vt:lpstr>
      <vt:lpstr>AE-VAE解惑</vt:lpstr>
      <vt:lpstr>AE模型</vt:lpstr>
      <vt:lpstr>AE</vt:lpstr>
      <vt:lpstr>降维-保持信息</vt:lpstr>
      <vt:lpstr>想用AE生成</vt:lpstr>
      <vt:lpstr>过拟合导致AE无法生成</vt:lpstr>
      <vt:lpstr>PowerPoint 演示文稿</vt:lpstr>
      <vt:lpstr>没有过拟合的AE</vt:lpstr>
      <vt:lpstr>定义</vt:lpstr>
      <vt:lpstr>VAE过程</vt:lpstr>
      <vt:lpstr>KL散度-损失函数</vt:lpstr>
      <vt:lpstr>贝叶斯定理</vt:lpstr>
      <vt:lpstr>变分推理方法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AE-VAE解惑</dc:title>
  <dc:creator>张 灵顿</dc:creator>
  <cp:lastModifiedBy>张 灵顿</cp:lastModifiedBy>
  <cp:revision>3</cp:revision>
  <dcterms:created xsi:type="dcterms:W3CDTF">2023-07-22T01:22:48Z</dcterms:created>
  <dcterms:modified xsi:type="dcterms:W3CDTF">2023-07-22T01:54:38Z</dcterms:modified>
</cp:coreProperties>
</file>