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F85D9-CC79-4A6C-9AD6-E2E63C11F74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CC234F-1697-4605-9540-B8EA58A2CA41}">
      <dgm:prSet/>
      <dgm:spPr/>
      <dgm:t>
        <a:bodyPr/>
        <a:lstStyle/>
        <a:p>
          <a:r>
            <a:rPr lang="zh-CN"/>
            <a:t>网络：仅由</a:t>
          </a:r>
          <a:r>
            <a:rPr lang="en-US"/>
            <a:t>MLP</a:t>
          </a:r>
          <a:r>
            <a:rPr lang="zh-CN"/>
            <a:t>构成，不存在</a:t>
          </a:r>
          <a:r>
            <a:rPr lang="en-US"/>
            <a:t>CNN</a:t>
          </a:r>
          <a:r>
            <a:rPr lang="zh-CN"/>
            <a:t>或</a:t>
          </a:r>
          <a:r>
            <a:rPr lang="en-US"/>
            <a:t>RNN</a:t>
          </a:r>
        </a:p>
      </dgm:t>
    </dgm:pt>
    <dgm:pt modelId="{6C7EBA13-28E0-4238-8526-871FAF0E092D}" type="parTrans" cxnId="{0440DC45-8291-4A87-A3FC-3637EEE088DE}">
      <dgm:prSet/>
      <dgm:spPr/>
      <dgm:t>
        <a:bodyPr/>
        <a:lstStyle/>
        <a:p>
          <a:endParaRPr lang="en-US"/>
        </a:p>
      </dgm:t>
    </dgm:pt>
    <dgm:pt modelId="{0EB7C47A-3BAA-4642-8C68-13C68B3CB3BE}" type="sibTrans" cxnId="{0440DC45-8291-4A87-A3FC-3637EEE088DE}">
      <dgm:prSet/>
      <dgm:spPr/>
      <dgm:t>
        <a:bodyPr/>
        <a:lstStyle/>
        <a:p>
          <a:endParaRPr lang="en-US"/>
        </a:p>
      </dgm:t>
    </dgm:pt>
    <dgm:pt modelId="{CDF912CB-BB7C-49FA-A343-C0709391E736}">
      <dgm:prSet/>
      <dgm:spPr/>
      <dgm:t>
        <a:bodyPr/>
        <a:lstStyle/>
        <a:p>
          <a:r>
            <a:rPr lang="zh-CN"/>
            <a:t>泛化：领域知识性弱，可用于其他时序任务</a:t>
          </a:r>
          <a:endParaRPr lang="en-US"/>
        </a:p>
      </dgm:t>
    </dgm:pt>
    <dgm:pt modelId="{C47E4EE7-5298-4CF1-8AE1-81D07DADF6EC}" type="parTrans" cxnId="{3A6FB80C-1BCF-4A51-8E03-AA2FE220F616}">
      <dgm:prSet/>
      <dgm:spPr/>
      <dgm:t>
        <a:bodyPr/>
        <a:lstStyle/>
        <a:p>
          <a:endParaRPr lang="en-US"/>
        </a:p>
      </dgm:t>
    </dgm:pt>
    <dgm:pt modelId="{C4DF0316-C004-4A2A-9BC2-90F922CA77F5}" type="sibTrans" cxnId="{3A6FB80C-1BCF-4A51-8E03-AA2FE220F616}">
      <dgm:prSet/>
      <dgm:spPr/>
      <dgm:t>
        <a:bodyPr/>
        <a:lstStyle/>
        <a:p>
          <a:endParaRPr lang="en-US"/>
        </a:p>
      </dgm:t>
    </dgm:pt>
    <dgm:pt modelId="{6BFD0C34-5D99-450A-86B5-E365DB03F687}">
      <dgm:prSet/>
      <dgm:spPr/>
      <dgm:t>
        <a:bodyPr/>
        <a:lstStyle/>
        <a:p>
          <a:r>
            <a:rPr lang="zh-CN"/>
            <a:t>可解释：用约束项将输出分解为可解释的信号</a:t>
          </a:r>
          <a:endParaRPr lang="en-US"/>
        </a:p>
      </dgm:t>
    </dgm:pt>
    <dgm:pt modelId="{00F594E4-940E-43A6-B248-ED6F87ABAEAB}" type="parTrans" cxnId="{88470A7F-C4AA-4DCD-9F92-49F2C774F5CE}">
      <dgm:prSet/>
      <dgm:spPr/>
      <dgm:t>
        <a:bodyPr/>
        <a:lstStyle/>
        <a:p>
          <a:endParaRPr lang="en-US"/>
        </a:p>
      </dgm:t>
    </dgm:pt>
    <dgm:pt modelId="{DF7CFF05-C633-47AE-B269-06A670403874}" type="sibTrans" cxnId="{88470A7F-C4AA-4DCD-9F92-49F2C774F5CE}">
      <dgm:prSet/>
      <dgm:spPr/>
      <dgm:t>
        <a:bodyPr/>
        <a:lstStyle/>
        <a:p>
          <a:endParaRPr lang="en-US"/>
        </a:p>
      </dgm:t>
    </dgm:pt>
    <dgm:pt modelId="{A4F6FD5B-8775-49DC-88F9-8EAAC60958E0}" type="pres">
      <dgm:prSet presAssocID="{DA3F85D9-CC79-4A6C-9AD6-E2E63C11F7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0A62332-D801-42EA-A4C8-D3020710954C}" type="pres">
      <dgm:prSet presAssocID="{7ACC234F-1697-4605-9540-B8EA58A2CA41}" presName="hierRoot1" presStyleCnt="0"/>
      <dgm:spPr/>
    </dgm:pt>
    <dgm:pt modelId="{41EBA194-8192-4758-9B9B-163F5E3A8C7E}" type="pres">
      <dgm:prSet presAssocID="{7ACC234F-1697-4605-9540-B8EA58A2CA41}" presName="composite" presStyleCnt="0"/>
      <dgm:spPr/>
    </dgm:pt>
    <dgm:pt modelId="{9135A597-F7BF-48A3-86CD-6400D524BB7B}" type="pres">
      <dgm:prSet presAssocID="{7ACC234F-1697-4605-9540-B8EA58A2CA41}" presName="background" presStyleLbl="node0" presStyleIdx="0" presStyleCnt="3"/>
      <dgm:spPr/>
    </dgm:pt>
    <dgm:pt modelId="{D21A0991-34E2-4F2E-9235-242A8AEABBDE}" type="pres">
      <dgm:prSet presAssocID="{7ACC234F-1697-4605-9540-B8EA58A2CA41}" presName="text" presStyleLbl="fgAcc0" presStyleIdx="0" presStyleCnt="3">
        <dgm:presLayoutVars>
          <dgm:chPref val="3"/>
        </dgm:presLayoutVars>
      </dgm:prSet>
      <dgm:spPr/>
    </dgm:pt>
    <dgm:pt modelId="{FB5AA526-96D5-4505-8AB9-34CF5BAC7F82}" type="pres">
      <dgm:prSet presAssocID="{7ACC234F-1697-4605-9540-B8EA58A2CA41}" presName="hierChild2" presStyleCnt="0"/>
      <dgm:spPr/>
    </dgm:pt>
    <dgm:pt modelId="{6A53CE4E-4EE5-4D3C-8299-91D5D020AA12}" type="pres">
      <dgm:prSet presAssocID="{CDF912CB-BB7C-49FA-A343-C0709391E736}" presName="hierRoot1" presStyleCnt="0"/>
      <dgm:spPr/>
    </dgm:pt>
    <dgm:pt modelId="{980CBD2D-0946-4FDC-A852-89F250DB6B31}" type="pres">
      <dgm:prSet presAssocID="{CDF912CB-BB7C-49FA-A343-C0709391E736}" presName="composite" presStyleCnt="0"/>
      <dgm:spPr/>
    </dgm:pt>
    <dgm:pt modelId="{4675205E-CFE5-427C-B6C6-4286B785D03B}" type="pres">
      <dgm:prSet presAssocID="{CDF912CB-BB7C-49FA-A343-C0709391E736}" presName="background" presStyleLbl="node0" presStyleIdx="1" presStyleCnt="3"/>
      <dgm:spPr/>
    </dgm:pt>
    <dgm:pt modelId="{AB51E4EC-0BAA-4763-846E-3968FF6CEEBB}" type="pres">
      <dgm:prSet presAssocID="{CDF912CB-BB7C-49FA-A343-C0709391E736}" presName="text" presStyleLbl="fgAcc0" presStyleIdx="1" presStyleCnt="3">
        <dgm:presLayoutVars>
          <dgm:chPref val="3"/>
        </dgm:presLayoutVars>
      </dgm:prSet>
      <dgm:spPr/>
    </dgm:pt>
    <dgm:pt modelId="{800AF080-2F7C-45A4-BBFE-66CD91103C93}" type="pres">
      <dgm:prSet presAssocID="{CDF912CB-BB7C-49FA-A343-C0709391E736}" presName="hierChild2" presStyleCnt="0"/>
      <dgm:spPr/>
    </dgm:pt>
    <dgm:pt modelId="{6BECC47C-6776-4E9E-901A-4AD4B2FE0387}" type="pres">
      <dgm:prSet presAssocID="{6BFD0C34-5D99-450A-86B5-E365DB03F687}" presName="hierRoot1" presStyleCnt="0"/>
      <dgm:spPr/>
    </dgm:pt>
    <dgm:pt modelId="{DDDC82BA-F779-43F1-B1C1-F9C4AE1CC22E}" type="pres">
      <dgm:prSet presAssocID="{6BFD0C34-5D99-450A-86B5-E365DB03F687}" presName="composite" presStyleCnt="0"/>
      <dgm:spPr/>
    </dgm:pt>
    <dgm:pt modelId="{56D4250A-821D-4F24-A53F-4774CBCD0AC1}" type="pres">
      <dgm:prSet presAssocID="{6BFD0C34-5D99-450A-86B5-E365DB03F687}" presName="background" presStyleLbl="node0" presStyleIdx="2" presStyleCnt="3"/>
      <dgm:spPr/>
    </dgm:pt>
    <dgm:pt modelId="{98FAFA20-9FDA-42D4-9A4E-EE9AD294726A}" type="pres">
      <dgm:prSet presAssocID="{6BFD0C34-5D99-450A-86B5-E365DB03F687}" presName="text" presStyleLbl="fgAcc0" presStyleIdx="2" presStyleCnt="3">
        <dgm:presLayoutVars>
          <dgm:chPref val="3"/>
        </dgm:presLayoutVars>
      </dgm:prSet>
      <dgm:spPr/>
    </dgm:pt>
    <dgm:pt modelId="{8750F919-EF1E-4706-8A6C-9B9AAE4B19EE}" type="pres">
      <dgm:prSet presAssocID="{6BFD0C34-5D99-450A-86B5-E365DB03F687}" presName="hierChild2" presStyleCnt="0"/>
      <dgm:spPr/>
    </dgm:pt>
  </dgm:ptLst>
  <dgm:cxnLst>
    <dgm:cxn modelId="{08340801-879D-4E76-9E4C-74EABCE969CD}" type="presOf" srcId="{7ACC234F-1697-4605-9540-B8EA58A2CA41}" destId="{D21A0991-34E2-4F2E-9235-242A8AEABBDE}" srcOrd="0" destOrd="0" presId="urn:microsoft.com/office/officeart/2005/8/layout/hierarchy1"/>
    <dgm:cxn modelId="{3A6FB80C-1BCF-4A51-8E03-AA2FE220F616}" srcId="{DA3F85D9-CC79-4A6C-9AD6-E2E63C11F74E}" destId="{CDF912CB-BB7C-49FA-A343-C0709391E736}" srcOrd="1" destOrd="0" parTransId="{C47E4EE7-5298-4CF1-8AE1-81D07DADF6EC}" sibTransId="{C4DF0316-C004-4A2A-9BC2-90F922CA77F5}"/>
    <dgm:cxn modelId="{0440DC45-8291-4A87-A3FC-3637EEE088DE}" srcId="{DA3F85D9-CC79-4A6C-9AD6-E2E63C11F74E}" destId="{7ACC234F-1697-4605-9540-B8EA58A2CA41}" srcOrd="0" destOrd="0" parTransId="{6C7EBA13-28E0-4238-8526-871FAF0E092D}" sibTransId="{0EB7C47A-3BAA-4642-8C68-13C68B3CB3BE}"/>
    <dgm:cxn modelId="{88470A7F-C4AA-4DCD-9F92-49F2C774F5CE}" srcId="{DA3F85D9-CC79-4A6C-9AD6-E2E63C11F74E}" destId="{6BFD0C34-5D99-450A-86B5-E365DB03F687}" srcOrd="2" destOrd="0" parTransId="{00F594E4-940E-43A6-B248-ED6F87ABAEAB}" sibTransId="{DF7CFF05-C633-47AE-B269-06A670403874}"/>
    <dgm:cxn modelId="{A9400A82-18D1-48B5-B075-215D8140D1DE}" type="presOf" srcId="{DA3F85D9-CC79-4A6C-9AD6-E2E63C11F74E}" destId="{A4F6FD5B-8775-49DC-88F9-8EAAC60958E0}" srcOrd="0" destOrd="0" presId="urn:microsoft.com/office/officeart/2005/8/layout/hierarchy1"/>
    <dgm:cxn modelId="{70FB1182-4D78-40A8-856B-18FC50B8AC69}" type="presOf" srcId="{CDF912CB-BB7C-49FA-A343-C0709391E736}" destId="{AB51E4EC-0BAA-4763-846E-3968FF6CEEBB}" srcOrd="0" destOrd="0" presId="urn:microsoft.com/office/officeart/2005/8/layout/hierarchy1"/>
    <dgm:cxn modelId="{FA1BC5AF-A65B-40EA-ADBC-D7D24E2C172A}" type="presOf" srcId="{6BFD0C34-5D99-450A-86B5-E365DB03F687}" destId="{98FAFA20-9FDA-42D4-9A4E-EE9AD294726A}" srcOrd="0" destOrd="0" presId="urn:microsoft.com/office/officeart/2005/8/layout/hierarchy1"/>
    <dgm:cxn modelId="{15AAD07B-BC52-4803-92EC-A1F7882862BD}" type="presParOf" srcId="{A4F6FD5B-8775-49DC-88F9-8EAAC60958E0}" destId="{80A62332-D801-42EA-A4C8-D3020710954C}" srcOrd="0" destOrd="0" presId="urn:microsoft.com/office/officeart/2005/8/layout/hierarchy1"/>
    <dgm:cxn modelId="{99D5786B-758E-47A8-9FEA-74522C4F5EAD}" type="presParOf" srcId="{80A62332-D801-42EA-A4C8-D3020710954C}" destId="{41EBA194-8192-4758-9B9B-163F5E3A8C7E}" srcOrd="0" destOrd="0" presId="urn:microsoft.com/office/officeart/2005/8/layout/hierarchy1"/>
    <dgm:cxn modelId="{256A9E06-6579-43FC-98FA-CDB48A426D94}" type="presParOf" srcId="{41EBA194-8192-4758-9B9B-163F5E3A8C7E}" destId="{9135A597-F7BF-48A3-86CD-6400D524BB7B}" srcOrd="0" destOrd="0" presId="urn:microsoft.com/office/officeart/2005/8/layout/hierarchy1"/>
    <dgm:cxn modelId="{CFA2545C-3FC0-41AB-807F-7D559ADB6AD0}" type="presParOf" srcId="{41EBA194-8192-4758-9B9B-163F5E3A8C7E}" destId="{D21A0991-34E2-4F2E-9235-242A8AEABBDE}" srcOrd="1" destOrd="0" presId="urn:microsoft.com/office/officeart/2005/8/layout/hierarchy1"/>
    <dgm:cxn modelId="{DCDD43E2-54FB-4DD1-800D-43DFA95F89BE}" type="presParOf" srcId="{80A62332-D801-42EA-A4C8-D3020710954C}" destId="{FB5AA526-96D5-4505-8AB9-34CF5BAC7F82}" srcOrd="1" destOrd="0" presId="urn:microsoft.com/office/officeart/2005/8/layout/hierarchy1"/>
    <dgm:cxn modelId="{31133275-FC24-4DCC-8A93-B17C24103E8C}" type="presParOf" srcId="{A4F6FD5B-8775-49DC-88F9-8EAAC60958E0}" destId="{6A53CE4E-4EE5-4D3C-8299-91D5D020AA12}" srcOrd="1" destOrd="0" presId="urn:microsoft.com/office/officeart/2005/8/layout/hierarchy1"/>
    <dgm:cxn modelId="{A78ADB20-EDCB-4AC1-8F13-73519F17E10E}" type="presParOf" srcId="{6A53CE4E-4EE5-4D3C-8299-91D5D020AA12}" destId="{980CBD2D-0946-4FDC-A852-89F250DB6B31}" srcOrd="0" destOrd="0" presId="urn:microsoft.com/office/officeart/2005/8/layout/hierarchy1"/>
    <dgm:cxn modelId="{6E1D9D31-8BC8-4927-AC9D-03C66B58500C}" type="presParOf" srcId="{980CBD2D-0946-4FDC-A852-89F250DB6B31}" destId="{4675205E-CFE5-427C-B6C6-4286B785D03B}" srcOrd="0" destOrd="0" presId="urn:microsoft.com/office/officeart/2005/8/layout/hierarchy1"/>
    <dgm:cxn modelId="{9B7535AC-373C-43FB-AC7F-34E101AC0D93}" type="presParOf" srcId="{980CBD2D-0946-4FDC-A852-89F250DB6B31}" destId="{AB51E4EC-0BAA-4763-846E-3968FF6CEEBB}" srcOrd="1" destOrd="0" presId="urn:microsoft.com/office/officeart/2005/8/layout/hierarchy1"/>
    <dgm:cxn modelId="{86709180-8860-4711-AC0B-0F8C5B4CCEBD}" type="presParOf" srcId="{6A53CE4E-4EE5-4D3C-8299-91D5D020AA12}" destId="{800AF080-2F7C-45A4-BBFE-66CD91103C93}" srcOrd="1" destOrd="0" presId="urn:microsoft.com/office/officeart/2005/8/layout/hierarchy1"/>
    <dgm:cxn modelId="{0988504B-3420-41A2-B044-5FBCE69DF6B3}" type="presParOf" srcId="{A4F6FD5B-8775-49DC-88F9-8EAAC60958E0}" destId="{6BECC47C-6776-4E9E-901A-4AD4B2FE0387}" srcOrd="2" destOrd="0" presId="urn:microsoft.com/office/officeart/2005/8/layout/hierarchy1"/>
    <dgm:cxn modelId="{92E8AF76-9583-418C-9827-C860DE37C8F8}" type="presParOf" srcId="{6BECC47C-6776-4E9E-901A-4AD4B2FE0387}" destId="{DDDC82BA-F779-43F1-B1C1-F9C4AE1CC22E}" srcOrd="0" destOrd="0" presId="urn:microsoft.com/office/officeart/2005/8/layout/hierarchy1"/>
    <dgm:cxn modelId="{E335D3CA-4869-42E2-B0FA-3AC6EC7DF596}" type="presParOf" srcId="{DDDC82BA-F779-43F1-B1C1-F9C4AE1CC22E}" destId="{56D4250A-821D-4F24-A53F-4774CBCD0AC1}" srcOrd="0" destOrd="0" presId="urn:microsoft.com/office/officeart/2005/8/layout/hierarchy1"/>
    <dgm:cxn modelId="{55259620-621F-487B-B280-A8EE18829CA5}" type="presParOf" srcId="{DDDC82BA-F779-43F1-B1C1-F9C4AE1CC22E}" destId="{98FAFA20-9FDA-42D4-9A4E-EE9AD294726A}" srcOrd="1" destOrd="0" presId="urn:microsoft.com/office/officeart/2005/8/layout/hierarchy1"/>
    <dgm:cxn modelId="{1EC139D4-18C7-4F22-A564-0923E8E3341F}" type="presParOf" srcId="{6BECC47C-6776-4E9E-901A-4AD4B2FE0387}" destId="{8750F919-EF1E-4706-8A6C-9B9AAE4B19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35A597-F7BF-48A3-86CD-6400D524BB7B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A0991-34E2-4F2E-9235-242A8AEABBDE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/>
            <a:t>网络：仅由</a:t>
          </a:r>
          <a:r>
            <a:rPr lang="en-US" sz="2900" kern="1200"/>
            <a:t>MLP</a:t>
          </a:r>
          <a:r>
            <a:rPr lang="zh-CN" sz="2900" kern="1200"/>
            <a:t>构成，不存在</a:t>
          </a:r>
          <a:r>
            <a:rPr lang="en-US" sz="2900" kern="1200"/>
            <a:t>CNN</a:t>
          </a:r>
          <a:r>
            <a:rPr lang="zh-CN" sz="2900" kern="1200"/>
            <a:t>或</a:t>
          </a:r>
          <a:r>
            <a:rPr lang="en-US" sz="2900" kern="1200"/>
            <a:t>RNN</a:t>
          </a:r>
        </a:p>
      </dsp:txBody>
      <dsp:txXfrm>
        <a:off x="378614" y="886531"/>
        <a:ext cx="2810360" cy="1744948"/>
      </dsp:txXfrm>
    </dsp:sp>
    <dsp:sp modelId="{4675205E-CFE5-427C-B6C6-4286B785D03B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1E4EC-0BAA-4763-846E-3968FF6CEEBB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/>
            <a:t>泛化：领域知识性弱，可用于其他时序任务</a:t>
          </a:r>
          <a:endParaRPr lang="en-US" sz="2900" kern="1200"/>
        </a:p>
      </dsp:txBody>
      <dsp:txXfrm>
        <a:off x="3946203" y="886531"/>
        <a:ext cx="2810360" cy="1744948"/>
      </dsp:txXfrm>
    </dsp:sp>
    <dsp:sp modelId="{56D4250A-821D-4F24-A53F-4774CBCD0AC1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AFA20-9FDA-42D4-9A4E-EE9AD294726A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900" kern="1200"/>
            <a:t>可解释：用约束项将输出分解为可解释的信号</a:t>
          </a:r>
          <a:endParaRPr lang="en-US" sz="29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EE9DC-0616-4764-992B-1016E5C4D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C2B4BE-8BA4-C6AF-7071-B21E33992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3CC9C-BE16-9DE0-828E-F141CF4A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2FCB-F345-4B0F-926C-80D627F7A568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8B2CC-2F8C-F1E6-CC32-C7377C41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43B7E-1BE3-AC81-1E8E-8B619DB2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1AAC-B15E-4CFA-A667-A8866DB59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2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F23CD-9BB4-2D6C-15C5-50DCFE5C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20147C-FFC4-7FAB-07CC-FEED46728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72DAF-0413-FF21-322C-3308FE10A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2FCB-F345-4B0F-926C-80D627F7A568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ED18D5-505A-49CF-F7DF-3939C6BE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B7C048-6B2C-E99C-4854-334E8C7B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1AAC-B15E-4CFA-A667-A8866DB59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75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12D3DB-3C32-5D24-7FCE-5D3835E7E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35F057-4BCC-BE30-3285-A0D7485D2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9FFF3C-00F9-9BE5-7821-F1200DD2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2FCB-F345-4B0F-926C-80D627F7A568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DF4337-9006-3C7F-0019-1C41A8DC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D24D9-6805-DD6E-22F2-08EF973F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1AAC-B15E-4CFA-A667-A8866DB59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01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70E27-A33A-8C80-6739-44CACE63D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07E30-3306-9D4D-F762-20F46628D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6A185-5929-3834-E2A9-B13E1509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2FCB-F345-4B0F-926C-80D627F7A568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B26F87-B137-0623-F2E2-8ED9269B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0510B-C4B2-3B74-A29B-BECCC87E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1AAC-B15E-4CFA-A667-A8866DB59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080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CF6A5-5B72-2C7C-A9AE-303E27F88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B583DA-ECBB-0BC4-F7A4-D644364F5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2737D-B224-85D1-3219-D4FABDAD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2FCB-F345-4B0F-926C-80D627F7A568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E7327D-FD04-B77B-894A-39108F8D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9ADDF4-B4E8-47AA-08D9-CE5BC064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1AAC-B15E-4CFA-A667-A8866DB59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83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AD74B-3625-344B-7EE9-F3B2AB74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2C0DF-6B14-F35A-2798-2AF3731E5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62DE2B-6D69-3E3F-5E15-5803F91DE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2619A8-025C-5D34-481C-2872FE88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2FCB-F345-4B0F-926C-80D627F7A568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53B00A-D5BD-319D-7E28-8A6754B9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456EF9-15FB-1078-8AED-9EF8B95B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1AAC-B15E-4CFA-A667-A8866DB59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84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8A66F-291E-AE5A-DC3A-024D7EDC7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E13EDD-F05F-EC44-603A-9D6AA55C5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4D711A-DF2F-A097-77AC-EB4B1B1CF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9F9858-9C99-A669-DF8D-86E518ECD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51D31D-73DA-ADAF-C835-07A0BEEAD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7CDC3A-3071-3016-BE5D-AD7ACB11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2FCB-F345-4B0F-926C-80D627F7A568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B086FA-00B0-6462-D9FB-73896B6A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DD1622-D1F5-BAD0-9256-4D3E89B4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1AAC-B15E-4CFA-A667-A8866DB59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27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70278-49A1-5A3E-4AFD-CADBFB30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843909-50E5-6A75-B837-1D226497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2FCB-F345-4B0F-926C-80D627F7A568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07106B-5875-37AF-26E7-02482CB4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8C0D0F-8D92-2942-8802-4937142A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1AAC-B15E-4CFA-A667-A8866DB59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43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EEE076-0A1C-42D9-2B0F-9E8A0F6F9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2FCB-F345-4B0F-926C-80D627F7A568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8DE5BD-307C-E288-CE48-9081FB48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D943D0-BAAD-04D2-79E4-69A8F96DF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1AAC-B15E-4CFA-A667-A8866DB59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30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8F77B-9BD4-238B-73B9-483F54E14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115DB-73FA-4C70-C9AE-328750DDE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A4BE5A-466A-0E30-4DCB-F99A2E52B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7E1876-7F90-ED18-7C4A-C4A00580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2FCB-F345-4B0F-926C-80D627F7A568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2C46CB-E6EB-18BD-8836-091A9282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3F3012-7D3C-4282-9FA6-9185998E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1AAC-B15E-4CFA-A667-A8866DB59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71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54C6F-BCC2-726F-5181-B0C591B9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A23F99-9478-7000-8733-1031123E1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BC22ED-B6F2-52B4-5AE0-4D169CD5D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C5E696-2B5A-43E5-4BE5-48E1BB6E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E2FCB-F345-4B0F-926C-80D627F7A568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50A1C7-3370-B003-3C7B-B5B74D93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BDE2F0-13CE-B6B7-7DEA-A008A617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1AAC-B15E-4CFA-A667-A8866DB59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53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AE8F44-673C-F617-EC6A-CBBE1D49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5256BA-1FE5-7B05-FD46-6BA8F8C4D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7A9EC-2223-55D3-B447-5085E0290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E2FCB-F345-4B0F-926C-80D627F7A568}" type="datetimeFigureOut">
              <a:rPr lang="zh-CN" altLang="en-US" smtClean="0"/>
              <a:t>2023/4/17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2B921-0628-9C9C-9F90-604C43AD6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C69CF-FC3C-A17C-894E-084D5D28B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D1AAC-B15E-4CFA-A667-A8866DB594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90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BD39E-BF53-B018-1F48-52D78A7F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b="0" i="0" u="none" strike="noStrike" baseline="0" dirty="0">
                <a:latin typeface="NimbusRomNo9L-Regu"/>
              </a:rPr>
              <a:t>N-BEATS: NEURAL BASIS EXPANSION ANALYSIS FOR</a:t>
            </a:r>
            <a:br>
              <a:rPr lang="en-US" altLang="zh-CN" sz="4000" b="0" i="0" u="none" strike="noStrike" baseline="0" dirty="0">
                <a:latin typeface="NimbusRomNo9L-Regu"/>
              </a:rPr>
            </a:br>
            <a:r>
              <a:rPr lang="en-US" altLang="zh-CN" sz="4000" b="0" i="0" u="none" strike="noStrike" baseline="0" dirty="0">
                <a:latin typeface="NimbusRomNo9L-Regu"/>
              </a:rPr>
              <a:t>INTERPRETABLE TIME SERIES FORECASTING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B9FB69-C1C4-E430-7A62-23550C1632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ICLR 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20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C0398D-D394-6FF1-D994-4810007B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zh-CN" altLang="en-US" sz="5400"/>
              <a:t>解决的问题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0E8CD5-56CA-D16A-1102-CE8D02FBB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zh-CN" altLang="en-US" sz="2200" dirty="0"/>
              <a:t>输出可解释性差：成功解释了单变量时序数据在趋势和季节性分解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趋势：时序数据缓慢变化的状态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季节性：时序数据周期或有规律变化</a:t>
            </a:r>
            <a:endParaRPr lang="en-US" altLang="zh-CN" sz="2200" dirty="0"/>
          </a:p>
          <a:p>
            <a:endParaRPr lang="zh-CN" altLang="en-US" sz="2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F7BF61-F515-D94C-B270-F387C2F30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80217"/>
            <a:ext cx="6903720" cy="429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3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D7674C3-C432-7656-C504-5DABE7A4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zh-CN" altLang="en-US" sz="4800"/>
              <a:t>模型的优点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0994CB8A-66CF-3353-9A74-959154FC9C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55620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583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AC38E-7FB2-4C6E-01CC-3E13FA29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77AE7-F784-99F4-5C7A-8039EEE47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FC Stack </a:t>
            </a:r>
          </a:p>
          <a:p>
            <a:r>
              <a:rPr lang="en-US" altLang="zh-CN" dirty="0"/>
              <a:t>FC </a:t>
            </a:r>
            <a:r>
              <a:rPr lang="zh-CN" altLang="en-US" dirty="0"/>
              <a:t>将输出投影到低维向量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Block input: </a:t>
            </a:r>
            <a:r>
              <a:rPr lang="zh-CN" altLang="en-US" dirty="0"/>
              <a:t>时间长度为</a:t>
            </a:r>
            <a:r>
              <a:rPr lang="en-US" altLang="zh-CN" dirty="0"/>
              <a:t>H</a:t>
            </a:r>
            <a:r>
              <a:rPr lang="zh-CN" altLang="en-US" dirty="0"/>
              <a:t>的历史观测序列，与预测序列的时间长度存在倍数关系</a:t>
            </a:r>
            <a:endParaRPr lang="en-US" altLang="zh-CN" dirty="0"/>
          </a:p>
          <a:p>
            <a:r>
              <a:rPr lang="en-US" altLang="zh-CN" dirty="0" err="1"/>
              <a:t>Backcast</a:t>
            </a:r>
            <a:r>
              <a:rPr lang="zh-CN" altLang="en-US" dirty="0"/>
              <a:t>：经过约束函数</a:t>
            </a:r>
            <a:r>
              <a:rPr lang="en-US" altLang="zh-CN" dirty="0" err="1"/>
              <a:t>gb</a:t>
            </a:r>
            <a:r>
              <a:rPr lang="zh-CN" altLang="en-US" dirty="0"/>
              <a:t>，重投影的</a:t>
            </a:r>
            <a:r>
              <a:rPr lang="en-US" altLang="zh-CN" dirty="0"/>
              <a:t>x’</a:t>
            </a:r>
          </a:p>
          <a:p>
            <a:r>
              <a:rPr lang="en-US" altLang="zh-CN" dirty="0"/>
              <a:t>Forecast : </a:t>
            </a:r>
            <a:r>
              <a:rPr lang="zh-CN" altLang="en-US" dirty="0"/>
              <a:t>经过约束函数</a:t>
            </a:r>
            <a:r>
              <a:rPr lang="en-US" altLang="zh-CN" dirty="0"/>
              <a:t>gf</a:t>
            </a:r>
            <a:r>
              <a:rPr lang="zh-CN" altLang="en-US" dirty="0"/>
              <a:t>，对原始数据做出的部分预测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C72783-C270-42D7-B5E3-7B8368D9B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488" y="434781"/>
            <a:ext cx="1762371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5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24269-E52D-0181-FF12-45D443D0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Residual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B4264-8268-ADF9-CFD2-6DC2161DA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48396" cy="4351338"/>
          </a:xfrm>
        </p:spPr>
        <p:txBody>
          <a:bodyPr/>
          <a:lstStyle/>
          <a:p>
            <a:r>
              <a:rPr lang="en-US" altLang="zh-CN" dirty="0"/>
              <a:t>Stack input</a:t>
            </a:r>
            <a:r>
              <a:rPr lang="zh-CN" altLang="en-US" dirty="0"/>
              <a:t>：仅对输入序列有效，把输入映射至低维向量进行学习，再映射回来，相当于是对输入的筛选或精炼</a:t>
            </a:r>
            <a:endParaRPr lang="en-US" altLang="zh-CN" dirty="0"/>
          </a:p>
          <a:p>
            <a:r>
              <a:rPr lang="en-US" altLang="zh-CN" dirty="0"/>
              <a:t>Stack </a:t>
            </a:r>
            <a:r>
              <a:rPr lang="en-US" altLang="zh-CN" dirty="0" err="1"/>
              <a:t>forcast</a:t>
            </a:r>
            <a:r>
              <a:rPr lang="zh-CN" altLang="en-US" dirty="0"/>
              <a:t>：更重要的是，每个块输出一个部分预测“，该预测首先在堆栈级别聚合，然后在整个网络级别聚合，从而提供分层分解。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791925-D7BF-90C5-2470-D181D5D23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289" y="923633"/>
            <a:ext cx="2276793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2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F5AC4-9B6F-F845-0418-918A58B2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可解释性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C2330-F0F5-9FA9-B22B-4500B1D57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947"/>
            <a:ext cx="10515600" cy="4351338"/>
          </a:xfrm>
        </p:spPr>
        <p:txBody>
          <a:bodyPr/>
          <a:lstStyle/>
          <a:p>
            <a:r>
              <a:rPr lang="en-US" altLang="zh-CN" dirty="0"/>
              <a:t>Architecture</a:t>
            </a:r>
            <a:r>
              <a:rPr lang="zh-CN" altLang="en-US" dirty="0"/>
              <a:t>：分为通用结构和可解释结构。</a:t>
            </a:r>
            <a:endParaRPr lang="en-US" altLang="zh-CN" dirty="0"/>
          </a:p>
          <a:p>
            <a:r>
              <a:rPr lang="en-US" altLang="zh-CN" dirty="0"/>
              <a:t>Stack</a:t>
            </a:r>
            <a:r>
              <a:rPr lang="zh-CN" altLang="en-US" dirty="0"/>
              <a:t>：</a:t>
            </a:r>
            <a:r>
              <a:rPr lang="zh-CN" altLang="en-US"/>
              <a:t>趋势和季节性（</a:t>
            </a:r>
            <a:r>
              <a:rPr lang="zh-CN" altLang="en-US" dirty="0"/>
              <a:t>使用幂级数和傅里叶级数）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E5BCAB-A519-39FF-D13E-0548119E7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636" y="1027906"/>
            <a:ext cx="2610214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14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61F26-9D97-70B5-77CD-094E81DF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65F9A-E5D1-4D0C-F8A8-82D0DAE57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39AB71-8F2C-2074-A57C-F8D7C8CE8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39" y="2323686"/>
            <a:ext cx="9478698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7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04CD75-B98F-A2C9-D13E-458732BC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zh-CN" altLang="en-US" sz="5400"/>
              <a:t>可视化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85586-7659-381C-7CD5-FCA953E5A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zh-CN" altLang="en-US" sz="2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A7EB7B-61C6-B2C7-0B77-CF80E4BB8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064476"/>
            <a:ext cx="6903720" cy="472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1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B8E00-4B3C-6CA1-9EE1-30DE6FE1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AAEEA1-2803-2903-E636-2D960B9F1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通用</a:t>
            </a:r>
            <a:r>
              <a:rPr lang="en-US" altLang="zh-CN" dirty="0"/>
              <a:t>DL</a:t>
            </a:r>
            <a:r>
              <a:rPr lang="zh-CN" altLang="en-US" dirty="0"/>
              <a:t>方法在不使用</a:t>
            </a:r>
            <a:r>
              <a:rPr lang="en-US" altLang="zh-CN" dirty="0"/>
              <a:t>TS</a:t>
            </a:r>
            <a:r>
              <a:rPr lang="zh-CN" altLang="en-US" dirty="0"/>
              <a:t>领域知识的异构单变量</a:t>
            </a:r>
            <a:r>
              <a:rPr lang="en-US" altLang="zh-CN" dirty="0"/>
              <a:t>TS</a:t>
            </a:r>
            <a:r>
              <a:rPr lang="zh-CN" altLang="en-US" dirty="0"/>
              <a:t>预测问题上表现得非常好，</a:t>
            </a:r>
            <a:endParaRPr lang="en-US" altLang="zh-CN" dirty="0"/>
          </a:p>
          <a:p>
            <a:r>
              <a:rPr lang="zh-CN" altLang="en-US" dirty="0"/>
              <a:t>额外约束</a:t>
            </a:r>
            <a:r>
              <a:rPr lang="en-US" altLang="zh-CN" dirty="0"/>
              <a:t>DL</a:t>
            </a:r>
            <a:r>
              <a:rPr lang="zh-CN" altLang="en-US" dirty="0"/>
              <a:t>模型以迫使其将其预测分解为不同的人类可解释输出是可行的。</a:t>
            </a:r>
          </a:p>
        </p:txBody>
      </p:sp>
    </p:spTree>
    <p:extLst>
      <p:ext uri="{BB962C8B-B14F-4D97-AF65-F5344CB8AC3E}">
        <p14:creationId xmlns:p14="http://schemas.microsoft.com/office/powerpoint/2010/main" val="2981012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290</Words>
  <Application>Microsoft Office PowerPoint</Application>
  <PresentationFormat>宽屏</PresentationFormat>
  <Paragraphs>31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NimbusRomNo9L-Regu</vt:lpstr>
      <vt:lpstr>等线</vt:lpstr>
      <vt:lpstr>等线 Light</vt:lpstr>
      <vt:lpstr>Arial</vt:lpstr>
      <vt:lpstr>Office 主题​​</vt:lpstr>
      <vt:lpstr>N-BEATS: NEURAL BASIS EXPANSION ANALYSIS FOR INTERPRETABLE TIME SERIES FORECASTING</vt:lpstr>
      <vt:lpstr>解决的问题</vt:lpstr>
      <vt:lpstr>模型的优点</vt:lpstr>
      <vt:lpstr>Block</vt:lpstr>
      <vt:lpstr>Residual</vt:lpstr>
      <vt:lpstr>可解释性</vt:lpstr>
      <vt:lpstr>实验结果</vt:lpstr>
      <vt:lpstr>可视化</vt:lpstr>
      <vt:lpstr>结论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N-BEATS: NEURAL BASIS EXPANSION ANALYSIS FOR INTERPRETABLE TIME SERIES FORECASTING</dc:title>
  <dc:creator>张 灵顿</dc:creator>
  <cp:lastModifiedBy>张 灵顿</cp:lastModifiedBy>
  <cp:revision>5</cp:revision>
  <dcterms:created xsi:type="dcterms:W3CDTF">2023-04-17T07:51:17Z</dcterms:created>
  <dcterms:modified xsi:type="dcterms:W3CDTF">2023-04-17T08:42:20Z</dcterms:modified>
</cp:coreProperties>
</file>