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B16E5-A31A-B51B-F17F-A15A205543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4557DD-7D1D-2B17-18A6-97460712F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520A8D-22A9-C640-F665-6310FE4BA582}"/>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5" name="页脚占位符 4">
            <a:extLst>
              <a:ext uri="{FF2B5EF4-FFF2-40B4-BE49-F238E27FC236}">
                <a16:creationId xmlns:a16="http://schemas.microsoft.com/office/drawing/2014/main" id="{DDA88F99-0D0A-5F86-8EBC-25DA1A146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3D1083-94E7-ADE4-522A-2EC8AF2C8BE2}"/>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43310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5A188-CC61-D083-502E-19BCC51D5C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E89CAB-8023-721D-A416-02AAE96E7D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B0F771-4FF1-67A3-6B78-F5CD7371DDE4}"/>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5" name="页脚占位符 4">
            <a:extLst>
              <a:ext uri="{FF2B5EF4-FFF2-40B4-BE49-F238E27FC236}">
                <a16:creationId xmlns:a16="http://schemas.microsoft.com/office/drawing/2014/main" id="{530C7AD0-B5A9-C4FE-F40E-B045140B97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76DBB0-5B0A-5AA3-B64E-DC720500A46B}"/>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46708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49F27E-95F8-0847-876A-FF7A1E1B86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459BD0-60D9-15B4-7FDD-7F9A6BE5D4A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73DEEA-E198-C845-4C3C-2E2F9A054479}"/>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5" name="页脚占位符 4">
            <a:extLst>
              <a:ext uri="{FF2B5EF4-FFF2-40B4-BE49-F238E27FC236}">
                <a16:creationId xmlns:a16="http://schemas.microsoft.com/office/drawing/2014/main" id="{16FB07E3-9ECC-A2AF-6AE7-39F683F7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83EC4-5655-60C6-4D6E-0752B8C25D59}"/>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2359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C4CAB-9393-0295-842E-7937F6F414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69EB85-D14E-D791-4243-7FB25B587D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CC1F9F-8D09-08FB-6A94-F83F68F30694}"/>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5" name="页脚占位符 4">
            <a:extLst>
              <a:ext uri="{FF2B5EF4-FFF2-40B4-BE49-F238E27FC236}">
                <a16:creationId xmlns:a16="http://schemas.microsoft.com/office/drawing/2014/main" id="{AFAD847C-7E8C-FBD9-159B-7713E7C403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A410D7-932E-02D4-66C4-EC0E7025C450}"/>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421835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3110D-E52F-7EAC-8D49-584343AA2E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3593C3-D3FD-881D-7E07-F3157A98D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C03264-A002-8F3A-DFBA-7B93D2045F74}"/>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5" name="页脚占位符 4">
            <a:extLst>
              <a:ext uri="{FF2B5EF4-FFF2-40B4-BE49-F238E27FC236}">
                <a16:creationId xmlns:a16="http://schemas.microsoft.com/office/drawing/2014/main" id="{D4495B66-70DE-7221-8F4E-38D11A1322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736515-E882-3725-65C8-A516F09DD422}"/>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192419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27AE4-3758-E534-619B-72C9B6ABCE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C7B5A3-3DC1-2FCB-50A3-8223EB3633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7A513E-A9B1-3E9B-6C6D-4253ECDD60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485542-0718-25A7-99CD-9BE78D5367A5}"/>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6" name="页脚占位符 5">
            <a:extLst>
              <a:ext uri="{FF2B5EF4-FFF2-40B4-BE49-F238E27FC236}">
                <a16:creationId xmlns:a16="http://schemas.microsoft.com/office/drawing/2014/main" id="{07A4DE51-5780-B513-E283-20AFC91086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C25B76-7B9C-B3C3-BCE9-A7EF44C92EB6}"/>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13631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72C94-51B4-6413-ED4A-CC51EBE2EF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B84ABE-2218-15A7-15E1-61A92AAC2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82D733-00E8-2EFA-466F-FB3D8E7002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10D0F8-2760-F93E-0DA2-DD982D801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7EA4E6-7B01-D966-814C-289A9A88DD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CE87BD-3D94-28C2-AA53-5C251153B7FB}"/>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8" name="页脚占位符 7">
            <a:extLst>
              <a:ext uri="{FF2B5EF4-FFF2-40B4-BE49-F238E27FC236}">
                <a16:creationId xmlns:a16="http://schemas.microsoft.com/office/drawing/2014/main" id="{CFE2994B-F456-952B-432C-BAB73C82D6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8EB85C-3473-D4B6-0561-0F7235837DEE}"/>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29441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BCA91-840B-6E29-E646-DFDC351E9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DD1E10-971F-52A7-54FB-91029F5031BA}"/>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4" name="页脚占位符 3">
            <a:extLst>
              <a:ext uri="{FF2B5EF4-FFF2-40B4-BE49-F238E27FC236}">
                <a16:creationId xmlns:a16="http://schemas.microsoft.com/office/drawing/2014/main" id="{218C4C96-8043-5841-4F8D-151CA62D91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FE6043-4ED4-3DCD-8910-A60DFBCED849}"/>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47484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6A498F-CCD2-15F2-D225-3EF276D8B4A1}"/>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3" name="页脚占位符 2">
            <a:extLst>
              <a:ext uri="{FF2B5EF4-FFF2-40B4-BE49-F238E27FC236}">
                <a16:creationId xmlns:a16="http://schemas.microsoft.com/office/drawing/2014/main" id="{4F511CED-DA70-97B9-BD26-F2774B41E7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8A215D-E598-5F2A-5CD6-7926FFD13FA8}"/>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37842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E0F96-922F-4FB1-6275-6C085FDDB6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E03369-1004-0BD9-05DD-8444CD30E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B3598B-A599-F8F6-B596-D6EA73B23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CC3B84-BD4F-508E-EE9E-3BEDD7A86279}"/>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6" name="页脚占位符 5">
            <a:extLst>
              <a:ext uri="{FF2B5EF4-FFF2-40B4-BE49-F238E27FC236}">
                <a16:creationId xmlns:a16="http://schemas.microsoft.com/office/drawing/2014/main" id="{A42237C1-5F13-5B7F-7B43-D272F00A9E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16F108-8820-DA15-1C4C-70B6512EE9DC}"/>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11235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CD18C-7F6B-3CC1-5787-77EB6C4AEC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66E5E7-28A3-9781-8D9C-E1C7B4262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1BF098-4D4B-FFA8-67B8-39B4F1E85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212C37-3D9F-97A5-F443-A6AA8F2EB2F0}"/>
              </a:ext>
            </a:extLst>
          </p:cNvPr>
          <p:cNvSpPr>
            <a:spLocks noGrp="1"/>
          </p:cNvSpPr>
          <p:nvPr>
            <p:ph type="dt" sz="half" idx="10"/>
          </p:nvPr>
        </p:nvSpPr>
        <p:spPr/>
        <p:txBody>
          <a:bodyPr/>
          <a:lstStyle/>
          <a:p>
            <a:fld id="{6CC6875B-4D8D-40E4-8957-FF2449D3636A}" type="datetimeFigureOut">
              <a:rPr lang="zh-CN" altLang="en-US" smtClean="0"/>
              <a:t>2023/8/8</a:t>
            </a:fld>
            <a:endParaRPr lang="zh-CN" altLang="en-US"/>
          </a:p>
        </p:txBody>
      </p:sp>
      <p:sp>
        <p:nvSpPr>
          <p:cNvPr id="6" name="页脚占位符 5">
            <a:extLst>
              <a:ext uri="{FF2B5EF4-FFF2-40B4-BE49-F238E27FC236}">
                <a16:creationId xmlns:a16="http://schemas.microsoft.com/office/drawing/2014/main" id="{8CC61098-9C20-19CF-C39A-D6E6F57307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19932F-C40B-424A-574B-7DF83C666A3F}"/>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67553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280F9F-4A5D-8C1D-E070-8DC6B7309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82A7B7-1EE3-11EE-BEF7-AB3E6A909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1F8E9F-1451-4AAA-3E45-A2467C704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6875B-4D8D-40E4-8957-FF2449D3636A}" type="datetimeFigureOut">
              <a:rPr lang="zh-CN" altLang="en-US" smtClean="0"/>
              <a:t>2023/8/8</a:t>
            </a:fld>
            <a:endParaRPr lang="zh-CN" altLang="en-US"/>
          </a:p>
        </p:txBody>
      </p:sp>
      <p:sp>
        <p:nvSpPr>
          <p:cNvPr id="5" name="页脚占位符 4">
            <a:extLst>
              <a:ext uri="{FF2B5EF4-FFF2-40B4-BE49-F238E27FC236}">
                <a16:creationId xmlns:a16="http://schemas.microsoft.com/office/drawing/2014/main" id="{3177B5C9-A3E7-6253-0FC2-034D10BB9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8DABEF-CBA4-75B7-BB89-0E1D37759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263680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0310-D7C5-C3D9-76F7-45F55FC0D7F0}"/>
              </a:ext>
            </a:extLst>
          </p:cNvPr>
          <p:cNvSpPr>
            <a:spLocks noGrp="1"/>
          </p:cNvSpPr>
          <p:nvPr>
            <p:ph type="ctrTitle"/>
          </p:nvPr>
        </p:nvSpPr>
        <p:spPr>
          <a:xfrm>
            <a:off x="852487" y="868362"/>
            <a:ext cx="10487025" cy="2387600"/>
          </a:xfrm>
        </p:spPr>
        <p:txBody>
          <a:bodyPr>
            <a:normAutofit fontScale="90000"/>
          </a:bodyPr>
          <a:lstStyle/>
          <a:p>
            <a:r>
              <a:rPr lang="en-US" altLang="zh-CN" dirty="0"/>
              <a:t>A Novel Distribution-Embedded Neural Network for Sensor-Based Activity Recognition</a:t>
            </a:r>
            <a:endParaRPr lang="zh-CN" altLang="en-US" dirty="0"/>
          </a:p>
        </p:txBody>
      </p:sp>
      <p:sp>
        <p:nvSpPr>
          <p:cNvPr id="3" name="副标题 2">
            <a:extLst>
              <a:ext uri="{FF2B5EF4-FFF2-40B4-BE49-F238E27FC236}">
                <a16:creationId xmlns:a16="http://schemas.microsoft.com/office/drawing/2014/main" id="{5077B2E3-5E4F-696C-9215-CF6977BB4939}"/>
              </a:ext>
            </a:extLst>
          </p:cNvPr>
          <p:cNvSpPr>
            <a:spLocks noGrp="1"/>
          </p:cNvSpPr>
          <p:nvPr>
            <p:ph type="subTitle" idx="1"/>
          </p:nvPr>
        </p:nvSpPr>
        <p:spPr/>
        <p:txBody>
          <a:bodyPr/>
          <a:lstStyle/>
          <a:p>
            <a:r>
              <a:rPr lang="en-US" altLang="zh-CN" dirty="0"/>
              <a:t>IJCAI-19</a:t>
            </a:r>
          </a:p>
          <a:p>
            <a:r>
              <a:rPr lang="en-US" altLang="zh-CN" dirty="0" err="1"/>
              <a:t>Hangwei</a:t>
            </a:r>
            <a:r>
              <a:rPr lang="en-US" altLang="zh-CN" dirty="0"/>
              <a:t> Qian1;2;3 , </a:t>
            </a:r>
            <a:r>
              <a:rPr lang="en-US" altLang="zh-CN" dirty="0" err="1"/>
              <a:t>Sinno</a:t>
            </a:r>
            <a:r>
              <a:rPr lang="en-US" altLang="zh-CN" dirty="0"/>
              <a:t> </a:t>
            </a:r>
            <a:r>
              <a:rPr lang="en-US" altLang="zh-CN" dirty="0" err="1"/>
              <a:t>Jialin</a:t>
            </a:r>
            <a:r>
              <a:rPr lang="en-US" altLang="zh-CN" dirty="0"/>
              <a:t> Pan1 , </a:t>
            </a:r>
            <a:r>
              <a:rPr lang="en-US" altLang="zh-CN" dirty="0" err="1"/>
              <a:t>Bingshui</a:t>
            </a:r>
            <a:r>
              <a:rPr lang="en-US" altLang="zh-CN" dirty="0"/>
              <a:t> Da1 and </a:t>
            </a:r>
            <a:r>
              <a:rPr lang="en-US" altLang="zh-CN" dirty="0" err="1"/>
              <a:t>Chunyan</a:t>
            </a:r>
            <a:r>
              <a:rPr lang="en-US" altLang="zh-CN" dirty="0"/>
              <a:t> Miao1;2</a:t>
            </a:r>
          </a:p>
        </p:txBody>
      </p:sp>
    </p:spTree>
    <p:extLst>
      <p:ext uri="{BB962C8B-B14F-4D97-AF65-F5344CB8AC3E}">
        <p14:creationId xmlns:p14="http://schemas.microsoft.com/office/powerpoint/2010/main" val="206427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3E303-8F1F-DDC0-FF90-52B1138B655A}"/>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1AA1A005-4F84-AA6B-49AC-4910C929D6C9}"/>
              </a:ext>
            </a:extLst>
          </p:cNvPr>
          <p:cNvSpPr>
            <a:spLocks noGrp="1"/>
          </p:cNvSpPr>
          <p:nvPr>
            <p:ph idx="1"/>
          </p:nvPr>
        </p:nvSpPr>
        <p:spPr>
          <a:xfrm>
            <a:off x="838200" y="1825625"/>
            <a:ext cx="10515600" cy="1325563"/>
          </a:xfrm>
        </p:spPr>
        <p:txBody>
          <a:bodyPr/>
          <a:lstStyle/>
          <a:p>
            <a:r>
              <a:rPr lang="zh-CN" altLang="en-US" dirty="0"/>
              <a:t>不同域所构成的分布不同，各分布的数字特征不一样。</a:t>
            </a:r>
            <a:endParaRPr lang="en-US" altLang="zh-CN" dirty="0"/>
          </a:p>
          <a:p>
            <a:r>
              <a:rPr lang="zh-CN" altLang="en-US" dirty="0"/>
              <a:t>本文借助了最大均值差异，计算不同分布上的数值的距离</a:t>
            </a:r>
            <a:endParaRPr lang="en-US" altLang="zh-CN" dirty="0"/>
          </a:p>
          <a:p>
            <a:endParaRPr lang="en-US" altLang="zh-CN" dirty="0"/>
          </a:p>
        </p:txBody>
      </p:sp>
      <p:sp>
        <p:nvSpPr>
          <p:cNvPr id="5" name="文本框 4">
            <a:extLst>
              <a:ext uri="{FF2B5EF4-FFF2-40B4-BE49-F238E27FC236}">
                <a16:creationId xmlns:a16="http://schemas.microsoft.com/office/drawing/2014/main" id="{224E3641-3B72-7D95-6EBD-283903A1BB9A}"/>
              </a:ext>
            </a:extLst>
          </p:cNvPr>
          <p:cNvSpPr txBox="1"/>
          <p:nvPr/>
        </p:nvSpPr>
        <p:spPr>
          <a:xfrm>
            <a:off x="933450" y="4933861"/>
            <a:ext cx="6143625" cy="1200329"/>
          </a:xfrm>
          <a:prstGeom prst="rect">
            <a:avLst/>
          </a:prstGeom>
          <a:noFill/>
        </p:spPr>
        <p:txBody>
          <a:bodyPr wrap="square">
            <a:spAutoFit/>
          </a:bodyPr>
          <a:lstStyle/>
          <a:p>
            <a:r>
              <a:rPr lang="zh-CN" altLang="en-US" b="0" i="0" dirty="0">
                <a:solidFill>
                  <a:srgbClr val="121212"/>
                </a:solidFill>
                <a:effectLst/>
                <a:latin typeface="-apple-system"/>
              </a:rPr>
              <a:t>如果两个随机变量的的任意阶矩都相同的话，那么这两个随机变量的分布一致。若两个随机变量的分布不相同，那么使得两个分布之间差距最大的那个矩被用来作为度量两个随机变量距离的标准</a:t>
            </a:r>
            <a:endParaRPr lang="zh-CN" altLang="en-US" dirty="0"/>
          </a:p>
        </p:txBody>
      </p:sp>
    </p:spTree>
    <p:extLst>
      <p:ext uri="{BB962C8B-B14F-4D97-AF65-F5344CB8AC3E}">
        <p14:creationId xmlns:p14="http://schemas.microsoft.com/office/powerpoint/2010/main" val="227468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28ACA-EE7D-4A01-5544-DE62BA26CEC6}"/>
              </a:ext>
            </a:extLst>
          </p:cNvPr>
          <p:cNvSpPr>
            <a:spLocks noGrp="1"/>
          </p:cNvSpPr>
          <p:nvPr>
            <p:ph type="title"/>
          </p:nvPr>
        </p:nvSpPr>
        <p:spPr/>
        <p:txBody>
          <a:bodyPr/>
          <a:lstStyle/>
          <a:p>
            <a:r>
              <a:rPr lang="zh-CN" altLang="en-US" dirty="0"/>
              <a:t>前提</a:t>
            </a:r>
          </a:p>
        </p:txBody>
      </p:sp>
      <p:sp>
        <p:nvSpPr>
          <p:cNvPr id="5" name="文本框 4">
            <a:extLst>
              <a:ext uri="{FF2B5EF4-FFF2-40B4-BE49-F238E27FC236}">
                <a16:creationId xmlns:a16="http://schemas.microsoft.com/office/drawing/2014/main" id="{24CEA05D-AD08-903F-869E-5DD3CCE34BCA}"/>
              </a:ext>
            </a:extLst>
          </p:cNvPr>
          <p:cNvSpPr txBox="1"/>
          <p:nvPr/>
        </p:nvSpPr>
        <p:spPr>
          <a:xfrm>
            <a:off x="990599" y="1847761"/>
            <a:ext cx="8467725" cy="2554545"/>
          </a:xfrm>
          <a:prstGeom prst="rect">
            <a:avLst/>
          </a:prstGeom>
          <a:noFill/>
        </p:spPr>
        <p:txBody>
          <a:bodyPr wrap="square">
            <a:spAutoFit/>
          </a:bodyPr>
          <a:lstStyle/>
          <a:p>
            <a:r>
              <a:rPr lang="zh-CN" altLang="en-US" sz="3200" b="0" i="0" dirty="0">
                <a:solidFill>
                  <a:srgbClr val="121212"/>
                </a:solidFill>
                <a:effectLst/>
                <a:latin typeface="-apple-system"/>
              </a:rPr>
              <a:t>如果</a:t>
            </a:r>
            <a:r>
              <a:rPr lang="zh-CN" altLang="en-US" sz="3200" b="1" i="0" dirty="0">
                <a:solidFill>
                  <a:srgbClr val="121212"/>
                </a:solidFill>
                <a:effectLst/>
                <a:latin typeface="-apple-system"/>
              </a:rPr>
              <a:t>两个随机变量的的任意阶矩</a:t>
            </a:r>
            <a:r>
              <a:rPr lang="zh-CN" altLang="en-US" sz="3200" b="0" i="0" dirty="0">
                <a:solidFill>
                  <a:srgbClr val="121212"/>
                </a:solidFill>
                <a:effectLst/>
                <a:latin typeface="-apple-system"/>
              </a:rPr>
              <a:t>都相同的话，那么这两个随机变量的分布一致。若两个随机变量的分布不相同，那么使得两个分布之间差距最大的那个矩被用来作为度量两个随机变量距离的标准</a:t>
            </a:r>
            <a:endParaRPr lang="zh-CN" altLang="en-US" sz="3200" dirty="0"/>
          </a:p>
        </p:txBody>
      </p:sp>
    </p:spTree>
    <p:extLst>
      <p:ext uri="{BB962C8B-B14F-4D97-AF65-F5344CB8AC3E}">
        <p14:creationId xmlns:p14="http://schemas.microsoft.com/office/powerpoint/2010/main" val="180767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38C35-D912-0150-51EB-ECBCE4645BD0}"/>
              </a:ext>
            </a:extLst>
          </p:cNvPr>
          <p:cNvSpPr>
            <a:spLocks noGrp="1"/>
          </p:cNvSpPr>
          <p:nvPr>
            <p:ph type="title"/>
          </p:nvPr>
        </p:nvSpPr>
        <p:spPr/>
        <p:txBody>
          <a:bodyPr/>
          <a:lstStyle/>
          <a:p>
            <a:r>
              <a:rPr lang="zh-CN" altLang="en-US" dirty="0"/>
              <a:t>知识点</a:t>
            </a:r>
          </a:p>
        </p:txBody>
      </p:sp>
      <p:sp>
        <p:nvSpPr>
          <p:cNvPr id="3" name="内容占位符 2">
            <a:extLst>
              <a:ext uri="{FF2B5EF4-FFF2-40B4-BE49-F238E27FC236}">
                <a16:creationId xmlns:a16="http://schemas.microsoft.com/office/drawing/2014/main" id="{BDC86229-7B9C-E612-D6F1-B8CF76486953}"/>
              </a:ext>
            </a:extLst>
          </p:cNvPr>
          <p:cNvSpPr>
            <a:spLocks noGrp="1"/>
          </p:cNvSpPr>
          <p:nvPr>
            <p:ph idx="1"/>
          </p:nvPr>
        </p:nvSpPr>
        <p:spPr/>
        <p:txBody>
          <a:bodyPr/>
          <a:lstStyle/>
          <a:p>
            <a:r>
              <a:rPr lang="en-US" altLang="zh-CN" dirty="0"/>
              <a:t>Maximum Mean Discrepancy </a:t>
            </a:r>
            <a:r>
              <a:rPr lang="zh-CN" altLang="en-US" dirty="0"/>
              <a:t>最大均值差异</a:t>
            </a:r>
            <a:endParaRPr lang="en-US" altLang="zh-CN" dirty="0"/>
          </a:p>
          <a:p>
            <a:r>
              <a:rPr lang="en-US" altLang="zh-CN" dirty="0"/>
              <a:t>RKHS</a:t>
            </a:r>
          </a:p>
          <a:p>
            <a:r>
              <a:rPr lang="zh-CN" altLang="en-US" dirty="0"/>
              <a:t>核函数</a:t>
            </a:r>
            <a:r>
              <a:rPr lang="en-US" altLang="zh-CN" dirty="0"/>
              <a:t>-</a:t>
            </a:r>
            <a:r>
              <a:rPr lang="zh-CN" altLang="en-US" dirty="0"/>
              <a:t>核均值嵌入</a:t>
            </a:r>
            <a:endParaRPr lang="en-US" altLang="zh-CN" dirty="0"/>
          </a:p>
          <a:p>
            <a:r>
              <a:rPr lang="en-US" altLang="zh-CN" dirty="0"/>
              <a:t>Hilbert</a:t>
            </a:r>
            <a:r>
              <a:rPr lang="zh-CN" altLang="en-US" dirty="0"/>
              <a:t>空间</a:t>
            </a:r>
            <a:endParaRPr lang="en-US" altLang="zh-CN" dirty="0"/>
          </a:p>
          <a:p>
            <a:r>
              <a:rPr lang="zh-CN" altLang="en-US" dirty="0"/>
              <a:t>线性算子</a:t>
            </a:r>
          </a:p>
        </p:txBody>
      </p:sp>
    </p:spTree>
    <p:extLst>
      <p:ext uri="{BB962C8B-B14F-4D97-AF65-F5344CB8AC3E}">
        <p14:creationId xmlns:p14="http://schemas.microsoft.com/office/powerpoint/2010/main" val="413041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074A5-E328-201A-6C62-458E991749EF}"/>
              </a:ext>
            </a:extLst>
          </p:cNvPr>
          <p:cNvSpPr>
            <a:spLocks noGrp="1"/>
          </p:cNvSpPr>
          <p:nvPr>
            <p:ph type="title"/>
          </p:nvPr>
        </p:nvSpPr>
        <p:spPr>
          <a:xfrm>
            <a:off x="1190625" y="1336675"/>
            <a:ext cx="10515600" cy="1325563"/>
          </a:xfrm>
        </p:spPr>
        <p:txBody>
          <a:bodyPr/>
          <a:lstStyle/>
          <a:p>
            <a:r>
              <a:rPr lang="en-US" altLang="zh-CN" dirty="0"/>
              <a:t>Semi-Supervised Convolutional Neural Networks for Human Activity Recognition</a:t>
            </a:r>
            <a:endParaRPr lang="zh-CN" altLang="en-US" dirty="0"/>
          </a:p>
        </p:txBody>
      </p:sp>
      <p:sp>
        <p:nvSpPr>
          <p:cNvPr id="3" name="内容占位符 2">
            <a:extLst>
              <a:ext uri="{FF2B5EF4-FFF2-40B4-BE49-F238E27FC236}">
                <a16:creationId xmlns:a16="http://schemas.microsoft.com/office/drawing/2014/main" id="{4E23D963-C97B-5FF1-0CC0-7651B3BC0656}"/>
              </a:ext>
            </a:extLst>
          </p:cNvPr>
          <p:cNvSpPr>
            <a:spLocks noGrp="1"/>
          </p:cNvSpPr>
          <p:nvPr>
            <p:ph idx="1"/>
          </p:nvPr>
        </p:nvSpPr>
        <p:spPr>
          <a:xfrm>
            <a:off x="923925" y="3228975"/>
            <a:ext cx="10515600" cy="650875"/>
          </a:xfrm>
        </p:spPr>
        <p:txBody>
          <a:bodyPr/>
          <a:lstStyle/>
          <a:p>
            <a:r>
              <a:rPr lang="en-US" altLang="zh-CN" dirty="0"/>
              <a:t>2017 IEEE International Conference on Big Data (BIGDATA)</a:t>
            </a:r>
          </a:p>
        </p:txBody>
      </p:sp>
    </p:spTree>
    <p:extLst>
      <p:ext uri="{BB962C8B-B14F-4D97-AF65-F5344CB8AC3E}">
        <p14:creationId xmlns:p14="http://schemas.microsoft.com/office/powerpoint/2010/main" val="333701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E7689-0F42-FAE2-A768-4E42EFBF1521}"/>
              </a:ext>
            </a:extLst>
          </p:cNvPr>
          <p:cNvSpPr>
            <a:spLocks noGrp="1"/>
          </p:cNvSpPr>
          <p:nvPr>
            <p:ph type="title"/>
          </p:nvPr>
        </p:nvSpPr>
        <p:spPr/>
        <p:txBody>
          <a:bodyPr/>
          <a:lstStyle/>
          <a:p>
            <a:r>
              <a:rPr lang="zh-CN" altLang="en-US" dirty="0"/>
              <a:t>半监督入门文</a:t>
            </a:r>
          </a:p>
        </p:txBody>
      </p:sp>
      <p:sp>
        <p:nvSpPr>
          <p:cNvPr id="3" name="内容占位符 2">
            <a:extLst>
              <a:ext uri="{FF2B5EF4-FFF2-40B4-BE49-F238E27FC236}">
                <a16:creationId xmlns:a16="http://schemas.microsoft.com/office/drawing/2014/main" id="{E66CD61C-9C9C-4A82-37EC-CF14A9B968A5}"/>
              </a:ext>
            </a:extLst>
          </p:cNvPr>
          <p:cNvSpPr>
            <a:spLocks noGrp="1"/>
          </p:cNvSpPr>
          <p:nvPr>
            <p:ph idx="1"/>
          </p:nvPr>
        </p:nvSpPr>
        <p:spPr>
          <a:xfrm>
            <a:off x="838200" y="1825625"/>
            <a:ext cx="10515600" cy="2727325"/>
          </a:xfrm>
        </p:spPr>
        <p:txBody>
          <a:bodyPr/>
          <a:lstStyle/>
          <a:p>
            <a:r>
              <a:rPr lang="zh-CN" altLang="en-US" dirty="0"/>
              <a:t>半监督约束了实验流程，与实验方法弱相关</a:t>
            </a:r>
            <a:endParaRPr lang="en-US" altLang="zh-CN" dirty="0"/>
          </a:p>
          <a:p>
            <a:r>
              <a:rPr lang="zh-CN" altLang="en-US" dirty="0"/>
              <a:t>满足聚类假设和平滑假设，此处无流形假设</a:t>
            </a:r>
            <a:endParaRPr lang="en-US" altLang="zh-CN" dirty="0"/>
          </a:p>
          <a:p>
            <a:r>
              <a:rPr lang="zh-CN" altLang="en-US" dirty="0"/>
              <a:t>按流程分为有监督和无监督部分，训练流程可以是端到端</a:t>
            </a:r>
            <a:endParaRPr lang="en-US" altLang="zh-CN" dirty="0"/>
          </a:p>
          <a:p>
            <a:r>
              <a:rPr lang="zh-CN" altLang="en-US" dirty="0"/>
              <a:t>按数据种类分为有标签和无标签</a:t>
            </a:r>
            <a:endParaRPr lang="en-US" altLang="zh-CN" dirty="0"/>
          </a:p>
          <a:p>
            <a:r>
              <a:rPr lang="zh-CN" altLang="en-US" dirty="0"/>
              <a:t>按推断方式分为目标域可见与不可见</a:t>
            </a:r>
            <a:endParaRPr lang="en-US" altLang="zh-CN" dirty="0"/>
          </a:p>
          <a:p>
            <a:endParaRPr lang="en-US" altLang="zh-CN" dirty="0"/>
          </a:p>
        </p:txBody>
      </p:sp>
    </p:spTree>
    <p:extLst>
      <p:ext uri="{BB962C8B-B14F-4D97-AF65-F5344CB8AC3E}">
        <p14:creationId xmlns:p14="http://schemas.microsoft.com/office/powerpoint/2010/main" val="149201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D5809-20BF-4EE3-7CEB-C95ABFBCCC6F}"/>
              </a:ext>
            </a:extLst>
          </p:cNvPr>
          <p:cNvSpPr>
            <a:spLocks noGrp="1"/>
          </p:cNvSpPr>
          <p:nvPr>
            <p:ph type="title"/>
          </p:nvPr>
        </p:nvSpPr>
        <p:spPr/>
        <p:txBody>
          <a:bodyPr/>
          <a:lstStyle/>
          <a:p>
            <a:r>
              <a:rPr lang="zh-CN" altLang="en-US" dirty="0"/>
              <a:t>训练流程</a:t>
            </a:r>
          </a:p>
        </p:txBody>
      </p:sp>
      <p:sp>
        <p:nvSpPr>
          <p:cNvPr id="4" name="内容占位符 3">
            <a:extLst>
              <a:ext uri="{FF2B5EF4-FFF2-40B4-BE49-F238E27FC236}">
                <a16:creationId xmlns:a16="http://schemas.microsoft.com/office/drawing/2014/main" id="{009DCC3E-08F4-DD4A-C8F9-BA021C0652D3}"/>
              </a:ext>
            </a:extLst>
          </p:cNvPr>
          <p:cNvSpPr>
            <a:spLocks noGrp="1"/>
          </p:cNvSpPr>
          <p:nvPr>
            <p:ph idx="1"/>
          </p:nvPr>
        </p:nvSpPr>
        <p:spPr>
          <a:xfrm>
            <a:off x="838200" y="1825625"/>
            <a:ext cx="4664337" cy="4351338"/>
          </a:xfrm>
        </p:spPr>
        <p:txBody>
          <a:bodyPr/>
          <a:lstStyle/>
          <a:p>
            <a:r>
              <a:rPr lang="zh-CN" altLang="en-US" dirty="0"/>
              <a:t>编码解码均为神经网络</a:t>
            </a:r>
            <a:endParaRPr lang="en-US" altLang="zh-CN" dirty="0"/>
          </a:p>
          <a:p>
            <a:r>
              <a:rPr lang="zh-CN" altLang="en-US" dirty="0"/>
              <a:t>无标签数据用于优化编码隐向量表示</a:t>
            </a:r>
            <a:endParaRPr lang="en-US" altLang="zh-CN" dirty="0"/>
          </a:p>
          <a:p>
            <a:r>
              <a:rPr lang="zh-CN" altLang="en-US" dirty="0"/>
              <a:t>使用噪声的因为平滑假设</a:t>
            </a:r>
            <a:endParaRPr lang="en-US" altLang="zh-CN" dirty="0"/>
          </a:p>
          <a:p>
            <a:endParaRPr lang="zh-CN" altLang="en-US" dirty="0"/>
          </a:p>
        </p:txBody>
      </p:sp>
      <p:pic>
        <p:nvPicPr>
          <p:cNvPr id="1026" name="Picture 2">
            <a:extLst>
              <a:ext uri="{FF2B5EF4-FFF2-40B4-BE49-F238E27FC236}">
                <a16:creationId xmlns:a16="http://schemas.microsoft.com/office/drawing/2014/main" id="{3CBD9A92-C06B-7A73-FE6C-7064967DC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552450"/>
            <a:ext cx="5391150"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DDDC9-64FB-E2BA-ECC2-9EA402AA409C}"/>
              </a:ext>
            </a:extLst>
          </p:cNvPr>
          <p:cNvSpPr>
            <a:spLocks noGrp="1"/>
          </p:cNvSpPr>
          <p:nvPr>
            <p:ph type="title"/>
          </p:nvPr>
        </p:nvSpPr>
        <p:spPr/>
        <p:txBody>
          <a:bodyPr/>
          <a:lstStyle/>
          <a:p>
            <a:r>
              <a:rPr lang="zh-CN" altLang="en-US" dirty="0"/>
              <a:t>网络结构</a:t>
            </a:r>
          </a:p>
        </p:txBody>
      </p:sp>
      <p:pic>
        <p:nvPicPr>
          <p:cNvPr id="5" name="图片 4">
            <a:extLst>
              <a:ext uri="{FF2B5EF4-FFF2-40B4-BE49-F238E27FC236}">
                <a16:creationId xmlns:a16="http://schemas.microsoft.com/office/drawing/2014/main" id="{3D46EA47-FA34-742A-D8D2-8FA0A785E142}"/>
              </a:ext>
            </a:extLst>
          </p:cNvPr>
          <p:cNvPicPr>
            <a:picLocks noChangeAspect="1"/>
          </p:cNvPicPr>
          <p:nvPr/>
        </p:nvPicPr>
        <p:blipFill>
          <a:blip r:embed="rId2"/>
          <a:stretch>
            <a:fillRect/>
          </a:stretch>
        </p:blipFill>
        <p:spPr>
          <a:xfrm>
            <a:off x="3714749" y="164746"/>
            <a:ext cx="7144658" cy="1397000"/>
          </a:xfrm>
          <a:prstGeom prst="rect">
            <a:avLst/>
          </a:prstGeom>
        </p:spPr>
      </p:pic>
      <p:pic>
        <p:nvPicPr>
          <p:cNvPr id="7" name="图片 6">
            <a:extLst>
              <a:ext uri="{FF2B5EF4-FFF2-40B4-BE49-F238E27FC236}">
                <a16:creationId xmlns:a16="http://schemas.microsoft.com/office/drawing/2014/main" id="{94E1DBD8-8928-5803-7FAC-DA8A7448AE1B}"/>
              </a:ext>
            </a:extLst>
          </p:cNvPr>
          <p:cNvPicPr>
            <a:picLocks noChangeAspect="1"/>
          </p:cNvPicPr>
          <p:nvPr/>
        </p:nvPicPr>
        <p:blipFill>
          <a:blip r:embed="rId3"/>
          <a:stretch>
            <a:fillRect/>
          </a:stretch>
        </p:blipFill>
        <p:spPr>
          <a:xfrm>
            <a:off x="628219" y="1561746"/>
            <a:ext cx="6173061" cy="5068007"/>
          </a:xfrm>
          <a:prstGeom prst="rect">
            <a:avLst/>
          </a:prstGeom>
        </p:spPr>
      </p:pic>
      <p:sp>
        <p:nvSpPr>
          <p:cNvPr id="8" name="文本框 7">
            <a:extLst>
              <a:ext uri="{FF2B5EF4-FFF2-40B4-BE49-F238E27FC236}">
                <a16:creationId xmlns:a16="http://schemas.microsoft.com/office/drawing/2014/main" id="{CFDFC6FB-B704-983A-2FEC-9D56CDB175BD}"/>
              </a:ext>
            </a:extLst>
          </p:cNvPr>
          <p:cNvSpPr txBox="1"/>
          <p:nvPr/>
        </p:nvSpPr>
        <p:spPr>
          <a:xfrm>
            <a:off x="7410450" y="2847975"/>
            <a:ext cx="2705100" cy="646331"/>
          </a:xfrm>
          <a:prstGeom prst="rect">
            <a:avLst/>
          </a:prstGeom>
          <a:noFill/>
        </p:spPr>
        <p:txBody>
          <a:bodyPr wrap="square" rtlCol="0">
            <a:spAutoFit/>
          </a:bodyPr>
          <a:lstStyle/>
          <a:p>
            <a:r>
              <a:rPr lang="en-US" altLang="zh-CN" dirty="0"/>
              <a:t>Baseline</a:t>
            </a:r>
            <a:r>
              <a:rPr lang="zh-CN" altLang="en-US" dirty="0"/>
              <a:t>比较古老，论文的后面部分就不介绍了</a:t>
            </a:r>
          </a:p>
        </p:txBody>
      </p:sp>
    </p:spTree>
    <p:extLst>
      <p:ext uri="{BB962C8B-B14F-4D97-AF65-F5344CB8AC3E}">
        <p14:creationId xmlns:p14="http://schemas.microsoft.com/office/powerpoint/2010/main" val="20310633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291</Words>
  <Application>Microsoft Office PowerPoint</Application>
  <PresentationFormat>宽屏</PresentationFormat>
  <Paragraphs>29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-apple-system</vt:lpstr>
      <vt:lpstr>等线</vt:lpstr>
      <vt:lpstr>等线 Light</vt:lpstr>
      <vt:lpstr>Arial</vt:lpstr>
      <vt:lpstr>Office 主题​​</vt:lpstr>
      <vt:lpstr>A Novel Distribution-Embedded Neural Network for Sensor-Based Activity Recognition</vt:lpstr>
      <vt:lpstr>问题</vt:lpstr>
      <vt:lpstr>前提</vt:lpstr>
      <vt:lpstr>知识点</vt:lpstr>
      <vt:lpstr>Semi-Supervised Convolutional Neural Networks for Human Activity Recognition</vt:lpstr>
      <vt:lpstr>半监督入门文</vt:lpstr>
      <vt:lpstr>训练流程</vt:lpstr>
      <vt:lpstr>网络结构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Distribution-Embedded Neural Network for Sensor-Based Activity Recognition</dc:title>
  <dc:creator>张 灵顿</dc:creator>
  <cp:lastModifiedBy>张 灵顿</cp:lastModifiedBy>
  <cp:revision>2</cp:revision>
  <dcterms:created xsi:type="dcterms:W3CDTF">2023-08-07T11:23:50Z</dcterms:created>
  <dcterms:modified xsi:type="dcterms:W3CDTF">2023-08-08T06:39:05Z</dcterms:modified>
</cp:coreProperties>
</file>