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  <p:sldMasterId id="2147483670" r:id="rId2"/>
  </p:sldMasterIdLst>
  <p:notesMasterIdLst>
    <p:notesMasterId r:id="rId47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</p:sldIdLst>
  <p:sldSz cx="9144000" cy="5143500" type="screen16x9"/>
  <p:notesSz cx="6858000" cy="9144000"/>
  <p:embeddedFontLst>
    <p:embeddedFont>
      <p:font typeface="Montserrat" pitchFamily="2" charset="77"/>
      <p:regular r:id="rId48"/>
      <p:bold r:id="rId49"/>
      <p:italic r:id="rId50"/>
      <p:boldItalic r:id="rId51"/>
    </p:embeddedFont>
    <p:embeddedFont>
      <p:font typeface="Raleway" pitchFamily="2" charset="77"/>
      <p:regular r:id="rId52"/>
      <p:bold r:id="rId53"/>
      <p:italic r:id="rId54"/>
      <p:boldItalic r:id="rId55"/>
    </p:embeddedFont>
    <p:embeddedFont>
      <p:font typeface="Roboto Mono" pitchFamily="49" charset="0"/>
      <p:regular r:id="rId56"/>
      <p:bold r:id="rId57"/>
      <p:italic r:id="rId58"/>
      <p:boldItalic r:id="rId5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1"/>
  </p:normalViewPr>
  <p:slideViewPr>
    <p:cSldViewPr snapToGrid="0">
      <p:cViewPr varScale="1">
        <p:scale>
          <a:sx n="143" d="100"/>
          <a:sy n="143" d="100"/>
        </p:scale>
        <p:origin x="760" y="1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notesMaster" Target="notesMasters/notesMaster1.xml"/><Relationship Id="rId50" Type="http://schemas.openxmlformats.org/officeDocument/2006/relationships/font" Target="fonts/font3.fntdata"/><Relationship Id="rId55" Type="http://schemas.openxmlformats.org/officeDocument/2006/relationships/font" Target="fonts/font8.fntdata"/><Relationship Id="rId63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font" Target="fonts/font6.fntdata"/><Relationship Id="rId58" Type="http://schemas.openxmlformats.org/officeDocument/2006/relationships/font" Target="fonts/font11.fntdata"/><Relationship Id="rId5" Type="http://schemas.openxmlformats.org/officeDocument/2006/relationships/slide" Target="slides/slide3.xml"/><Relationship Id="rId61" Type="http://schemas.openxmlformats.org/officeDocument/2006/relationships/viewProps" Target="viewProp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font" Target="fonts/font1.fntdata"/><Relationship Id="rId56" Type="http://schemas.openxmlformats.org/officeDocument/2006/relationships/font" Target="fonts/font9.fntdata"/><Relationship Id="rId8" Type="http://schemas.openxmlformats.org/officeDocument/2006/relationships/slide" Target="slides/slide6.xml"/><Relationship Id="rId51" Type="http://schemas.openxmlformats.org/officeDocument/2006/relationships/font" Target="fonts/font4.fntdata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font" Target="fonts/font12.fntdata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font" Target="fonts/font7.fntdata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font" Target="fonts/font2.fntdata"/><Relationship Id="rId57" Type="http://schemas.openxmlformats.org/officeDocument/2006/relationships/font" Target="fonts/font10.fntdata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font" Target="fonts/font5.fntdata"/><Relationship Id="rId6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9d7a6cb099_0_5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9d7a6cb099_0_5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9d7a6cb099_0_6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8" name="Google Shape;198;g9d7a6cb099_0_6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5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9d7a6cb099_0_6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g9d7a6cb099_0_6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5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9d7a6cb099_0_6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0" name="Google Shape;220;g9d7a6cb099_0_6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5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9d7a6cb099_0_6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5" name="Google Shape;235;g9d7a6cb099_0_6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5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9d7a6cb099_0_6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9d7a6cb099_0_6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a4440c209a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a4440c209a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9d7a6cb099_0_6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9d7a6cb099_0_6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9d7a6cb099_0_6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9d7a6cb099_0_6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9d7a6cb099_0_6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g9d7a6cb099_0_6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5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9d7a6cb099_0_7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0" name="Google Shape;300;g9d7a6cb099_0_7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5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9d7a6cb099_0_5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9d7a6cb099_0_5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9d7a6cb099_0_7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6" name="Google Shape;316;g9d7a6cb099_0_7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5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9d7a6cb099_0_7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2" name="Google Shape;332;g9d7a6cb099_0_7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5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9d7a6cb099_0_7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8" name="Google Shape;338;g9d7a6cb099_0_7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5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9d7a6cb099_0_7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9d7a6cb099_0_7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9d7a6cb099_0_7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9d7a6cb099_0_7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9d7a6cb099_0_7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9d7a6cb099_0_7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9d7a6cb099_0_7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5" name="Google Shape;375;g9d7a6cb099_0_7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5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9d7a6cb099_0_7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9d7a6cb099_0_7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9d7a6cb099_0_7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9d7a6cb099_0_7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9d7a6cb099_0_7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9d7a6cb099_0_7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9d7a6cb099_0_5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9d7a6cb099_0_5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9d7a6cb099_0_8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9d7a6cb099_0_8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9d7a6cb099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9d7a6cb099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9d7a6cb099_0_8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9d7a6cb099_0_8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9d7a6cb099_0_8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9d7a6cb099_0_8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9d7a6cb099_0_8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9d7a6cb099_0_8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9d7a6cb099_0_8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2" name="Google Shape;452;g9d7a6cb099_0_8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5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9d7a6cb099_0_8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3" name="Google Shape;473;g9d7a6cb099_0_8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5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9d7a6cb099_0_8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9d7a6cb099_0_8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9d7a6cb099_0_8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9d7a6cb099_0_8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9d7a6cb099_0_8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9d7a6cb099_0_8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9d7a6cb099_0_5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9d7a6cb099_0_5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9d7a6cb099_0_9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" name="Google Shape;524;g9d7a6cb099_0_9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9d7a6cb099_0_9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Google Shape;546;g9d7a6cb099_0_9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9d7a6cb099_0_9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9d7a6cb099_0_9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9d7a6cb099_0_9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g9d7a6cb099_0_9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g9d7a6cb099_0_10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9" name="Google Shape;629;g9d7a6cb099_0_10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9d7a6cb099_0_5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4" name="Google Shape;154;g9d7a6cb099_0_5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5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9d7a6cb099_0_5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5" name="Google Shape;165;g9d7a6cb099_0_5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5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9d7a6cb099_0_5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g9d7a6cb099_0_5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5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9d7a6cb099_0_6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9d7a6cb099_0_6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9d7a6cb099_0_6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9d7a6cb099_0_6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>
            <a:off x="4727700" y="0"/>
            <a:ext cx="4416300" cy="5156700"/>
          </a:xfrm>
          <a:prstGeom prst="rect">
            <a:avLst/>
          </a:prstGeom>
          <a:solidFill>
            <a:srgbClr val="399FD9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ctrTitle"/>
          </p:nvPr>
        </p:nvSpPr>
        <p:spPr>
          <a:xfrm>
            <a:off x="5036838" y="257175"/>
            <a:ext cx="3650100" cy="18000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320038" y="180025"/>
            <a:ext cx="4251900" cy="46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/>
          <p:nvPr/>
        </p:nvSpPr>
        <p:spPr>
          <a:xfrm>
            <a:off x="7769462" y="4816563"/>
            <a:ext cx="1034375" cy="316513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de-by-side: Heading and body" type="tx">
  <p:cSld name="TITLE_AND_BOD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>
            <a:spLocks noGrp="1"/>
          </p:cNvSpPr>
          <p:nvPr>
            <p:ph type="title"/>
          </p:nvPr>
        </p:nvSpPr>
        <p:spPr>
          <a:xfrm>
            <a:off x="320038" y="180025"/>
            <a:ext cx="4251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body" idx="1"/>
          </p:nvPr>
        </p:nvSpPr>
        <p:spPr>
          <a:xfrm>
            <a:off x="320038" y="837700"/>
            <a:ext cx="4251900" cy="396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4" name="Google Shape;64;p15"/>
          <p:cNvSpPr/>
          <p:nvPr/>
        </p:nvSpPr>
        <p:spPr>
          <a:xfrm>
            <a:off x="-50" y="4800600"/>
            <a:ext cx="9144000" cy="342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5" name="Google Shape;65;p15"/>
          <p:cNvGrpSpPr/>
          <p:nvPr/>
        </p:nvGrpSpPr>
        <p:grpSpPr>
          <a:xfrm>
            <a:off x="0" y="4800600"/>
            <a:ext cx="9144000" cy="342900"/>
            <a:chOff x="0" y="9601200"/>
            <a:chExt cx="18288000" cy="685800"/>
          </a:xfrm>
        </p:grpSpPr>
        <p:sp>
          <p:nvSpPr>
            <p:cNvPr id="66" name="Google Shape;66;p15"/>
            <p:cNvSpPr/>
            <p:nvPr/>
          </p:nvSpPr>
          <p:spPr>
            <a:xfrm>
              <a:off x="0" y="9601200"/>
              <a:ext cx="18288000" cy="685800"/>
            </a:xfrm>
            <a:prstGeom prst="rect">
              <a:avLst/>
            </a:prstGeom>
            <a:solidFill>
              <a:srgbClr val="399FD9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5"/>
            <p:cNvSpPr/>
            <p:nvPr/>
          </p:nvSpPr>
          <p:spPr>
            <a:xfrm>
              <a:off x="15538925" y="9633125"/>
              <a:ext cx="2068750" cy="633025"/>
            </a:xfrm>
            <a:prstGeom prst="rect">
              <a:avLst/>
            </a:prstGeom>
            <a:noFill/>
            <a:ln>
              <a:noFill/>
            </a:ln>
          </p:spPr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oiceover: Heading and body">
  <p:cSld name="TITLE_AND_BODY_2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320038" y="180025"/>
            <a:ext cx="4251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320038" y="837700"/>
            <a:ext cx="8503800" cy="396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2" name="Google Shape;72;p16"/>
          <p:cNvSpPr/>
          <p:nvPr/>
        </p:nvSpPr>
        <p:spPr>
          <a:xfrm>
            <a:off x="-50" y="4800600"/>
            <a:ext cx="9144000" cy="342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3" name="Google Shape;73;p16"/>
          <p:cNvGrpSpPr/>
          <p:nvPr/>
        </p:nvGrpSpPr>
        <p:grpSpPr>
          <a:xfrm>
            <a:off x="0" y="4800600"/>
            <a:ext cx="9144000" cy="342900"/>
            <a:chOff x="0" y="9601200"/>
            <a:chExt cx="18288000" cy="685800"/>
          </a:xfrm>
        </p:grpSpPr>
        <p:sp>
          <p:nvSpPr>
            <p:cNvPr id="74" name="Google Shape;74;p16"/>
            <p:cNvSpPr/>
            <p:nvPr/>
          </p:nvSpPr>
          <p:spPr>
            <a:xfrm>
              <a:off x="0" y="9601200"/>
              <a:ext cx="18288000" cy="685800"/>
            </a:xfrm>
            <a:prstGeom prst="rect">
              <a:avLst/>
            </a:prstGeom>
            <a:solidFill>
              <a:srgbClr val="399FD9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6"/>
            <p:cNvSpPr/>
            <p:nvPr/>
          </p:nvSpPr>
          <p:spPr>
            <a:xfrm>
              <a:off x="15538925" y="9633125"/>
              <a:ext cx="2068750" cy="633025"/>
            </a:xfrm>
            <a:prstGeom prst="rect">
              <a:avLst/>
            </a:prstGeom>
            <a:noFill/>
            <a:ln>
              <a:noFill/>
            </a:ln>
          </p:spPr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de-by-side: Heading, body, and code">
  <p:cSld name="TITLE_AND_BODY_1_1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>
            <a:spLocks noGrp="1"/>
          </p:cNvSpPr>
          <p:nvPr>
            <p:ph type="title"/>
          </p:nvPr>
        </p:nvSpPr>
        <p:spPr>
          <a:xfrm>
            <a:off x="320038" y="180025"/>
            <a:ext cx="4251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body" idx="1"/>
          </p:nvPr>
        </p:nvSpPr>
        <p:spPr>
          <a:xfrm>
            <a:off x="320038" y="2476000"/>
            <a:ext cx="4251900" cy="1988100"/>
          </a:xfrm>
          <a:prstGeom prst="rect">
            <a:avLst/>
          </a:prstGeom>
          <a:solidFill>
            <a:srgbClr val="F5F5F5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Font typeface="Roboto Mono"/>
              <a:buChar char="●"/>
              <a:defRPr sz="1300"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lvl="1" indent="-311150" rtl="0">
              <a:spcBef>
                <a:spcPts val="0"/>
              </a:spcBef>
              <a:spcAft>
                <a:spcPts val="0"/>
              </a:spcAft>
              <a:buSzPts val="1300"/>
              <a:buFont typeface="Roboto Mono"/>
              <a:buChar char="○"/>
              <a:defRPr sz="1300"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lvl="2" indent="-311150" rtl="0">
              <a:spcBef>
                <a:spcPts val="0"/>
              </a:spcBef>
              <a:spcAft>
                <a:spcPts val="0"/>
              </a:spcAft>
              <a:buSzPts val="1300"/>
              <a:buFont typeface="Roboto Mono"/>
              <a:buChar char="■"/>
              <a:defRPr sz="1300"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lvl="3" indent="-311150" rtl="0">
              <a:spcBef>
                <a:spcPts val="0"/>
              </a:spcBef>
              <a:spcAft>
                <a:spcPts val="0"/>
              </a:spcAft>
              <a:buSzPts val="1300"/>
              <a:buFont typeface="Roboto Mono"/>
              <a:buChar char="●"/>
              <a:defRPr sz="1300"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lvl="4" indent="-311150" rtl="0">
              <a:spcBef>
                <a:spcPts val="0"/>
              </a:spcBef>
              <a:spcAft>
                <a:spcPts val="0"/>
              </a:spcAft>
              <a:buSzPts val="1300"/>
              <a:buFont typeface="Roboto Mono"/>
              <a:buChar char="○"/>
              <a:defRPr sz="1300"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lvl="5" indent="-311150" rtl="0">
              <a:spcBef>
                <a:spcPts val="0"/>
              </a:spcBef>
              <a:spcAft>
                <a:spcPts val="0"/>
              </a:spcAft>
              <a:buSzPts val="1300"/>
              <a:buFont typeface="Roboto Mono"/>
              <a:buChar char="■"/>
              <a:defRPr sz="1300"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lvl="6" indent="-311150" rtl="0">
              <a:spcBef>
                <a:spcPts val="0"/>
              </a:spcBef>
              <a:spcAft>
                <a:spcPts val="0"/>
              </a:spcAft>
              <a:buSzPts val="1300"/>
              <a:buFont typeface="Roboto Mono"/>
              <a:buChar char="●"/>
              <a:defRPr sz="1300"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lvl="7" indent="-311150" rtl="0">
              <a:spcBef>
                <a:spcPts val="0"/>
              </a:spcBef>
              <a:spcAft>
                <a:spcPts val="0"/>
              </a:spcAft>
              <a:buSzPts val="1300"/>
              <a:buFont typeface="Roboto Mono"/>
              <a:buChar char="○"/>
              <a:defRPr sz="1300"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lvl="8" indent="-311150" rtl="0">
              <a:spcBef>
                <a:spcPts val="0"/>
              </a:spcBef>
              <a:spcAft>
                <a:spcPts val="0"/>
              </a:spcAft>
              <a:buSzPts val="1300"/>
              <a:buFont typeface="Roboto Mono"/>
              <a:buChar char="■"/>
              <a:defRPr sz="1300"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0" name="Google Shape;80;p17"/>
          <p:cNvSpPr/>
          <p:nvPr/>
        </p:nvSpPr>
        <p:spPr>
          <a:xfrm>
            <a:off x="-50" y="4800600"/>
            <a:ext cx="9144000" cy="342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7"/>
          <p:cNvSpPr/>
          <p:nvPr/>
        </p:nvSpPr>
        <p:spPr>
          <a:xfrm>
            <a:off x="0" y="4800600"/>
            <a:ext cx="9144000" cy="342900"/>
          </a:xfrm>
          <a:prstGeom prst="rect">
            <a:avLst/>
          </a:prstGeom>
          <a:solidFill>
            <a:srgbClr val="399FD9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body" idx="2"/>
          </p:nvPr>
        </p:nvSpPr>
        <p:spPr>
          <a:xfrm>
            <a:off x="320038" y="4464250"/>
            <a:ext cx="4251900" cy="342900"/>
          </a:xfrm>
          <a:prstGeom prst="rect">
            <a:avLst/>
          </a:prstGeom>
          <a:solidFill>
            <a:srgbClr val="434343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Roboto Mono"/>
              <a:buChar char="●"/>
              <a:defRPr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lvl="1" indent="-31115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Roboto Mono"/>
              <a:buChar char="○"/>
              <a:defRPr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lvl="2" indent="-31115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Roboto Mono"/>
              <a:buChar char="■"/>
              <a:defRPr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lvl="3" indent="-31115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Roboto Mono"/>
              <a:buChar char="●"/>
              <a:defRPr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lvl="4" indent="-31115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Roboto Mono"/>
              <a:buChar char="○"/>
              <a:defRPr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lvl="5" indent="-31115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Roboto Mono"/>
              <a:buChar char="■"/>
              <a:defRPr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lvl="6" indent="-31115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Roboto Mono"/>
              <a:buChar char="●"/>
              <a:defRPr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lvl="7" indent="-31115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Roboto Mono"/>
              <a:buChar char="○"/>
              <a:defRPr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lvl="8" indent="-31115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Roboto Mono"/>
              <a:buChar char="■"/>
              <a:defRPr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endParaRPr/>
          </a:p>
        </p:txBody>
      </p:sp>
      <p:grpSp>
        <p:nvGrpSpPr>
          <p:cNvPr id="83" name="Google Shape;83;p17"/>
          <p:cNvGrpSpPr/>
          <p:nvPr/>
        </p:nvGrpSpPr>
        <p:grpSpPr>
          <a:xfrm>
            <a:off x="0" y="4800600"/>
            <a:ext cx="9144000" cy="342900"/>
            <a:chOff x="0" y="9601200"/>
            <a:chExt cx="18288000" cy="685800"/>
          </a:xfrm>
        </p:grpSpPr>
        <p:sp>
          <p:nvSpPr>
            <p:cNvPr id="84" name="Google Shape;84;p17"/>
            <p:cNvSpPr/>
            <p:nvPr/>
          </p:nvSpPr>
          <p:spPr>
            <a:xfrm>
              <a:off x="0" y="9601200"/>
              <a:ext cx="18288000" cy="685800"/>
            </a:xfrm>
            <a:prstGeom prst="rect">
              <a:avLst/>
            </a:prstGeom>
            <a:solidFill>
              <a:srgbClr val="399FD9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7"/>
            <p:cNvSpPr/>
            <p:nvPr/>
          </p:nvSpPr>
          <p:spPr>
            <a:xfrm>
              <a:off x="15538925" y="9633125"/>
              <a:ext cx="2068750" cy="633025"/>
            </a:xfrm>
            <a:prstGeom prst="rect">
              <a:avLst/>
            </a:prstGeom>
            <a:noFill/>
            <a:ln>
              <a:noFill/>
            </a:ln>
          </p:spPr>
        </p:sp>
      </p:grpSp>
      <p:sp>
        <p:nvSpPr>
          <p:cNvPr id="86" name="Google Shape;86;p17"/>
          <p:cNvSpPr txBox="1">
            <a:spLocks noGrp="1"/>
          </p:cNvSpPr>
          <p:nvPr>
            <p:ph type="body" idx="3"/>
          </p:nvPr>
        </p:nvSpPr>
        <p:spPr>
          <a:xfrm>
            <a:off x="320038" y="837700"/>
            <a:ext cx="4251900" cy="154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oiceover: Heading, body, and code">
  <p:cSld name="TITLE_AND_BODY_1_1_2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>
            <a:spLocks noGrp="1"/>
          </p:cNvSpPr>
          <p:nvPr>
            <p:ph type="body" idx="1"/>
          </p:nvPr>
        </p:nvSpPr>
        <p:spPr>
          <a:xfrm>
            <a:off x="320038" y="932350"/>
            <a:ext cx="4251900" cy="2525100"/>
          </a:xfrm>
          <a:prstGeom prst="rect">
            <a:avLst/>
          </a:prstGeom>
          <a:solidFill>
            <a:srgbClr val="F5F5F5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Font typeface="Roboto Mono"/>
              <a:buChar char="●"/>
              <a:defRPr sz="1300"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lvl="1" indent="-311150" rtl="0">
              <a:spcBef>
                <a:spcPts val="0"/>
              </a:spcBef>
              <a:spcAft>
                <a:spcPts val="0"/>
              </a:spcAft>
              <a:buSzPts val="1300"/>
              <a:buFont typeface="Roboto Mono"/>
              <a:buChar char="○"/>
              <a:defRPr sz="1300"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lvl="2" indent="-311150" rtl="0">
              <a:spcBef>
                <a:spcPts val="0"/>
              </a:spcBef>
              <a:spcAft>
                <a:spcPts val="0"/>
              </a:spcAft>
              <a:buSzPts val="1300"/>
              <a:buFont typeface="Roboto Mono"/>
              <a:buChar char="■"/>
              <a:defRPr sz="1300"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lvl="3" indent="-311150" rtl="0">
              <a:spcBef>
                <a:spcPts val="0"/>
              </a:spcBef>
              <a:spcAft>
                <a:spcPts val="0"/>
              </a:spcAft>
              <a:buSzPts val="1300"/>
              <a:buFont typeface="Roboto Mono"/>
              <a:buChar char="●"/>
              <a:defRPr sz="1300"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lvl="4" indent="-311150" rtl="0">
              <a:spcBef>
                <a:spcPts val="0"/>
              </a:spcBef>
              <a:spcAft>
                <a:spcPts val="0"/>
              </a:spcAft>
              <a:buSzPts val="1300"/>
              <a:buFont typeface="Roboto Mono"/>
              <a:buChar char="○"/>
              <a:defRPr sz="1300"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lvl="5" indent="-311150" rtl="0">
              <a:spcBef>
                <a:spcPts val="0"/>
              </a:spcBef>
              <a:spcAft>
                <a:spcPts val="0"/>
              </a:spcAft>
              <a:buSzPts val="1300"/>
              <a:buFont typeface="Roboto Mono"/>
              <a:buChar char="■"/>
              <a:defRPr sz="1300"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lvl="6" indent="-311150" rtl="0">
              <a:spcBef>
                <a:spcPts val="0"/>
              </a:spcBef>
              <a:spcAft>
                <a:spcPts val="0"/>
              </a:spcAft>
              <a:buSzPts val="1300"/>
              <a:buFont typeface="Roboto Mono"/>
              <a:buChar char="●"/>
              <a:defRPr sz="1300"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lvl="7" indent="-311150" rtl="0">
              <a:spcBef>
                <a:spcPts val="0"/>
              </a:spcBef>
              <a:spcAft>
                <a:spcPts val="0"/>
              </a:spcAft>
              <a:buSzPts val="1300"/>
              <a:buFont typeface="Roboto Mono"/>
              <a:buChar char="○"/>
              <a:defRPr sz="1300"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lvl="8" indent="-311150" rtl="0">
              <a:spcBef>
                <a:spcPts val="0"/>
              </a:spcBef>
              <a:spcAft>
                <a:spcPts val="0"/>
              </a:spcAft>
              <a:buSzPts val="1300"/>
              <a:buFont typeface="Roboto Mono"/>
              <a:buChar char="■"/>
              <a:defRPr sz="1300"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0" name="Google Shape;90;p18"/>
          <p:cNvSpPr/>
          <p:nvPr/>
        </p:nvSpPr>
        <p:spPr>
          <a:xfrm>
            <a:off x="-50" y="4800600"/>
            <a:ext cx="9144000" cy="342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8"/>
          <p:cNvSpPr/>
          <p:nvPr/>
        </p:nvSpPr>
        <p:spPr>
          <a:xfrm>
            <a:off x="0" y="4800600"/>
            <a:ext cx="9144000" cy="342900"/>
          </a:xfrm>
          <a:prstGeom prst="rect">
            <a:avLst/>
          </a:prstGeom>
          <a:solidFill>
            <a:srgbClr val="399FD9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8"/>
          <p:cNvSpPr txBox="1">
            <a:spLocks noGrp="1"/>
          </p:cNvSpPr>
          <p:nvPr>
            <p:ph type="body" idx="2"/>
          </p:nvPr>
        </p:nvSpPr>
        <p:spPr>
          <a:xfrm>
            <a:off x="320038" y="3457450"/>
            <a:ext cx="4251900" cy="572700"/>
          </a:xfrm>
          <a:prstGeom prst="rect">
            <a:avLst/>
          </a:prstGeom>
          <a:solidFill>
            <a:srgbClr val="434343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Roboto Mono"/>
              <a:buChar char="●"/>
              <a:defRPr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lvl="1" indent="-31115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Roboto Mono"/>
              <a:buChar char="○"/>
              <a:defRPr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lvl="2" indent="-31115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Roboto Mono"/>
              <a:buChar char="■"/>
              <a:defRPr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lvl="3" indent="-31115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Roboto Mono"/>
              <a:buChar char="●"/>
              <a:defRPr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lvl="4" indent="-31115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Roboto Mono"/>
              <a:buChar char="○"/>
              <a:defRPr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lvl="5" indent="-31115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Roboto Mono"/>
              <a:buChar char="■"/>
              <a:defRPr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lvl="6" indent="-31115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Roboto Mono"/>
              <a:buChar char="●"/>
              <a:defRPr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lvl="7" indent="-31115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Roboto Mono"/>
              <a:buChar char="○"/>
              <a:defRPr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lvl="8" indent="-31115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Roboto Mono"/>
              <a:buChar char="■"/>
              <a:defRPr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endParaRPr/>
          </a:p>
        </p:txBody>
      </p:sp>
      <p:grpSp>
        <p:nvGrpSpPr>
          <p:cNvPr id="93" name="Google Shape;93;p18"/>
          <p:cNvGrpSpPr/>
          <p:nvPr/>
        </p:nvGrpSpPr>
        <p:grpSpPr>
          <a:xfrm>
            <a:off x="0" y="4800600"/>
            <a:ext cx="9144000" cy="342900"/>
            <a:chOff x="0" y="9601200"/>
            <a:chExt cx="18288000" cy="685800"/>
          </a:xfrm>
        </p:grpSpPr>
        <p:sp>
          <p:nvSpPr>
            <p:cNvPr id="94" name="Google Shape;94;p18"/>
            <p:cNvSpPr/>
            <p:nvPr/>
          </p:nvSpPr>
          <p:spPr>
            <a:xfrm>
              <a:off x="0" y="9601200"/>
              <a:ext cx="18288000" cy="685800"/>
            </a:xfrm>
            <a:prstGeom prst="rect">
              <a:avLst/>
            </a:prstGeom>
            <a:solidFill>
              <a:srgbClr val="399FD9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8"/>
            <p:cNvSpPr/>
            <p:nvPr/>
          </p:nvSpPr>
          <p:spPr>
            <a:xfrm>
              <a:off x="15538925" y="9633125"/>
              <a:ext cx="2068750" cy="633025"/>
            </a:xfrm>
            <a:prstGeom prst="rect">
              <a:avLst/>
            </a:prstGeom>
            <a:noFill/>
            <a:ln>
              <a:noFill/>
            </a:ln>
          </p:spPr>
        </p:sp>
      </p:grpSp>
      <p:sp>
        <p:nvSpPr>
          <p:cNvPr id="96" name="Google Shape;96;p18"/>
          <p:cNvSpPr txBox="1">
            <a:spLocks noGrp="1"/>
          </p:cNvSpPr>
          <p:nvPr>
            <p:ph type="body" idx="3"/>
          </p:nvPr>
        </p:nvSpPr>
        <p:spPr>
          <a:xfrm>
            <a:off x="4572000" y="932350"/>
            <a:ext cx="4251900" cy="154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18"/>
          <p:cNvSpPr txBox="1">
            <a:spLocks noGrp="1"/>
          </p:cNvSpPr>
          <p:nvPr>
            <p:ph type="title"/>
          </p:nvPr>
        </p:nvSpPr>
        <p:spPr>
          <a:xfrm>
            <a:off x="320038" y="180025"/>
            <a:ext cx="8503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de-by-Side: Table and text">
  <p:cSld name="TITLE_AND_BODY_1_1_1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>
            <a:spLocks noGrp="1"/>
          </p:cNvSpPr>
          <p:nvPr>
            <p:ph type="title"/>
          </p:nvPr>
        </p:nvSpPr>
        <p:spPr>
          <a:xfrm>
            <a:off x="320038" y="180025"/>
            <a:ext cx="8503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1" name="Google Shape;101;p19"/>
          <p:cNvSpPr/>
          <p:nvPr/>
        </p:nvSpPr>
        <p:spPr>
          <a:xfrm>
            <a:off x="-50" y="4800600"/>
            <a:ext cx="9144000" cy="342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9"/>
          <p:cNvSpPr/>
          <p:nvPr/>
        </p:nvSpPr>
        <p:spPr>
          <a:xfrm>
            <a:off x="0" y="4800600"/>
            <a:ext cx="9144000" cy="342900"/>
          </a:xfrm>
          <a:prstGeom prst="rect">
            <a:avLst/>
          </a:prstGeom>
          <a:solidFill>
            <a:srgbClr val="399FD9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3" name="Google Shape;103;p19"/>
          <p:cNvGrpSpPr/>
          <p:nvPr/>
        </p:nvGrpSpPr>
        <p:grpSpPr>
          <a:xfrm>
            <a:off x="0" y="4800600"/>
            <a:ext cx="9144000" cy="342900"/>
            <a:chOff x="0" y="9601200"/>
            <a:chExt cx="18288000" cy="685800"/>
          </a:xfrm>
        </p:grpSpPr>
        <p:sp>
          <p:nvSpPr>
            <p:cNvPr id="104" name="Google Shape;104;p19"/>
            <p:cNvSpPr/>
            <p:nvPr/>
          </p:nvSpPr>
          <p:spPr>
            <a:xfrm>
              <a:off x="0" y="9601200"/>
              <a:ext cx="18288000" cy="685800"/>
            </a:xfrm>
            <a:prstGeom prst="rect">
              <a:avLst/>
            </a:prstGeom>
            <a:solidFill>
              <a:srgbClr val="399FD9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9"/>
            <p:cNvSpPr/>
            <p:nvPr/>
          </p:nvSpPr>
          <p:spPr>
            <a:xfrm>
              <a:off x="15538925" y="9633125"/>
              <a:ext cx="2068750" cy="633025"/>
            </a:xfrm>
            <a:prstGeom prst="rect">
              <a:avLst/>
            </a:prstGeom>
            <a:noFill/>
            <a:ln>
              <a:noFill/>
            </a:ln>
          </p:spPr>
        </p:sp>
      </p:grpSp>
      <p:sp>
        <p:nvSpPr>
          <p:cNvPr id="106" name="Google Shape;106;p19"/>
          <p:cNvSpPr txBox="1">
            <a:spLocks noGrp="1"/>
          </p:cNvSpPr>
          <p:nvPr>
            <p:ph type="body" idx="1"/>
          </p:nvPr>
        </p:nvSpPr>
        <p:spPr>
          <a:xfrm>
            <a:off x="320038" y="837700"/>
            <a:ext cx="4251900" cy="154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de-by-Side: Image with Caption">
  <p:cSld name="TITLE_AND_BODY_1_1_1_1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9" name="Google Shape;109;p20"/>
          <p:cNvSpPr/>
          <p:nvPr/>
        </p:nvSpPr>
        <p:spPr>
          <a:xfrm>
            <a:off x="-50" y="4800600"/>
            <a:ext cx="9144000" cy="342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20"/>
          <p:cNvSpPr/>
          <p:nvPr/>
        </p:nvSpPr>
        <p:spPr>
          <a:xfrm>
            <a:off x="0" y="4800600"/>
            <a:ext cx="9144000" cy="342900"/>
          </a:xfrm>
          <a:prstGeom prst="rect">
            <a:avLst/>
          </a:prstGeom>
          <a:solidFill>
            <a:srgbClr val="399FD9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" name="Google Shape;111;p20"/>
          <p:cNvGrpSpPr/>
          <p:nvPr/>
        </p:nvGrpSpPr>
        <p:grpSpPr>
          <a:xfrm>
            <a:off x="0" y="4800600"/>
            <a:ext cx="9144000" cy="342900"/>
            <a:chOff x="0" y="9601200"/>
            <a:chExt cx="18288000" cy="685800"/>
          </a:xfrm>
        </p:grpSpPr>
        <p:sp>
          <p:nvSpPr>
            <p:cNvPr id="112" name="Google Shape;112;p20"/>
            <p:cNvSpPr/>
            <p:nvPr/>
          </p:nvSpPr>
          <p:spPr>
            <a:xfrm>
              <a:off x="0" y="9601200"/>
              <a:ext cx="18288000" cy="685800"/>
            </a:xfrm>
            <a:prstGeom prst="rect">
              <a:avLst/>
            </a:prstGeom>
            <a:solidFill>
              <a:srgbClr val="399FD9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0"/>
            <p:cNvSpPr/>
            <p:nvPr/>
          </p:nvSpPr>
          <p:spPr>
            <a:xfrm>
              <a:off x="15538925" y="9633125"/>
              <a:ext cx="2068750" cy="633025"/>
            </a:xfrm>
            <a:prstGeom prst="rect">
              <a:avLst/>
            </a:prstGeom>
            <a:noFill/>
            <a:ln>
              <a:noFill/>
            </a:ln>
          </p:spPr>
        </p:sp>
      </p:grpSp>
      <p:sp>
        <p:nvSpPr>
          <p:cNvPr id="114" name="Google Shape;114;p20"/>
          <p:cNvSpPr txBox="1">
            <a:spLocks noGrp="1"/>
          </p:cNvSpPr>
          <p:nvPr>
            <p:ph type="body" idx="1"/>
          </p:nvPr>
        </p:nvSpPr>
        <p:spPr>
          <a:xfrm>
            <a:off x="320038" y="837700"/>
            <a:ext cx="4251900" cy="154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15" name="Google Shape;115;p20"/>
          <p:cNvSpPr txBox="1">
            <a:spLocks noGrp="1"/>
          </p:cNvSpPr>
          <p:nvPr>
            <p:ph type="body" idx="2"/>
          </p:nvPr>
        </p:nvSpPr>
        <p:spPr>
          <a:xfrm>
            <a:off x="320038" y="3669213"/>
            <a:ext cx="4251900" cy="113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just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just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just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just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just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just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just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just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just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16" name="Google Shape;116;p20"/>
          <p:cNvSpPr txBox="1">
            <a:spLocks noGrp="1"/>
          </p:cNvSpPr>
          <p:nvPr>
            <p:ph type="title"/>
          </p:nvPr>
        </p:nvSpPr>
        <p:spPr>
          <a:xfrm>
            <a:off x="320038" y="180025"/>
            <a:ext cx="8503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er Only" type="titleOnly">
  <p:cSld name="TITLE_ONLY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19" name="Google Shape;119;p2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1400"/>
            </a:lvl1pPr>
            <a:lvl2pPr lvl="1" rtl="0">
              <a:buNone/>
              <a:defRPr sz="1400"/>
            </a:lvl2pPr>
            <a:lvl3pPr lvl="2" rtl="0">
              <a:buNone/>
              <a:defRPr sz="1400"/>
            </a:lvl3pPr>
            <a:lvl4pPr lvl="3" rtl="0">
              <a:buNone/>
              <a:defRPr sz="1400"/>
            </a:lvl4pPr>
            <a:lvl5pPr lvl="4" rtl="0">
              <a:buNone/>
              <a:defRPr sz="1400"/>
            </a:lvl5pPr>
            <a:lvl6pPr lvl="5" rtl="0">
              <a:buNone/>
              <a:defRPr sz="1400"/>
            </a:lvl6pPr>
            <a:lvl7pPr lvl="6" rtl="0">
              <a:buNone/>
              <a:defRPr sz="1400"/>
            </a:lvl7pPr>
            <a:lvl8pPr lvl="7" rtl="0">
              <a:buNone/>
              <a:defRPr sz="1400"/>
            </a:lvl8pPr>
            <a:lvl9pPr lvl="8" rtl="0">
              <a:buNone/>
              <a:defRPr sz="14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lt2"/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4" name="Google Shape;124;p2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5" name="Google Shape;125;p2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lt2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20038" y="180025"/>
            <a:ext cx="4251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20038" y="820975"/>
            <a:ext cx="4251900" cy="41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202">
          <p15:clr>
            <a:srgbClr val="FF0000"/>
          </p15:clr>
        </p15:guide>
        <p15:guide id="2" pos="2880">
          <p15:clr>
            <a:srgbClr val="FF0000"/>
          </p15:clr>
        </p15:guide>
        <p15:guide id="3" pos="5558">
          <p15:clr>
            <a:srgbClr val="FF0000"/>
          </p15:clr>
        </p15:guide>
        <p15:guide id="4" orient="horz" pos="113">
          <p15:clr>
            <a:srgbClr val="FF0000"/>
          </p15:clr>
        </p15:guide>
        <p15:guide id="5" orient="horz" pos="3024">
          <p15:clr>
            <a:srgbClr val="FF000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>
            <a:spLocks noGrp="1"/>
          </p:cNvSpPr>
          <p:nvPr>
            <p:ph type="ctrTitle"/>
          </p:nvPr>
        </p:nvSpPr>
        <p:spPr>
          <a:xfrm>
            <a:off x="5036838" y="257175"/>
            <a:ext cx="3650100" cy="18000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 to </a:t>
            </a:r>
            <a:br>
              <a:rPr lang="en"/>
            </a:br>
            <a:r>
              <a:rPr lang="en"/>
              <a:t>Git and GitHub</a:t>
            </a:r>
            <a:endParaRPr/>
          </a:p>
        </p:txBody>
      </p:sp>
      <p:sp>
        <p:nvSpPr>
          <p:cNvPr id="131" name="Google Shape;131;p24"/>
          <p:cNvSpPr txBox="1">
            <a:spLocks noGrp="1"/>
          </p:cNvSpPr>
          <p:nvPr>
            <p:ph type="body" idx="1"/>
          </p:nvPr>
        </p:nvSpPr>
        <p:spPr>
          <a:xfrm>
            <a:off x="0" y="25"/>
            <a:ext cx="4572000" cy="514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2" name="Google Shape;132;p24"/>
          <p:cNvPicPr preferRelativeResize="0"/>
          <p:nvPr/>
        </p:nvPicPr>
        <p:blipFill rotWithShape="1">
          <a:blip r:embed="rId3">
            <a:alphaModFix/>
          </a:blip>
          <a:srcRect t="16537" r="3213" b="16537"/>
          <a:stretch/>
        </p:blipFill>
        <p:spPr>
          <a:xfrm>
            <a:off x="-393625" y="-25"/>
            <a:ext cx="4965625" cy="5143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0" name="Google Shape;200;p33"/>
          <p:cNvCxnSpPr/>
          <p:nvPr/>
        </p:nvCxnSpPr>
        <p:spPr>
          <a:xfrm>
            <a:off x="7764700" y="1778275"/>
            <a:ext cx="0" cy="2538000"/>
          </a:xfrm>
          <a:prstGeom prst="straightConnector1">
            <a:avLst/>
          </a:prstGeom>
          <a:noFill/>
          <a:ln w="222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1" name="Google Shape;201;p33"/>
          <p:cNvSpPr/>
          <p:nvPr/>
        </p:nvSpPr>
        <p:spPr>
          <a:xfrm>
            <a:off x="7019818" y="954497"/>
            <a:ext cx="1489800" cy="647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 cap="rnd" cmpd="sng">
            <a:solidFill>
              <a:srgbClr val="AC0D6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Working Directory</a:t>
            </a:r>
            <a:endParaRPr/>
          </a:p>
        </p:txBody>
      </p:sp>
      <p:sp>
        <p:nvSpPr>
          <p:cNvPr id="202" name="Google Shape;202;p33"/>
          <p:cNvSpPr txBox="1">
            <a:spLocks noGrp="1"/>
          </p:cNvSpPr>
          <p:nvPr>
            <p:ph type="title"/>
          </p:nvPr>
        </p:nvSpPr>
        <p:spPr>
          <a:xfrm>
            <a:off x="472457" y="332425"/>
            <a:ext cx="6597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staging area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33"/>
          <p:cNvSpPr txBox="1">
            <a:spLocks noGrp="1"/>
          </p:cNvSpPr>
          <p:nvPr>
            <p:ph type="body" idx="1"/>
          </p:nvPr>
        </p:nvSpPr>
        <p:spPr>
          <a:xfrm>
            <a:off x="472450" y="990100"/>
            <a:ext cx="5327100" cy="396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The staging area is how we prepare for a </a:t>
            </a:r>
            <a:r>
              <a:rPr lang="en" b="1">
                <a:solidFill>
                  <a:schemeClr val="dk1"/>
                </a:solidFill>
              </a:rPr>
              <a:t>commit</a:t>
            </a:r>
            <a:r>
              <a:rPr lang="en">
                <a:solidFill>
                  <a:schemeClr val="dk1"/>
                </a:solidFill>
              </a:rPr>
              <a:t>.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Before making a commit, we’ll tell git that we want certain files to be “staged” for the </a:t>
            </a:r>
            <a:r>
              <a:rPr lang="en" b="1">
                <a:solidFill>
                  <a:schemeClr val="dk1"/>
                </a:solidFill>
              </a:rPr>
              <a:t>commit</a:t>
            </a:r>
            <a:r>
              <a:rPr lang="en">
                <a:solidFill>
                  <a:schemeClr val="dk1"/>
                </a:solidFill>
              </a:rPr>
              <a:t>.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In non-git terms, we’re telling git that we want it to check this file to see if it’s changed since the last checkpoint.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b="1"/>
          </a:p>
        </p:txBody>
      </p:sp>
      <p:cxnSp>
        <p:nvCxnSpPr>
          <p:cNvPr id="204" name="Google Shape;204;p33"/>
          <p:cNvCxnSpPr/>
          <p:nvPr/>
        </p:nvCxnSpPr>
        <p:spPr>
          <a:xfrm>
            <a:off x="7758700" y="1778275"/>
            <a:ext cx="0" cy="2538000"/>
          </a:xfrm>
          <a:prstGeom prst="straightConnector1">
            <a:avLst/>
          </a:prstGeom>
          <a:noFill/>
          <a:ln w="222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5" name="Google Shape;205;p33"/>
          <p:cNvSpPr/>
          <p:nvPr/>
        </p:nvSpPr>
        <p:spPr>
          <a:xfrm>
            <a:off x="7013824" y="954497"/>
            <a:ext cx="1489800" cy="647400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 w="19050" cap="rnd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Staging Area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0" name="Google Shape;210;p34"/>
          <p:cNvCxnSpPr/>
          <p:nvPr/>
        </p:nvCxnSpPr>
        <p:spPr>
          <a:xfrm>
            <a:off x="7764700" y="1778275"/>
            <a:ext cx="0" cy="2538000"/>
          </a:xfrm>
          <a:prstGeom prst="straightConnector1">
            <a:avLst/>
          </a:prstGeom>
          <a:noFill/>
          <a:ln w="222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1" name="Google Shape;211;p34"/>
          <p:cNvSpPr/>
          <p:nvPr/>
        </p:nvSpPr>
        <p:spPr>
          <a:xfrm>
            <a:off x="7019818" y="954497"/>
            <a:ext cx="1489800" cy="647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 cap="rnd" cmpd="sng">
            <a:solidFill>
              <a:srgbClr val="AC0D6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Working Directory</a:t>
            </a:r>
            <a:endParaRPr/>
          </a:p>
        </p:txBody>
      </p:sp>
      <p:sp>
        <p:nvSpPr>
          <p:cNvPr id="212" name="Google Shape;212;p34"/>
          <p:cNvSpPr txBox="1">
            <a:spLocks noGrp="1"/>
          </p:cNvSpPr>
          <p:nvPr>
            <p:ph type="title"/>
          </p:nvPr>
        </p:nvSpPr>
        <p:spPr>
          <a:xfrm>
            <a:off x="472457" y="332425"/>
            <a:ext cx="6597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repository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34"/>
          <p:cNvSpPr txBox="1">
            <a:spLocks noGrp="1"/>
          </p:cNvSpPr>
          <p:nvPr>
            <p:ph type="body" idx="1"/>
          </p:nvPr>
        </p:nvSpPr>
        <p:spPr>
          <a:xfrm>
            <a:off x="472450" y="990100"/>
            <a:ext cx="5353200" cy="396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Every time we make a </a:t>
            </a:r>
            <a:r>
              <a:rPr lang="en" b="1">
                <a:solidFill>
                  <a:schemeClr val="dk1"/>
                </a:solidFill>
              </a:rPr>
              <a:t>commit</a:t>
            </a:r>
            <a:r>
              <a:rPr lang="en">
                <a:solidFill>
                  <a:schemeClr val="dk1"/>
                </a:solidFill>
              </a:rPr>
              <a:t>, all of those changes are pushed into the repository.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The repository is the holder of all knowledge about each version of a project.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Until the code is </a:t>
            </a:r>
            <a:r>
              <a:rPr lang="en" b="1">
                <a:solidFill>
                  <a:schemeClr val="dk1"/>
                </a:solidFill>
              </a:rPr>
              <a:t>committed</a:t>
            </a:r>
            <a:r>
              <a:rPr lang="en">
                <a:solidFill>
                  <a:schemeClr val="dk1"/>
                </a:solidFill>
              </a:rPr>
              <a:t> to the repository, no checkpoints have been made.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cxnSp>
        <p:nvCxnSpPr>
          <p:cNvPr id="214" name="Google Shape;214;p34"/>
          <p:cNvCxnSpPr/>
          <p:nvPr/>
        </p:nvCxnSpPr>
        <p:spPr>
          <a:xfrm>
            <a:off x="7758700" y="1778275"/>
            <a:ext cx="0" cy="2538000"/>
          </a:xfrm>
          <a:prstGeom prst="straightConnector1">
            <a:avLst/>
          </a:prstGeom>
          <a:noFill/>
          <a:ln w="222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5" name="Google Shape;215;p34"/>
          <p:cNvSpPr/>
          <p:nvPr/>
        </p:nvSpPr>
        <p:spPr>
          <a:xfrm>
            <a:off x="7013824" y="954497"/>
            <a:ext cx="1489800" cy="647400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 w="19050" cap="rnd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Staging Area</a:t>
            </a:r>
            <a:endParaRPr/>
          </a:p>
        </p:txBody>
      </p:sp>
      <p:cxnSp>
        <p:nvCxnSpPr>
          <p:cNvPr id="216" name="Google Shape;216;p34"/>
          <p:cNvCxnSpPr/>
          <p:nvPr/>
        </p:nvCxnSpPr>
        <p:spPr>
          <a:xfrm>
            <a:off x="7752700" y="1778275"/>
            <a:ext cx="0" cy="2538000"/>
          </a:xfrm>
          <a:prstGeom prst="straightConnector1">
            <a:avLst/>
          </a:prstGeom>
          <a:noFill/>
          <a:ln w="222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7" name="Google Shape;217;p34"/>
          <p:cNvSpPr/>
          <p:nvPr/>
        </p:nvSpPr>
        <p:spPr>
          <a:xfrm>
            <a:off x="7007830" y="954497"/>
            <a:ext cx="1489800" cy="647400"/>
          </a:xfrm>
          <a:prstGeom prst="roundRect">
            <a:avLst>
              <a:gd name="adj" fmla="val 16667"/>
            </a:avLst>
          </a:prstGeom>
          <a:solidFill>
            <a:srgbClr val="1B4662"/>
          </a:solidFill>
          <a:ln w="19050" cap="rnd" cmpd="sng">
            <a:solidFill>
              <a:srgbClr val="122F4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Repository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2" name="Google Shape;222;p35"/>
          <p:cNvCxnSpPr/>
          <p:nvPr/>
        </p:nvCxnSpPr>
        <p:spPr>
          <a:xfrm>
            <a:off x="2506900" y="2006875"/>
            <a:ext cx="0" cy="2538000"/>
          </a:xfrm>
          <a:prstGeom prst="straightConnector1">
            <a:avLst/>
          </a:prstGeom>
          <a:noFill/>
          <a:ln w="222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3" name="Google Shape;223;p35"/>
          <p:cNvSpPr/>
          <p:nvPr/>
        </p:nvSpPr>
        <p:spPr>
          <a:xfrm>
            <a:off x="1762018" y="1183097"/>
            <a:ext cx="1489800" cy="647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 cap="rnd" cmpd="sng">
            <a:solidFill>
              <a:srgbClr val="AC0D6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Working Directory</a:t>
            </a:r>
            <a:endParaRPr/>
          </a:p>
        </p:txBody>
      </p:sp>
      <p:cxnSp>
        <p:nvCxnSpPr>
          <p:cNvPr id="224" name="Google Shape;224;p35"/>
          <p:cNvCxnSpPr/>
          <p:nvPr/>
        </p:nvCxnSpPr>
        <p:spPr>
          <a:xfrm>
            <a:off x="4405900" y="2006875"/>
            <a:ext cx="0" cy="2538000"/>
          </a:xfrm>
          <a:prstGeom prst="straightConnector1">
            <a:avLst/>
          </a:prstGeom>
          <a:noFill/>
          <a:ln w="222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5" name="Google Shape;225;p35"/>
          <p:cNvSpPr/>
          <p:nvPr/>
        </p:nvSpPr>
        <p:spPr>
          <a:xfrm>
            <a:off x="3661024" y="1183097"/>
            <a:ext cx="1489800" cy="647400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 w="19050" cap="rnd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Staging Area</a:t>
            </a:r>
            <a:endParaRPr/>
          </a:p>
        </p:txBody>
      </p:sp>
      <p:cxnSp>
        <p:nvCxnSpPr>
          <p:cNvPr id="226" name="Google Shape;226;p35"/>
          <p:cNvCxnSpPr/>
          <p:nvPr/>
        </p:nvCxnSpPr>
        <p:spPr>
          <a:xfrm>
            <a:off x="6304900" y="2006875"/>
            <a:ext cx="0" cy="2538000"/>
          </a:xfrm>
          <a:prstGeom prst="straightConnector1">
            <a:avLst/>
          </a:prstGeom>
          <a:noFill/>
          <a:ln w="222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7" name="Google Shape;227;p35"/>
          <p:cNvSpPr/>
          <p:nvPr/>
        </p:nvSpPr>
        <p:spPr>
          <a:xfrm>
            <a:off x="5560030" y="1183097"/>
            <a:ext cx="1489800" cy="647400"/>
          </a:xfrm>
          <a:prstGeom prst="roundRect">
            <a:avLst>
              <a:gd name="adj" fmla="val 16667"/>
            </a:avLst>
          </a:prstGeom>
          <a:solidFill>
            <a:srgbClr val="1B4662"/>
          </a:solidFill>
          <a:ln w="19050" cap="rnd" cmpd="sng">
            <a:solidFill>
              <a:srgbClr val="122F4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Repository</a:t>
            </a:r>
            <a:endParaRPr/>
          </a:p>
        </p:txBody>
      </p:sp>
      <p:sp>
        <p:nvSpPr>
          <p:cNvPr id="228" name="Google Shape;228;p35"/>
          <p:cNvSpPr txBox="1">
            <a:spLocks noGrp="1"/>
          </p:cNvSpPr>
          <p:nvPr>
            <p:ph type="title"/>
          </p:nvPr>
        </p:nvSpPr>
        <p:spPr>
          <a:xfrm>
            <a:off x="472457" y="332425"/>
            <a:ext cx="6597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1: Add files to staging area</a:t>
            </a:r>
            <a:endParaRPr/>
          </a:p>
        </p:txBody>
      </p:sp>
      <p:sp>
        <p:nvSpPr>
          <p:cNvPr id="229" name="Google Shape;229;p35"/>
          <p:cNvSpPr/>
          <p:nvPr/>
        </p:nvSpPr>
        <p:spPr>
          <a:xfrm>
            <a:off x="1962364" y="2471791"/>
            <a:ext cx="1089000" cy="708900"/>
          </a:xfrm>
          <a:prstGeom prst="roundRect">
            <a:avLst>
              <a:gd name="adj" fmla="val 16667"/>
            </a:avLst>
          </a:prstGeom>
          <a:solidFill>
            <a:srgbClr val="E7A6BA">
              <a:alpha val="29800"/>
            </a:srgbClr>
          </a:solidFill>
          <a:ln w="19050" cap="rnd" cmpd="sng">
            <a:solidFill>
              <a:srgbClr val="DB7A9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Code. Code. Code.</a:t>
            </a:r>
            <a:endParaRPr/>
          </a:p>
        </p:txBody>
      </p:sp>
      <p:sp>
        <p:nvSpPr>
          <p:cNvPr id="230" name="Google Shape;230;p35"/>
          <p:cNvSpPr/>
          <p:nvPr/>
        </p:nvSpPr>
        <p:spPr>
          <a:xfrm>
            <a:off x="3861369" y="2471790"/>
            <a:ext cx="1089000" cy="708900"/>
          </a:xfrm>
          <a:prstGeom prst="roundRect">
            <a:avLst>
              <a:gd name="adj" fmla="val 16667"/>
            </a:avLst>
          </a:prstGeom>
          <a:solidFill>
            <a:srgbClr val="E7A6BA"/>
          </a:solidFill>
          <a:ln w="19050" cap="rnd" cmpd="sng">
            <a:solidFill>
              <a:srgbClr val="DB7A9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Code. Code. Code.</a:t>
            </a:r>
            <a:endParaRPr/>
          </a:p>
        </p:txBody>
      </p:sp>
      <p:sp>
        <p:nvSpPr>
          <p:cNvPr id="231" name="Google Shape;231;p35"/>
          <p:cNvSpPr/>
          <p:nvPr/>
        </p:nvSpPr>
        <p:spPr>
          <a:xfrm>
            <a:off x="3143892" y="2687548"/>
            <a:ext cx="636900" cy="2979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19050" cap="rnd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35"/>
          <p:cNvSpPr/>
          <p:nvPr/>
        </p:nvSpPr>
        <p:spPr>
          <a:xfrm>
            <a:off x="1723261" y="3657258"/>
            <a:ext cx="3503700" cy="595800"/>
          </a:xfrm>
          <a:prstGeom prst="rect">
            <a:avLst/>
          </a:prstGeom>
          <a:solidFill>
            <a:srgbClr val="D8D8D8"/>
          </a:solidFill>
          <a:ln w="19050" cap="rnd" cmpd="sng">
            <a:solidFill>
              <a:srgbClr val="BBBBB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0" i="0" u="none" strike="noStrike" cap="non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git </a:t>
            </a:r>
            <a:r>
              <a:rPr lang="en" sz="1800" b="1" i="0" u="none" strike="noStrike" cap="non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add</a:t>
            </a:r>
            <a:r>
              <a:rPr lang="en" sz="1800" b="0" i="0" u="none" strike="noStrike" cap="non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my_code_file.py</a:t>
            </a:r>
            <a:endParaRPr sz="1800" b="0" i="0" u="none" strike="noStrike" cap="non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7" name="Google Shape;237;p36"/>
          <p:cNvCxnSpPr/>
          <p:nvPr/>
        </p:nvCxnSpPr>
        <p:spPr>
          <a:xfrm>
            <a:off x="2506900" y="2006875"/>
            <a:ext cx="0" cy="2538000"/>
          </a:xfrm>
          <a:prstGeom prst="straightConnector1">
            <a:avLst/>
          </a:prstGeom>
          <a:noFill/>
          <a:ln w="222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38" name="Google Shape;238;p36"/>
          <p:cNvSpPr/>
          <p:nvPr/>
        </p:nvSpPr>
        <p:spPr>
          <a:xfrm>
            <a:off x="1762018" y="1183097"/>
            <a:ext cx="1489800" cy="647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 cap="rnd" cmpd="sng">
            <a:solidFill>
              <a:srgbClr val="AC0D6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Working Directory</a:t>
            </a:r>
            <a:endParaRPr/>
          </a:p>
        </p:txBody>
      </p:sp>
      <p:cxnSp>
        <p:nvCxnSpPr>
          <p:cNvPr id="239" name="Google Shape;239;p36"/>
          <p:cNvCxnSpPr/>
          <p:nvPr/>
        </p:nvCxnSpPr>
        <p:spPr>
          <a:xfrm>
            <a:off x="4405900" y="2006875"/>
            <a:ext cx="0" cy="2538000"/>
          </a:xfrm>
          <a:prstGeom prst="straightConnector1">
            <a:avLst/>
          </a:prstGeom>
          <a:noFill/>
          <a:ln w="222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40" name="Google Shape;240;p36"/>
          <p:cNvSpPr/>
          <p:nvPr/>
        </p:nvSpPr>
        <p:spPr>
          <a:xfrm>
            <a:off x="3661024" y="1183097"/>
            <a:ext cx="1489800" cy="647400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 w="19050" cap="rnd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Staging Area</a:t>
            </a:r>
            <a:endParaRPr/>
          </a:p>
        </p:txBody>
      </p:sp>
      <p:cxnSp>
        <p:nvCxnSpPr>
          <p:cNvPr id="241" name="Google Shape;241;p36"/>
          <p:cNvCxnSpPr/>
          <p:nvPr/>
        </p:nvCxnSpPr>
        <p:spPr>
          <a:xfrm>
            <a:off x="6304900" y="2006875"/>
            <a:ext cx="0" cy="2538000"/>
          </a:xfrm>
          <a:prstGeom prst="straightConnector1">
            <a:avLst/>
          </a:prstGeom>
          <a:noFill/>
          <a:ln w="222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42" name="Google Shape;242;p36"/>
          <p:cNvSpPr/>
          <p:nvPr/>
        </p:nvSpPr>
        <p:spPr>
          <a:xfrm>
            <a:off x="5560030" y="1183097"/>
            <a:ext cx="1489800" cy="647400"/>
          </a:xfrm>
          <a:prstGeom prst="roundRect">
            <a:avLst>
              <a:gd name="adj" fmla="val 16667"/>
            </a:avLst>
          </a:prstGeom>
          <a:solidFill>
            <a:srgbClr val="1B4662"/>
          </a:solidFill>
          <a:ln w="19050" cap="rnd" cmpd="sng">
            <a:solidFill>
              <a:srgbClr val="122F4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Repository</a:t>
            </a:r>
            <a:endParaRPr/>
          </a:p>
        </p:txBody>
      </p:sp>
      <p:sp>
        <p:nvSpPr>
          <p:cNvPr id="243" name="Google Shape;243;p36"/>
          <p:cNvSpPr txBox="1">
            <a:spLocks noGrp="1"/>
          </p:cNvSpPr>
          <p:nvPr>
            <p:ph type="title"/>
          </p:nvPr>
        </p:nvSpPr>
        <p:spPr>
          <a:xfrm>
            <a:off x="472457" y="332425"/>
            <a:ext cx="6597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2: Commit all files in staging area</a:t>
            </a:r>
            <a:endParaRPr/>
          </a:p>
        </p:txBody>
      </p:sp>
      <p:sp>
        <p:nvSpPr>
          <p:cNvPr id="244" name="Google Shape;244;p36"/>
          <p:cNvSpPr/>
          <p:nvPr/>
        </p:nvSpPr>
        <p:spPr>
          <a:xfrm>
            <a:off x="1962364" y="2471791"/>
            <a:ext cx="1089000" cy="708900"/>
          </a:xfrm>
          <a:prstGeom prst="roundRect">
            <a:avLst>
              <a:gd name="adj" fmla="val 16667"/>
            </a:avLst>
          </a:prstGeom>
          <a:solidFill>
            <a:srgbClr val="E7A6BA">
              <a:alpha val="29800"/>
            </a:srgbClr>
          </a:solidFill>
          <a:ln w="19050" cap="rnd" cmpd="sng">
            <a:solidFill>
              <a:srgbClr val="DB7A9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Code. Code. Code.</a:t>
            </a:r>
            <a:endParaRPr/>
          </a:p>
        </p:txBody>
      </p:sp>
      <p:sp>
        <p:nvSpPr>
          <p:cNvPr id="245" name="Google Shape;245;p36"/>
          <p:cNvSpPr/>
          <p:nvPr/>
        </p:nvSpPr>
        <p:spPr>
          <a:xfrm>
            <a:off x="3143892" y="2687548"/>
            <a:ext cx="636900" cy="2979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19050" cap="rnd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36"/>
          <p:cNvSpPr/>
          <p:nvPr/>
        </p:nvSpPr>
        <p:spPr>
          <a:xfrm>
            <a:off x="5760378" y="2471790"/>
            <a:ext cx="1089000" cy="708900"/>
          </a:xfrm>
          <a:prstGeom prst="roundRect">
            <a:avLst>
              <a:gd name="adj" fmla="val 16667"/>
            </a:avLst>
          </a:prstGeom>
          <a:solidFill>
            <a:srgbClr val="E7A6BA"/>
          </a:solidFill>
          <a:ln w="19050" cap="rnd" cmpd="sng">
            <a:solidFill>
              <a:srgbClr val="DB7A9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Code. Code. Code.</a:t>
            </a:r>
            <a:endParaRPr/>
          </a:p>
        </p:txBody>
      </p:sp>
      <p:sp>
        <p:nvSpPr>
          <p:cNvPr id="247" name="Google Shape;247;p36"/>
          <p:cNvSpPr/>
          <p:nvPr/>
        </p:nvSpPr>
        <p:spPr>
          <a:xfrm>
            <a:off x="5054882" y="2687548"/>
            <a:ext cx="636900" cy="2979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19050" cap="rnd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36"/>
          <p:cNvSpPr/>
          <p:nvPr/>
        </p:nvSpPr>
        <p:spPr>
          <a:xfrm>
            <a:off x="3867364" y="2471791"/>
            <a:ext cx="1089000" cy="708900"/>
          </a:xfrm>
          <a:prstGeom prst="roundRect">
            <a:avLst>
              <a:gd name="adj" fmla="val 16667"/>
            </a:avLst>
          </a:prstGeom>
          <a:solidFill>
            <a:srgbClr val="E7A6BA">
              <a:alpha val="29800"/>
            </a:srgbClr>
          </a:solidFill>
          <a:ln w="19050" cap="rnd" cmpd="sng">
            <a:solidFill>
              <a:srgbClr val="DB7A9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Code. Code. Code.</a:t>
            </a:r>
            <a:endParaRPr/>
          </a:p>
        </p:txBody>
      </p:sp>
      <p:sp>
        <p:nvSpPr>
          <p:cNvPr id="249" name="Google Shape;249;p36"/>
          <p:cNvSpPr/>
          <p:nvPr/>
        </p:nvSpPr>
        <p:spPr>
          <a:xfrm>
            <a:off x="1430356" y="3747346"/>
            <a:ext cx="6057300" cy="595800"/>
          </a:xfrm>
          <a:prstGeom prst="rect">
            <a:avLst/>
          </a:prstGeom>
          <a:solidFill>
            <a:srgbClr val="DDDDDD"/>
          </a:solidFill>
          <a:ln w="19050" cap="rnd" cmpd="sng">
            <a:solidFill>
              <a:srgbClr val="BBBBB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0" i="0" u="none" strike="noStrike" cap="non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git </a:t>
            </a:r>
            <a:r>
              <a:rPr lang="en" sz="1800" b="1" i="0" u="none" strike="noStrike" cap="non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commit</a:t>
            </a:r>
            <a:r>
              <a:rPr lang="en" sz="1800" b="0" i="0" u="none" strike="noStrike" cap="non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–m “making my first checkpoint”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7"/>
          <p:cNvSpPr txBox="1">
            <a:spLocks noGrp="1"/>
          </p:cNvSpPr>
          <p:nvPr>
            <p:ph type="title"/>
          </p:nvPr>
        </p:nvSpPr>
        <p:spPr>
          <a:xfrm>
            <a:off x="320058" y="180025"/>
            <a:ext cx="7122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commit messages should be clear</a:t>
            </a:r>
            <a:endParaRPr/>
          </a:p>
        </p:txBody>
      </p:sp>
      <p:sp>
        <p:nvSpPr>
          <p:cNvPr id="255" name="Google Shape;255;p37"/>
          <p:cNvSpPr txBox="1">
            <a:spLocks noGrp="1"/>
          </p:cNvSpPr>
          <p:nvPr>
            <p:ph type="body" idx="1"/>
          </p:nvPr>
        </p:nvSpPr>
        <p:spPr>
          <a:xfrm>
            <a:off x="1314825" y="2019475"/>
            <a:ext cx="7253400" cy="18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434343"/>
              </a:solidFill>
            </a:endParaRPr>
          </a:p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434343"/>
                </a:solidFill>
              </a:rPr>
              <a:t>Commit messages should:</a:t>
            </a:r>
            <a:endParaRPr b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n">
                <a:solidFill>
                  <a:srgbClr val="434343"/>
                </a:solidFill>
              </a:rPr>
              <a:t>Clearly state what’s changed since the last commit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n">
                <a:solidFill>
                  <a:srgbClr val="434343"/>
                </a:solidFill>
              </a:rPr>
              <a:t>Tell what bugs were fixed, and what new code was added</a:t>
            </a:r>
            <a:endParaRPr/>
          </a:p>
        </p:txBody>
      </p:sp>
      <p:sp>
        <p:nvSpPr>
          <p:cNvPr id="256" name="Google Shape;256;p37"/>
          <p:cNvSpPr/>
          <p:nvPr/>
        </p:nvSpPr>
        <p:spPr>
          <a:xfrm>
            <a:off x="1384756" y="1337496"/>
            <a:ext cx="6057300" cy="595800"/>
          </a:xfrm>
          <a:prstGeom prst="rect">
            <a:avLst/>
          </a:prstGeom>
          <a:solidFill>
            <a:srgbClr val="DDDDDD"/>
          </a:solidFill>
          <a:ln w="19050" cap="rnd" cmpd="sng">
            <a:solidFill>
              <a:srgbClr val="BBBBB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0" i="0" u="none" strike="noStrike" cap="non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git </a:t>
            </a:r>
            <a:r>
              <a:rPr lang="en" sz="1800" b="1" i="0" u="none" strike="noStrike" cap="non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commit</a:t>
            </a:r>
            <a:r>
              <a:rPr lang="en" sz="1800" b="0" i="0" u="none" strike="noStrike" cap="non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–m “making my first checkpoint”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8"/>
          <p:cNvSpPr txBox="1">
            <a:spLocks noGrp="1"/>
          </p:cNvSpPr>
          <p:nvPr>
            <p:ph type="title"/>
          </p:nvPr>
        </p:nvSpPr>
        <p:spPr>
          <a:xfrm>
            <a:off x="320058" y="180025"/>
            <a:ext cx="7122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commit messages should be clear</a:t>
            </a:r>
            <a:endParaRPr/>
          </a:p>
        </p:txBody>
      </p:sp>
      <p:sp>
        <p:nvSpPr>
          <p:cNvPr id="262" name="Google Shape;262;p38"/>
          <p:cNvSpPr txBox="1">
            <a:spLocks noGrp="1"/>
          </p:cNvSpPr>
          <p:nvPr>
            <p:ph type="body" idx="1"/>
          </p:nvPr>
        </p:nvSpPr>
        <p:spPr>
          <a:xfrm>
            <a:off x="1384750" y="2326950"/>
            <a:ext cx="6120600" cy="12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If we remove the </a:t>
            </a:r>
            <a:r>
              <a:rPr lang="en" b="1">
                <a:solidFill>
                  <a:srgbClr val="434343"/>
                </a:solidFill>
              </a:rPr>
              <a:t>-m</a:t>
            </a:r>
            <a:r>
              <a:rPr lang="en">
                <a:solidFill>
                  <a:srgbClr val="434343"/>
                </a:solidFill>
              </a:rPr>
              <a:t> “message here” part from the previous example, we will be taken to a text editor to make our commit messages instead and can make it more specific.</a:t>
            </a:r>
            <a:endParaRPr/>
          </a:p>
        </p:txBody>
      </p:sp>
      <p:sp>
        <p:nvSpPr>
          <p:cNvPr id="263" name="Google Shape;263;p38"/>
          <p:cNvSpPr/>
          <p:nvPr/>
        </p:nvSpPr>
        <p:spPr>
          <a:xfrm>
            <a:off x="1416406" y="1346909"/>
            <a:ext cx="6057300" cy="595800"/>
          </a:xfrm>
          <a:prstGeom prst="rect">
            <a:avLst/>
          </a:prstGeom>
          <a:solidFill>
            <a:srgbClr val="DDDDDD"/>
          </a:solidFill>
          <a:ln w="19050" cap="rnd" cmpd="sng">
            <a:solidFill>
              <a:srgbClr val="BBBBB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0" i="0" u="none" strike="noStrike" cap="non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git </a:t>
            </a:r>
            <a:r>
              <a:rPr lang="en" sz="1800" b="1" i="0" u="none" strike="noStrike" cap="non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commit</a:t>
            </a:r>
            <a:r>
              <a:rPr lang="en" sz="1800" b="0" i="0" u="none" strike="noStrike" cap="non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–m “making my first checkpoint”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9"/>
          <p:cNvSpPr txBox="1">
            <a:spLocks noGrp="1"/>
          </p:cNvSpPr>
          <p:nvPr>
            <p:ph type="ctrTitle"/>
          </p:nvPr>
        </p:nvSpPr>
        <p:spPr>
          <a:xfrm>
            <a:off x="5036850" y="257175"/>
            <a:ext cx="3650100" cy="3151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Chapter 3: Git Reset</a:t>
            </a:r>
            <a:endParaRPr/>
          </a:p>
        </p:txBody>
      </p:sp>
      <p:sp>
        <p:nvSpPr>
          <p:cNvPr id="269" name="Google Shape;269;p39"/>
          <p:cNvSpPr txBox="1">
            <a:spLocks noGrp="1"/>
          </p:cNvSpPr>
          <p:nvPr>
            <p:ph type="body" idx="1"/>
          </p:nvPr>
        </p:nvSpPr>
        <p:spPr>
          <a:xfrm>
            <a:off x="0" y="25"/>
            <a:ext cx="4572000" cy="514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70" name="Google Shape;270;p39"/>
          <p:cNvPicPr preferRelativeResize="0"/>
          <p:nvPr/>
        </p:nvPicPr>
        <p:blipFill rotWithShape="1">
          <a:blip r:embed="rId3">
            <a:alphaModFix/>
          </a:blip>
          <a:srcRect l="15727" r="25013"/>
          <a:stretch/>
        </p:blipFill>
        <p:spPr>
          <a:xfrm>
            <a:off x="0" y="0"/>
            <a:ext cx="4572001" cy="514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 Objectives</a:t>
            </a:r>
            <a:endParaRPr/>
          </a:p>
        </p:txBody>
      </p:sp>
      <p:sp>
        <p:nvSpPr>
          <p:cNvPr id="276" name="Google Shape;276;p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dirty="0">
                <a:solidFill>
                  <a:schemeClr val="dk1"/>
                </a:solidFill>
              </a:rPr>
              <a:t>Describe how to revert to a previous Git stage using Git </a:t>
            </a:r>
            <a:r>
              <a:rPr lang="en" b="1" dirty="0">
                <a:solidFill>
                  <a:schemeClr val="dk1"/>
                </a:solidFill>
              </a:rPr>
              <a:t>reset</a:t>
            </a: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dirty="0">
                <a:solidFill>
                  <a:schemeClr val="dk1"/>
                </a:solidFill>
              </a:rPr>
              <a:t>Explain what  </a:t>
            </a:r>
            <a:r>
              <a:rPr lang="en" b="1" dirty="0">
                <a:solidFill>
                  <a:schemeClr val="dk1"/>
                </a:solidFill>
              </a:rPr>
              <a:t>git log</a:t>
            </a:r>
            <a:r>
              <a:rPr lang="en" dirty="0">
                <a:solidFill>
                  <a:schemeClr val="dk1"/>
                </a:solidFill>
              </a:rPr>
              <a:t> can be used for</a:t>
            </a: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1" name="Google Shape;281;p41"/>
          <p:cNvCxnSpPr/>
          <p:nvPr/>
        </p:nvCxnSpPr>
        <p:spPr>
          <a:xfrm>
            <a:off x="2887900" y="2006875"/>
            <a:ext cx="0" cy="2538000"/>
          </a:xfrm>
          <a:prstGeom prst="straightConnector1">
            <a:avLst/>
          </a:prstGeom>
          <a:noFill/>
          <a:ln w="222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82" name="Google Shape;282;p41"/>
          <p:cNvSpPr/>
          <p:nvPr/>
        </p:nvSpPr>
        <p:spPr>
          <a:xfrm>
            <a:off x="2143018" y="1183097"/>
            <a:ext cx="1489800" cy="647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 cap="rnd" cmpd="sng">
            <a:solidFill>
              <a:srgbClr val="AC0D6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Working Directory</a:t>
            </a:r>
            <a:endParaRPr/>
          </a:p>
        </p:txBody>
      </p:sp>
      <p:cxnSp>
        <p:nvCxnSpPr>
          <p:cNvPr id="283" name="Google Shape;283;p41"/>
          <p:cNvCxnSpPr/>
          <p:nvPr/>
        </p:nvCxnSpPr>
        <p:spPr>
          <a:xfrm>
            <a:off x="4786900" y="2006875"/>
            <a:ext cx="0" cy="2538000"/>
          </a:xfrm>
          <a:prstGeom prst="straightConnector1">
            <a:avLst/>
          </a:prstGeom>
          <a:noFill/>
          <a:ln w="222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84" name="Google Shape;284;p41"/>
          <p:cNvSpPr/>
          <p:nvPr/>
        </p:nvSpPr>
        <p:spPr>
          <a:xfrm>
            <a:off x="4042024" y="1183097"/>
            <a:ext cx="1489800" cy="647400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 w="19050" cap="rnd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Staging Area</a:t>
            </a:r>
            <a:endParaRPr/>
          </a:p>
        </p:txBody>
      </p:sp>
      <p:cxnSp>
        <p:nvCxnSpPr>
          <p:cNvPr id="285" name="Google Shape;285;p41"/>
          <p:cNvCxnSpPr/>
          <p:nvPr/>
        </p:nvCxnSpPr>
        <p:spPr>
          <a:xfrm>
            <a:off x="6685900" y="2006875"/>
            <a:ext cx="0" cy="2538000"/>
          </a:xfrm>
          <a:prstGeom prst="straightConnector1">
            <a:avLst/>
          </a:prstGeom>
          <a:noFill/>
          <a:ln w="222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86" name="Google Shape;286;p41"/>
          <p:cNvSpPr/>
          <p:nvPr/>
        </p:nvSpPr>
        <p:spPr>
          <a:xfrm>
            <a:off x="5941030" y="1183097"/>
            <a:ext cx="1489800" cy="647400"/>
          </a:xfrm>
          <a:prstGeom prst="roundRect">
            <a:avLst>
              <a:gd name="adj" fmla="val 16667"/>
            </a:avLst>
          </a:prstGeom>
          <a:solidFill>
            <a:srgbClr val="1B4662"/>
          </a:solidFill>
          <a:ln w="19050" cap="rnd" cmpd="sng">
            <a:solidFill>
              <a:srgbClr val="122F4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Repository</a:t>
            </a:r>
            <a:endParaRPr/>
          </a:p>
        </p:txBody>
      </p:sp>
      <p:sp>
        <p:nvSpPr>
          <p:cNvPr id="287" name="Google Shape;287;p41"/>
          <p:cNvSpPr txBox="1">
            <a:spLocks noGrp="1"/>
          </p:cNvSpPr>
          <p:nvPr>
            <p:ph type="title"/>
          </p:nvPr>
        </p:nvSpPr>
        <p:spPr>
          <a:xfrm>
            <a:off x="472457" y="332425"/>
            <a:ext cx="6597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can we revert to a previous commit?</a:t>
            </a:r>
            <a:endParaRPr/>
          </a:p>
        </p:txBody>
      </p:sp>
      <p:sp>
        <p:nvSpPr>
          <p:cNvPr id="288" name="Google Shape;288;p41"/>
          <p:cNvSpPr/>
          <p:nvPr/>
        </p:nvSpPr>
        <p:spPr>
          <a:xfrm>
            <a:off x="2343364" y="2471791"/>
            <a:ext cx="1089000" cy="708900"/>
          </a:xfrm>
          <a:prstGeom prst="roundRect">
            <a:avLst>
              <a:gd name="adj" fmla="val 16667"/>
            </a:avLst>
          </a:prstGeom>
          <a:solidFill>
            <a:srgbClr val="E7A6BA">
              <a:alpha val="29800"/>
            </a:srgbClr>
          </a:solidFill>
          <a:ln w="19050" cap="rnd" cmpd="sng">
            <a:solidFill>
              <a:srgbClr val="DB7A9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Code. Code. Code.</a:t>
            </a:r>
            <a:endParaRPr/>
          </a:p>
        </p:txBody>
      </p:sp>
      <p:sp>
        <p:nvSpPr>
          <p:cNvPr id="289" name="Google Shape;289;p41"/>
          <p:cNvSpPr/>
          <p:nvPr/>
        </p:nvSpPr>
        <p:spPr>
          <a:xfrm>
            <a:off x="3524892" y="2687548"/>
            <a:ext cx="636900" cy="2979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19050" cap="rnd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41"/>
          <p:cNvSpPr/>
          <p:nvPr/>
        </p:nvSpPr>
        <p:spPr>
          <a:xfrm>
            <a:off x="6141378" y="2471790"/>
            <a:ext cx="1089000" cy="708900"/>
          </a:xfrm>
          <a:prstGeom prst="roundRect">
            <a:avLst>
              <a:gd name="adj" fmla="val 16667"/>
            </a:avLst>
          </a:prstGeom>
          <a:solidFill>
            <a:srgbClr val="E7A6BA"/>
          </a:solidFill>
          <a:ln w="19050" cap="rnd" cmpd="sng">
            <a:solidFill>
              <a:srgbClr val="DB7A9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Code. Code. Code.</a:t>
            </a:r>
            <a:endParaRPr/>
          </a:p>
        </p:txBody>
      </p:sp>
      <p:sp>
        <p:nvSpPr>
          <p:cNvPr id="291" name="Google Shape;291;p41"/>
          <p:cNvSpPr/>
          <p:nvPr/>
        </p:nvSpPr>
        <p:spPr>
          <a:xfrm>
            <a:off x="5435882" y="2687548"/>
            <a:ext cx="636900" cy="2979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19050" cap="rnd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41"/>
          <p:cNvSpPr/>
          <p:nvPr/>
        </p:nvSpPr>
        <p:spPr>
          <a:xfrm>
            <a:off x="4248364" y="2471791"/>
            <a:ext cx="1089000" cy="708900"/>
          </a:xfrm>
          <a:prstGeom prst="roundRect">
            <a:avLst>
              <a:gd name="adj" fmla="val 16667"/>
            </a:avLst>
          </a:prstGeom>
          <a:solidFill>
            <a:srgbClr val="E7A6BA">
              <a:alpha val="29800"/>
            </a:srgbClr>
          </a:solidFill>
          <a:ln w="19050" cap="rnd" cmpd="sng">
            <a:solidFill>
              <a:srgbClr val="DB7A9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Code. Code. Code.</a:t>
            </a:r>
            <a:endParaRPr/>
          </a:p>
        </p:txBody>
      </p:sp>
      <p:sp>
        <p:nvSpPr>
          <p:cNvPr id="293" name="Google Shape;293;p41"/>
          <p:cNvSpPr/>
          <p:nvPr/>
        </p:nvSpPr>
        <p:spPr>
          <a:xfrm>
            <a:off x="2343363" y="3556207"/>
            <a:ext cx="1089000" cy="708900"/>
          </a:xfrm>
          <a:prstGeom prst="roundRect">
            <a:avLst>
              <a:gd name="adj" fmla="val 16667"/>
            </a:avLst>
          </a:prstGeom>
          <a:solidFill>
            <a:srgbClr val="C8DFF0"/>
          </a:solidFill>
          <a:ln w="19050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Code. Code. YEAH.</a:t>
            </a:r>
            <a:endParaRPr/>
          </a:p>
        </p:txBody>
      </p:sp>
      <p:sp>
        <p:nvSpPr>
          <p:cNvPr id="294" name="Google Shape;294;p41"/>
          <p:cNvSpPr/>
          <p:nvPr/>
        </p:nvSpPr>
        <p:spPr>
          <a:xfrm>
            <a:off x="3524892" y="3754348"/>
            <a:ext cx="636900" cy="2979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19050" cap="rnd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41"/>
          <p:cNvSpPr/>
          <p:nvPr/>
        </p:nvSpPr>
        <p:spPr>
          <a:xfrm>
            <a:off x="4248363" y="3556207"/>
            <a:ext cx="1089000" cy="708900"/>
          </a:xfrm>
          <a:prstGeom prst="roundRect">
            <a:avLst>
              <a:gd name="adj" fmla="val 16667"/>
            </a:avLst>
          </a:prstGeom>
          <a:solidFill>
            <a:srgbClr val="C8DFF0"/>
          </a:solidFill>
          <a:ln w="19050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Code. Code. YEAH.</a:t>
            </a:r>
            <a:endParaRPr/>
          </a:p>
        </p:txBody>
      </p:sp>
      <p:sp>
        <p:nvSpPr>
          <p:cNvPr id="296" name="Google Shape;296;p41"/>
          <p:cNvSpPr/>
          <p:nvPr/>
        </p:nvSpPr>
        <p:spPr>
          <a:xfrm>
            <a:off x="5435882" y="3754348"/>
            <a:ext cx="636900" cy="2979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19050" cap="rnd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41"/>
          <p:cNvSpPr/>
          <p:nvPr/>
        </p:nvSpPr>
        <p:spPr>
          <a:xfrm>
            <a:off x="6153363" y="3556207"/>
            <a:ext cx="1089000" cy="708900"/>
          </a:xfrm>
          <a:prstGeom prst="roundRect">
            <a:avLst>
              <a:gd name="adj" fmla="val 16667"/>
            </a:avLst>
          </a:prstGeom>
          <a:solidFill>
            <a:srgbClr val="C8DFF0"/>
          </a:solidFill>
          <a:ln w="19050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Code. Code. YEAH.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2"/>
          <p:cNvSpPr txBox="1">
            <a:spLocks noGrp="1"/>
          </p:cNvSpPr>
          <p:nvPr>
            <p:ph type="title"/>
          </p:nvPr>
        </p:nvSpPr>
        <p:spPr>
          <a:xfrm>
            <a:off x="472457" y="332425"/>
            <a:ext cx="6597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Git Log</a:t>
            </a:r>
            <a:endParaRPr/>
          </a:p>
        </p:txBody>
      </p:sp>
      <p:grpSp>
        <p:nvGrpSpPr>
          <p:cNvPr id="303" name="Google Shape;303;p42"/>
          <p:cNvGrpSpPr/>
          <p:nvPr/>
        </p:nvGrpSpPr>
        <p:grpSpPr>
          <a:xfrm>
            <a:off x="1205696" y="905133"/>
            <a:ext cx="6732622" cy="3689599"/>
            <a:chOff x="157348" y="760288"/>
            <a:chExt cx="6852541" cy="3787312"/>
          </a:xfrm>
        </p:grpSpPr>
        <p:pic>
          <p:nvPicPr>
            <p:cNvPr id="304" name="Google Shape;304;p4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57348" y="760288"/>
              <a:ext cx="6852541" cy="378731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5" name="Google Shape;305;p42"/>
            <p:cNvSpPr/>
            <p:nvPr/>
          </p:nvSpPr>
          <p:spPr>
            <a:xfrm>
              <a:off x="1726059" y="1058238"/>
              <a:ext cx="914400" cy="154200"/>
            </a:xfrm>
            <a:prstGeom prst="rect">
              <a:avLst/>
            </a:prstGeom>
            <a:solidFill>
              <a:srgbClr val="FF0000"/>
            </a:solidFill>
            <a:ln w="19050" cap="rnd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42"/>
            <p:cNvSpPr/>
            <p:nvPr/>
          </p:nvSpPr>
          <p:spPr>
            <a:xfrm>
              <a:off x="1726058" y="1970926"/>
              <a:ext cx="914400" cy="154200"/>
            </a:xfrm>
            <a:prstGeom prst="rect">
              <a:avLst/>
            </a:prstGeom>
            <a:solidFill>
              <a:srgbClr val="FF0000"/>
            </a:solidFill>
            <a:ln w="19050" cap="rnd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42"/>
            <p:cNvSpPr/>
            <p:nvPr/>
          </p:nvSpPr>
          <p:spPr>
            <a:xfrm>
              <a:off x="1726057" y="2883614"/>
              <a:ext cx="914400" cy="154200"/>
            </a:xfrm>
            <a:prstGeom prst="rect">
              <a:avLst/>
            </a:prstGeom>
            <a:solidFill>
              <a:srgbClr val="FF0000"/>
            </a:solidFill>
            <a:ln w="19050" cap="rnd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42"/>
            <p:cNvSpPr/>
            <p:nvPr/>
          </p:nvSpPr>
          <p:spPr>
            <a:xfrm>
              <a:off x="1726056" y="3796302"/>
              <a:ext cx="914400" cy="154200"/>
            </a:xfrm>
            <a:prstGeom prst="rect">
              <a:avLst/>
            </a:prstGeom>
            <a:solidFill>
              <a:srgbClr val="FF0000"/>
            </a:solidFill>
            <a:ln w="19050" cap="rnd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309" name="Google Shape;309;p42"/>
          <p:cNvCxnSpPr>
            <a:stCxn id="310" idx="1"/>
          </p:cNvCxnSpPr>
          <p:nvPr/>
        </p:nvCxnSpPr>
        <p:spPr>
          <a:xfrm rot="10800000">
            <a:off x="4770300" y="1265825"/>
            <a:ext cx="1744800" cy="1960500"/>
          </a:xfrm>
          <a:prstGeom prst="straightConnector1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stealth" w="lg" len="lg"/>
          </a:ln>
        </p:spPr>
      </p:cxnSp>
      <p:sp>
        <p:nvSpPr>
          <p:cNvPr id="310" name="Google Shape;310;p42"/>
          <p:cNvSpPr txBox="1"/>
          <p:nvPr/>
        </p:nvSpPr>
        <p:spPr>
          <a:xfrm>
            <a:off x="6515100" y="2778725"/>
            <a:ext cx="1423200" cy="8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Commit IDs</a:t>
            </a:r>
            <a:endParaRPr/>
          </a:p>
        </p:txBody>
      </p:sp>
      <p:cxnSp>
        <p:nvCxnSpPr>
          <p:cNvPr id="311" name="Google Shape;311;p42"/>
          <p:cNvCxnSpPr>
            <a:stCxn id="310" idx="1"/>
          </p:cNvCxnSpPr>
          <p:nvPr/>
        </p:nvCxnSpPr>
        <p:spPr>
          <a:xfrm rot="10800000">
            <a:off x="4892400" y="1997525"/>
            <a:ext cx="1622700" cy="1228800"/>
          </a:xfrm>
          <a:prstGeom prst="straightConnector1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stealth" w="lg" len="lg"/>
          </a:ln>
        </p:spPr>
      </p:cxnSp>
      <p:cxnSp>
        <p:nvCxnSpPr>
          <p:cNvPr id="312" name="Google Shape;312;p42"/>
          <p:cNvCxnSpPr>
            <a:stCxn id="310" idx="1"/>
          </p:cNvCxnSpPr>
          <p:nvPr/>
        </p:nvCxnSpPr>
        <p:spPr>
          <a:xfrm rot="10800000">
            <a:off x="4831200" y="2896625"/>
            <a:ext cx="1683900" cy="329700"/>
          </a:xfrm>
          <a:prstGeom prst="straightConnector1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stealth" w="lg" len="lg"/>
          </a:ln>
        </p:spPr>
      </p:cxnSp>
      <p:cxnSp>
        <p:nvCxnSpPr>
          <p:cNvPr id="313" name="Google Shape;313;p42"/>
          <p:cNvCxnSpPr>
            <a:stCxn id="310" idx="1"/>
          </p:cNvCxnSpPr>
          <p:nvPr/>
        </p:nvCxnSpPr>
        <p:spPr>
          <a:xfrm flipH="1">
            <a:off x="4889400" y="3226325"/>
            <a:ext cx="1625700" cy="621600"/>
          </a:xfrm>
          <a:prstGeom prst="straightConnector1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stealth" w="lg" len="lg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>
            <a:spLocks noGrp="1"/>
          </p:cNvSpPr>
          <p:nvPr>
            <p:ph type="title"/>
          </p:nvPr>
        </p:nvSpPr>
        <p:spPr>
          <a:xfrm>
            <a:off x="472438" y="332425"/>
            <a:ext cx="4251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Git?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25"/>
          <p:cNvSpPr txBox="1">
            <a:spLocks noGrp="1"/>
          </p:cNvSpPr>
          <p:nvPr>
            <p:ph type="body" idx="1"/>
          </p:nvPr>
        </p:nvSpPr>
        <p:spPr>
          <a:xfrm>
            <a:off x="472438" y="990100"/>
            <a:ext cx="4251900" cy="396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Version Control </a:t>
            </a:r>
            <a:r>
              <a:rPr lang="en"/>
              <a:t>for </a:t>
            </a:r>
            <a:r>
              <a:rPr lang="en" b="1"/>
              <a:t>local machines</a:t>
            </a:r>
            <a:endParaRPr b="1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Used by software programmers and data scientists to keep track of changes to their files</a:t>
            </a:r>
            <a:endParaRPr sz="1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3"/>
          <p:cNvSpPr txBox="1">
            <a:spLocks noGrp="1"/>
          </p:cNvSpPr>
          <p:nvPr>
            <p:ph type="title"/>
          </p:nvPr>
        </p:nvSpPr>
        <p:spPr>
          <a:xfrm>
            <a:off x="472457" y="332425"/>
            <a:ext cx="6597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Git Log</a:t>
            </a:r>
            <a:endParaRPr/>
          </a:p>
        </p:txBody>
      </p:sp>
      <p:grpSp>
        <p:nvGrpSpPr>
          <p:cNvPr id="319" name="Google Shape;319;p43"/>
          <p:cNvGrpSpPr/>
          <p:nvPr/>
        </p:nvGrpSpPr>
        <p:grpSpPr>
          <a:xfrm>
            <a:off x="1205696" y="905133"/>
            <a:ext cx="6732622" cy="3689599"/>
            <a:chOff x="157348" y="760288"/>
            <a:chExt cx="6852541" cy="3787312"/>
          </a:xfrm>
        </p:grpSpPr>
        <p:pic>
          <p:nvPicPr>
            <p:cNvPr id="320" name="Google Shape;320;p4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57348" y="760288"/>
              <a:ext cx="6852541" cy="378731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21" name="Google Shape;321;p43"/>
            <p:cNvSpPr/>
            <p:nvPr/>
          </p:nvSpPr>
          <p:spPr>
            <a:xfrm>
              <a:off x="1726059" y="1058238"/>
              <a:ext cx="914400" cy="154200"/>
            </a:xfrm>
            <a:prstGeom prst="rect">
              <a:avLst/>
            </a:prstGeom>
            <a:solidFill>
              <a:srgbClr val="FF0000"/>
            </a:solidFill>
            <a:ln w="19050" cap="rnd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43"/>
            <p:cNvSpPr/>
            <p:nvPr/>
          </p:nvSpPr>
          <p:spPr>
            <a:xfrm>
              <a:off x="1726058" y="1970926"/>
              <a:ext cx="914400" cy="154200"/>
            </a:xfrm>
            <a:prstGeom prst="rect">
              <a:avLst/>
            </a:prstGeom>
            <a:solidFill>
              <a:srgbClr val="FF0000"/>
            </a:solidFill>
            <a:ln w="19050" cap="rnd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43"/>
            <p:cNvSpPr/>
            <p:nvPr/>
          </p:nvSpPr>
          <p:spPr>
            <a:xfrm>
              <a:off x="1726057" y="2883614"/>
              <a:ext cx="914400" cy="154200"/>
            </a:xfrm>
            <a:prstGeom prst="rect">
              <a:avLst/>
            </a:prstGeom>
            <a:solidFill>
              <a:srgbClr val="FF0000"/>
            </a:solidFill>
            <a:ln w="19050" cap="rnd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43"/>
            <p:cNvSpPr/>
            <p:nvPr/>
          </p:nvSpPr>
          <p:spPr>
            <a:xfrm>
              <a:off x="1726056" y="3796302"/>
              <a:ext cx="914400" cy="154200"/>
            </a:xfrm>
            <a:prstGeom prst="rect">
              <a:avLst/>
            </a:prstGeom>
            <a:solidFill>
              <a:srgbClr val="FF0000"/>
            </a:solidFill>
            <a:ln w="19050" cap="rnd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325" name="Google Shape;325;p43"/>
          <p:cNvCxnSpPr>
            <a:stCxn id="326" idx="1"/>
          </p:cNvCxnSpPr>
          <p:nvPr/>
        </p:nvCxnSpPr>
        <p:spPr>
          <a:xfrm rot="10800000">
            <a:off x="4389325" y="1692429"/>
            <a:ext cx="1479000" cy="1739700"/>
          </a:xfrm>
          <a:prstGeom prst="straightConnector1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stealth" w="lg" len="lg"/>
          </a:ln>
        </p:spPr>
      </p:cxnSp>
      <p:sp>
        <p:nvSpPr>
          <p:cNvPr id="326" name="Google Shape;326;p43"/>
          <p:cNvSpPr txBox="1"/>
          <p:nvPr/>
        </p:nvSpPr>
        <p:spPr>
          <a:xfrm>
            <a:off x="5868325" y="2955129"/>
            <a:ext cx="2070000" cy="9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Commit Messages</a:t>
            </a:r>
            <a:endParaRPr/>
          </a:p>
        </p:txBody>
      </p:sp>
      <p:cxnSp>
        <p:nvCxnSpPr>
          <p:cNvPr id="327" name="Google Shape;327;p43"/>
          <p:cNvCxnSpPr>
            <a:stCxn id="326" idx="1"/>
          </p:cNvCxnSpPr>
          <p:nvPr/>
        </p:nvCxnSpPr>
        <p:spPr>
          <a:xfrm rot="10800000">
            <a:off x="5044525" y="2774529"/>
            <a:ext cx="823800" cy="657600"/>
          </a:xfrm>
          <a:prstGeom prst="straightConnector1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stealth" w="lg" len="lg"/>
          </a:ln>
        </p:spPr>
      </p:cxnSp>
      <p:cxnSp>
        <p:nvCxnSpPr>
          <p:cNvPr id="328" name="Google Shape;328;p43"/>
          <p:cNvCxnSpPr>
            <a:stCxn id="326" idx="1"/>
          </p:cNvCxnSpPr>
          <p:nvPr/>
        </p:nvCxnSpPr>
        <p:spPr>
          <a:xfrm flipH="1">
            <a:off x="2835025" y="3432129"/>
            <a:ext cx="3033300" cy="28200"/>
          </a:xfrm>
          <a:prstGeom prst="straightConnector1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stealth" w="lg" len="lg"/>
          </a:ln>
        </p:spPr>
      </p:cxnSp>
      <p:cxnSp>
        <p:nvCxnSpPr>
          <p:cNvPr id="329" name="Google Shape;329;p43"/>
          <p:cNvCxnSpPr>
            <a:stCxn id="326" idx="1"/>
          </p:cNvCxnSpPr>
          <p:nvPr/>
        </p:nvCxnSpPr>
        <p:spPr>
          <a:xfrm flipH="1">
            <a:off x="3535825" y="3432129"/>
            <a:ext cx="2332500" cy="912000"/>
          </a:xfrm>
          <a:prstGeom prst="straightConnector1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stealth" w="lg" len="lg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4"/>
          <p:cNvSpPr txBox="1">
            <a:spLocks noGrp="1"/>
          </p:cNvSpPr>
          <p:nvPr>
            <p:ph type="title"/>
          </p:nvPr>
        </p:nvSpPr>
        <p:spPr>
          <a:xfrm>
            <a:off x="472457" y="332425"/>
            <a:ext cx="6597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Git Reset</a:t>
            </a:r>
            <a:endParaRPr/>
          </a:p>
        </p:txBody>
      </p:sp>
      <p:sp>
        <p:nvSpPr>
          <p:cNvPr id="335" name="Google Shape;335;p44"/>
          <p:cNvSpPr/>
          <p:nvPr/>
        </p:nvSpPr>
        <p:spPr>
          <a:xfrm>
            <a:off x="907766" y="1855424"/>
            <a:ext cx="7565700" cy="595800"/>
          </a:xfrm>
          <a:prstGeom prst="rect">
            <a:avLst/>
          </a:prstGeom>
          <a:solidFill>
            <a:srgbClr val="DDDDDD"/>
          </a:solidFill>
          <a:ln w="19050" cap="rnd" cmpd="sng">
            <a:solidFill>
              <a:srgbClr val="BBBBB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0" i="0" u="none" strike="noStrike" cap="non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git </a:t>
            </a:r>
            <a:r>
              <a:rPr lang="en" sz="1800" b="1" i="0" u="none" strike="noStrike" cap="non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reset</a:t>
            </a:r>
            <a:r>
              <a:rPr lang="en" sz="1800" b="0" i="0" u="none" strike="noStrike" cap="non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128fc8819d8433971302cc94f5f3db7af08d4c51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0" name="Google Shape;340;p45"/>
          <p:cNvCxnSpPr/>
          <p:nvPr/>
        </p:nvCxnSpPr>
        <p:spPr>
          <a:xfrm>
            <a:off x="2887900" y="2006875"/>
            <a:ext cx="0" cy="2538000"/>
          </a:xfrm>
          <a:prstGeom prst="straightConnector1">
            <a:avLst/>
          </a:prstGeom>
          <a:noFill/>
          <a:ln w="222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1" name="Google Shape;341;p45"/>
          <p:cNvSpPr/>
          <p:nvPr/>
        </p:nvSpPr>
        <p:spPr>
          <a:xfrm>
            <a:off x="2143018" y="1183097"/>
            <a:ext cx="1489800" cy="647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 cap="rnd" cmpd="sng">
            <a:solidFill>
              <a:srgbClr val="AC0D6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Working Directory</a:t>
            </a:r>
            <a:endParaRPr/>
          </a:p>
        </p:txBody>
      </p:sp>
      <p:cxnSp>
        <p:nvCxnSpPr>
          <p:cNvPr id="342" name="Google Shape;342;p45"/>
          <p:cNvCxnSpPr/>
          <p:nvPr/>
        </p:nvCxnSpPr>
        <p:spPr>
          <a:xfrm>
            <a:off x="4786900" y="2006875"/>
            <a:ext cx="0" cy="2538000"/>
          </a:xfrm>
          <a:prstGeom prst="straightConnector1">
            <a:avLst/>
          </a:prstGeom>
          <a:noFill/>
          <a:ln w="222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3" name="Google Shape;343;p45"/>
          <p:cNvSpPr/>
          <p:nvPr/>
        </p:nvSpPr>
        <p:spPr>
          <a:xfrm>
            <a:off x="4042024" y="1183097"/>
            <a:ext cx="1489800" cy="647400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 w="19050" cap="rnd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Staging Area</a:t>
            </a:r>
            <a:endParaRPr/>
          </a:p>
        </p:txBody>
      </p:sp>
      <p:cxnSp>
        <p:nvCxnSpPr>
          <p:cNvPr id="344" name="Google Shape;344;p45"/>
          <p:cNvCxnSpPr/>
          <p:nvPr/>
        </p:nvCxnSpPr>
        <p:spPr>
          <a:xfrm>
            <a:off x="6685900" y="2006875"/>
            <a:ext cx="0" cy="2538000"/>
          </a:xfrm>
          <a:prstGeom prst="straightConnector1">
            <a:avLst/>
          </a:prstGeom>
          <a:noFill/>
          <a:ln w="222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5" name="Google Shape;345;p45"/>
          <p:cNvSpPr/>
          <p:nvPr/>
        </p:nvSpPr>
        <p:spPr>
          <a:xfrm>
            <a:off x="5941030" y="1183097"/>
            <a:ext cx="1489800" cy="647400"/>
          </a:xfrm>
          <a:prstGeom prst="roundRect">
            <a:avLst>
              <a:gd name="adj" fmla="val 16667"/>
            </a:avLst>
          </a:prstGeom>
          <a:solidFill>
            <a:srgbClr val="1B4662"/>
          </a:solidFill>
          <a:ln w="19050" cap="rnd" cmpd="sng">
            <a:solidFill>
              <a:srgbClr val="122F4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Repository</a:t>
            </a:r>
            <a:endParaRPr/>
          </a:p>
        </p:txBody>
      </p:sp>
      <p:sp>
        <p:nvSpPr>
          <p:cNvPr id="346" name="Google Shape;346;p45"/>
          <p:cNvSpPr txBox="1">
            <a:spLocks noGrp="1"/>
          </p:cNvSpPr>
          <p:nvPr>
            <p:ph type="title"/>
          </p:nvPr>
        </p:nvSpPr>
        <p:spPr>
          <a:xfrm>
            <a:off x="472457" y="332425"/>
            <a:ext cx="6597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After Git Reset</a:t>
            </a:r>
            <a:endParaRPr/>
          </a:p>
        </p:txBody>
      </p:sp>
      <p:sp>
        <p:nvSpPr>
          <p:cNvPr id="347" name="Google Shape;347;p45"/>
          <p:cNvSpPr/>
          <p:nvPr/>
        </p:nvSpPr>
        <p:spPr>
          <a:xfrm>
            <a:off x="2343364" y="2471791"/>
            <a:ext cx="1089000" cy="708900"/>
          </a:xfrm>
          <a:prstGeom prst="roundRect">
            <a:avLst>
              <a:gd name="adj" fmla="val 16667"/>
            </a:avLst>
          </a:prstGeom>
          <a:solidFill>
            <a:srgbClr val="E7A6BA">
              <a:alpha val="29800"/>
            </a:srgbClr>
          </a:solidFill>
          <a:ln w="19050" cap="rnd" cmpd="sng">
            <a:solidFill>
              <a:srgbClr val="DB7A9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Code. Code. Code.</a:t>
            </a:r>
            <a:endParaRPr/>
          </a:p>
        </p:txBody>
      </p:sp>
      <p:sp>
        <p:nvSpPr>
          <p:cNvPr id="348" name="Google Shape;348;p45"/>
          <p:cNvSpPr/>
          <p:nvPr/>
        </p:nvSpPr>
        <p:spPr>
          <a:xfrm>
            <a:off x="3524892" y="2687548"/>
            <a:ext cx="636900" cy="2979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19050" cap="rnd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45"/>
          <p:cNvSpPr/>
          <p:nvPr/>
        </p:nvSpPr>
        <p:spPr>
          <a:xfrm>
            <a:off x="6141378" y="2471790"/>
            <a:ext cx="1089000" cy="708900"/>
          </a:xfrm>
          <a:prstGeom prst="roundRect">
            <a:avLst>
              <a:gd name="adj" fmla="val 16667"/>
            </a:avLst>
          </a:prstGeom>
          <a:solidFill>
            <a:srgbClr val="E7A6BA"/>
          </a:solidFill>
          <a:ln w="19050" cap="rnd" cmpd="sng">
            <a:solidFill>
              <a:srgbClr val="DB7A9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Code. Code. Code.</a:t>
            </a:r>
            <a:endParaRPr/>
          </a:p>
        </p:txBody>
      </p:sp>
      <p:sp>
        <p:nvSpPr>
          <p:cNvPr id="350" name="Google Shape;350;p45"/>
          <p:cNvSpPr/>
          <p:nvPr/>
        </p:nvSpPr>
        <p:spPr>
          <a:xfrm>
            <a:off x="5435882" y="2687548"/>
            <a:ext cx="636900" cy="2979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19050" cap="rnd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45"/>
          <p:cNvSpPr/>
          <p:nvPr/>
        </p:nvSpPr>
        <p:spPr>
          <a:xfrm>
            <a:off x="4248364" y="2471791"/>
            <a:ext cx="1089000" cy="708900"/>
          </a:xfrm>
          <a:prstGeom prst="roundRect">
            <a:avLst>
              <a:gd name="adj" fmla="val 16667"/>
            </a:avLst>
          </a:prstGeom>
          <a:solidFill>
            <a:srgbClr val="E7A6BA">
              <a:alpha val="29800"/>
            </a:srgbClr>
          </a:solidFill>
          <a:ln w="19050" cap="rnd" cmpd="sng">
            <a:solidFill>
              <a:srgbClr val="DB7A9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Code. Code. Code.</a:t>
            </a:r>
            <a:endParaRPr/>
          </a:p>
        </p:txBody>
      </p:sp>
      <p:sp>
        <p:nvSpPr>
          <p:cNvPr id="352" name="Google Shape;352;p45"/>
          <p:cNvSpPr/>
          <p:nvPr/>
        </p:nvSpPr>
        <p:spPr>
          <a:xfrm>
            <a:off x="2343363" y="3568699"/>
            <a:ext cx="1089000" cy="708900"/>
          </a:xfrm>
          <a:prstGeom prst="roundRect">
            <a:avLst>
              <a:gd name="adj" fmla="val 16667"/>
            </a:avLst>
          </a:prstGeom>
          <a:solidFill>
            <a:srgbClr val="E7A6BA"/>
          </a:solidFill>
          <a:ln w="19050" cap="rnd" cmpd="sng">
            <a:solidFill>
              <a:srgbClr val="DB7A9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Code. Code. Code.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46"/>
          <p:cNvSpPr txBox="1">
            <a:spLocks noGrp="1"/>
          </p:cNvSpPr>
          <p:nvPr>
            <p:ph type="ctrTitle"/>
          </p:nvPr>
        </p:nvSpPr>
        <p:spPr>
          <a:xfrm>
            <a:off x="5036850" y="257175"/>
            <a:ext cx="3650100" cy="3151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Chapter 4: GitHub</a:t>
            </a:r>
            <a:endParaRPr/>
          </a:p>
        </p:txBody>
      </p:sp>
      <p:sp>
        <p:nvSpPr>
          <p:cNvPr id="358" name="Google Shape;358;p46"/>
          <p:cNvSpPr txBox="1">
            <a:spLocks noGrp="1"/>
          </p:cNvSpPr>
          <p:nvPr>
            <p:ph type="body" idx="1"/>
          </p:nvPr>
        </p:nvSpPr>
        <p:spPr>
          <a:xfrm>
            <a:off x="0" y="25"/>
            <a:ext cx="4572000" cy="514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59" name="Google Shape;359;p46"/>
          <p:cNvPicPr preferRelativeResize="0"/>
          <p:nvPr/>
        </p:nvPicPr>
        <p:blipFill rotWithShape="1">
          <a:blip r:embed="rId3">
            <a:alphaModFix/>
          </a:blip>
          <a:srcRect t="14024" r="4067" b="14017"/>
          <a:stretch/>
        </p:blipFill>
        <p:spPr>
          <a:xfrm>
            <a:off x="0" y="0"/>
            <a:ext cx="4572000" cy="5143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 Objectives</a:t>
            </a:r>
            <a:endParaRPr/>
          </a:p>
        </p:txBody>
      </p:sp>
      <p:sp>
        <p:nvSpPr>
          <p:cNvPr id="365" name="Google Shape;365;p4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Recognize that GitHub extends Git online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Recognize the components of a GitHub repository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Explain how to import a GitHub repository onto a local machine using the </a:t>
            </a:r>
            <a:r>
              <a:rPr lang="en" b="1" dirty="0"/>
              <a:t>git clone </a:t>
            </a:r>
            <a:r>
              <a:rPr lang="en" dirty="0"/>
              <a:t>command</a:t>
            </a:r>
            <a:endParaRPr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48"/>
          <p:cNvSpPr txBox="1">
            <a:spLocks noGrp="1"/>
          </p:cNvSpPr>
          <p:nvPr>
            <p:ph type="title"/>
          </p:nvPr>
        </p:nvSpPr>
        <p:spPr>
          <a:xfrm>
            <a:off x="472438" y="332425"/>
            <a:ext cx="4251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GitHub?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48"/>
          <p:cNvSpPr txBox="1">
            <a:spLocks noGrp="1"/>
          </p:cNvSpPr>
          <p:nvPr>
            <p:ph type="body" idx="1"/>
          </p:nvPr>
        </p:nvSpPr>
        <p:spPr>
          <a:xfrm>
            <a:off x="472452" y="990100"/>
            <a:ext cx="4762800" cy="396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Online Version Control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Back up Git local machine changes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Allow for shared collaboration</a:t>
            </a:r>
            <a:endParaRPr/>
          </a:p>
        </p:txBody>
      </p:sp>
      <p:pic>
        <p:nvPicPr>
          <p:cNvPr id="372" name="Google Shape;372;p48" descr="Octoca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09737" y="4040626"/>
            <a:ext cx="914240" cy="7599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7" name="Google Shape;377;p49"/>
          <p:cNvCxnSpPr/>
          <p:nvPr/>
        </p:nvCxnSpPr>
        <p:spPr>
          <a:xfrm>
            <a:off x="1363900" y="2006875"/>
            <a:ext cx="0" cy="2538000"/>
          </a:xfrm>
          <a:prstGeom prst="straightConnector1">
            <a:avLst/>
          </a:prstGeom>
          <a:noFill/>
          <a:ln w="222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78" name="Google Shape;378;p49"/>
          <p:cNvSpPr/>
          <p:nvPr/>
        </p:nvSpPr>
        <p:spPr>
          <a:xfrm>
            <a:off x="619018" y="1183097"/>
            <a:ext cx="1489800" cy="647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 cap="rnd" cmpd="sng">
            <a:solidFill>
              <a:srgbClr val="AC0D6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Working Directory</a:t>
            </a:r>
            <a:endParaRPr/>
          </a:p>
        </p:txBody>
      </p:sp>
      <p:cxnSp>
        <p:nvCxnSpPr>
          <p:cNvPr id="379" name="Google Shape;379;p49"/>
          <p:cNvCxnSpPr/>
          <p:nvPr/>
        </p:nvCxnSpPr>
        <p:spPr>
          <a:xfrm>
            <a:off x="3262900" y="2006875"/>
            <a:ext cx="0" cy="2538000"/>
          </a:xfrm>
          <a:prstGeom prst="straightConnector1">
            <a:avLst/>
          </a:prstGeom>
          <a:noFill/>
          <a:ln w="222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80" name="Google Shape;380;p49"/>
          <p:cNvSpPr/>
          <p:nvPr/>
        </p:nvSpPr>
        <p:spPr>
          <a:xfrm>
            <a:off x="2518024" y="1183097"/>
            <a:ext cx="1489800" cy="647400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 w="19050" cap="rnd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Staging Area</a:t>
            </a:r>
            <a:endParaRPr/>
          </a:p>
        </p:txBody>
      </p:sp>
      <p:cxnSp>
        <p:nvCxnSpPr>
          <p:cNvPr id="381" name="Google Shape;381;p49"/>
          <p:cNvCxnSpPr/>
          <p:nvPr/>
        </p:nvCxnSpPr>
        <p:spPr>
          <a:xfrm>
            <a:off x="5161900" y="2006875"/>
            <a:ext cx="0" cy="2538000"/>
          </a:xfrm>
          <a:prstGeom prst="straightConnector1">
            <a:avLst/>
          </a:prstGeom>
          <a:noFill/>
          <a:ln w="222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82" name="Google Shape;382;p49"/>
          <p:cNvSpPr/>
          <p:nvPr/>
        </p:nvSpPr>
        <p:spPr>
          <a:xfrm>
            <a:off x="4417030" y="1183097"/>
            <a:ext cx="1489800" cy="647400"/>
          </a:xfrm>
          <a:prstGeom prst="roundRect">
            <a:avLst>
              <a:gd name="adj" fmla="val 16667"/>
            </a:avLst>
          </a:prstGeom>
          <a:solidFill>
            <a:srgbClr val="1B4662"/>
          </a:solidFill>
          <a:ln w="19050" cap="rnd" cmpd="sng">
            <a:solidFill>
              <a:srgbClr val="122F4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Repository</a:t>
            </a:r>
            <a:endParaRPr/>
          </a:p>
        </p:txBody>
      </p:sp>
      <p:sp>
        <p:nvSpPr>
          <p:cNvPr id="383" name="Google Shape;383;p49"/>
          <p:cNvSpPr txBox="1">
            <a:spLocks noGrp="1"/>
          </p:cNvSpPr>
          <p:nvPr>
            <p:ph type="title"/>
          </p:nvPr>
        </p:nvSpPr>
        <p:spPr>
          <a:xfrm>
            <a:off x="472457" y="332425"/>
            <a:ext cx="6597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 extends Git online</a:t>
            </a:r>
            <a:endParaRPr/>
          </a:p>
        </p:txBody>
      </p:sp>
      <p:sp>
        <p:nvSpPr>
          <p:cNvPr id="384" name="Google Shape;384;p49"/>
          <p:cNvSpPr/>
          <p:nvPr/>
        </p:nvSpPr>
        <p:spPr>
          <a:xfrm>
            <a:off x="819364" y="2471791"/>
            <a:ext cx="1089000" cy="708900"/>
          </a:xfrm>
          <a:prstGeom prst="roundRect">
            <a:avLst>
              <a:gd name="adj" fmla="val 16667"/>
            </a:avLst>
          </a:prstGeom>
          <a:solidFill>
            <a:srgbClr val="E7A6BA">
              <a:alpha val="29800"/>
            </a:srgbClr>
          </a:solidFill>
          <a:ln w="19050" cap="rnd" cmpd="sng">
            <a:solidFill>
              <a:srgbClr val="DB7A9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Code. Code. Code.</a:t>
            </a:r>
            <a:endParaRPr/>
          </a:p>
        </p:txBody>
      </p:sp>
      <p:sp>
        <p:nvSpPr>
          <p:cNvPr id="385" name="Google Shape;385;p49"/>
          <p:cNvSpPr/>
          <p:nvPr/>
        </p:nvSpPr>
        <p:spPr>
          <a:xfrm>
            <a:off x="2000892" y="2687548"/>
            <a:ext cx="636900" cy="2979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19050" cap="rnd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49"/>
          <p:cNvSpPr/>
          <p:nvPr/>
        </p:nvSpPr>
        <p:spPr>
          <a:xfrm>
            <a:off x="4617378" y="2471790"/>
            <a:ext cx="1089000" cy="708900"/>
          </a:xfrm>
          <a:prstGeom prst="roundRect">
            <a:avLst>
              <a:gd name="adj" fmla="val 16667"/>
            </a:avLst>
          </a:prstGeom>
          <a:solidFill>
            <a:srgbClr val="E7A6BA"/>
          </a:solidFill>
          <a:ln w="19050" cap="rnd" cmpd="sng">
            <a:solidFill>
              <a:srgbClr val="DB7A9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Code. Code. Code.</a:t>
            </a:r>
            <a:endParaRPr/>
          </a:p>
        </p:txBody>
      </p:sp>
      <p:sp>
        <p:nvSpPr>
          <p:cNvPr id="387" name="Google Shape;387;p49"/>
          <p:cNvSpPr/>
          <p:nvPr/>
        </p:nvSpPr>
        <p:spPr>
          <a:xfrm>
            <a:off x="3911882" y="2687548"/>
            <a:ext cx="636900" cy="2979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19050" cap="rnd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49"/>
          <p:cNvSpPr/>
          <p:nvPr/>
        </p:nvSpPr>
        <p:spPr>
          <a:xfrm>
            <a:off x="2724364" y="2471791"/>
            <a:ext cx="1089000" cy="708900"/>
          </a:xfrm>
          <a:prstGeom prst="roundRect">
            <a:avLst>
              <a:gd name="adj" fmla="val 16667"/>
            </a:avLst>
          </a:prstGeom>
          <a:solidFill>
            <a:srgbClr val="E7A6BA">
              <a:alpha val="29800"/>
            </a:srgbClr>
          </a:solidFill>
          <a:ln w="19050" cap="rnd" cmpd="sng">
            <a:solidFill>
              <a:srgbClr val="DB7A9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Code. Code. Code.</a:t>
            </a:r>
            <a:endParaRPr/>
          </a:p>
        </p:txBody>
      </p:sp>
      <p:sp>
        <p:nvSpPr>
          <p:cNvPr id="389" name="Google Shape;389;p49"/>
          <p:cNvSpPr/>
          <p:nvPr/>
        </p:nvSpPr>
        <p:spPr>
          <a:xfrm>
            <a:off x="7078641" y="1128161"/>
            <a:ext cx="1489800" cy="647400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 w="19050" cap="rnd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Remote Repo on GitHub</a:t>
            </a:r>
            <a:endParaRPr/>
          </a:p>
        </p:txBody>
      </p:sp>
      <p:cxnSp>
        <p:nvCxnSpPr>
          <p:cNvPr id="390" name="Google Shape;390;p49"/>
          <p:cNvCxnSpPr/>
          <p:nvPr/>
        </p:nvCxnSpPr>
        <p:spPr>
          <a:xfrm>
            <a:off x="6446775" y="869675"/>
            <a:ext cx="30300" cy="3794700"/>
          </a:xfrm>
          <a:prstGeom prst="straightConnector1">
            <a:avLst/>
          </a:prstGeom>
          <a:noFill/>
          <a:ln w="9525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1" name="Google Shape;391;p49"/>
          <p:cNvSpPr/>
          <p:nvPr/>
        </p:nvSpPr>
        <p:spPr>
          <a:xfrm flipH="1">
            <a:off x="4498100" y="3254342"/>
            <a:ext cx="1966200" cy="914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9050" cap="rnd" cmpd="sng">
            <a:solidFill>
              <a:srgbClr val="AC0D6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My Computer</a:t>
            </a:r>
            <a:endParaRPr/>
          </a:p>
        </p:txBody>
      </p:sp>
      <p:sp>
        <p:nvSpPr>
          <p:cNvPr id="392" name="Google Shape;392;p49"/>
          <p:cNvSpPr/>
          <p:nvPr/>
        </p:nvSpPr>
        <p:spPr>
          <a:xfrm>
            <a:off x="6474861" y="2741418"/>
            <a:ext cx="1966200" cy="914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9050" cap="rnd" cmpd="sng">
            <a:solidFill>
              <a:srgbClr val="AC0D6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GitHub’s Servers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50"/>
          <p:cNvSpPr txBox="1">
            <a:spLocks noGrp="1"/>
          </p:cNvSpPr>
          <p:nvPr>
            <p:ph type="title"/>
          </p:nvPr>
        </p:nvSpPr>
        <p:spPr>
          <a:xfrm>
            <a:off x="320038" y="180025"/>
            <a:ext cx="4251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 Example: Scikit-learn</a:t>
            </a:r>
            <a:endParaRPr/>
          </a:p>
        </p:txBody>
      </p:sp>
      <p:pic>
        <p:nvPicPr>
          <p:cNvPr id="398" name="Google Shape;398;p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73662" y="844575"/>
            <a:ext cx="6596678" cy="3828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51"/>
          <p:cNvSpPr txBox="1">
            <a:spLocks noGrp="1"/>
          </p:cNvSpPr>
          <p:nvPr>
            <p:ph type="title"/>
          </p:nvPr>
        </p:nvSpPr>
        <p:spPr>
          <a:xfrm>
            <a:off x="320050" y="180025"/>
            <a:ext cx="5486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Scikit-learn has many contributors</a:t>
            </a:r>
            <a:endParaRPr/>
          </a:p>
        </p:txBody>
      </p:sp>
      <p:pic>
        <p:nvPicPr>
          <p:cNvPr id="404" name="Google Shape;404;p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73662" y="857700"/>
            <a:ext cx="6596678" cy="38285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5" name="Google Shape;405;p51"/>
          <p:cNvCxnSpPr/>
          <p:nvPr/>
        </p:nvCxnSpPr>
        <p:spPr>
          <a:xfrm flipH="1">
            <a:off x="6337400" y="1651000"/>
            <a:ext cx="507900" cy="266700"/>
          </a:xfrm>
          <a:prstGeom prst="straightConnector1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406" name="Google Shape;406;p51"/>
          <p:cNvSpPr txBox="1"/>
          <p:nvPr/>
        </p:nvSpPr>
        <p:spPr>
          <a:xfrm>
            <a:off x="6642100" y="1343223"/>
            <a:ext cx="17145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1000+ Coders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52"/>
          <p:cNvSpPr txBox="1">
            <a:spLocks noGrp="1"/>
          </p:cNvSpPr>
          <p:nvPr>
            <p:ph type="title"/>
          </p:nvPr>
        </p:nvSpPr>
        <p:spPr>
          <a:xfrm>
            <a:off x="320048" y="180025"/>
            <a:ext cx="7818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 keeps track of all contributors’ commits</a:t>
            </a:r>
            <a:endParaRPr/>
          </a:p>
        </p:txBody>
      </p:sp>
      <p:pic>
        <p:nvPicPr>
          <p:cNvPr id="412" name="Google Shape;412;p5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73662" y="831450"/>
            <a:ext cx="6596678" cy="3828549"/>
          </a:xfrm>
          <a:prstGeom prst="rect">
            <a:avLst/>
          </a:prstGeom>
          <a:noFill/>
          <a:ln>
            <a:noFill/>
          </a:ln>
        </p:spPr>
      </p:pic>
      <p:sp>
        <p:nvSpPr>
          <p:cNvPr id="413" name="Google Shape;413;p52"/>
          <p:cNvSpPr txBox="1"/>
          <p:nvPr/>
        </p:nvSpPr>
        <p:spPr>
          <a:xfrm>
            <a:off x="967750" y="2189250"/>
            <a:ext cx="17145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23,000+ Commits</a:t>
            </a:r>
            <a:endParaRPr/>
          </a:p>
        </p:txBody>
      </p:sp>
      <p:cxnSp>
        <p:nvCxnSpPr>
          <p:cNvPr id="414" name="Google Shape;414;p52"/>
          <p:cNvCxnSpPr/>
          <p:nvPr/>
        </p:nvCxnSpPr>
        <p:spPr>
          <a:xfrm rot="10800000" flipH="1">
            <a:off x="2171700" y="2057300"/>
            <a:ext cx="609600" cy="139800"/>
          </a:xfrm>
          <a:prstGeom prst="straightConnector1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>
            <a:spLocks noGrp="1"/>
          </p:cNvSpPr>
          <p:nvPr>
            <p:ph type="ctrTitle"/>
          </p:nvPr>
        </p:nvSpPr>
        <p:spPr>
          <a:xfrm>
            <a:off x="5036850" y="257175"/>
            <a:ext cx="3650100" cy="3151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Chapter 1: Git Repositories </a:t>
            </a:r>
            <a:endParaRPr/>
          </a:p>
        </p:txBody>
      </p:sp>
      <p:sp>
        <p:nvSpPr>
          <p:cNvPr id="144" name="Google Shape;144;p26"/>
          <p:cNvSpPr txBox="1">
            <a:spLocks noGrp="1"/>
          </p:cNvSpPr>
          <p:nvPr>
            <p:ph type="body" idx="1"/>
          </p:nvPr>
        </p:nvSpPr>
        <p:spPr>
          <a:xfrm>
            <a:off x="0" y="25"/>
            <a:ext cx="4572000" cy="514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5" name="Google Shape;145;p26"/>
          <p:cNvPicPr preferRelativeResize="0"/>
          <p:nvPr/>
        </p:nvPicPr>
        <p:blipFill rotWithShape="1">
          <a:blip r:embed="rId3">
            <a:alphaModFix/>
          </a:blip>
          <a:srcRect t="9104" r="3474" b="9096"/>
          <a:stretch/>
        </p:blipFill>
        <p:spPr>
          <a:xfrm>
            <a:off x="0" y="0"/>
            <a:ext cx="4572000" cy="5143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53"/>
          <p:cNvSpPr txBox="1">
            <a:spLocks noGrp="1"/>
          </p:cNvSpPr>
          <p:nvPr>
            <p:ph type="title"/>
          </p:nvPr>
        </p:nvSpPr>
        <p:spPr>
          <a:xfrm>
            <a:off x="320049" y="180025"/>
            <a:ext cx="7635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 stores every file that has been committed</a:t>
            </a:r>
            <a:endParaRPr/>
          </a:p>
        </p:txBody>
      </p:sp>
      <p:pic>
        <p:nvPicPr>
          <p:cNvPr id="420" name="Google Shape;420;p5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73662" y="857675"/>
            <a:ext cx="6596678" cy="3828549"/>
          </a:xfrm>
          <a:prstGeom prst="rect">
            <a:avLst/>
          </a:prstGeom>
          <a:noFill/>
          <a:ln>
            <a:noFill/>
          </a:ln>
        </p:spPr>
      </p:pic>
      <p:sp>
        <p:nvSpPr>
          <p:cNvPr id="421" name="Google Shape;421;p53"/>
          <p:cNvSpPr txBox="1"/>
          <p:nvPr/>
        </p:nvSpPr>
        <p:spPr>
          <a:xfrm>
            <a:off x="889000" y="3735288"/>
            <a:ext cx="17145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All of Scikit Learn</a:t>
            </a:r>
            <a:endParaRPr/>
          </a:p>
        </p:txBody>
      </p:sp>
      <p:cxnSp>
        <p:nvCxnSpPr>
          <p:cNvPr id="422" name="Google Shape;422;p53"/>
          <p:cNvCxnSpPr/>
          <p:nvPr/>
        </p:nvCxnSpPr>
        <p:spPr>
          <a:xfrm rot="10800000" flipH="1">
            <a:off x="1885950" y="3595488"/>
            <a:ext cx="609600" cy="139800"/>
          </a:xfrm>
          <a:prstGeom prst="straightConnector1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54"/>
          <p:cNvSpPr txBox="1">
            <a:spLocks noGrp="1"/>
          </p:cNvSpPr>
          <p:nvPr>
            <p:ph type="title"/>
          </p:nvPr>
        </p:nvSpPr>
        <p:spPr>
          <a:xfrm>
            <a:off x="320038" y="180025"/>
            <a:ext cx="4251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Clone</a:t>
            </a:r>
            <a:endParaRPr/>
          </a:p>
        </p:txBody>
      </p:sp>
      <p:pic>
        <p:nvPicPr>
          <p:cNvPr id="428" name="Google Shape;428;p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73662" y="831450"/>
            <a:ext cx="6596678" cy="3828549"/>
          </a:xfrm>
          <a:prstGeom prst="rect">
            <a:avLst/>
          </a:prstGeom>
          <a:noFill/>
          <a:ln>
            <a:noFill/>
          </a:ln>
        </p:spPr>
      </p:pic>
      <p:sp>
        <p:nvSpPr>
          <p:cNvPr id="429" name="Google Shape;429;p54"/>
          <p:cNvSpPr/>
          <p:nvPr/>
        </p:nvSpPr>
        <p:spPr>
          <a:xfrm>
            <a:off x="1623301" y="2697125"/>
            <a:ext cx="5897400" cy="595800"/>
          </a:xfrm>
          <a:prstGeom prst="rect">
            <a:avLst/>
          </a:prstGeom>
          <a:solidFill>
            <a:srgbClr val="D8D8D8"/>
          </a:solidFill>
          <a:ln w="19050" cap="rnd" cmpd="sng">
            <a:solidFill>
              <a:srgbClr val="BBBBB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0" i="0" u="none" strike="noStrike" cap="non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git </a:t>
            </a:r>
            <a:r>
              <a:rPr lang="en" sz="1800" b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clone</a:t>
            </a:r>
            <a:r>
              <a:rPr lang="en" sz="1800" b="0" i="0" u="none" strike="noStrike" cap="non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github.com/scikit-learn/scikit</a:t>
            </a:r>
            <a:endParaRPr sz="1800" b="0" i="0" u="none" strike="noStrike" cap="non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cxnSp>
        <p:nvCxnSpPr>
          <p:cNvPr id="430" name="Google Shape;430;p54"/>
          <p:cNvCxnSpPr/>
          <p:nvPr/>
        </p:nvCxnSpPr>
        <p:spPr>
          <a:xfrm rot="10800000" flipH="1">
            <a:off x="5436875" y="2431938"/>
            <a:ext cx="609600" cy="139800"/>
          </a:xfrm>
          <a:prstGeom prst="straightConnector1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55"/>
          <p:cNvSpPr txBox="1">
            <a:spLocks noGrp="1"/>
          </p:cNvSpPr>
          <p:nvPr>
            <p:ph type="ctrTitle"/>
          </p:nvPr>
        </p:nvSpPr>
        <p:spPr>
          <a:xfrm>
            <a:off x="5036850" y="257175"/>
            <a:ext cx="3650100" cy="3151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Chapter 5: Git Push and Git Pull</a:t>
            </a:r>
            <a:endParaRPr/>
          </a:p>
        </p:txBody>
      </p:sp>
      <p:sp>
        <p:nvSpPr>
          <p:cNvPr id="436" name="Google Shape;436;p55"/>
          <p:cNvSpPr txBox="1">
            <a:spLocks noGrp="1"/>
          </p:cNvSpPr>
          <p:nvPr>
            <p:ph type="body" idx="1"/>
          </p:nvPr>
        </p:nvSpPr>
        <p:spPr>
          <a:xfrm>
            <a:off x="0" y="25"/>
            <a:ext cx="4572000" cy="514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37" name="Google Shape;437;p55"/>
          <p:cNvPicPr preferRelativeResize="0"/>
          <p:nvPr/>
        </p:nvPicPr>
        <p:blipFill rotWithShape="1">
          <a:blip r:embed="rId3">
            <a:alphaModFix/>
          </a:blip>
          <a:srcRect l="19241" r="21533"/>
          <a:stretch/>
        </p:blipFill>
        <p:spPr>
          <a:xfrm>
            <a:off x="0" y="0"/>
            <a:ext cx="4572000" cy="514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5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 Objectives</a:t>
            </a:r>
            <a:endParaRPr/>
          </a:p>
        </p:txBody>
      </p:sp>
      <p:sp>
        <p:nvSpPr>
          <p:cNvPr id="443" name="Google Shape;443;p5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dirty="0">
                <a:solidFill>
                  <a:schemeClr val="dk1"/>
                </a:solidFill>
              </a:rPr>
              <a:t>Describe how to move changes from Git to GitHub using </a:t>
            </a:r>
            <a:r>
              <a:rPr lang="en" b="1" dirty="0">
                <a:solidFill>
                  <a:schemeClr val="dk1"/>
                </a:solidFill>
              </a:rPr>
              <a:t>git push</a:t>
            </a:r>
            <a:endParaRPr b="1"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dirty="0">
                <a:solidFill>
                  <a:schemeClr val="dk1"/>
                </a:solidFill>
              </a:rPr>
              <a:t>Explain how to move changes from GitHub to Git using </a:t>
            </a:r>
            <a:r>
              <a:rPr lang="en" b="1" dirty="0">
                <a:solidFill>
                  <a:schemeClr val="dk1"/>
                </a:solidFill>
              </a:rPr>
              <a:t>git pull</a:t>
            </a:r>
            <a:endParaRPr b="1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5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Syncing between Git and GitHub</a:t>
            </a:r>
            <a:endParaRPr/>
          </a:p>
        </p:txBody>
      </p:sp>
      <p:sp>
        <p:nvSpPr>
          <p:cNvPr id="449" name="Google Shape;449;p57"/>
          <p:cNvSpPr txBox="1">
            <a:spLocks noGrp="1"/>
          </p:cNvSpPr>
          <p:nvPr>
            <p:ph type="body" idx="1"/>
          </p:nvPr>
        </p:nvSpPr>
        <p:spPr>
          <a:xfrm>
            <a:off x="537975" y="1152475"/>
            <a:ext cx="79647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434343"/>
                </a:solidFill>
              </a:rPr>
              <a:t>Git push</a:t>
            </a:r>
            <a:r>
              <a:rPr lang="en">
                <a:solidFill>
                  <a:srgbClr val="434343"/>
                </a:solidFill>
              </a:rPr>
              <a:t>: </a:t>
            </a:r>
            <a:endParaRPr>
              <a:solidFill>
                <a:srgbClr val="43434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“Make the remote version look like my code” and update any files that changed in the last commits</a:t>
            </a:r>
            <a:endParaRPr/>
          </a:p>
          <a:p>
            <a:pPr marL="914400" lvl="0" indent="-22860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434343"/>
                </a:solidFill>
              </a:rPr>
              <a:t>Git pull</a:t>
            </a:r>
            <a:r>
              <a:rPr lang="en">
                <a:solidFill>
                  <a:srgbClr val="434343"/>
                </a:solidFill>
              </a:rPr>
              <a:t>: </a:t>
            </a:r>
            <a:endParaRPr>
              <a:solidFill>
                <a:srgbClr val="43434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“Bring in any changes that have occurred on the remote version of the repo and make my code match those”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4" name="Google Shape;454;p58"/>
          <p:cNvCxnSpPr/>
          <p:nvPr/>
        </p:nvCxnSpPr>
        <p:spPr>
          <a:xfrm>
            <a:off x="1363900" y="2006875"/>
            <a:ext cx="0" cy="2538000"/>
          </a:xfrm>
          <a:prstGeom prst="straightConnector1">
            <a:avLst/>
          </a:prstGeom>
          <a:noFill/>
          <a:ln w="222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55" name="Google Shape;455;p58"/>
          <p:cNvSpPr/>
          <p:nvPr/>
        </p:nvSpPr>
        <p:spPr>
          <a:xfrm>
            <a:off x="619018" y="1183097"/>
            <a:ext cx="1489800" cy="647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 cap="rnd" cmpd="sng">
            <a:solidFill>
              <a:srgbClr val="AC0D6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Working Directory</a:t>
            </a:r>
            <a:endParaRPr/>
          </a:p>
        </p:txBody>
      </p:sp>
      <p:cxnSp>
        <p:nvCxnSpPr>
          <p:cNvPr id="456" name="Google Shape;456;p58"/>
          <p:cNvCxnSpPr/>
          <p:nvPr/>
        </p:nvCxnSpPr>
        <p:spPr>
          <a:xfrm>
            <a:off x="3262900" y="2006875"/>
            <a:ext cx="0" cy="2538000"/>
          </a:xfrm>
          <a:prstGeom prst="straightConnector1">
            <a:avLst/>
          </a:prstGeom>
          <a:noFill/>
          <a:ln w="222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57" name="Google Shape;457;p58"/>
          <p:cNvSpPr/>
          <p:nvPr/>
        </p:nvSpPr>
        <p:spPr>
          <a:xfrm>
            <a:off x="2518024" y="1183097"/>
            <a:ext cx="1489800" cy="647400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 w="19050" cap="rnd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Staging Area</a:t>
            </a:r>
            <a:endParaRPr/>
          </a:p>
        </p:txBody>
      </p:sp>
      <p:cxnSp>
        <p:nvCxnSpPr>
          <p:cNvPr id="458" name="Google Shape;458;p58"/>
          <p:cNvCxnSpPr/>
          <p:nvPr/>
        </p:nvCxnSpPr>
        <p:spPr>
          <a:xfrm>
            <a:off x="5161900" y="2006875"/>
            <a:ext cx="0" cy="2538000"/>
          </a:xfrm>
          <a:prstGeom prst="straightConnector1">
            <a:avLst/>
          </a:prstGeom>
          <a:noFill/>
          <a:ln w="222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59" name="Google Shape;459;p58"/>
          <p:cNvSpPr/>
          <p:nvPr/>
        </p:nvSpPr>
        <p:spPr>
          <a:xfrm>
            <a:off x="4417030" y="1183097"/>
            <a:ext cx="1489800" cy="647400"/>
          </a:xfrm>
          <a:prstGeom prst="roundRect">
            <a:avLst>
              <a:gd name="adj" fmla="val 16667"/>
            </a:avLst>
          </a:prstGeom>
          <a:solidFill>
            <a:srgbClr val="1B4662"/>
          </a:solidFill>
          <a:ln w="19050" cap="rnd" cmpd="sng">
            <a:solidFill>
              <a:srgbClr val="122F4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Repository</a:t>
            </a:r>
            <a:endParaRPr/>
          </a:p>
        </p:txBody>
      </p:sp>
      <p:sp>
        <p:nvSpPr>
          <p:cNvPr id="460" name="Google Shape;460;p58"/>
          <p:cNvSpPr txBox="1">
            <a:spLocks noGrp="1"/>
          </p:cNvSpPr>
          <p:nvPr>
            <p:ph type="title"/>
          </p:nvPr>
        </p:nvSpPr>
        <p:spPr>
          <a:xfrm>
            <a:off x="472457" y="332425"/>
            <a:ext cx="6597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Push</a:t>
            </a:r>
            <a:endParaRPr/>
          </a:p>
        </p:txBody>
      </p:sp>
      <p:sp>
        <p:nvSpPr>
          <p:cNvPr id="461" name="Google Shape;461;p58"/>
          <p:cNvSpPr/>
          <p:nvPr/>
        </p:nvSpPr>
        <p:spPr>
          <a:xfrm>
            <a:off x="819364" y="2471791"/>
            <a:ext cx="1089000" cy="708900"/>
          </a:xfrm>
          <a:prstGeom prst="roundRect">
            <a:avLst>
              <a:gd name="adj" fmla="val 16667"/>
            </a:avLst>
          </a:prstGeom>
          <a:solidFill>
            <a:srgbClr val="E7A6BA">
              <a:alpha val="29800"/>
            </a:srgbClr>
          </a:solidFill>
          <a:ln w="19050" cap="rnd" cmpd="sng">
            <a:solidFill>
              <a:srgbClr val="DB7A9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Code. Code. Code.</a:t>
            </a:r>
            <a:endParaRPr/>
          </a:p>
        </p:txBody>
      </p:sp>
      <p:sp>
        <p:nvSpPr>
          <p:cNvPr id="462" name="Google Shape;462;p58"/>
          <p:cNvSpPr/>
          <p:nvPr/>
        </p:nvSpPr>
        <p:spPr>
          <a:xfrm>
            <a:off x="2000892" y="2687548"/>
            <a:ext cx="636900" cy="2979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19050" cap="rnd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3" name="Google Shape;463;p58"/>
          <p:cNvSpPr/>
          <p:nvPr/>
        </p:nvSpPr>
        <p:spPr>
          <a:xfrm>
            <a:off x="4617378" y="2471790"/>
            <a:ext cx="1089000" cy="708900"/>
          </a:xfrm>
          <a:prstGeom prst="roundRect">
            <a:avLst>
              <a:gd name="adj" fmla="val 16667"/>
            </a:avLst>
          </a:prstGeom>
          <a:solidFill>
            <a:srgbClr val="E7A6BA"/>
          </a:solidFill>
          <a:ln w="19050" cap="rnd" cmpd="sng">
            <a:solidFill>
              <a:srgbClr val="DB7A9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Code. Code. Code.</a:t>
            </a:r>
            <a:endParaRPr/>
          </a:p>
        </p:txBody>
      </p:sp>
      <p:sp>
        <p:nvSpPr>
          <p:cNvPr id="464" name="Google Shape;464;p58"/>
          <p:cNvSpPr/>
          <p:nvPr/>
        </p:nvSpPr>
        <p:spPr>
          <a:xfrm>
            <a:off x="3911882" y="2687548"/>
            <a:ext cx="636900" cy="2979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19050" cap="rnd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Google Shape;465;p58"/>
          <p:cNvSpPr/>
          <p:nvPr/>
        </p:nvSpPr>
        <p:spPr>
          <a:xfrm>
            <a:off x="2724364" y="2471791"/>
            <a:ext cx="1089000" cy="708900"/>
          </a:xfrm>
          <a:prstGeom prst="roundRect">
            <a:avLst>
              <a:gd name="adj" fmla="val 16667"/>
            </a:avLst>
          </a:prstGeom>
          <a:solidFill>
            <a:srgbClr val="E7A6BA">
              <a:alpha val="29800"/>
            </a:srgbClr>
          </a:solidFill>
          <a:ln w="19050" cap="rnd" cmpd="sng">
            <a:solidFill>
              <a:srgbClr val="DB7A9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Code. Code. Code.</a:t>
            </a:r>
            <a:endParaRPr/>
          </a:p>
        </p:txBody>
      </p:sp>
      <p:sp>
        <p:nvSpPr>
          <p:cNvPr id="466" name="Google Shape;466;p58"/>
          <p:cNvSpPr/>
          <p:nvPr/>
        </p:nvSpPr>
        <p:spPr>
          <a:xfrm>
            <a:off x="7078641" y="1128161"/>
            <a:ext cx="1489800" cy="647400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 w="19050" cap="rnd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Remote Repo on GitHub</a:t>
            </a:r>
            <a:endParaRPr/>
          </a:p>
        </p:txBody>
      </p:sp>
      <p:cxnSp>
        <p:nvCxnSpPr>
          <p:cNvPr id="467" name="Google Shape;467;p58"/>
          <p:cNvCxnSpPr/>
          <p:nvPr/>
        </p:nvCxnSpPr>
        <p:spPr>
          <a:xfrm>
            <a:off x="6446775" y="869675"/>
            <a:ext cx="30300" cy="3794700"/>
          </a:xfrm>
          <a:prstGeom prst="straightConnector1">
            <a:avLst/>
          </a:prstGeom>
          <a:noFill/>
          <a:ln w="9525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8" name="Google Shape;468;p58"/>
          <p:cNvSpPr/>
          <p:nvPr/>
        </p:nvSpPr>
        <p:spPr>
          <a:xfrm>
            <a:off x="7258976" y="2455096"/>
            <a:ext cx="1089000" cy="708900"/>
          </a:xfrm>
          <a:prstGeom prst="roundRect">
            <a:avLst>
              <a:gd name="adj" fmla="val 16667"/>
            </a:avLst>
          </a:prstGeom>
          <a:solidFill>
            <a:srgbClr val="E7A6BA"/>
          </a:solidFill>
          <a:ln w="19050" cap="rnd" cmpd="sng">
            <a:solidFill>
              <a:srgbClr val="DB7A9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Code. Code. Code.</a:t>
            </a:r>
            <a:endParaRPr/>
          </a:p>
        </p:txBody>
      </p:sp>
      <p:sp>
        <p:nvSpPr>
          <p:cNvPr id="469" name="Google Shape;469;p58"/>
          <p:cNvSpPr/>
          <p:nvPr/>
        </p:nvSpPr>
        <p:spPr>
          <a:xfrm>
            <a:off x="5899058" y="2520141"/>
            <a:ext cx="1181400" cy="6327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19050" cap="rnd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Push</a:t>
            </a:r>
            <a:endParaRPr/>
          </a:p>
        </p:txBody>
      </p:sp>
      <p:sp>
        <p:nvSpPr>
          <p:cNvPr id="470" name="Google Shape;470;p58"/>
          <p:cNvSpPr/>
          <p:nvPr/>
        </p:nvSpPr>
        <p:spPr>
          <a:xfrm>
            <a:off x="4771261" y="3657258"/>
            <a:ext cx="3503700" cy="595800"/>
          </a:xfrm>
          <a:prstGeom prst="rect">
            <a:avLst/>
          </a:prstGeom>
          <a:solidFill>
            <a:srgbClr val="D8D8D8"/>
          </a:solidFill>
          <a:ln w="19050" cap="rnd" cmpd="sng">
            <a:solidFill>
              <a:srgbClr val="BBBBB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0" i="0" u="none" strike="noStrike" cap="none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git </a:t>
            </a:r>
            <a:r>
              <a:rPr lang="en" sz="1800" b="1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push</a:t>
            </a:r>
            <a:r>
              <a:rPr lang="en" sz="1800" b="0" i="0" u="none" strike="noStrike" cap="none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18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origin main</a:t>
            </a:r>
            <a:endParaRPr sz="1800" b="0" i="0" u="none" strike="noStrike" cap="none" dirty="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5" name="Google Shape;475;p59"/>
          <p:cNvCxnSpPr/>
          <p:nvPr/>
        </p:nvCxnSpPr>
        <p:spPr>
          <a:xfrm>
            <a:off x="1363900" y="2006875"/>
            <a:ext cx="0" cy="2538000"/>
          </a:xfrm>
          <a:prstGeom prst="straightConnector1">
            <a:avLst/>
          </a:prstGeom>
          <a:noFill/>
          <a:ln w="222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76" name="Google Shape;476;p59"/>
          <p:cNvSpPr/>
          <p:nvPr/>
        </p:nvSpPr>
        <p:spPr>
          <a:xfrm>
            <a:off x="619018" y="1183097"/>
            <a:ext cx="1489800" cy="647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 cap="rnd" cmpd="sng">
            <a:solidFill>
              <a:srgbClr val="AC0D6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Working Directory</a:t>
            </a:r>
            <a:endParaRPr/>
          </a:p>
        </p:txBody>
      </p:sp>
      <p:cxnSp>
        <p:nvCxnSpPr>
          <p:cNvPr id="477" name="Google Shape;477;p59"/>
          <p:cNvCxnSpPr/>
          <p:nvPr/>
        </p:nvCxnSpPr>
        <p:spPr>
          <a:xfrm>
            <a:off x="3262900" y="2006875"/>
            <a:ext cx="0" cy="2538000"/>
          </a:xfrm>
          <a:prstGeom prst="straightConnector1">
            <a:avLst/>
          </a:prstGeom>
          <a:noFill/>
          <a:ln w="222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78" name="Google Shape;478;p59"/>
          <p:cNvSpPr/>
          <p:nvPr/>
        </p:nvSpPr>
        <p:spPr>
          <a:xfrm>
            <a:off x="2518024" y="1183097"/>
            <a:ext cx="1489800" cy="647400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 w="19050" cap="rnd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Staging Area</a:t>
            </a:r>
            <a:endParaRPr/>
          </a:p>
        </p:txBody>
      </p:sp>
      <p:cxnSp>
        <p:nvCxnSpPr>
          <p:cNvPr id="479" name="Google Shape;479;p59"/>
          <p:cNvCxnSpPr/>
          <p:nvPr/>
        </p:nvCxnSpPr>
        <p:spPr>
          <a:xfrm>
            <a:off x="5161900" y="2006875"/>
            <a:ext cx="0" cy="2538000"/>
          </a:xfrm>
          <a:prstGeom prst="straightConnector1">
            <a:avLst/>
          </a:prstGeom>
          <a:noFill/>
          <a:ln w="222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0" name="Google Shape;480;p59"/>
          <p:cNvSpPr/>
          <p:nvPr/>
        </p:nvSpPr>
        <p:spPr>
          <a:xfrm>
            <a:off x="4417030" y="1183097"/>
            <a:ext cx="1489800" cy="647400"/>
          </a:xfrm>
          <a:prstGeom prst="roundRect">
            <a:avLst>
              <a:gd name="adj" fmla="val 16667"/>
            </a:avLst>
          </a:prstGeom>
          <a:solidFill>
            <a:srgbClr val="1B4662"/>
          </a:solidFill>
          <a:ln w="19050" cap="rnd" cmpd="sng">
            <a:solidFill>
              <a:srgbClr val="122F4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Repository</a:t>
            </a:r>
            <a:endParaRPr/>
          </a:p>
        </p:txBody>
      </p:sp>
      <p:sp>
        <p:nvSpPr>
          <p:cNvPr id="481" name="Google Shape;481;p59"/>
          <p:cNvSpPr txBox="1">
            <a:spLocks noGrp="1"/>
          </p:cNvSpPr>
          <p:nvPr>
            <p:ph type="title"/>
          </p:nvPr>
        </p:nvSpPr>
        <p:spPr>
          <a:xfrm>
            <a:off x="472457" y="332425"/>
            <a:ext cx="6597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Push</a:t>
            </a:r>
            <a:endParaRPr/>
          </a:p>
        </p:txBody>
      </p:sp>
      <p:sp>
        <p:nvSpPr>
          <p:cNvPr id="482" name="Google Shape;482;p59"/>
          <p:cNvSpPr/>
          <p:nvPr/>
        </p:nvSpPr>
        <p:spPr>
          <a:xfrm>
            <a:off x="819364" y="2471791"/>
            <a:ext cx="1089000" cy="708900"/>
          </a:xfrm>
          <a:prstGeom prst="roundRect">
            <a:avLst>
              <a:gd name="adj" fmla="val 16667"/>
            </a:avLst>
          </a:prstGeom>
          <a:solidFill>
            <a:srgbClr val="E7A6BA">
              <a:alpha val="29800"/>
            </a:srgbClr>
          </a:solidFill>
          <a:ln w="19050" cap="rnd" cmpd="sng">
            <a:solidFill>
              <a:srgbClr val="DB7A9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Code. Code. Code.</a:t>
            </a:r>
            <a:endParaRPr/>
          </a:p>
        </p:txBody>
      </p:sp>
      <p:sp>
        <p:nvSpPr>
          <p:cNvPr id="483" name="Google Shape;483;p59"/>
          <p:cNvSpPr/>
          <p:nvPr/>
        </p:nvSpPr>
        <p:spPr>
          <a:xfrm>
            <a:off x="2000892" y="2687548"/>
            <a:ext cx="636900" cy="2979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19050" cap="rnd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4" name="Google Shape;484;p59"/>
          <p:cNvSpPr/>
          <p:nvPr/>
        </p:nvSpPr>
        <p:spPr>
          <a:xfrm>
            <a:off x="4617378" y="2471790"/>
            <a:ext cx="1089000" cy="708900"/>
          </a:xfrm>
          <a:prstGeom prst="roundRect">
            <a:avLst>
              <a:gd name="adj" fmla="val 16667"/>
            </a:avLst>
          </a:prstGeom>
          <a:solidFill>
            <a:srgbClr val="E7A6BA"/>
          </a:solidFill>
          <a:ln w="19050" cap="rnd" cmpd="sng">
            <a:solidFill>
              <a:srgbClr val="DB7A9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Code. Code. Code.</a:t>
            </a:r>
            <a:endParaRPr/>
          </a:p>
        </p:txBody>
      </p:sp>
      <p:sp>
        <p:nvSpPr>
          <p:cNvPr id="485" name="Google Shape;485;p59"/>
          <p:cNvSpPr/>
          <p:nvPr/>
        </p:nvSpPr>
        <p:spPr>
          <a:xfrm>
            <a:off x="3911882" y="2687548"/>
            <a:ext cx="636900" cy="2979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19050" cap="rnd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6" name="Google Shape;486;p59"/>
          <p:cNvSpPr/>
          <p:nvPr/>
        </p:nvSpPr>
        <p:spPr>
          <a:xfrm>
            <a:off x="2724364" y="2471791"/>
            <a:ext cx="1089000" cy="708900"/>
          </a:xfrm>
          <a:prstGeom prst="roundRect">
            <a:avLst>
              <a:gd name="adj" fmla="val 16667"/>
            </a:avLst>
          </a:prstGeom>
          <a:solidFill>
            <a:srgbClr val="E7A6BA">
              <a:alpha val="29800"/>
            </a:srgbClr>
          </a:solidFill>
          <a:ln w="19050" cap="rnd" cmpd="sng">
            <a:solidFill>
              <a:srgbClr val="DB7A9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Code. Code. Code.</a:t>
            </a:r>
            <a:endParaRPr/>
          </a:p>
        </p:txBody>
      </p:sp>
      <p:sp>
        <p:nvSpPr>
          <p:cNvPr id="487" name="Google Shape;487;p59"/>
          <p:cNvSpPr/>
          <p:nvPr/>
        </p:nvSpPr>
        <p:spPr>
          <a:xfrm>
            <a:off x="7078641" y="1128161"/>
            <a:ext cx="1489800" cy="647400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 w="19050" cap="rnd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Remote Repo on GitHub</a:t>
            </a:r>
            <a:endParaRPr/>
          </a:p>
        </p:txBody>
      </p:sp>
      <p:cxnSp>
        <p:nvCxnSpPr>
          <p:cNvPr id="488" name="Google Shape;488;p59"/>
          <p:cNvCxnSpPr/>
          <p:nvPr/>
        </p:nvCxnSpPr>
        <p:spPr>
          <a:xfrm>
            <a:off x="6446775" y="869675"/>
            <a:ext cx="30300" cy="3794700"/>
          </a:xfrm>
          <a:prstGeom prst="straightConnector1">
            <a:avLst/>
          </a:prstGeom>
          <a:noFill/>
          <a:ln w="9525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9" name="Google Shape;489;p59"/>
          <p:cNvSpPr/>
          <p:nvPr/>
        </p:nvSpPr>
        <p:spPr>
          <a:xfrm>
            <a:off x="7258976" y="2455096"/>
            <a:ext cx="1089000" cy="708900"/>
          </a:xfrm>
          <a:prstGeom prst="roundRect">
            <a:avLst>
              <a:gd name="adj" fmla="val 16667"/>
            </a:avLst>
          </a:prstGeom>
          <a:solidFill>
            <a:srgbClr val="E7A6BA"/>
          </a:solidFill>
          <a:ln w="19050" cap="rnd" cmpd="sng">
            <a:solidFill>
              <a:srgbClr val="DB7A9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Code. Code. Code.</a:t>
            </a:r>
            <a:endParaRPr/>
          </a:p>
        </p:txBody>
      </p:sp>
      <p:sp>
        <p:nvSpPr>
          <p:cNvPr id="490" name="Google Shape;490;p59"/>
          <p:cNvSpPr/>
          <p:nvPr/>
        </p:nvSpPr>
        <p:spPr>
          <a:xfrm>
            <a:off x="5899058" y="2520141"/>
            <a:ext cx="1181400" cy="6327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19050" cap="rnd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Push</a:t>
            </a:r>
            <a:endParaRPr/>
          </a:p>
        </p:txBody>
      </p:sp>
      <p:sp>
        <p:nvSpPr>
          <p:cNvPr id="491" name="Google Shape;491;p59"/>
          <p:cNvSpPr/>
          <p:nvPr/>
        </p:nvSpPr>
        <p:spPr>
          <a:xfrm>
            <a:off x="590786" y="3593408"/>
            <a:ext cx="3503700" cy="595800"/>
          </a:xfrm>
          <a:prstGeom prst="rect">
            <a:avLst/>
          </a:prstGeom>
          <a:solidFill>
            <a:srgbClr val="D8D8D8"/>
          </a:solidFill>
          <a:ln w="19050" cap="rnd" cmpd="sng">
            <a:solidFill>
              <a:srgbClr val="BBBBB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0" i="0" u="none" strike="noStrike" cap="none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git </a:t>
            </a:r>
            <a:r>
              <a:rPr lang="en" sz="1800" b="1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pull</a:t>
            </a:r>
            <a:r>
              <a:rPr lang="en" sz="1800" b="0" i="0" u="none" strike="noStrike" cap="none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18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origin main</a:t>
            </a:r>
            <a:endParaRPr sz="1800" b="0" i="0" u="none" strike="noStrike" cap="none" dirty="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492" name="Google Shape;492;p59"/>
          <p:cNvSpPr/>
          <p:nvPr/>
        </p:nvSpPr>
        <p:spPr>
          <a:xfrm flipH="1">
            <a:off x="5779912" y="3574526"/>
            <a:ext cx="1181400" cy="6327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19050" cap="rnd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Pull</a:t>
            </a:r>
            <a:endParaRPr/>
          </a:p>
        </p:txBody>
      </p:sp>
      <p:sp>
        <p:nvSpPr>
          <p:cNvPr id="493" name="Google Shape;493;p59"/>
          <p:cNvSpPr/>
          <p:nvPr/>
        </p:nvSpPr>
        <p:spPr>
          <a:xfrm>
            <a:off x="4591975" y="3536427"/>
            <a:ext cx="1089000" cy="708900"/>
          </a:xfrm>
          <a:prstGeom prst="roundRect">
            <a:avLst>
              <a:gd name="adj" fmla="val 16667"/>
            </a:avLst>
          </a:prstGeom>
          <a:solidFill>
            <a:srgbClr val="E7A6BA"/>
          </a:solidFill>
          <a:ln w="19050" cap="rnd" cmpd="sng">
            <a:solidFill>
              <a:srgbClr val="DB7A9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Code. Code. Whoo!</a:t>
            </a:r>
            <a:endParaRPr/>
          </a:p>
        </p:txBody>
      </p:sp>
      <p:sp>
        <p:nvSpPr>
          <p:cNvPr id="494" name="Google Shape;494;p59"/>
          <p:cNvSpPr/>
          <p:nvPr/>
        </p:nvSpPr>
        <p:spPr>
          <a:xfrm>
            <a:off x="7258975" y="3536427"/>
            <a:ext cx="1089000" cy="708900"/>
          </a:xfrm>
          <a:prstGeom prst="roundRect">
            <a:avLst>
              <a:gd name="adj" fmla="val 16667"/>
            </a:avLst>
          </a:prstGeom>
          <a:solidFill>
            <a:srgbClr val="E7A6BA"/>
          </a:solidFill>
          <a:ln w="19050" cap="rnd" cmpd="sng">
            <a:solidFill>
              <a:srgbClr val="DB7A9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Code. Code. Whoo!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60"/>
          <p:cNvSpPr txBox="1">
            <a:spLocks noGrp="1"/>
          </p:cNvSpPr>
          <p:nvPr>
            <p:ph type="ctrTitle"/>
          </p:nvPr>
        </p:nvSpPr>
        <p:spPr>
          <a:xfrm>
            <a:off x="5036850" y="257175"/>
            <a:ext cx="3650100" cy="3151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Chapter 6: Git Branches</a:t>
            </a:r>
            <a:endParaRPr/>
          </a:p>
        </p:txBody>
      </p:sp>
      <p:sp>
        <p:nvSpPr>
          <p:cNvPr id="500" name="Google Shape;500;p60"/>
          <p:cNvSpPr txBox="1">
            <a:spLocks noGrp="1"/>
          </p:cNvSpPr>
          <p:nvPr>
            <p:ph type="body" idx="1"/>
          </p:nvPr>
        </p:nvSpPr>
        <p:spPr>
          <a:xfrm>
            <a:off x="0" y="25"/>
            <a:ext cx="4572000" cy="514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01" name="Google Shape;501;p60"/>
          <p:cNvPicPr preferRelativeResize="0"/>
          <p:nvPr/>
        </p:nvPicPr>
        <p:blipFill rotWithShape="1">
          <a:blip r:embed="rId3">
            <a:alphaModFix/>
          </a:blip>
          <a:srcRect l="5060" t="14398" r="-5059" b="14391"/>
          <a:stretch/>
        </p:blipFill>
        <p:spPr>
          <a:xfrm>
            <a:off x="-1" y="-2"/>
            <a:ext cx="4815476" cy="51435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6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 Objectives</a:t>
            </a:r>
            <a:endParaRPr/>
          </a:p>
        </p:txBody>
      </p:sp>
      <p:sp>
        <p:nvSpPr>
          <p:cNvPr id="507" name="Google Shape;507;p6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dirty="0">
                <a:solidFill>
                  <a:schemeClr val="dk1"/>
                </a:solidFill>
              </a:rPr>
              <a:t>Recognize the </a:t>
            </a:r>
            <a:r>
              <a:rPr lang="en" b="1" dirty="0">
                <a:solidFill>
                  <a:schemeClr val="dk1"/>
                </a:solidFill>
              </a:rPr>
              <a:t>main </a:t>
            </a:r>
            <a:r>
              <a:rPr lang="en" dirty="0">
                <a:solidFill>
                  <a:schemeClr val="dk1"/>
                </a:solidFill>
              </a:rPr>
              <a:t>branch of a Git repo</a:t>
            </a: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dirty="0"/>
              <a:t>Create new branches using </a:t>
            </a:r>
            <a:r>
              <a:rPr lang="en" b="1" dirty="0"/>
              <a:t>git branch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Switch between branches using </a:t>
            </a:r>
            <a:r>
              <a:rPr lang="en" b="1" dirty="0"/>
              <a:t>git checkout</a:t>
            </a:r>
            <a:endParaRPr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6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branches allow for individual code changes</a:t>
            </a:r>
            <a:endParaRPr/>
          </a:p>
        </p:txBody>
      </p:sp>
      <p:cxnSp>
        <p:nvCxnSpPr>
          <p:cNvPr id="513" name="Google Shape;513;p62"/>
          <p:cNvCxnSpPr/>
          <p:nvPr/>
        </p:nvCxnSpPr>
        <p:spPr>
          <a:xfrm>
            <a:off x="1813475" y="1587150"/>
            <a:ext cx="6527700" cy="0"/>
          </a:xfrm>
          <a:prstGeom prst="straightConnector1">
            <a:avLst/>
          </a:prstGeom>
          <a:noFill/>
          <a:ln w="57150" cap="flat" cmpd="sng">
            <a:solidFill>
              <a:schemeClr val="accent1"/>
            </a:solidFill>
            <a:prstDash val="solid"/>
            <a:round/>
            <a:headEnd type="none" w="sm" len="sm"/>
            <a:tailEnd type="stealth" w="lg" len="lg"/>
          </a:ln>
        </p:spPr>
      </p:cxnSp>
      <p:sp>
        <p:nvSpPr>
          <p:cNvPr id="514" name="Google Shape;514;p62"/>
          <p:cNvSpPr txBox="1"/>
          <p:nvPr/>
        </p:nvSpPr>
        <p:spPr>
          <a:xfrm>
            <a:off x="802800" y="1356325"/>
            <a:ext cx="1010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0" i="0" u="none" strike="noStrike" cap="none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MA</a:t>
            </a:r>
            <a:r>
              <a:rPr lang="en" sz="2400" dirty="0">
                <a:solidFill>
                  <a:schemeClr val="accent1"/>
                </a:solidFill>
              </a:rPr>
              <a:t>IN</a:t>
            </a:r>
            <a:endParaRPr dirty="0"/>
          </a:p>
        </p:txBody>
      </p:sp>
      <p:cxnSp>
        <p:nvCxnSpPr>
          <p:cNvPr id="515" name="Google Shape;515;p62"/>
          <p:cNvCxnSpPr/>
          <p:nvPr/>
        </p:nvCxnSpPr>
        <p:spPr>
          <a:xfrm>
            <a:off x="1813475" y="1587150"/>
            <a:ext cx="6527700" cy="0"/>
          </a:xfrm>
          <a:prstGeom prst="straightConnector1">
            <a:avLst/>
          </a:prstGeom>
          <a:noFill/>
          <a:ln w="57150" cap="flat" cmpd="sng">
            <a:solidFill>
              <a:schemeClr val="accent1"/>
            </a:solidFill>
            <a:prstDash val="solid"/>
            <a:round/>
            <a:headEnd type="none" w="sm" len="sm"/>
            <a:tailEnd type="stealth" w="lg" len="lg"/>
          </a:ln>
        </p:spPr>
      </p:cxnSp>
      <p:sp>
        <p:nvSpPr>
          <p:cNvPr id="516" name="Google Shape;516;p62"/>
          <p:cNvSpPr/>
          <p:nvPr/>
        </p:nvSpPr>
        <p:spPr>
          <a:xfrm>
            <a:off x="2397675" y="1472849"/>
            <a:ext cx="228600" cy="228600"/>
          </a:xfrm>
          <a:prstGeom prst="ellipse">
            <a:avLst/>
          </a:prstGeom>
          <a:solidFill>
            <a:srgbClr val="0070C0"/>
          </a:solidFill>
          <a:ln w="19050" cap="rnd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17" name="Google Shape;517;p62"/>
          <p:cNvCxnSpPr>
            <a:stCxn id="516" idx="4"/>
          </p:cNvCxnSpPr>
          <p:nvPr/>
        </p:nvCxnSpPr>
        <p:spPr>
          <a:xfrm>
            <a:off x="2511975" y="1701449"/>
            <a:ext cx="114300" cy="635100"/>
          </a:xfrm>
          <a:prstGeom prst="straightConnector1">
            <a:avLst/>
          </a:prstGeom>
          <a:noFill/>
          <a:ln w="57150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18" name="Google Shape;518;p62"/>
          <p:cNvCxnSpPr/>
          <p:nvPr/>
        </p:nvCxnSpPr>
        <p:spPr>
          <a:xfrm>
            <a:off x="2626275" y="2336450"/>
            <a:ext cx="1536600" cy="0"/>
          </a:xfrm>
          <a:prstGeom prst="straightConnector1">
            <a:avLst/>
          </a:prstGeom>
          <a:noFill/>
          <a:ln w="57150" cap="flat" cmpd="sng">
            <a:solidFill>
              <a:srgbClr val="0070C0"/>
            </a:solidFill>
            <a:prstDash val="solid"/>
            <a:round/>
            <a:headEnd type="none" w="sm" len="sm"/>
            <a:tailEnd type="stealth" w="lg" len="lg"/>
          </a:ln>
        </p:spPr>
      </p:cxnSp>
      <p:sp>
        <p:nvSpPr>
          <p:cNvPr id="519" name="Google Shape;519;p62"/>
          <p:cNvSpPr txBox="1"/>
          <p:nvPr/>
        </p:nvSpPr>
        <p:spPr>
          <a:xfrm>
            <a:off x="1070525" y="2095148"/>
            <a:ext cx="15747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0" i="0" u="none" strike="noStrike" cap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ALICE BRANCH</a:t>
            </a:r>
            <a:endParaRPr/>
          </a:p>
        </p:txBody>
      </p:sp>
      <p:sp>
        <p:nvSpPr>
          <p:cNvPr id="520" name="Google Shape;520;p62"/>
          <p:cNvSpPr txBox="1"/>
          <p:nvPr/>
        </p:nvSpPr>
        <p:spPr>
          <a:xfrm>
            <a:off x="802800" y="1356325"/>
            <a:ext cx="1010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0" i="0" u="none" strike="noStrike" cap="none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MA</a:t>
            </a:r>
            <a:r>
              <a:rPr lang="en" sz="2400" dirty="0">
                <a:solidFill>
                  <a:schemeClr val="accent1"/>
                </a:solidFill>
              </a:rPr>
              <a:t>IN</a:t>
            </a:r>
            <a:endParaRPr dirty="0"/>
          </a:p>
        </p:txBody>
      </p:sp>
      <p:sp>
        <p:nvSpPr>
          <p:cNvPr id="521" name="Google Shape;521;p62"/>
          <p:cNvSpPr/>
          <p:nvPr/>
        </p:nvSpPr>
        <p:spPr>
          <a:xfrm>
            <a:off x="2471425" y="3085750"/>
            <a:ext cx="4068900" cy="1041900"/>
          </a:xfrm>
          <a:prstGeom prst="rect">
            <a:avLst/>
          </a:prstGeom>
          <a:solidFill>
            <a:srgbClr val="DDDDDD"/>
          </a:solidFill>
          <a:ln w="19050" cap="rnd" cmpd="sng">
            <a:solidFill>
              <a:srgbClr val="BBBBB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0" i="0" u="none" strike="noStrike" cap="non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git </a:t>
            </a:r>
            <a:r>
              <a:rPr lang="en" sz="1800" b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branch</a:t>
            </a:r>
            <a:r>
              <a:rPr lang="en" sz="1800" b="0" i="0" u="none" strike="noStrike" cap="non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alice_branch</a:t>
            </a:r>
            <a:endParaRPr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git </a:t>
            </a:r>
            <a:r>
              <a:rPr lang="en" sz="1800" b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checkout </a:t>
            </a:r>
            <a:r>
              <a:rPr lang="en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alice_branch</a:t>
            </a:r>
            <a:endParaRPr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 Objectives</a:t>
            </a:r>
            <a:endParaRPr/>
          </a:p>
        </p:txBody>
      </p:sp>
      <p:sp>
        <p:nvSpPr>
          <p:cNvPr id="151" name="Google Shape;151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●"/>
            </a:pPr>
            <a:r>
              <a:rPr lang="en" dirty="0">
                <a:solidFill>
                  <a:srgbClr val="000000"/>
                </a:solidFill>
              </a:rPr>
              <a:t>Explain and describe the three phases of code tracking in </a:t>
            </a:r>
            <a:r>
              <a:rPr lang="en" dirty="0">
                <a:solidFill>
                  <a:schemeClr val="dk1"/>
                </a:solidFill>
              </a:rPr>
              <a:t>Git, including:</a:t>
            </a:r>
            <a:endParaRPr dirty="0">
              <a:solidFill>
                <a:srgbClr val="000000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 dirty="0">
                <a:solidFill>
                  <a:srgbClr val="000000"/>
                </a:solidFill>
              </a:rPr>
              <a:t>Working Directory</a:t>
            </a:r>
            <a:endParaRPr sz="1800" dirty="0">
              <a:solidFill>
                <a:srgbClr val="000000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 dirty="0">
                <a:solidFill>
                  <a:srgbClr val="000000"/>
                </a:solidFill>
              </a:rPr>
              <a:t>Staging Area</a:t>
            </a:r>
            <a:endParaRPr sz="1800" dirty="0">
              <a:solidFill>
                <a:srgbClr val="000000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 dirty="0">
                <a:solidFill>
                  <a:srgbClr val="000000"/>
                </a:solidFill>
              </a:rPr>
              <a:t>Repository</a:t>
            </a:r>
            <a:endParaRPr sz="1800" dirty="0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dirty="0">
                <a:solidFill>
                  <a:srgbClr val="000000"/>
                </a:solidFill>
              </a:rPr>
              <a:t>Explain how the command `git status` works</a:t>
            </a:r>
            <a:endParaRPr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6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branches allow for individual code changes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27" name="Google Shape;527;p63"/>
          <p:cNvCxnSpPr/>
          <p:nvPr/>
        </p:nvCxnSpPr>
        <p:spPr>
          <a:xfrm>
            <a:off x="1879600" y="1560900"/>
            <a:ext cx="6527700" cy="0"/>
          </a:xfrm>
          <a:prstGeom prst="straightConnector1">
            <a:avLst/>
          </a:prstGeom>
          <a:noFill/>
          <a:ln w="57150" cap="flat" cmpd="sng">
            <a:solidFill>
              <a:schemeClr val="accent1"/>
            </a:solidFill>
            <a:prstDash val="solid"/>
            <a:round/>
            <a:headEnd type="none" w="sm" len="sm"/>
            <a:tailEnd type="stealth" w="lg" len="lg"/>
          </a:ln>
        </p:spPr>
      </p:cxnSp>
      <p:sp>
        <p:nvSpPr>
          <p:cNvPr id="528" name="Google Shape;528;p63"/>
          <p:cNvSpPr txBox="1"/>
          <p:nvPr/>
        </p:nvSpPr>
        <p:spPr>
          <a:xfrm>
            <a:off x="868925" y="1330075"/>
            <a:ext cx="1010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MA</a:t>
            </a:r>
            <a:r>
              <a:rPr lang="en" sz="2400">
                <a:solidFill>
                  <a:schemeClr val="accent1"/>
                </a:solidFill>
              </a:rPr>
              <a:t>IN</a:t>
            </a:r>
            <a:endParaRPr/>
          </a:p>
        </p:txBody>
      </p:sp>
      <p:cxnSp>
        <p:nvCxnSpPr>
          <p:cNvPr id="529" name="Google Shape;529;p63"/>
          <p:cNvCxnSpPr/>
          <p:nvPr/>
        </p:nvCxnSpPr>
        <p:spPr>
          <a:xfrm>
            <a:off x="1879600" y="1560900"/>
            <a:ext cx="6527700" cy="0"/>
          </a:xfrm>
          <a:prstGeom prst="straightConnector1">
            <a:avLst/>
          </a:prstGeom>
          <a:noFill/>
          <a:ln w="57150" cap="flat" cmpd="sng">
            <a:solidFill>
              <a:schemeClr val="accent1"/>
            </a:solidFill>
            <a:prstDash val="solid"/>
            <a:round/>
            <a:headEnd type="none" w="sm" len="sm"/>
            <a:tailEnd type="stealth" w="lg" len="lg"/>
          </a:ln>
        </p:spPr>
      </p:cxnSp>
      <p:sp>
        <p:nvSpPr>
          <p:cNvPr id="530" name="Google Shape;530;p63"/>
          <p:cNvSpPr/>
          <p:nvPr/>
        </p:nvSpPr>
        <p:spPr>
          <a:xfrm>
            <a:off x="2463800" y="1446599"/>
            <a:ext cx="228600" cy="228600"/>
          </a:xfrm>
          <a:prstGeom prst="ellipse">
            <a:avLst/>
          </a:prstGeom>
          <a:solidFill>
            <a:srgbClr val="0070C0"/>
          </a:solidFill>
          <a:ln w="19050" cap="rnd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31" name="Google Shape;531;p63"/>
          <p:cNvCxnSpPr>
            <a:stCxn id="530" idx="4"/>
          </p:cNvCxnSpPr>
          <p:nvPr/>
        </p:nvCxnSpPr>
        <p:spPr>
          <a:xfrm>
            <a:off x="2578100" y="1675199"/>
            <a:ext cx="114300" cy="635100"/>
          </a:xfrm>
          <a:prstGeom prst="straightConnector1">
            <a:avLst/>
          </a:prstGeom>
          <a:noFill/>
          <a:ln w="57150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32" name="Google Shape;532;p63"/>
          <p:cNvSpPr txBox="1"/>
          <p:nvPr/>
        </p:nvSpPr>
        <p:spPr>
          <a:xfrm>
            <a:off x="1136650" y="2068898"/>
            <a:ext cx="15747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0" i="0" u="none" strike="noStrike" cap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ALICE BRANCH</a:t>
            </a:r>
            <a:endParaRPr/>
          </a:p>
        </p:txBody>
      </p:sp>
      <p:sp>
        <p:nvSpPr>
          <p:cNvPr id="533" name="Google Shape;533;p63"/>
          <p:cNvSpPr txBox="1"/>
          <p:nvPr/>
        </p:nvSpPr>
        <p:spPr>
          <a:xfrm>
            <a:off x="688451" y="3407892"/>
            <a:ext cx="79374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63"/>
          <p:cNvSpPr txBox="1"/>
          <p:nvPr/>
        </p:nvSpPr>
        <p:spPr>
          <a:xfrm>
            <a:off x="868925" y="1330075"/>
            <a:ext cx="1010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MA</a:t>
            </a:r>
            <a:r>
              <a:rPr lang="en" sz="2400">
                <a:solidFill>
                  <a:schemeClr val="accent1"/>
                </a:solidFill>
              </a:rPr>
              <a:t>IN</a:t>
            </a:r>
            <a:endParaRPr/>
          </a:p>
        </p:txBody>
      </p:sp>
      <p:cxnSp>
        <p:nvCxnSpPr>
          <p:cNvPr id="535" name="Google Shape;535;p63"/>
          <p:cNvCxnSpPr/>
          <p:nvPr/>
        </p:nvCxnSpPr>
        <p:spPr>
          <a:xfrm>
            <a:off x="1879600" y="1560900"/>
            <a:ext cx="6527700" cy="0"/>
          </a:xfrm>
          <a:prstGeom prst="straightConnector1">
            <a:avLst/>
          </a:prstGeom>
          <a:noFill/>
          <a:ln w="57150" cap="flat" cmpd="sng">
            <a:solidFill>
              <a:schemeClr val="accent1"/>
            </a:solidFill>
            <a:prstDash val="solid"/>
            <a:round/>
            <a:headEnd type="none" w="sm" len="sm"/>
            <a:tailEnd type="stealth" w="lg" len="lg"/>
          </a:ln>
        </p:spPr>
      </p:cxnSp>
      <p:sp>
        <p:nvSpPr>
          <p:cNvPr id="536" name="Google Shape;536;p63"/>
          <p:cNvSpPr/>
          <p:nvPr/>
        </p:nvSpPr>
        <p:spPr>
          <a:xfrm>
            <a:off x="2463800" y="1446599"/>
            <a:ext cx="228600" cy="228600"/>
          </a:xfrm>
          <a:prstGeom prst="ellipse">
            <a:avLst/>
          </a:prstGeom>
          <a:solidFill>
            <a:srgbClr val="0070C0"/>
          </a:solidFill>
          <a:ln w="19050" cap="rnd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37" name="Google Shape;537;p63"/>
          <p:cNvCxnSpPr>
            <a:stCxn id="536" idx="4"/>
          </p:cNvCxnSpPr>
          <p:nvPr/>
        </p:nvCxnSpPr>
        <p:spPr>
          <a:xfrm>
            <a:off x="2578100" y="1675199"/>
            <a:ext cx="114300" cy="635100"/>
          </a:xfrm>
          <a:prstGeom prst="straightConnector1">
            <a:avLst/>
          </a:prstGeom>
          <a:noFill/>
          <a:ln w="57150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38" name="Google Shape;538;p63"/>
          <p:cNvCxnSpPr/>
          <p:nvPr/>
        </p:nvCxnSpPr>
        <p:spPr>
          <a:xfrm>
            <a:off x="2692400" y="2310200"/>
            <a:ext cx="2336700" cy="0"/>
          </a:xfrm>
          <a:prstGeom prst="straightConnector1">
            <a:avLst/>
          </a:prstGeom>
          <a:noFill/>
          <a:ln w="57150" cap="flat" cmpd="sng">
            <a:solidFill>
              <a:srgbClr val="0070C0"/>
            </a:solidFill>
            <a:prstDash val="solid"/>
            <a:round/>
            <a:headEnd type="none" w="sm" len="sm"/>
            <a:tailEnd type="stealth" w="lg" len="lg"/>
          </a:ln>
        </p:spPr>
      </p:cxnSp>
      <p:sp>
        <p:nvSpPr>
          <p:cNvPr id="539" name="Google Shape;539;p63"/>
          <p:cNvSpPr txBox="1"/>
          <p:nvPr/>
        </p:nvSpPr>
        <p:spPr>
          <a:xfrm>
            <a:off x="1136650" y="2068898"/>
            <a:ext cx="15747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0" i="0" u="none" strike="noStrike" cap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ALICE BRANCH</a:t>
            </a:r>
            <a:endParaRPr/>
          </a:p>
        </p:txBody>
      </p:sp>
      <p:sp>
        <p:nvSpPr>
          <p:cNvPr id="540" name="Google Shape;540;p63"/>
          <p:cNvSpPr txBox="1"/>
          <p:nvPr/>
        </p:nvSpPr>
        <p:spPr>
          <a:xfrm>
            <a:off x="1136650" y="3293594"/>
            <a:ext cx="70827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Alice can make whatever changes she wants on her own branch. She can make </a:t>
            </a:r>
            <a:r>
              <a:rPr lang="en" sz="1800" i="0" u="none" strike="noStrike" cap="none">
                <a:solidFill>
                  <a:srgbClr val="0070C0"/>
                </a:solidFill>
                <a:latin typeface="Montserrat"/>
                <a:ea typeface="Montserrat"/>
                <a:cs typeface="Montserrat"/>
                <a:sym typeface="Montserrat"/>
              </a:rPr>
              <a:t>commits</a:t>
            </a:r>
            <a:r>
              <a:rPr lang="en" sz="180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to her branch.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1" name="Google Shape;541;p63"/>
          <p:cNvSpPr/>
          <p:nvPr/>
        </p:nvSpPr>
        <p:spPr>
          <a:xfrm>
            <a:off x="3022600" y="2199161"/>
            <a:ext cx="228600" cy="228600"/>
          </a:xfrm>
          <a:prstGeom prst="ellipse">
            <a:avLst/>
          </a:prstGeom>
          <a:solidFill>
            <a:srgbClr val="0070C0"/>
          </a:solidFill>
          <a:ln w="19050" cap="rnd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2" name="Google Shape;542;p63"/>
          <p:cNvSpPr/>
          <p:nvPr/>
        </p:nvSpPr>
        <p:spPr>
          <a:xfrm>
            <a:off x="3848100" y="2199161"/>
            <a:ext cx="228600" cy="228600"/>
          </a:xfrm>
          <a:prstGeom prst="ellipse">
            <a:avLst/>
          </a:prstGeom>
          <a:solidFill>
            <a:srgbClr val="0070C0"/>
          </a:solidFill>
          <a:ln w="19050" cap="rnd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3" name="Google Shape;543;p63"/>
          <p:cNvSpPr/>
          <p:nvPr/>
        </p:nvSpPr>
        <p:spPr>
          <a:xfrm>
            <a:off x="4267200" y="2199161"/>
            <a:ext cx="228600" cy="228600"/>
          </a:xfrm>
          <a:prstGeom prst="ellipse">
            <a:avLst/>
          </a:prstGeom>
          <a:solidFill>
            <a:srgbClr val="0070C0"/>
          </a:solidFill>
          <a:ln w="19050" cap="rnd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6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branches allow for individual code changes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p64"/>
          <p:cNvSpPr txBox="1"/>
          <p:nvPr/>
        </p:nvSpPr>
        <p:spPr>
          <a:xfrm>
            <a:off x="888025" y="1526875"/>
            <a:ext cx="1010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MA</a:t>
            </a:r>
            <a:r>
              <a:rPr lang="en" sz="2400">
                <a:solidFill>
                  <a:schemeClr val="accent1"/>
                </a:solidFill>
              </a:rPr>
              <a:t>IN</a:t>
            </a:r>
            <a:endParaRPr/>
          </a:p>
        </p:txBody>
      </p:sp>
      <p:sp>
        <p:nvSpPr>
          <p:cNvPr id="550" name="Google Shape;550;p64"/>
          <p:cNvSpPr txBox="1"/>
          <p:nvPr/>
        </p:nvSpPr>
        <p:spPr>
          <a:xfrm>
            <a:off x="888025" y="1526875"/>
            <a:ext cx="1010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MA</a:t>
            </a:r>
            <a:r>
              <a:rPr lang="en" sz="2400">
                <a:solidFill>
                  <a:schemeClr val="accent1"/>
                </a:solidFill>
              </a:rPr>
              <a:t>IN</a:t>
            </a:r>
            <a:endParaRPr/>
          </a:p>
        </p:txBody>
      </p:sp>
      <p:cxnSp>
        <p:nvCxnSpPr>
          <p:cNvPr id="551" name="Google Shape;551;p64"/>
          <p:cNvCxnSpPr/>
          <p:nvPr/>
        </p:nvCxnSpPr>
        <p:spPr>
          <a:xfrm>
            <a:off x="1898700" y="1757700"/>
            <a:ext cx="6527700" cy="0"/>
          </a:xfrm>
          <a:prstGeom prst="straightConnector1">
            <a:avLst/>
          </a:prstGeom>
          <a:noFill/>
          <a:ln w="57150" cap="flat" cmpd="sng">
            <a:solidFill>
              <a:schemeClr val="accent1"/>
            </a:solidFill>
            <a:prstDash val="solid"/>
            <a:round/>
            <a:headEnd type="none" w="sm" len="sm"/>
            <a:tailEnd type="stealth" w="lg" len="lg"/>
          </a:ln>
        </p:spPr>
      </p:cxnSp>
      <p:sp>
        <p:nvSpPr>
          <p:cNvPr id="552" name="Google Shape;552;p64"/>
          <p:cNvSpPr/>
          <p:nvPr/>
        </p:nvSpPr>
        <p:spPr>
          <a:xfrm>
            <a:off x="2482900" y="1643399"/>
            <a:ext cx="228600" cy="228600"/>
          </a:xfrm>
          <a:prstGeom prst="ellipse">
            <a:avLst/>
          </a:prstGeom>
          <a:solidFill>
            <a:srgbClr val="0070C0"/>
          </a:solidFill>
          <a:ln w="19050" cap="rnd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53" name="Google Shape;553;p64"/>
          <p:cNvCxnSpPr>
            <a:stCxn id="552" idx="4"/>
          </p:cNvCxnSpPr>
          <p:nvPr/>
        </p:nvCxnSpPr>
        <p:spPr>
          <a:xfrm>
            <a:off x="2597200" y="1871999"/>
            <a:ext cx="114300" cy="635100"/>
          </a:xfrm>
          <a:prstGeom prst="straightConnector1">
            <a:avLst/>
          </a:prstGeom>
          <a:noFill/>
          <a:ln w="57150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54" name="Google Shape;554;p64"/>
          <p:cNvCxnSpPr/>
          <p:nvPr/>
        </p:nvCxnSpPr>
        <p:spPr>
          <a:xfrm>
            <a:off x="2711500" y="2507000"/>
            <a:ext cx="3429000" cy="0"/>
          </a:xfrm>
          <a:prstGeom prst="straightConnector1">
            <a:avLst/>
          </a:prstGeom>
          <a:noFill/>
          <a:ln w="57150" cap="flat" cmpd="sng">
            <a:solidFill>
              <a:srgbClr val="0070C0"/>
            </a:solidFill>
            <a:prstDash val="solid"/>
            <a:round/>
            <a:headEnd type="none" w="sm" len="sm"/>
            <a:tailEnd type="stealth" w="lg" len="lg"/>
          </a:ln>
        </p:spPr>
      </p:cxnSp>
      <p:sp>
        <p:nvSpPr>
          <p:cNvPr id="555" name="Google Shape;555;p64"/>
          <p:cNvSpPr txBox="1"/>
          <p:nvPr/>
        </p:nvSpPr>
        <p:spPr>
          <a:xfrm>
            <a:off x="1155750" y="2265698"/>
            <a:ext cx="15747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0" i="0" u="none" strike="noStrike" cap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ALICE BRANCH</a:t>
            </a:r>
            <a:endParaRPr/>
          </a:p>
        </p:txBody>
      </p:sp>
      <p:sp>
        <p:nvSpPr>
          <p:cNvPr id="556" name="Google Shape;556;p64"/>
          <p:cNvSpPr txBox="1"/>
          <p:nvPr/>
        </p:nvSpPr>
        <p:spPr>
          <a:xfrm>
            <a:off x="603300" y="3500861"/>
            <a:ext cx="79374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If someone changes the ma</a:t>
            </a:r>
            <a:r>
              <a:rPr lang="en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in branch,</a:t>
            </a:r>
            <a:r>
              <a:rPr lang="en" sz="1800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Alice</a:t>
            </a:r>
            <a:r>
              <a:rPr lang="en" sz="1800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can keep up with other changes to </a:t>
            </a:r>
            <a:r>
              <a:rPr lang="en" sz="180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the main </a:t>
            </a:r>
            <a:r>
              <a:rPr lang="en" sz="1800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branch using “</a:t>
            </a:r>
            <a:r>
              <a:rPr lang="en" sz="1800" b="1" i="0" u="none" strike="noStrike" cap="none" dirty="0">
                <a:solidFill>
                  <a:srgbClr val="5EA4D1"/>
                </a:solidFill>
                <a:latin typeface="Montserrat"/>
                <a:ea typeface="Montserrat"/>
                <a:cs typeface="Montserrat"/>
                <a:sym typeface="Montserrat"/>
              </a:rPr>
              <a:t>merges</a:t>
            </a:r>
            <a:r>
              <a:rPr lang="en" sz="1800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”.</a:t>
            </a:r>
            <a:endParaRPr sz="18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7" name="Google Shape;557;p64"/>
          <p:cNvSpPr/>
          <p:nvPr/>
        </p:nvSpPr>
        <p:spPr>
          <a:xfrm>
            <a:off x="3041700" y="2395961"/>
            <a:ext cx="228600" cy="228600"/>
          </a:xfrm>
          <a:prstGeom prst="ellipse">
            <a:avLst/>
          </a:prstGeom>
          <a:solidFill>
            <a:srgbClr val="F370B9"/>
          </a:solidFill>
          <a:ln w="19050" cap="rnd" cmpd="sng">
            <a:solidFill>
              <a:srgbClr val="F370B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8" name="Google Shape;558;p64"/>
          <p:cNvSpPr/>
          <p:nvPr/>
        </p:nvSpPr>
        <p:spPr>
          <a:xfrm>
            <a:off x="3867200" y="2395961"/>
            <a:ext cx="228600" cy="228600"/>
          </a:xfrm>
          <a:prstGeom prst="ellipse">
            <a:avLst/>
          </a:prstGeom>
          <a:solidFill>
            <a:srgbClr val="F370B9"/>
          </a:solidFill>
          <a:ln w="19050" cap="rnd" cmpd="sng">
            <a:solidFill>
              <a:srgbClr val="F370B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9" name="Google Shape;559;p64"/>
          <p:cNvSpPr/>
          <p:nvPr/>
        </p:nvSpPr>
        <p:spPr>
          <a:xfrm>
            <a:off x="4286300" y="2395961"/>
            <a:ext cx="228600" cy="228600"/>
          </a:xfrm>
          <a:prstGeom prst="ellipse">
            <a:avLst/>
          </a:prstGeom>
          <a:solidFill>
            <a:srgbClr val="F370B9"/>
          </a:solidFill>
          <a:ln w="19050" cap="rnd" cmpd="sng">
            <a:solidFill>
              <a:srgbClr val="F370B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0" name="Google Shape;560;p64"/>
          <p:cNvSpPr/>
          <p:nvPr/>
        </p:nvSpPr>
        <p:spPr>
          <a:xfrm>
            <a:off x="5213400" y="2395961"/>
            <a:ext cx="228600" cy="228600"/>
          </a:xfrm>
          <a:prstGeom prst="ellipse">
            <a:avLst/>
          </a:prstGeom>
          <a:solidFill>
            <a:srgbClr val="5EA4D1"/>
          </a:solidFill>
          <a:ln w="19050" cap="rnd" cmpd="sng">
            <a:solidFill>
              <a:srgbClr val="5EA4D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1" name="Google Shape;561;p64"/>
          <p:cNvSpPr/>
          <p:nvPr/>
        </p:nvSpPr>
        <p:spPr>
          <a:xfrm>
            <a:off x="5213400" y="1640140"/>
            <a:ext cx="228600" cy="228600"/>
          </a:xfrm>
          <a:prstGeom prst="ellipse">
            <a:avLst/>
          </a:prstGeom>
          <a:solidFill>
            <a:srgbClr val="5EA4D1"/>
          </a:solidFill>
          <a:ln w="19050" cap="rnd" cmpd="sng">
            <a:solidFill>
              <a:srgbClr val="5EA4D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62" name="Google Shape;562;p64"/>
          <p:cNvCxnSpPr/>
          <p:nvPr/>
        </p:nvCxnSpPr>
        <p:spPr>
          <a:xfrm>
            <a:off x="5335096" y="2001232"/>
            <a:ext cx="0" cy="277200"/>
          </a:xfrm>
          <a:prstGeom prst="straightConnector1">
            <a:avLst/>
          </a:prstGeom>
          <a:noFill/>
          <a:ln w="38100" cap="flat" cmpd="sng">
            <a:solidFill>
              <a:srgbClr val="5EA4D1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6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branches allow for individual code changes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8" name="Google Shape;568;p65"/>
          <p:cNvSpPr txBox="1"/>
          <p:nvPr/>
        </p:nvSpPr>
        <p:spPr>
          <a:xfrm>
            <a:off x="854675" y="1487525"/>
            <a:ext cx="1010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MA</a:t>
            </a:r>
            <a:r>
              <a:rPr lang="en" sz="2400">
                <a:solidFill>
                  <a:schemeClr val="accent1"/>
                </a:solidFill>
              </a:rPr>
              <a:t>IN</a:t>
            </a:r>
            <a:endParaRPr/>
          </a:p>
        </p:txBody>
      </p:sp>
      <p:sp>
        <p:nvSpPr>
          <p:cNvPr id="569" name="Google Shape;569;p65"/>
          <p:cNvSpPr txBox="1"/>
          <p:nvPr/>
        </p:nvSpPr>
        <p:spPr>
          <a:xfrm>
            <a:off x="854675" y="1487525"/>
            <a:ext cx="1010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MA</a:t>
            </a:r>
            <a:r>
              <a:rPr lang="en" sz="2400">
                <a:solidFill>
                  <a:schemeClr val="accent1"/>
                </a:solidFill>
              </a:rPr>
              <a:t>IN</a:t>
            </a:r>
            <a:endParaRPr/>
          </a:p>
        </p:txBody>
      </p:sp>
      <p:cxnSp>
        <p:nvCxnSpPr>
          <p:cNvPr id="570" name="Google Shape;570;p65"/>
          <p:cNvCxnSpPr/>
          <p:nvPr/>
        </p:nvCxnSpPr>
        <p:spPr>
          <a:xfrm>
            <a:off x="1865350" y="1718350"/>
            <a:ext cx="6527700" cy="0"/>
          </a:xfrm>
          <a:prstGeom prst="straightConnector1">
            <a:avLst/>
          </a:prstGeom>
          <a:noFill/>
          <a:ln w="57150" cap="flat" cmpd="sng">
            <a:solidFill>
              <a:schemeClr val="accent1"/>
            </a:solidFill>
            <a:prstDash val="solid"/>
            <a:round/>
            <a:headEnd type="none" w="sm" len="sm"/>
            <a:tailEnd type="stealth" w="lg" len="lg"/>
          </a:ln>
        </p:spPr>
      </p:cxnSp>
      <p:sp>
        <p:nvSpPr>
          <p:cNvPr id="571" name="Google Shape;571;p65"/>
          <p:cNvSpPr/>
          <p:nvPr/>
        </p:nvSpPr>
        <p:spPr>
          <a:xfrm>
            <a:off x="2449550" y="1604049"/>
            <a:ext cx="228600" cy="228600"/>
          </a:xfrm>
          <a:prstGeom prst="ellipse">
            <a:avLst/>
          </a:prstGeom>
          <a:solidFill>
            <a:srgbClr val="0070C0"/>
          </a:solidFill>
          <a:ln w="19050" cap="rnd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72" name="Google Shape;572;p65"/>
          <p:cNvCxnSpPr>
            <a:stCxn id="571" idx="4"/>
          </p:cNvCxnSpPr>
          <p:nvPr/>
        </p:nvCxnSpPr>
        <p:spPr>
          <a:xfrm>
            <a:off x="2563850" y="1832649"/>
            <a:ext cx="114300" cy="635100"/>
          </a:xfrm>
          <a:prstGeom prst="straightConnector1">
            <a:avLst/>
          </a:prstGeom>
          <a:noFill/>
          <a:ln w="57150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3" name="Google Shape;573;p65"/>
          <p:cNvCxnSpPr/>
          <p:nvPr/>
        </p:nvCxnSpPr>
        <p:spPr>
          <a:xfrm>
            <a:off x="2678150" y="2467650"/>
            <a:ext cx="4940400" cy="0"/>
          </a:xfrm>
          <a:prstGeom prst="straightConnector1">
            <a:avLst/>
          </a:prstGeom>
          <a:noFill/>
          <a:ln w="57150" cap="flat" cmpd="sng">
            <a:solidFill>
              <a:srgbClr val="0070C0"/>
            </a:solidFill>
            <a:prstDash val="solid"/>
            <a:round/>
            <a:headEnd type="none" w="sm" len="sm"/>
            <a:tailEnd type="stealth" w="lg" len="lg"/>
          </a:ln>
        </p:spPr>
      </p:cxnSp>
      <p:sp>
        <p:nvSpPr>
          <p:cNvPr id="574" name="Google Shape;574;p65"/>
          <p:cNvSpPr txBox="1"/>
          <p:nvPr/>
        </p:nvSpPr>
        <p:spPr>
          <a:xfrm>
            <a:off x="1122400" y="2226348"/>
            <a:ext cx="15747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0" i="0" u="none" strike="noStrike" cap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ALICE BRANCH</a:t>
            </a:r>
            <a:endParaRPr/>
          </a:p>
        </p:txBody>
      </p:sp>
      <p:sp>
        <p:nvSpPr>
          <p:cNvPr id="575" name="Google Shape;575;p65"/>
          <p:cNvSpPr/>
          <p:nvPr/>
        </p:nvSpPr>
        <p:spPr>
          <a:xfrm>
            <a:off x="5180050" y="2356611"/>
            <a:ext cx="228600" cy="228600"/>
          </a:xfrm>
          <a:prstGeom prst="ellipse">
            <a:avLst/>
          </a:prstGeom>
          <a:solidFill>
            <a:srgbClr val="5EA4D1"/>
          </a:solidFill>
          <a:ln w="19050" cap="rnd" cmpd="sng">
            <a:solidFill>
              <a:srgbClr val="5EA4D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6" name="Google Shape;576;p65"/>
          <p:cNvSpPr/>
          <p:nvPr/>
        </p:nvSpPr>
        <p:spPr>
          <a:xfrm>
            <a:off x="5180050" y="1600790"/>
            <a:ext cx="228600" cy="228600"/>
          </a:xfrm>
          <a:prstGeom prst="ellipse">
            <a:avLst/>
          </a:prstGeom>
          <a:solidFill>
            <a:srgbClr val="5EA4D1"/>
          </a:solidFill>
          <a:ln w="19050" cap="rnd" cmpd="sng">
            <a:solidFill>
              <a:srgbClr val="5EA4D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7" name="Google Shape;577;p65"/>
          <p:cNvSpPr txBox="1"/>
          <p:nvPr/>
        </p:nvSpPr>
        <p:spPr>
          <a:xfrm>
            <a:off x="603305" y="3451044"/>
            <a:ext cx="79374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Alice’s code changes </a:t>
            </a:r>
            <a:r>
              <a:rPr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are</a:t>
            </a:r>
            <a:r>
              <a:rPr lang="en" sz="180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added to the ma</a:t>
            </a:r>
            <a:r>
              <a:rPr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in</a:t>
            </a:r>
            <a:r>
              <a:rPr lang="en" sz="180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branch, with all of the commit history via a </a:t>
            </a:r>
            <a:r>
              <a:rPr lang="en" sz="1800" i="0" u="none" strike="noStrike" cap="none">
                <a:solidFill>
                  <a:srgbClr val="5EA4D1"/>
                </a:solidFill>
                <a:latin typeface="Montserrat"/>
                <a:ea typeface="Montserrat"/>
                <a:cs typeface="Montserrat"/>
                <a:sym typeface="Montserrat"/>
              </a:rPr>
              <a:t>merge</a:t>
            </a:r>
            <a:r>
              <a:rPr lang="en" sz="180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8" name="Google Shape;578;p65"/>
          <p:cNvSpPr/>
          <p:nvPr/>
        </p:nvSpPr>
        <p:spPr>
          <a:xfrm>
            <a:off x="6056350" y="2353350"/>
            <a:ext cx="228600" cy="228600"/>
          </a:xfrm>
          <a:prstGeom prst="ellipse">
            <a:avLst/>
          </a:prstGeom>
          <a:solidFill>
            <a:srgbClr val="FF0000"/>
          </a:solidFill>
          <a:ln w="19050" cap="rnd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9" name="Google Shape;579;p65"/>
          <p:cNvSpPr/>
          <p:nvPr/>
        </p:nvSpPr>
        <p:spPr>
          <a:xfrm>
            <a:off x="3008350" y="1618980"/>
            <a:ext cx="228600" cy="228600"/>
          </a:xfrm>
          <a:prstGeom prst="ellipse">
            <a:avLst/>
          </a:prstGeom>
          <a:solidFill>
            <a:srgbClr val="0070C0"/>
          </a:solidFill>
          <a:ln w="19050" cap="rnd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0" name="Google Shape;580;p65"/>
          <p:cNvSpPr/>
          <p:nvPr/>
        </p:nvSpPr>
        <p:spPr>
          <a:xfrm>
            <a:off x="3833850" y="1618980"/>
            <a:ext cx="228600" cy="228600"/>
          </a:xfrm>
          <a:prstGeom prst="ellipse">
            <a:avLst/>
          </a:prstGeom>
          <a:solidFill>
            <a:srgbClr val="0070C0"/>
          </a:solidFill>
          <a:ln w="19050" cap="rnd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1" name="Google Shape;581;p65"/>
          <p:cNvSpPr/>
          <p:nvPr/>
        </p:nvSpPr>
        <p:spPr>
          <a:xfrm>
            <a:off x="4252950" y="1618980"/>
            <a:ext cx="228600" cy="228600"/>
          </a:xfrm>
          <a:prstGeom prst="ellipse">
            <a:avLst/>
          </a:prstGeom>
          <a:solidFill>
            <a:srgbClr val="0070C0"/>
          </a:solidFill>
          <a:ln w="19050" cap="rnd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2" name="Google Shape;582;p65"/>
          <p:cNvSpPr/>
          <p:nvPr/>
        </p:nvSpPr>
        <p:spPr>
          <a:xfrm>
            <a:off x="6056350" y="1615719"/>
            <a:ext cx="228600" cy="228600"/>
          </a:xfrm>
          <a:prstGeom prst="ellipse">
            <a:avLst/>
          </a:prstGeom>
          <a:solidFill>
            <a:srgbClr val="FF0000"/>
          </a:solidFill>
          <a:ln w="19050" cap="rnd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83" name="Google Shape;583;p65"/>
          <p:cNvCxnSpPr/>
          <p:nvPr/>
        </p:nvCxnSpPr>
        <p:spPr>
          <a:xfrm rot="10800000">
            <a:off x="6157950" y="1961848"/>
            <a:ext cx="0" cy="2772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84" name="Google Shape;584;p65"/>
          <p:cNvCxnSpPr/>
          <p:nvPr/>
        </p:nvCxnSpPr>
        <p:spPr>
          <a:xfrm rot="10800000">
            <a:off x="4367250" y="1961848"/>
            <a:ext cx="0" cy="2772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85" name="Google Shape;585;p65"/>
          <p:cNvCxnSpPr/>
          <p:nvPr/>
        </p:nvCxnSpPr>
        <p:spPr>
          <a:xfrm rot="10800000">
            <a:off x="3960850" y="1961848"/>
            <a:ext cx="0" cy="2772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86" name="Google Shape;586;p65"/>
          <p:cNvCxnSpPr/>
          <p:nvPr/>
        </p:nvCxnSpPr>
        <p:spPr>
          <a:xfrm rot="10800000">
            <a:off x="3122650" y="1961848"/>
            <a:ext cx="0" cy="2772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587" name="Google Shape;587;p65"/>
          <p:cNvSpPr/>
          <p:nvPr/>
        </p:nvSpPr>
        <p:spPr>
          <a:xfrm>
            <a:off x="3008350" y="2356611"/>
            <a:ext cx="228600" cy="228600"/>
          </a:xfrm>
          <a:prstGeom prst="ellipse">
            <a:avLst/>
          </a:prstGeom>
          <a:solidFill>
            <a:srgbClr val="0070C0"/>
          </a:solidFill>
          <a:ln w="19050" cap="rnd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8" name="Google Shape;588;p65"/>
          <p:cNvSpPr/>
          <p:nvPr/>
        </p:nvSpPr>
        <p:spPr>
          <a:xfrm>
            <a:off x="3833850" y="2356611"/>
            <a:ext cx="228600" cy="228600"/>
          </a:xfrm>
          <a:prstGeom prst="ellipse">
            <a:avLst/>
          </a:prstGeom>
          <a:solidFill>
            <a:srgbClr val="0070C0"/>
          </a:solidFill>
          <a:ln w="19050" cap="rnd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9" name="Google Shape;589;p65"/>
          <p:cNvSpPr/>
          <p:nvPr/>
        </p:nvSpPr>
        <p:spPr>
          <a:xfrm>
            <a:off x="4252950" y="2356611"/>
            <a:ext cx="228600" cy="228600"/>
          </a:xfrm>
          <a:prstGeom prst="ellipse">
            <a:avLst/>
          </a:prstGeom>
          <a:solidFill>
            <a:srgbClr val="0070C0"/>
          </a:solidFill>
          <a:ln w="19050" cap="rnd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6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branches support simultaneous code edits</a:t>
            </a:r>
            <a:endParaRPr/>
          </a:p>
        </p:txBody>
      </p:sp>
      <p:sp>
        <p:nvSpPr>
          <p:cNvPr id="595" name="Google Shape;595;p66"/>
          <p:cNvSpPr txBox="1"/>
          <p:nvPr/>
        </p:nvSpPr>
        <p:spPr>
          <a:xfrm>
            <a:off x="882050" y="2514250"/>
            <a:ext cx="1010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MA</a:t>
            </a:r>
            <a:r>
              <a:rPr lang="en" sz="2400">
                <a:solidFill>
                  <a:schemeClr val="accent1"/>
                </a:solidFill>
              </a:rPr>
              <a:t>IN</a:t>
            </a:r>
            <a:endParaRPr/>
          </a:p>
        </p:txBody>
      </p:sp>
      <p:sp>
        <p:nvSpPr>
          <p:cNvPr id="596" name="Google Shape;596;p66"/>
          <p:cNvSpPr txBox="1"/>
          <p:nvPr/>
        </p:nvSpPr>
        <p:spPr>
          <a:xfrm>
            <a:off x="882050" y="2514250"/>
            <a:ext cx="1010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MA</a:t>
            </a:r>
            <a:r>
              <a:rPr lang="en" sz="2400">
                <a:solidFill>
                  <a:schemeClr val="accent1"/>
                </a:solidFill>
              </a:rPr>
              <a:t>IN</a:t>
            </a:r>
            <a:endParaRPr/>
          </a:p>
        </p:txBody>
      </p:sp>
      <p:cxnSp>
        <p:nvCxnSpPr>
          <p:cNvPr id="597" name="Google Shape;597;p66"/>
          <p:cNvCxnSpPr/>
          <p:nvPr/>
        </p:nvCxnSpPr>
        <p:spPr>
          <a:xfrm flipH="1">
            <a:off x="4877225" y="1989940"/>
            <a:ext cx="381000" cy="682200"/>
          </a:xfrm>
          <a:prstGeom prst="straightConnector1">
            <a:avLst/>
          </a:prstGeom>
          <a:noFill/>
          <a:ln w="57150" cap="flat" cmpd="sng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98" name="Google Shape;598;p66"/>
          <p:cNvCxnSpPr/>
          <p:nvPr/>
        </p:nvCxnSpPr>
        <p:spPr>
          <a:xfrm rot="10800000" flipH="1">
            <a:off x="5258225" y="1981542"/>
            <a:ext cx="3174900" cy="8400"/>
          </a:xfrm>
          <a:prstGeom prst="straightConnector1">
            <a:avLst/>
          </a:prstGeom>
          <a:noFill/>
          <a:ln w="57150" cap="flat" cmpd="sng">
            <a:solidFill>
              <a:srgbClr val="FFC000"/>
            </a:solidFill>
            <a:prstDash val="solid"/>
            <a:round/>
            <a:headEnd type="none" w="sm" len="sm"/>
            <a:tailEnd type="stealth" w="lg" len="lg"/>
          </a:ln>
        </p:spPr>
      </p:cxnSp>
      <p:sp>
        <p:nvSpPr>
          <p:cNvPr id="599" name="Google Shape;599;p66"/>
          <p:cNvSpPr txBox="1"/>
          <p:nvPr/>
        </p:nvSpPr>
        <p:spPr>
          <a:xfrm>
            <a:off x="3416725" y="1362484"/>
            <a:ext cx="15747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0" i="0" u="none" strike="noStrike" cap="non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BRIAN BRANCH</a:t>
            </a:r>
            <a:endParaRPr/>
          </a:p>
        </p:txBody>
      </p:sp>
      <p:sp>
        <p:nvSpPr>
          <p:cNvPr id="600" name="Google Shape;600;p66"/>
          <p:cNvSpPr/>
          <p:nvPr/>
        </p:nvSpPr>
        <p:spPr>
          <a:xfrm>
            <a:off x="5690025" y="1887331"/>
            <a:ext cx="228600" cy="228600"/>
          </a:xfrm>
          <a:prstGeom prst="ellipse">
            <a:avLst/>
          </a:prstGeom>
          <a:solidFill>
            <a:srgbClr val="FFC000"/>
          </a:solidFill>
          <a:ln w="19050" cap="rnd" cmpd="sng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C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1" name="Google Shape;601;p66"/>
          <p:cNvSpPr/>
          <p:nvPr/>
        </p:nvSpPr>
        <p:spPr>
          <a:xfrm>
            <a:off x="6677200" y="1875640"/>
            <a:ext cx="228600" cy="228600"/>
          </a:xfrm>
          <a:prstGeom prst="ellipse">
            <a:avLst/>
          </a:prstGeom>
          <a:solidFill>
            <a:srgbClr val="FFC000"/>
          </a:solidFill>
          <a:ln w="19050" cap="rnd" cmpd="sng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C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02" name="Google Shape;602;p66"/>
          <p:cNvCxnSpPr/>
          <p:nvPr/>
        </p:nvCxnSpPr>
        <p:spPr>
          <a:xfrm>
            <a:off x="1905425" y="2783175"/>
            <a:ext cx="6527700" cy="0"/>
          </a:xfrm>
          <a:prstGeom prst="straightConnector1">
            <a:avLst/>
          </a:prstGeom>
          <a:noFill/>
          <a:ln w="57150" cap="flat" cmpd="sng">
            <a:solidFill>
              <a:schemeClr val="accent1"/>
            </a:solidFill>
            <a:prstDash val="solid"/>
            <a:round/>
            <a:headEnd type="none" w="sm" len="sm"/>
            <a:tailEnd type="stealth" w="lg" len="lg"/>
          </a:ln>
        </p:spPr>
      </p:cxnSp>
      <p:sp>
        <p:nvSpPr>
          <p:cNvPr id="603" name="Google Shape;603;p66"/>
          <p:cNvSpPr/>
          <p:nvPr/>
        </p:nvSpPr>
        <p:spPr>
          <a:xfrm>
            <a:off x="2489625" y="2668874"/>
            <a:ext cx="228600" cy="228600"/>
          </a:xfrm>
          <a:prstGeom prst="ellipse">
            <a:avLst/>
          </a:prstGeom>
          <a:solidFill>
            <a:srgbClr val="0070C0"/>
          </a:solidFill>
          <a:ln w="19050" cap="rnd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04" name="Google Shape;604;p66"/>
          <p:cNvCxnSpPr>
            <a:stCxn id="603" idx="4"/>
          </p:cNvCxnSpPr>
          <p:nvPr/>
        </p:nvCxnSpPr>
        <p:spPr>
          <a:xfrm>
            <a:off x="2603925" y="2897474"/>
            <a:ext cx="114300" cy="635100"/>
          </a:xfrm>
          <a:prstGeom prst="straightConnector1">
            <a:avLst/>
          </a:prstGeom>
          <a:noFill/>
          <a:ln w="57150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05" name="Google Shape;605;p66"/>
          <p:cNvCxnSpPr/>
          <p:nvPr/>
        </p:nvCxnSpPr>
        <p:spPr>
          <a:xfrm>
            <a:off x="2718225" y="3532475"/>
            <a:ext cx="5715000" cy="0"/>
          </a:xfrm>
          <a:prstGeom prst="straightConnector1">
            <a:avLst/>
          </a:prstGeom>
          <a:noFill/>
          <a:ln w="57150" cap="flat" cmpd="sng">
            <a:solidFill>
              <a:srgbClr val="0070C0"/>
            </a:solidFill>
            <a:prstDash val="solid"/>
            <a:round/>
            <a:headEnd type="none" w="sm" len="sm"/>
            <a:tailEnd type="stealth" w="lg" len="lg"/>
          </a:ln>
        </p:spPr>
      </p:cxnSp>
      <p:sp>
        <p:nvSpPr>
          <p:cNvPr id="606" name="Google Shape;606;p66"/>
          <p:cNvSpPr txBox="1"/>
          <p:nvPr/>
        </p:nvSpPr>
        <p:spPr>
          <a:xfrm>
            <a:off x="1162475" y="3291173"/>
            <a:ext cx="15747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0" i="0" u="none" strike="noStrike" cap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ALICE BRANCH</a:t>
            </a:r>
            <a:endParaRPr/>
          </a:p>
        </p:txBody>
      </p:sp>
      <p:sp>
        <p:nvSpPr>
          <p:cNvPr id="607" name="Google Shape;607;p66"/>
          <p:cNvSpPr/>
          <p:nvPr/>
        </p:nvSpPr>
        <p:spPr>
          <a:xfrm>
            <a:off x="5220125" y="3421436"/>
            <a:ext cx="228600" cy="228600"/>
          </a:xfrm>
          <a:prstGeom prst="ellipse">
            <a:avLst/>
          </a:prstGeom>
          <a:solidFill>
            <a:srgbClr val="5EA4D1"/>
          </a:solidFill>
          <a:ln w="19050" cap="rnd" cmpd="sng">
            <a:solidFill>
              <a:srgbClr val="5EA4D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8" name="Google Shape;608;p66"/>
          <p:cNvSpPr/>
          <p:nvPr/>
        </p:nvSpPr>
        <p:spPr>
          <a:xfrm>
            <a:off x="5220125" y="2665615"/>
            <a:ext cx="228600" cy="228600"/>
          </a:xfrm>
          <a:prstGeom prst="ellipse">
            <a:avLst/>
          </a:prstGeom>
          <a:solidFill>
            <a:srgbClr val="5EA4D1"/>
          </a:solidFill>
          <a:ln w="19050" cap="rnd" cmpd="sng">
            <a:solidFill>
              <a:srgbClr val="5EA4D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9" name="Google Shape;609;p66"/>
          <p:cNvSpPr/>
          <p:nvPr/>
        </p:nvSpPr>
        <p:spPr>
          <a:xfrm>
            <a:off x="6096425" y="3418175"/>
            <a:ext cx="228600" cy="228600"/>
          </a:xfrm>
          <a:prstGeom prst="ellipse">
            <a:avLst/>
          </a:prstGeom>
          <a:solidFill>
            <a:srgbClr val="FF0000"/>
          </a:solidFill>
          <a:ln w="19050" cap="rnd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0" name="Google Shape;610;p66"/>
          <p:cNvSpPr/>
          <p:nvPr/>
        </p:nvSpPr>
        <p:spPr>
          <a:xfrm>
            <a:off x="6096425" y="2667844"/>
            <a:ext cx="228600" cy="228600"/>
          </a:xfrm>
          <a:prstGeom prst="ellipse">
            <a:avLst/>
          </a:prstGeom>
          <a:solidFill>
            <a:srgbClr val="FF0000"/>
          </a:solidFill>
          <a:ln w="19050" cap="rnd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1" name="Google Shape;611;p66"/>
          <p:cNvSpPr/>
          <p:nvPr/>
        </p:nvSpPr>
        <p:spPr>
          <a:xfrm>
            <a:off x="7125125" y="2666813"/>
            <a:ext cx="228600" cy="228600"/>
          </a:xfrm>
          <a:prstGeom prst="ellipse">
            <a:avLst/>
          </a:prstGeom>
          <a:solidFill>
            <a:srgbClr val="5EA4D1"/>
          </a:solidFill>
          <a:ln w="19050" cap="rnd" cmpd="sng">
            <a:solidFill>
              <a:srgbClr val="5EA4D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2" name="Google Shape;612;p66"/>
          <p:cNvSpPr/>
          <p:nvPr/>
        </p:nvSpPr>
        <p:spPr>
          <a:xfrm>
            <a:off x="7125125" y="1872892"/>
            <a:ext cx="228600" cy="228600"/>
          </a:xfrm>
          <a:prstGeom prst="ellipse">
            <a:avLst/>
          </a:prstGeom>
          <a:solidFill>
            <a:srgbClr val="5EA4D1"/>
          </a:solidFill>
          <a:ln w="19050" cap="rnd" cmpd="sng">
            <a:solidFill>
              <a:srgbClr val="5EA4D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3" name="Google Shape;613;p66"/>
          <p:cNvSpPr/>
          <p:nvPr/>
        </p:nvSpPr>
        <p:spPr>
          <a:xfrm>
            <a:off x="7664375" y="1867232"/>
            <a:ext cx="228600" cy="228600"/>
          </a:xfrm>
          <a:prstGeom prst="ellipse">
            <a:avLst/>
          </a:prstGeom>
          <a:solidFill>
            <a:srgbClr val="FF0000"/>
          </a:solidFill>
          <a:ln w="19050" cap="rnd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4" name="Google Shape;614;p66"/>
          <p:cNvSpPr/>
          <p:nvPr/>
        </p:nvSpPr>
        <p:spPr>
          <a:xfrm>
            <a:off x="5674400" y="2674408"/>
            <a:ext cx="228600" cy="228600"/>
          </a:xfrm>
          <a:prstGeom prst="ellipse">
            <a:avLst/>
          </a:prstGeom>
          <a:solidFill>
            <a:srgbClr val="FFC000"/>
          </a:solidFill>
          <a:ln w="19050" cap="rnd" cmpd="sng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5" name="Google Shape;615;p66"/>
          <p:cNvSpPr/>
          <p:nvPr/>
        </p:nvSpPr>
        <p:spPr>
          <a:xfrm>
            <a:off x="6661575" y="2662717"/>
            <a:ext cx="228600" cy="228600"/>
          </a:xfrm>
          <a:prstGeom prst="ellipse">
            <a:avLst/>
          </a:prstGeom>
          <a:solidFill>
            <a:srgbClr val="FFC000"/>
          </a:solidFill>
          <a:ln w="19050" cap="rnd" cmpd="sng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6" name="Google Shape;616;p66"/>
          <p:cNvSpPr/>
          <p:nvPr/>
        </p:nvSpPr>
        <p:spPr>
          <a:xfrm>
            <a:off x="7648750" y="2654309"/>
            <a:ext cx="228600" cy="228600"/>
          </a:xfrm>
          <a:prstGeom prst="ellipse">
            <a:avLst/>
          </a:prstGeom>
          <a:solidFill>
            <a:srgbClr val="FF0000"/>
          </a:solidFill>
          <a:ln w="19050" cap="rnd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17" name="Google Shape;617;p66"/>
          <p:cNvCxnSpPr/>
          <p:nvPr/>
        </p:nvCxnSpPr>
        <p:spPr>
          <a:xfrm>
            <a:off x="5788700" y="2262476"/>
            <a:ext cx="0" cy="2772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618" name="Google Shape;618;p66"/>
          <p:cNvCxnSpPr/>
          <p:nvPr/>
        </p:nvCxnSpPr>
        <p:spPr>
          <a:xfrm>
            <a:off x="6779300" y="2262476"/>
            <a:ext cx="0" cy="2772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619" name="Google Shape;619;p66"/>
          <p:cNvCxnSpPr/>
          <p:nvPr/>
        </p:nvCxnSpPr>
        <p:spPr>
          <a:xfrm>
            <a:off x="7757200" y="2249776"/>
            <a:ext cx="0" cy="2772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620" name="Google Shape;620;p66"/>
          <p:cNvSpPr/>
          <p:nvPr/>
        </p:nvSpPr>
        <p:spPr>
          <a:xfrm>
            <a:off x="4762925" y="2680544"/>
            <a:ext cx="228600" cy="228600"/>
          </a:xfrm>
          <a:prstGeom prst="ellipse">
            <a:avLst/>
          </a:prstGeom>
          <a:solidFill>
            <a:srgbClr val="FFC000"/>
          </a:solidFill>
          <a:ln w="19050" cap="rnd" cmpd="sng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C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1" name="Google Shape;621;p66"/>
          <p:cNvSpPr/>
          <p:nvPr/>
        </p:nvSpPr>
        <p:spPr>
          <a:xfrm>
            <a:off x="3048425" y="3421436"/>
            <a:ext cx="228600" cy="228600"/>
          </a:xfrm>
          <a:prstGeom prst="ellipse">
            <a:avLst/>
          </a:prstGeom>
          <a:solidFill>
            <a:srgbClr val="0070C0"/>
          </a:solidFill>
          <a:ln w="19050" cap="rnd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2" name="Google Shape;622;p66"/>
          <p:cNvSpPr/>
          <p:nvPr/>
        </p:nvSpPr>
        <p:spPr>
          <a:xfrm>
            <a:off x="3873925" y="3421436"/>
            <a:ext cx="228600" cy="228600"/>
          </a:xfrm>
          <a:prstGeom prst="ellipse">
            <a:avLst/>
          </a:prstGeom>
          <a:solidFill>
            <a:srgbClr val="0070C0"/>
          </a:solidFill>
          <a:ln w="19050" cap="rnd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3" name="Google Shape;623;p66"/>
          <p:cNvSpPr/>
          <p:nvPr/>
        </p:nvSpPr>
        <p:spPr>
          <a:xfrm>
            <a:off x="4293025" y="3421436"/>
            <a:ext cx="228600" cy="228600"/>
          </a:xfrm>
          <a:prstGeom prst="ellipse">
            <a:avLst/>
          </a:prstGeom>
          <a:solidFill>
            <a:srgbClr val="0070C0"/>
          </a:solidFill>
          <a:ln w="19050" cap="rnd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4" name="Google Shape;624;p66"/>
          <p:cNvSpPr/>
          <p:nvPr/>
        </p:nvSpPr>
        <p:spPr>
          <a:xfrm>
            <a:off x="3048425" y="2683805"/>
            <a:ext cx="228600" cy="228600"/>
          </a:xfrm>
          <a:prstGeom prst="ellipse">
            <a:avLst/>
          </a:prstGeom>
          <a:solidFill>
            <a:srgbClr val="0070C0"/>
          </a:solidFill>
          <a:ln w="19050" cap="rnd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5" name="Google Shape;625;p66"/>
          <p:cNvSpPr/>
          <p:nvPr/>
        </p:nvSpPr>
        <p:spPr>
          <a:xfrm>
            <a:off x="3873925" y="2683805"/>
            <a:ext cx="228600" cy="228600"/>
          </a:xfrm>
          <a:prstGeom prst="ellipse">
            <a:avLst/>
          </a:prstGeom>
          <a:solidFill>
            <a:srgbClr val="0070C0"/>
          </a:solidFill>
          <a:ln w="19050" cap="rnd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6" name="Google Shape;626;p66"/>
          <p:cNvSpPr/>
          <p:nvPr/>
        </p:nvSpPr>
        <p:spPr>
          <a:xfrm>
            <a:off x="4293025" y="2683805"/>
            <a:ext cx="228600" cy="228600"/>
          </a:xfrm>
          <a:prstGeom prst="ellipse">
            <a:avLst/>
          </a:prstGeom>
          <a:solidFill>
            <a:srgbClr val="0070C0"/>
          </a:solidFill>
          <a:ln w="19050" cap="rnd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6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branches support simultaneous code edits</a:t>
            </a:r>
            <a:endParaRPr/>
          </a:p>
        </p:txBody>
      </p:sp>
      <p:sp>
        <p:nvSpPr>
          <p:cNvPr id="632" name="Google Shape;632;p67"/>
          <p:cNvSpPr txBox="1"/>
          <p:nvPr/>
        </p:nvSpPr>
        <p:spPr>
          <a:xfrm>
            <a:off x="842675" y="1590475"/>
            <a:ext cx="1010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MA</a:t>
            </a:r>
            <a:r>
              <a:rPr lang="en" sz="2400">
                <a:solidFill>
                  <a:schemeClr val="accent1"/>
                </a:solidFill>
              </a:rPr>
              <a:t>IN</a:t>
            </a:r>
            <a:endParaRPr/>
          </a:p>
        </p:txBody>
      </p:sp>
      <p:sp>
        <p:nvSpPr>
          <p:cNvPr id="633" name="Google Shape;633;p67"/>
          <p:cNvSpPr txBox="1"/>
          <p:nvPr/>
        </p:nvSpPr>
        <p:spPr>
          <a:xfrm>
            <a:off x="842675" y="1590475"/>
            <a:ext cx="1010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MA</a:t>
            </a:r>
            <a:r>
              <a:rPr lang="en" sz="2400">
                <a:solidFill>
                  <a:schemeClr val="accent1"/>
                </a:solidFill>
              </a:rPr>
              <a:t>IN</a:t>
            </a:r>
            <a:endParaRPr/>
          </a:p>
        </p:txBody>
      </p:sp>
      <p:cxnSp>
        <p:nvCxnSpPr>
          <p:cNvPr id="634" name="Google Shape;634;p67"/>
          <p:cNvCxnSpPr/>
          <p:nvPr/>
        </p:nvCxnSpPr>
        <p:spPr>
          <a:xfrm>
            <a:off x="1866050" y="1859400"/>
            <a:ext cx="6527700" cy="0"/>
          </a:xfrm>
          <a:prstGeom prst="straightConnector1">
            <a:avLst/>
          </a:prstGeom>
          <a:noFill/>
          <a:ln w="57150" cap="flat" cmpd="sng">
            <a:solidFill>
              <a:schemeClr val="accent1"/>
            </a:solidFill>
            <a:prstDash val="solid"/>
            <a:round/>
            <a:headEnd type="none" w="sm" len="sm"/>
            <a:tailEnd type="stealth" w="lg" len="lg"/>
          </a:ln>
        </p:spPr>
      </p:cxnSp>
      <p:sp>
        <p:nvSpPr>
          <p:cNvPr id="635" name="Google Shape;635;p67"/>
          <p:cNvSpPr/>
          <p:nvPr/>
        </p:nvSpPr>
        <p:spPr>
          <a:xfrm>
            <a:off x="3009050" y="1760030"/>
            <a:ext cx="228600" cy="228600"/>
          </a:xfrm>
          <a:prstGeom prst="ellipse">
            <a:avLst/>
          </a:prstGeom>
          <a:solidFill>
            <a:srgbClr val="0070C0"/>
          </a:solidFill>
          <a:ln w="19050" cap="rnd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6" name="Google Shape;636;p67"/>
          <p:cNvSpPr/>
          <p:nvPr/>
        </p:nvSpPr>
        <p:spPr>
          <a:xfrm>
            <a:off x="3834550" y="1760030"/>
            <a:ext cx="228600" cy="228600"/>
          </a:xfrm>
          <a:prstGeom prst="ellipse">
            <a:avLst/>
          </a:prstGeom>
          <a:solidFill>
            <a:srgbClr val="0070C0"/>
          </a:solidFill>
          <a:ln w="19050" cap="rnd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7" name="Google Shape;637;p67"/>
          <p:cNvSpPr/>
          <p:nvPr/>
        </p:nvSpPr>
        <p:spPr>
          <a:xfrm>
            <a:off x="4253650" y="1760030"/>
            <a:ext cx="228600" cy="228600"/>
          </a:xfrm>
          <a:prstGeom prst="ellipse">
            <a:avLst/>
          </a:prstGeom>
          <a:solidFill>
            <a:srgbClr val="0070C0"/>
          </a:solidFill>
          <a:ln w="19050" cap="rnd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8" name="Google Shape;638;p67"/>
          <p:cNvSpPr txBox="1"/>
          <p:nvPr/>
        </p:nvSpPr>
        <p:spPr>
          <a:xfrm>
            <a:off x="754800" y="2669282"/>
            <a:ext cx="79374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i="0" u="none" strike="noStrike" cap="none">
                <a:solidFill>
                  <a:srgbClr val="0070C0"/>
                </a:solidFill>
                <a:latin typeface="Montserrat"/>
                <a:ea typeface="Montserrat"/>
                <a:cs typeface="Montserrat"/>
                <a:sym typeface="Montserrat"/>
              </a:rPr>
              <a:t>Alice’s</a:t>
            </a:r>
            <a:r>
              <a:rPr lang="en" sz="180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and </a:t>
            </a:r>
            <a:r>
              <a:rPr lang="en" sz="1800" i="0" u="none" strike="noStrike" cap="none">
                <a:solidFill>
                  <a:srgbClr val="FFC000"/>
                </a:solidFill>
                <a:latin typeface="Montserrat"/>
                <a:ea typeface="Montserrat"/>
                <a:cs typeface="Montserrat"/>
                <a:sym typeface="Montserrat"/>
              </a:rPr>
              <a:t>Brian’s</a:t>
            </a:r>
            <a:r>
              <a:rPr lang="en" sz="1800" i="0" u="none" strike="noStrike" cap="none">
                <a:solidFill>
                  <a:srgbClr val="FFFF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180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changes made it back to the ma</a:t>
            </a:r>
            <a:r>
              <a:rPr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in</a:t>
            </a:r>
            <a:r>
              <a:rPr lang="en" sz="180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branch.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They were working on different pieces at the same time, but were able to contribute to the project in a cohesive way.</a:t>
            </a:r>
            <a:endParaRPr sz="1800" i="0" u="none" strike="noStrike" cap="none">
              <a:solidFill>
                <a:srgbClr val="FFFF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9" name="Google Shape;639;p67"/>
          <p:cNvSpPr/>
          <p:nvPr/>
        </p:nvSpPr>
        <p:spPr>
          <a:xfrm>
            <a:off x="5635025" y="1750633"/>
            <a:ext cx="228600" cy="228600"/>
          </a:xfrm>
          <a:prstGeom prst="ellipse">
            <a:avLst/>
          </a:prstGeom>
          <a:solidFill>
            <a:srgbClr val="FFC000"/>
          </a:solidFill>
          <a:ln w="19050" cap="rnd" cmpd="sng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0" name="Google Shape;640;p67"/>
          <p:cNvSpPr/>
          <p:nvPr/>
        </p:nvSpPr>
        <p:spPr>
          <a:xfrm>
            <a:off x="6622200" y="1738942"/>
            <a:ext cx="228600" cy="228600"/>
          </a:xfrm>
          <a:prstGeom prst="ellipse">
            <a:avLst/>
          </a:prstGeom>
          <a:solidFill>
            <a:srgbClr val="FFC000"/>
          </a:solidFill>
          <a:ln w="19050" cap="rnd" cmpd="sng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6" name="Google Shape;156;p28"/>
          <p:cNvCxnSpPr/>
          <p:nvPr/>
        </p:nvCxnSpPr>
        <p:spPr>
          <a:xfrm>
            <a:off x="2506900" y="2006875"/>
            <a:ext cx="0" cy="2538000"/>
          </a:xfrm>
          <a:prstGeom prst="straightConnector1">
            <a:avLst/>
          </a:prstGeom>
          <a:noFill/>
          <a:ln w="222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57" name="Google Shape;157;p28"/>
          <p:cNvSpPr/>
          <p:nvPr/>
        </p:nvSpPr>
        <p:spPr>
          <a:xfrm>
            <a:off x="1762018" y="1183097"/>
            <a:ext cx="1489800" cy="647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 cap="rnd" cmpd="sng">
            <a:solidFill>
              <a:srgbClr val="AC0D6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Working Directory</a:t>
            </a:r>
            <a:endParaRPr/>
          </a:p>
        </p:txBody>
      </p:sp>
      <p:cxnSp>
        <p:nvCxnSpPr>
          <p:cNvPr id="158" name="Google Shape;158;p28"/>
          <p:cNvCxnSpPr/>
          <p:nvPr/>
        </p:nvCxnSpPr>
        <p:spPr>
          <a:xfrm>
            <a:off x="4405900" y="2006875"/>
            <a:ext cx="0" cy="2538000"/>
          </a:xfrm>
          <a:prstGeom prst="straightConnector1">
            <a:avLst/>
          </a:prstGeom>
          <a:noFill/>
          <a:ln w="222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59" name="Google Shape;159;p28"/>
          <p:cNvSpPr/>
          <p:nvPr/>
        </p:nvSpPr>
        <p:spPr>
          <a:xfrm>
            <a:off x="3661024" y="1183097"/>
            <a:ext cx="1489800" cy="647400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 w="19050" cap="rnd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Staging Area</a:t>
            </a:r>
            <a:endParaRPr/>
          </a:p>
        </p:txBody>
      </p:sp>
      <p:cxnSp>
        <p:nvCxnSpPr>
          <p:cNvPr id="160" name="Google Shape;160;p28"/>
          <p:cNvCxnSpPr/>
          <p:nvPr/>
        </p:nvCxnSpPr>
        <p:spPr>
          <a:xfrm>
            <a:off x="6304900" y="2006875"/>
            <a:ext cx="0" cy="2538000"/>
          </a:xfrm>
          <a:prstGeom prst="straightConnector1">
            <a:avLst/>
          </a:prstGeom>
          <a:noFill/>
          <a:ln w="222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1" name="Google Shape;161;p28"/>
          <p:cNvSpPr/>
          <p:nvPr/>
        </p:nvSpPr>
        <p:spPr>
          <a:xfrm>
            <a:off x="5560030" y="1183097"/>
            <a:ext cx="1489800" cy="647400"/>
          </a:xfrm>
          <a:prstGeom prst="roundRect">
            <a:avLst>
              <a:gd name="adj" fmla="val 16667"/>
            </a:avLst>
          </a:prstGeom>
          <a:solidFill>
            <a:srgbClr val="1B4662"/>
          </a:solidFill>
          <a:ln w="19050" cap="rnd" cmpd="sng">
            <a:solidFill>
              <a:srgbClr val="122F4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Repository</a:t>
            </a:r>
            <a:endParaRPr/>
          </a:p>
        </p:txBody>
      </p:sp>
      <p:sp>
        <p:nvSpPr>
          <p:cNvPr id="162" name="Google Shape;162;p28"/>
          <p:cNvSpPr txBox="1">
            <a:spLocks noGrp="1"/>
          </p:cNvSpPr>
          <p:nvPr>
            <p:ph type="title"/>
          </p:nvPr>
        </p:nvSpPr>
        <p:spPr>
          <a:xfrm>
            <a:off x="472457" y="332425"/>
            <a:ext cx="6597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has three phases of code tracking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7" name="Google Shape;167;p29"/>
          <p:cNvCxnSpPr/>
          <p:nvPr/>
        </p:nvCxnSpPr>
        <p:spPr>
          <a:xfrm>
            <a:off x="7764700" y="1778275"/>
            <a:ext cx="0" cy="2538000"/>
          </a:xfrm>
          <a:prstGeom prst="straightConnector1">
            <a:avLst/>
          </a:prstGeom>
          <a:noFill/>
          <a:ln w="222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8" name="Google Shape;168;p29"/>
          <p:cNvSpPr/>
          <p:nvPr/>
        </p:nvSpPr>
        <p:spPr>
          <a:xfrm>
            <a:off x="7019818" y="954497"/>
            <a:ext cx="1489800" cy="647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 cap="rnd" cmpd="sng">
            <a:solidFill>
              <a:srgbClr val="AC0D6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Working Directory</a:t>
            </a:r>
            <a:endParaRPr/>
          </a:p>
        </p:txBody>
      </p:sp>
      <p:sp>
        <p:nvSpPr>
          <p:cNvPr id="169" name="Google Shape;169;p29"/>
          <p:cNvSpPr txBox="1">
            <a:spLocks noGrp="1"/>
          </p:cNvSpPr>
          <p:nvPr>
            <p:ph type="title"/>
          </p:nvPr>
        </p:nvSpPr>
        <p:spPr>
          <a:xfrm>
            <a:off x="472457" y="332425"/>
            <a:ext cx="6597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working directory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9"/>
          <p:cNvSpPr txBox="1">
            <a:spLocks noGrp="1"/>
          </p:cNvSpPr>
          <p:nvPr>
            <p:ph type="body" idx="1"/>
          </p:nvPr>
        </p:nvSpPr>
        <p:spPr>
          <a:xfrm>
            <a:off x="472450" y="990100"/>
            <a:ext cx="5064600" cy="396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The working directory area is our “normal” file system. This tracks the code as it exists on our computer right now.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If we’ve made changes, then the working directory sees all of those changes.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It doesn’t track any history. It just says, “this is how my code looks right now.”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5" name="Google Shape;175;p30"/>
          <p:cNvCxnSpPr/>
          <p:nvPr/>
        </p:nvCxnSpPr>
        <p:spPr>
          <a:xfrm>
            <a:off x="7764700" y="1778275"/>
            <a:ext cx="0" cy="2538000"/>
          </a:xfrm>
          <a:prstGeom prst="straightConnector1">
            <a:avLst/>
          </a:prstGeom>
          <a:noFill/>
          <a:ln w="222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6" name="Google Shape;176;p30"/>
          <p:cNvSpPr/>
          <p:nvPr/>
        </p:nvSpPr>
        <p:spPr>
          <a:xfrm>
            <a:off x="7019818" y="954497"/>
            <a:ext cx="1489800" cy="647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 cap="rnd" cmpd="sng">
            <a:solidFill>
              <a:srgbClr val="AC0D6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Working Directory</a:t>
            </a:r>
            <a:endParaRPr/>
          </a:p>
        </p:txBody>
      </p:sp>
      <p:sp>
        <p:nvSpPr>
          <p:cNvPr id="177" name="Google Shape;177;p30"/>
          <p:cNvSpPr txBox="1">
            <a:spLocks noGrp="1"/>
          </p:cNvSpPr>
          <p:nvPr>
            <p:ph type="title"/>
          </p:nvPr>
        </p:nvSpPr>
        <p:spPr>
          <a:xfrm>
            <a:off x="472457" y="332425"/>
            <a:ext cx="6597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status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30"/>
          <p:cNvSpPr txBox="1">
            <a:spLocks noGrp="1"/>
          </p:cNvSpPr>
          <p:nvPr>
            <p:ph type="body" idx="1"/>
          </p:nvPr>
        </p:nvSpPr>
        <p:spPr>
          <a:xfrm>
            <a:off x="472450" y="990100"/>
            <a:ext cx="5287800" cy="396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The repository is where all of our checkpoints live.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Run the command `git status` to display all the files that have been modified in the working directory since the last time changes were saved.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cxnSp>
        <p:nvCxnSpPr>
          <p:cNvPr id="179" name="Google Shape;179;p30"/>
          <p:cNvCxnSpPr/>
          <p:nvPr/>
        </p:nvCxnSpPr>
        <p:spPr>
          <a:xfrm>
            <a:off x="7758700" y="1778275"/>
            <a:ext cx="0" cy="2538000"/>
          </a:xfrm>
          <a:prstGeom prst="straightConnector1">
            <a:avLst/>
          </a:prstGeom>
          <a:noFill/>
          <a:ln w="222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0" name="Google Shape;180;p30"/>
          <p:cNvSpPr/>
          <p:nvPr/>
        </p:nvSpPr>
        <p:spPr>
          <a:xfrm>
            <a:off x="7013824" y="954497"/>
            <a:ext cx="1489800" cy="647400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 w="19050" cap="rnd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Staging Area</a:t>
            </a:r>
            <a:endParaRPr/>
          </a:p>
        </p:txBody>
      </p:sp>
      <p:cxnSp>
        <p:nvCxnSpPr>
          <p:cNvPr id="181" name="Google Shape;181;p30"/>
          <p:cNvCxnSpPr/>
          <p:nvPr/>
        </p:nvCxnSpPr>
        <p:spPr>
          <a:xfrm>
            <a:off x="7752700" y="1778275"/>
            <a:ext cx="0" cy="2538000"/>
          </a:xfrm>
          <a:prstGeom prst="straightConnector1">
            <a:avLst/>
          </a:prstGeom>
          <a:noFill/>
          <a:ln w="222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2" name="Google Shape;182;p30"/>
          <p:cNvSpPr/>
          <p:nvPr/>
        </p:nvSpPr>
        <p:spPr>
          <a:xfrm>
            <a:off x="7007830" y="954497"/>
            <a:ext cx="1489800" cy="647400"/>
          </a:xfrm>
          <a:prstGeom prst="roundRect">
            <a:avLst>
              <a:gd name="adj" fmla="val 16667"/>
            </a:avLst>
          </a:prstGeom>
          <a:solidFill>
            <a:srgbClr val="1B4662"/>
          </a:solidFill>
          <a:ln w="19050" cap="rnd" cmpd="sng">
            <a:solidFill>
              <a:srgbClr val="122F4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Repository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1"/>
          <p:cNvSpPr txBox="1">
            <a:spLocks noGrp="1"/>
          </p:cNvSpPr>
          <p:nvPr>
            <p:ph type="ctrTitle"/>
          </p:nvPr>
        </p:nvSpPr>
        <p:spPr>
          <a:xfrm>
            <a:off x="5036850" y="257175"/>
            <a:ext cx="3650100" cy="3151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Chapter 2: Git Commits </a:t>
            </a:r>
            <a:endParaRPr/>
          </a:p>
        </p:txBody>
      </p:sp>
      <p:sp>
        <p:nvSpPr>
          <p:cNvPr id="188" name="Google Shape;188;p31"/>
          <p:cNvSpPr txBox="1">
            <a:spLocks noGrp="1"/>
          </p:cNvSpPr>
          <p:nvPr>
            <p:ph type="body" idx="1"/>
          </p:nvPr>
        </p:nvSpPr>
        <p:spPr>
          <a:xfrm>
            <a:off x="0" y="25"/>
            <a:ext cx="4572000" cy="514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89" name="Google Shape;189;p31"/>
          <p:cNvPicPr preferRelativeResize="0"/>
          <p:nvPr/>
        </p:nvPicPr>
        <p:blipFill rotWithShape="1">
          <a:blip r:embed="rId3">
            <a:alphaModFix/>
          </a:blip>
          <a:srcRect r="40744"/>
          <a:stretch/>
        </p:blipFill>
        <p:spPr>
          <a:xfrm>
            <a:off x="0" y="0"/>
            <a:ext cx="4572001" cy="514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 Objectives</a:t>
            </a:r>
            <a:endParaRPr/>
          </a:p>
        </p:txBody>
      </p:sp>
      <p:sp>
        <p:nvSpPr>
          <p:cNvPr id="195" name="Google Shape;195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dirty="0">
                <a:solidFill>
                  <a:schemeClr val="dk1"/>
                </a:solidFill>
              </a:rPr>
              <a:t>Recognize that Git repos are changed using </a:t>
            </a:r>
            <a:r>
              <a:rPr lang="en" b="1" dirty="0">
                <a:solidFill>
                  <a:schemeClr val="dk1"/>
                </a:solidFill>
              </a:rPr>
              <a:t>commits</a:t>
            </a:r>
            <a:endParaRPr b="1"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dirty="0">
                <a:solidFill>
                  <a:schemeClr val="dk1"/>
                </a:solidFill>
              </a:rPr>
              <a:t>Explain the two steps when git commits happen including:</a:t>
            </a:r>
            <a:endParaRPr dirty="0">
              <a:solidFill>
                <a:schemeClr val="dk1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</a:pPr>
            <a:r>
              <a:rPr lang="en" sz="1800" dirty="0">
                <a:solidFill>
                  <a:schemeClr val="dk1"/>
                </a:solidFill>
              </a:rPr>
              <a:t>git </a:t>
            </a:r>
            <a:r>
              <a:rPr lang="en" sz="1800" b="1" dirty="0">
                <a:solidFill>
                  <a:schemeClr val="dk1"/>
                </a:solidFill>
              </a:rPr>
              <a:t>add</a:t>
            </a:r>
            <a:endParaRPr sz="1800" dirty="0">
              <a:solidFill>
                <a:schemeClr val="dk1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</a:pPr>
            <a:r>
              <a:rPr lang="en" sz="1800" dirty="0">
                <a:solidFill>
                  <a:schemeClr val="dk1"/>
                </a:solidFill>
              </a:rPr>
              <a:t>git </a:t>
            </a:r>
            <a:r>
              <a:rPr lang="en" sz="1800" b="1" dirty="0">
                <a:solidFill>
                  <a:schemeClr val="dk1"/>
                </a:solidFill>
              </a:rPr>
              <a:t>commit</a:t>
            </a: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etis Async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1142</Words>
  <Application>Microsoft Macintosh PowerPoint</Application>
  <PresentationFormat>On-screen Show (16:9)</PresentationFormat>
  <Paragraphs>204</Paragraphs>
  <Slides>44</Slides>
  <Notes>44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44</vt:i4>
      </vt:variant>
    </vt:vector>
  </HeadingPairs>
  <TitlesOfParts>
    <vt:vector size="51" baseType="lpstr">
      <vt:lpstr>Courier</vt:lpstr>
      <vt:lpstr>Arial</vt:lpstr>
      <vt:lpstr>Raleway</vt:lpstr>
      <vt:lpstr>Montserrat</vt:lpstr>
      <vt:lpstr>Roboto Mono</vt:lpstr>
      <vt:lpstr>Simple Light</vt:lpstr>
      <vt:lpstr>Metis Async</vt:lpstr>
      <vt:lpstr>Intro to  Git and GitHub</vt:lpstr>
      <vt:lpstr>What is Git? </vt:lpstr>
      <vt:lpstr>Chapter 1: Git Repositories </vt:lpstr>
      <vt:lpstr>Learning Objectives</vt:lpstr>
      <vt:lpstr>Git has three phases of code tracking </vt:lpstr>
      <vt:lpstr>The working directory </vt:lpstr>
      <vt:lpstr>Git status </vt:lpstr>
      <vt:lpstr>Chapter 2: Git Commits </vt:lpstr>
      <vt:lpstr>Learning Objectives</vt:lpstr>
      <vt:lpstr>The staging area </vt:lpstr>
      <vt:lpstr>The repository </vt:lpstr>
      <vt:lpstr>Step 1: Add files to staging area</vt:lpstr>
      <vt:lpstr>Step 2: Commit all files in staging area</vt:lpstr>
      <vt:lpstr>Git commit messages should be clear</vt:lpstr>
      <vt:lpstr>Git commit messages should be clear</vt:lpstr>
      <vt:lpstr>Chapter 3: Git Reset</vt:lpstr>
      <vt:lpstr>Learning Objectives</vt:lpstr>
      <vt:lpstr>How can we revert to a previous commit?</vt:lpstr>
      <vt:lpstr>Use Git Log</vt:lpstr>
      <vt:lpstr>Use Git Log</vt:lpstr>
      <vt:lpstr>Use Git Reset</vt:lpstr>
      <vt:lpstr>After Git Reset</vt:lpstr>
      <vt:lpstr>Chapter 4: GitHub</vt:lpstr>
      <vt:lpstr>Learning Objectives</vt:lpstr>
      <vt:lpstr>What is GitHub? </vt:lpstr>
      <vt:lpstr>GitHub extends Git online</vt:lpstr>
      <vt:lpstr>GitHub Example: Scikit-learn</vt:lpstr>
      <vt:lpstr>Scikit-learn has many contributors</vt:lpstr>
      <vt:lpstr>GitHub keeps track of all contributors’ commits</vt:lpstr>
      <vt:lpstr>GitHub stores every file that has been committed</vt:lpstr>
      <vt:lpstr>Git Clone</vt:lpstr>
      <vt:lpstr>Chapter 5: Git Push and Git Pull</vt:lpstr>
      <vt:lpstr>Learning Objectives</vt:lpstr>
      <vt:lpstr>Syncing between Git and GitHub</vt:lpstr>
      <vt:lpstr>Git Push</vt:lpstr>
      <vt:lpstr>Git Push</vt:lpstr>
      <vt:lpstr>Chapter 6: Git Branches</vt:lpstr>
      <vt:lpstr>Learning Objectives</vt:lpstr>
      <vt:lpstr>Git branches allow for individual code changes</vt:lpstr>
      <vt:lpstr>Git branches allow for individual code changes </vt:lpstr>
      <vt:lpstr>Git branches allow for individual code changes </vt:lpstr>
      <vt:lpstr>Git branches allow for individual code changes </vt:lpstr>
      <vt:lpstr>Git branches support simultaneous code edits</vt:lpstr>
      <vt:lpstr>Git branches support simultaneous code edits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 Git and GitHub</dc:title>
  <cp:lastModifiedBy>Joan Wang</cp:lastModifiedBy>
  <cp:revision>4</cp:revision>
  <dcterms:modified xsi:type="dcterms:W3CDTF">2020-12-11T18:45:24Z</dcterms:modified>
</cp:coreProperties>
</file>