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93" r:id="rId7"/>
    <p:sldId id="295" r:id="rId8"/>
    <p:sldId id="294" r:id="rId9"/>
    <p:sldId id="288" r:id="rId10"/>
    <p:sldId id="289" r:id="rId11"/>
    <p:sldId id="262" r:id="rId12"/>
    <p:sldId id="291" r:id="rId13"/>
    <p:sldId id="292" r:id="rId14"/>
    <p:sldId id="263" r:id="rId15"/>
    <p:sldId id="280" r:id="rId16"/>
    <p:sldId id="281" r:id="rId17"/>
    <p:sldId id="282" r:id="rId18"/>
    <p:sldId id="283" r:id="rId19"/>
    <p:sldId id="284" r:id="rId20"/>
    <p:sldId id="264" r:id="rId21"/>
    <p:sldId id="265" r:id="rId22"/>
    <p:sldId id="267" r:id="rId23"/>
    <p:sldId id="287" r:id="rId24"/>
    <p:sldId id="27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swald" panose="020B0604020202020204" charset="0"/>
      <p:regular r:id="rId31"/>
      <p:bold r:id="rId32"/>
    </p:embeddedFont>
    <p:embeddedFont>
      <p:font typeface="Roboto Condense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ũng Nguyễn" initials="DN" lastIdx="1" clrIdx="0">
    <p:extLst>
      <p:ext uri="{19B8F6BF-5375-455C-9EA6-DF929625EA0E}">
        <p15:presenceInfo xmlns:p15="http://schemas.microsoft.com/office/powerpoint/2012/main" userId="c4c5cd37c8c078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D74B22-F7BB-4FAC-92C0-167B5659FA4F}">
  <a:tblStyle styleId="{0ED74B22-F7BB-4FAC-92C0-167B5659FA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7T19:04:52.52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977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3253563" y="467832"/>
            <a:ext cx="5634286" cy="1614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00"/>
                </a:solidFill>
              </a:rPr>
              <a:t>Đề tài</a:t>
            </a:r>
            <a:r>
              <a:rPr lang="vi-VN" sz="2800" dirty="0"/>
              <a:t>: Xây dựng bộ thư viện xấp xỉ các cấu trúc hình học đơn giản từ tập dữ liệu điểm có nhiễu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D9AE2-F8D3-4AEB-8F69-F906EC1F54DB}"/>
              </a:ext>
            </a:extLst>
          </p:cNvPr>
          <p:cNvSpPr/>
          <p:nvPr/>
        </p:nvSpPr>
        <p:spPr>
          <a:xfrm>
            <a:off x="648586" y="320327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Ứng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dụng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trong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bài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phát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hiện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đối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t</a:t>
            </a:r>
            <a:r>
              <a:rPr lang="vi-VN" sz="2800" b="1" dirty="0">
                <a:solidFill>
                  <a:schemeClr val="bg1"/>
                </a:solidFill>
                <a:latin typeface="Oswald" panose="020B0604020202020204" charset="0"/>
              </a:rPr>
              <a:t>ượng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trong</a:t>
            </a:r>
            <a:r>
              <a:rPr lang="en-US" sz="2800" b="1" dirty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swald" panose="020B0604020202020204" charset="0"/>
              </a:rPr>
              <a:t>ảnh</a:t>
            </a:r>
            <a:endParaRPr lang="en-US" sz="2800" b="1" dirty="0">
              <a:solidFill>
                <a:schemeClr val="bg1"/>
              </a:solidFill>
              <a:latin typeface="Oswa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4689" y="0"/>
            <a:ext cx="1566302" cy="680700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08599" y="594088"/>
            <a:ext cx="4675909" cy="1225226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desktop application 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elipse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908599" y="3190011"/>
            <a:ext cx="3454511" cy="1370698"/>
          </a:xfrm>
        </p:spPr>
        <p:txBody>
          <a:bodyPr/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app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939417" y="1819313"/>
            <a:ext cx="3901320" cy="137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elipse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64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2190307" y="-494251"/>
            <a:ext cx="5655779" cy="13328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B050"/>
                </a:solidFill>
              </a:rPr>
              <a:t>III. H</a:t>
            </a:r>
            <a:r>
              <a:rPr lang="vi-VN" sz="3600" dirty="0">
                <a:solidFill>
                  <a:srgbClr val="00B050"/>
                </a:solidFill>
              </a:rPr>
              <a:t>ư</a:t>
            </a:r>
            <a:r>
              <a:rPr lang="en-US" sz="3600" dirty="0" err="1">
                <a:solidFill>
                  <a:srgbClr val="00B050"/>
                </a:solidFill>
              </a:rPr>
              <a:t>ớng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xử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lí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và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thuật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toán</a:t>
            </a:r>
            <a:endParaRPr sz="3600" dirty="0">
              <a:solidFill>
                <a:srgbClr val="00B050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1118873" y="2049258"/>
            <a:ext cx="529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toạ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fitting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endParaRPr lang="en-US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mịn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7241743" y="401564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8CBBA-4E70-4CB9-AF05-065156A23935}"/>
              </a:ext>
            </a:extLst>
          </p:cNvPr>
          <p:cNvSpPr/>
          <p:nvPr/>
        </p:nvSpPr>
        <p:spPr>
          <a:xfrm>
            <a:off x="824103" y="1482466"/>
            <a:ext cx="3182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A. </a:t>
            </a:r>
            <a:r>
              <a:rPr lang="en-US" sz="2400" i="1" dirty="0" err="1">
                <a:solidFill>
                  <a:srgbClr val="0070C0"/>
                </a:solidFill>
              </a:rPr>
              <a:t>Hướng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xử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lí</a:t>
            </a:r>
            <a:endParaRPr lang="en-US" sz="24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1425" y="1149725"/>
            <a:ext cx="2802820" cy="680700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031425" y="1860875"/>
            <a:ext cx="2796000" cy="1620080"/>
          </a:xfrm>
        </p:spPr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3995772" y="1860875"/>
            <a:ext cx="2796000" cy="1765552"/>
          </a:xfrm>
        </p:spPr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(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elipse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)</a:t>
            </a:r>
          </a:p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013616" y="1139334"/>
            <a:ext cx="280282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Output</a:t>
            </a:r>
          </a:p>
          <a:p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454978" y="152198"/>
            <a:ext cx="426794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7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7325" y="172979"/>
            <a:ext cx="3821130" cy="680700"/>
          </a:xfrm>
        </p:spPr>
        <p:txBody>
          <a:bodyPr anchor="t"/>
          <a:lstStyle/>
          <a:p>
            <a:r>
              <a:rPr lang="en-US" dirty="0"/>
              <a:t>Framework and Plugin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6117" y="758811"/>
            <a:ext cx="5760300" cy="3917095"/>
          </a:xfrm>
        </p:spPr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sủ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: Java</a:t>
            </a:r>
          </a:p>
          <a:p>
            <a:endParaRPr lang="en-US" dirty="0"/>
          </a:p>
          <a:p>
            <a:r>
              <a:rPr lang="en-US" dirty="0"/>
              <a:t>Swing ( </a:t>
            </a:r>
            <a:r>
              <a:rPr lang="en-US" dirty="0" err="1"/>
              <a:t>WindowBuilder</a:t>
            </a:r>
            <a:r>
              <a:rPr lang="en-US" dirty="0"/>
              <a:t>) 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application</a:t>
            </a:r>
          </a:p>
          <a:p>
            <a:endParaRPr lang="en-US" dirty="0"/>
          </a:p>
          <a:p>
            <a:r>
              <a:rPr lang="en-US" dirty="0" err="1"/>
              <a:t>jUnit</a:t>
            </a:r>
            <a:r>
              <a:rPr lang="en-US" dirty="0"/>
              <a:t> 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unit test</a:t>
            </a:r>
          </a:p>
          <a:p>
            <a:endParaRPr lang="en-US" dirty="0"/>
          </a:p>
          <a:p>
            <a:r>
              <a:rPr lang="en-US" dirty="0"/>
              <a:t>Subversive 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endParaRPr lang="en-US" dirty="0"/>
          </a:p>
          <a:p>
            <a:r>
              <a:rPr lang="en-US" dirty="0"/>
              <a:t>Maven 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239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2352712" y="171594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230;p19">
            <a:extLst>
              <a:ext uri="{FF2B5EF4-FFF2-40B4-BE49-F238E27FC236}">
                <a16:creationId xmlns:a16="http://schemas.microsoft.com/office/drawing/2014/main" id="{08508959-CF66-4780-8C72-904F9BE7F62E}"/>
              </a:ext>
            </a:extLst>
          </p:cNvPr>
          <p:cNvSpPr txBox="1">
            <a:spLocks/>
          </p:cNvSpPr>
          <p:nvPr/>
        </p:nvSpPr>
        <p:spPr>
          <a:xfrm>
            <a:off x="1031425" y="169571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0" i="1" dirty="0"/>
              <a:t>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81A568-914E-4749-973E-43F6A2AFFF3A}"/>
              </a:ext>
            </a:extLst>
          </p:cNvPr>
          <p:cNvSpPr txBox="1">
            <a:spLocks noChangeArrowheads="1"/>
          </p:cNvSpPr>
          <p:nvPr/>
        </p:nvSpPr>
        <p:spPr>
          <a:xfrm>
            <a:off x="1052757" y="1236827"/>
            <a:ext cx="81125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Least mean square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4574A43-E6A9-409E-98CB-E18D3DFCB6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31425" y="1882469"/>
            <a:ext cx="3976752" cy="1928813"/>
          </a:xfrm>
        </p:spPr>
        <p:txBody>
          <a:bodyPr/>
          <a:lstStyle/>
          <a:p>
            <a:pPr marL="0" indent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…, 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</a:p>
          <a:p>
            <a:pPr marL="0" indent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min: </a:t>
            </a:r>
          </a:p>
          <a:p>
            <a:pPr marL="0" indent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E23D90-8745-42D7-B62A-676F5C19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084263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8BFE977-77DF-4853-B34D-5EAE58F91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0353"/>
              </p:ext>
            </p:extLst>
          </p:nvPr>
        </p:nvGraphicFramePr>
        <p:xfrm>
          <a:off x="1180214" y="3255040"/>
          <a:ext cx="3173171" cy="65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1422360" imgH="291960" progId="Equation.DSMT4">
                  <p:embed/>
                </p:oleObj>
              </mc:Choice>
              <mc:Fallback>
                <p:oleObj name="Equation" r:id="rId5" imgW="1422360" imgH="29196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0214" y="3255040"/>
                        <a:ext cx="3173171" cy="651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>
            <a:extLst>
              <a:ext uri="{FF2B5EF4-FFF2-40B4-BE49-F238E27FC236}">
                <a16:creationId xmlns:a16="http://schemas.microsoft.com/office/drawing/2014/main" id="{4ADEF305-2054-45E2-92F4-913FFFBE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lang="en-US" sz="2400" i="1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Arial" charset="0"/>
              </a:rPr>
              <a:t>x</a:t>
            </a:r>
            <a:r>
              <a:rPr lang="en-US" sz="2400" i="1" kern="12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Arial" charset="0"/>
              </a:rPr>
              <a:t>i</a:t>
            </a:r>
            <a:r>
              <a:rPr lang="en-US" sz="2400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Arial" charset="0"/>
              </a:rPr>
              <a:t>, </a:t>
            </a:r>
            <a:r>
              <a:rPr lang="en-US" sz="2400" i="1" kern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Arial" charset="0"/>
              </a:rPr>
              <a:t>y</a:t>
            </a:r>
            <a:r>
              <a:rPr lang="en-US" sz="2400" i="1" kern="1200" baseline="-250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Arial" charset="0"/>
              </a:rPr>
              <a:t>i</a:t>
            </a:r>
            <a:r>
              <a:rPr lang="en-US" sz="2400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C043414-4FB8-4B1A-80C9-449B3B50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066800"/>
            <a:ext cx="1181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i="1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Arial" charset="0"/>
              </a:rPr>
              <a:t>y=</a:t>
            </a:r>
            <a:r>
              <a:rPr lang="en-US" sz="2400" i="1" kern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Arial" charset="0"/>
              </a:rPr>
              <a:t>ax+b</a:t>
            </a:r>
            <a:endParaRPr lang="en-US" sz="2400" i="1" kern="1200" dirty="0">
              <a:solidFill>
                <a:prstClr val="black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99C6-5F49-4700-A8F3-7F62CDC2C7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111">
            <a:extLst>
              <a:ext uri="{FF2B5EF4-FFF2-40B4-BE49-F238E27FC236}">
                <a16:creationId xmlns:a16="http://schemas.microsoft.com/office/drawing/2014/main" id="{09E2E894-72BD-45B7-AAC6-48375907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731" y="118322"/>
            <a:ext cx="48006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Như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vậy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a,b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phải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thỏa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mãn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phương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trình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3D9FCFF-FC94-417F-B1BE-BBC81BCD4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965790"/>
              </p:ext>
            </p:extLst>
          </p:nvPr>
        </p:nvGraphicFramePr>
        <p:xfrm>
          <a:off x="3327565" y="624556"/>
          <a:ext cx="443639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2603500" imgH="889000" progId="Equation.DSMT4">
                  <p:embed/>
                </p:oleObj>
              </mc:Choice>
              <mc:Fallback>
                <p:oleObj name="Equation" r:id="rId3" imgW="2603500" imgH="8890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565" y="624556"/>
                        <a:ext cx="4436397" cy="151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5">
            <a:extLst>
              <a:ext uri="{FF2B5EF4-FFF2-40B4-BE49-F238E27FC236}">
                <a16:creationId xmlns:a16="http://schemas.microsoft.com/office/drawing/2014/main" id="{8C886994-090A-4183-816B-8FED3A01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62" y="1990421"/>
            <a:ext cx="30182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Rút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gọn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 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611DA97-D175-429C-939D-57A18F165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80144"/>
              </p:ext>
            </p:extLst>
          </p:nvPr>
        </p:nvGraphicFramePr>
        <p:xfrm>
          <a:off x="326330" y="2523768"/>
          <a:ext cx="2713499" cy="149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1612900" imgH="889000" progId="Equation.DSMT4">
                  <p:embed/>
                </p:oleObj>
              </mc:Choice>
              <mc:Fallback>
                <p:oleObj name="Equation" r:id="rId5" imgW="1612900" imgH="8890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30" y="2523768"/>
                        <a:ext cx="2713499" cy="1493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F8B6589-EF08-4766-B0CA-09EF3C60A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744874"/>
              </p:ext>
            </p:extLst>
          </p:nvPr>
        </p:nvGraphicFramePr>
        <p:xfrm>
          <a:off x="4072378" y="2313930"/>
          <a:ext cx="3465166" cy="93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7" imgW="2273300" imgH="558800" progId="Equation.DSMT4">
                  <p:embed/>
                </p:oleObj>
              </mc:Choice>
              <mc:Fallback>
                <p:oleObj name="Equation" r:id="rId7" imgW="2273300" imgH="5588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378" y="2313930"/>
                        <a:ext cx="3465166" cy="932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A82271-2E8A-4383-A585-841AAB415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890009"/>
              </p:ext>
            </p:extLst>
          </p:nvPr>
        </p:nvGraphicFramePr>
        <p:xfrm>
          <a:off x="4248244" y="3341002"/>
          <a:ext cx="32893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9" imgW="1905000" imgH="558800" progId="Equation.DSMT4">
                  <p:embed/>
                </p:oleObj>
              </mc:Choice>
              <mc:Fallback>
                <p:oleObj name="Equation" r:id="rId9" imgW="1905000" imgH="55880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244" y="3341002"/>
                        <a:ext cx="3289300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11">
            <a:extLst>
              <a:ext uri="{FF2B5EF4-FFF2-40B4-BE49-F238E27FC236}">
                <a16:creationId xmlns:a16="http://schemas.microsoft.com/office/drawing/2014/main" id="{91D2C9D1-A7D7-4939-B92B-2E5C7079E75C}"/>
              </a:ext>
            </a:extLst>
          </p:cNvPr>
          <p:cNvSpPr/>
          <p:nvPr/>
        </p:nvSpPr>
        <p:spPr>
          <a:xfrm>
            <a:off x="3035004" y="3057965"/>
            <a:ext cx="978408" cy="56607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68920-043F-44A2-8994-D5320043F8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A6A33C-3317-4B9F-BA40-479D9B9B247E}"/>
              </a:ext>
            </a:extLst>
          </p:cNvPr>
          <p:cNvSpPr/>
          <p:nvPr/>
        </p:nvSpPr>
        <p:spPr>
          <a:xfrm>
            <a:off x="2636874" y="531628"/>
            <a:ext cx="3072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RANSAC BASIC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38C0E8-9765-41CA-AA28-EC62B1933ADA}"/>
              </a:ext>
            </a:extLst>
          </p:cNvPr>
          <p:cNvSpPr/>
          <p:nvPr/>
        </p:nvSpPr>
        <p:spPr>
          <a:xfrm>
            <a:off x="1850065" y="1765005"/>
            <a:ext cx="4795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RANSAC (Random Sample Consensus 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17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0F0CD-E9CD-4117-99E3-0AE371C68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889810-7EE9-49CA-BDB7-34B16DBFB27E}"/>
              </a:ext>
            </a:extLst>
          </p:cNvPr>
          <p:cNvSpPr/>
          <p:nvPr/>
        </p:nvSpPr>
        <p:spPr>
          <a:xfrm>
            <a:off x="2684589" y="393601"/>
            <a:ext cx="262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RANSAC BASIC</a:t>
            </a:r>
          </a:p>
        </p:txBody>
      </p:sp>
      <p:pic>
        <p:nvPicPr>
          <p:cNvPr id="4" name="Picture 6" descr="8">
            <a:extLst>
              <a:ext uri="{FF2B5EF4-FFF2-40B4-BE49-F238E27FC236}">
                <a16:creationId xmlns:a16="http://schemas.microsoft.com/office/drawing/2014/main" id="{59187F8B-C49B-44CD-9943-7DC715D9F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7379" y="855266"/>
            <a:ext cx="5089242" cy="2331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4496D-153C-47E1-9D50-50C96A7A6A80}"/>
              </a:ext>
            </a:extLst>
          </p:cNvPr>
          <p:cNvSpPr/>
          <p:nvPr/>
        </p:nvSpPr>
        <p:spPr>
          <a:xfrm>
            <a:off x="1881963" y="3464901"/>
            <a:ext cx="5089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Chọn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ngẫu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nhiên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một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tập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hợp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2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điểm</a:t>
            </a:r>
            <a:endParaRPr lang="en-US" sz="1800" dirty="0">
              <a:solidFill>
                <a:schemeClr val="accent1"/>
              </a:solidFill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Lập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một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đường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thẳng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đi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qua 2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điểm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đã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chọn</a:t>
            </a:r>
            <a:endParaRPr lang="en-US" sz="1800" dirty="0">
              <a:solidFill>
                <a:schemeClr val="accent1"/>
              </a:solidFill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Tính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toán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và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so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sánh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với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ngưỡng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sai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số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đã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chọn</a:t>
            </a:r>
            <a:endParaRPr lang="en-US" sz="1800" dirty="0">
              <a:solidFill>
                <a:schemeClr val="accent1"/>
              </a:solidFill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Lựa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chọn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các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điểm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phù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hợp</a:t>
            </a:r>
            <a:endParaRPr lang="en-US" sz="1800" dirty="0">
              <a:solidFill>
                <a:schemeClr val="accent1"/>
              </a:solidFill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Lặp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lại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vòng</a:t>
            </a:r>
            <a:r>
              <a:rPr 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libri" pitchFamily="34" charset="0"/>
              </a:rPr>
              <a:t>lặp</a:t>
            </a:r>
            <a:endParaRPr lang="en-US" sz="180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0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2950-85E5-4E6A-8E9A-DC7E3F6443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093800-EC47-4901-9E7C-F02DB92C62A6}"/>
              </a:ext>
            </a:extLst>
          </p:cNvPr>
          <p:cNvSpPr/>
          <p:nvPr/>
        </p:nvSpPr>
        <p:spPr>
          <a:xfrm>
            <a:off x="2652692" y="599694"/>
            <a:ext cx="3382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HOUGH TRANSFORM</a:t>
            </a:r>
          </a:p>
        </p:txBody>
      </p:sp>
    </p:spTree>
    <p:extLst>
      <p:ext uri="{BB962C8B-B14F-4D97-AF65-F5344CB8AC3E}">
        <p14:creationId xmlns:p14="http://schemas.microsoft.com/office/powerpoint/2010/main" val="34256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2FFF-F70C-45EF-8F3A-363ACB4A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30" y="586200"/>
            <a:ext cx="6570854" cy="680700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F0B3E-81DC-407E-BC38-F7088AD4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298" y="1573796"/>
            <a:ext cx="6156185" cy="3064800"/>
          </a:xfrm>
        </p:spPr>
        <p:txBody>
          <a:bodyPr/>
          <a:lstStyle/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bức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ợng</a:t>
            </a:r>
            <a:r>
              <a:rPr lang="en-US" sz="2800" dirty="0"/>
              <a:t>, dung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đ</a:t>
            </a:r>
            <a:r>
              <a:rPr lang="vi-VN" sz="2800" dirty="0"/>
              <a:t>ơ</a:t>
            </a:r>
            <a:r>
              <a:rPr lang="en-US" sz="2800" dirty="0"/>
              <a:t>n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đóng</a:t>
            </a:r>
            <a:r>
              <a:rPr lang="en-US" sz="2800" dirty="0"/>
              <a:t> </a:t>
            </a:r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ợng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phục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73AE0-B8C0-41B1-89C8-7DC771FE6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171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dirty="0"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2"/>
          </p:nvPr>
        </p:nvSpPr>
        <p:spPr>
          <a:xfrm>
            <a:off x="2858091" y="1768579"/>
            <a:ext cx="2796000" cy="497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I. </a:t>
            </a: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endParaRPr b="1"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2604977" y="2766011"/>
            <a:ext cx="3795823" cy="487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b="1" dirty="0"/>
              <a:t>III.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2858091" y="2268230"/>
            <a:ext cx="2583416" cy="497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II.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174;p13">
            <a:extLst>
              <a:ext uri="{FF2B5EF4-FFF2-40B4-BE49-F238E27FC236}">
                <a16:creationId xmlns:a16="http://schemas.microsoft.com/office/drawing/2014/main" id="{3C039AB7-12BF-4AA9-BA86-0234370075A9}"/>
              </a:ext>
            </a:extLst>
          </p:cNvPr>
          <p:cNvSpPr txBox="1">
            <a:spLocks/>
          </p:cNvSpPr>
          <p:nvPr/>
        </p:nvSpPr>
        <p:spPr>
          <a:xfrm>
            <a:off x="2726579" y="3263792"/>
            <a:ext cx="3076154" cy="49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b="1" dirty="0"/>
              <a:t>    IV.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 </a:t>
            </a:r>
            <a:r>
              <a:rPr lang="en-US" b="1" dirty="0" err="1"/>
              <a:t>dụng</a:t>
            </a:r>
            <a:endParaRPr lang="en-US" b="1" dirty="0"/>
          </a:p>
          <a:p>
            <a:pPr marL="0" indent="0">
              <a:spcBef>
                <a:spcPts val="0"/>
              </a:spcBef>
              <a:buFont typeface="Roboto Condensed"/>
              <a:buNone/>
            </a:pPr>
            <a:endParaRPr lang="vi-VN" sz="1000" dirty="0">
              <a:solidFill>
                <a:srgbClr val="3796B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1791575" y="1830425"/>
            <a:ext cx="3747988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Origin.</a:t>
            </a:r>
          </a:p>
          <a:p>
            <a:pPr marL="342900" lvl="0" indent="-342900">
              <a:buAutoNum type="arabicPeriod"/>
            </a:pPr>
            <a:r>
              <a:rPr lang="en-US" dirty="0"/>
              <a:t>Active  Appearance  Model  (AAM)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702321" y="433863"/>
            <a:ext cx="444962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hoạ</a:t>
            </a:r>
            <a:r>
              <a:rPr lang="en-US" sz="2400" dirty="0"/>
              <a:t> </a:t>
            </a:r>
            <a:r>
              <a:rPr lang="en-US" sz="2400" dirty="0" err="1"/>
              <a:t>fiting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origin</a:t>
            </a:r>
            <a:endParaRPr sz="24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E591D06-A768-4733-B558-7D0AB98F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703EDF8-238B-4E60-89BF-F89A6175A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03477"/>
              </p:ext>
            </p:extLst>
          </p:nvPr>
        </p:nvGraphicFramePr>
        <p:xfrm>
          <a:off x="-74428" y="514350"/>
          <a:ext cx="66484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4" imgW="4130284" imgH="2877186" progId="Origin50.Graph">
                  <p:embed/>
                </p:oleObj>
              </mc:Choice>
              <mc:Fallback>
                <p:oleObj r:id="rId4" imgW="4130284" imgH="2877186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428" y="514350"/>
                        <a:ext cx="6648450" cy="462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2445556" y="3936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dirty="0"/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63BF2C5-0525-460A-BD43-1D06365B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70" y="1406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9774ADC-2921-47B5-BA41-87B3F5985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83343"/>
              </p:ext>
            </p:extLst>
          </p:nvPr>
        </p:nvGraphicFramePr>
        <p:xfrm>
          <a:off x="1329070" y="1406624"/>
          <a:ext cx="48006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4" imgW="4130284" imgH="2877186" progId="Origin50.Graph">
                  <p:embed/>
                </p:oleObj>
              </mc:Choice>
              <mc:Fallback>
                <p:oleObj r:id="rId4" imgW="4130284" imgH="2877186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070" y="1406624"/>
                        <a:ext cx="4800600" cy="334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3C4F-75DC-4609-AE7F-28C495A4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43" y="393601"/>
            <a:ext cx="6528491" cy="1094636"/>
          </a:xfrm>
        </p:spPr>
        <p:txBody>
          <a:bodyPr/>
          <a:lstStyle/>
          <a:p>
            <a:r>
              <a:rPr lang="vi-VN" b="0" dirty="0"/>
              <a:t>Mô hình xuất hiện hoạt động (AAM) là một mô hình biến dạng thống kê về hình dạng và sự xuất hiện của một lớp đối tượng biến dạng.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AA88A-9308-45A8-A7A4-1FE3746CFE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07298-CDA6-45AA-B1AD-C3060704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4" y="1671346"/>
            <a:ext cx="5166181" cy="34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1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1419446" y="1815715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900"/>
                </a:solidFill>
              </a:rPr>
              <a:t>THANKS!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796BF"/>
                </a:solidFill>
              </a:rPr>
              <a:t>            </a:t>
            </a:r>
            <a:endParaRPr sz="3600" b="1" dirty="0">
              <a:solidFill>
                <a:srgbClr val="3796BF"/>
              </a:solidFill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196702" y="1349271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9900"/>
                </a:solidFill>
              </a:rPr>
              <a:t>I. </a:t>
            </a:r>
            <a:r>
              <a:rPr lang="en-US" sz="6000" dirty="0" err="1">
                <a:solidFill>
                  <a:srgbClr val="FF9900"/>
                </a:solidFill>
              </a:rPr>
              <a:t>Thành</a:t>
            </a:r>
            <a:r>
              <a:rPr lang="en-US" sz="6000" dirty="0">
                <a:solidFill>
                  <a:srgbClr val="FF9900"/>
                </a:solidFill>
              </a:rPr>
              <a:t> </a:t>
            </a:r>
            <a:r>
              <a:rPr lang="en-US" sz="6000" dirty="0" err="1">
                <a:solidFill>
                  <a:srgbClr val="FF9900"/>
                </a:solidFill>
              </a:rPr>
              <a:t>Viên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914426" y="2213551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1. Nguyễn </a:t>
            </a:r>
            <a:r>
              <a:rPr lang="en-US" sz="3600" b="1" dirty="0" err="1"/>
              <a:t>Văn</a:t>
            </a:r>
            <a:r>
              <a:rPr lang="en-US" sz="3600" b="1" dirty="0"/>
              <a:t> Dũng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2. Phan </a:t>
            </a:r>
            <a:r>
              <a:rPr lang="en-US" sz="3600" b="1" dirty="0" err="1"/>
              <a:t>Đăng</a:t>
            </a:r>
            <a:r>
              <a:rPr lang="en-US" sz="3600" b="1" dirty="0"/>
              <a:t> Nam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3. </a:t>
            </a:r>
            <a:r>
              <a:rPr lang="en-US" sz="3600" b="1" dirty="0" err="1"/>
              <a:t>Trần</a:t>
            </a:r>
            <a:r>
              <a:rPr lang="en-US" sz="3600" b="1" dirty="0"/>
              <a:t> Thu Ph</a:t>
            </a:r>
            <a:r>
              <a:rPr lang="vi-VN" sz="3600" b="1" dirty="0"/>
              <a:t>ư</a:t>
            </a:r>
            <a:r>
              <a:rPr lang="en-US" sz="3600" b="1" dirty="0" err="1"/>
              <a:t>ơng</a:t>
            </a:r>
            <a:endParaRPr lang="en-US"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189;p15">
            <a:extLst>
              <a:ext uri="{FF2B5EF4-FFF2-40B4-BE49-F238E27FC236}">
                <a16:creationId xmlns:a16="http://schemas.microsoft.com/office/drawing/2014/main" id="{617ABB43-0C54-40ED-9FF3-B92A1FB8C509}"/>
              </a:ext>
            </a:extLst>
          </p:cNvPr>
          <p:cNvSpPr txBox="1">
            <a:spLocks/>
          </p:cNvSpPr>
          <p:nvPr/>
        </p:nvSpPr>
        <p:spPr>
          <a:xfrm>
            <a:off x="3234469" y="-209292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00B050"/>
                </a:solidFill>
              </a:rPr>
              <a:t>II. </a:t>
            </a:r>
            <a:r>
              <a:rPr lang="en-US" sz="4000" dirty="0" err="1">
                <a:solidFill>
                  <a:srgbClr val="00B050"/>
                </a:solidFill>
              </a:rPr>
              <a:t>Phân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 err="1">
                <a:solidFill>
                  <a:srgbClr val="00B050"/>
                </a:solidFill>
              </a:rPr>
              <a:t>tích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 err="1">
                <a:solidFill>
                  <a:srgbClr val="00B050"/>
                </a:solidFill>
              </a:rPr>
              <a:t>bài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 err="1">
                <a:solidFill>
                  <a:srgbClr val="00B050"/>
                </a:solidFill>
              </a:rPr>
              <a:t>toán</a:t>
            </a:r>
            <a:endParaRPr lang="en-US" sz="4000" dirty="0">
              <a:solidFill>
                <a:srgbClr val="00B050"/>
              </a:solidFill>
            </a:endParaRPr>
          </a:p>
        </p:txBody>
      </p:sp>
      <p:grpSp>
        <p:nvGrpSpPr>
          <p:cNvPr id="5" name="Nhóm 34">
            <a:extLst>
              <a:ext uri="{FF2B5EF4-FFF2-40B4-BE49-F238E27FC236}">
                <a16:creationId xmlns:a16="http://schemas.microsoft.com/office/drawing/2014/main" id="{69E9F2C4-5983-48E6-B3BC-67CFDA3F2155}"/>
              </a:ext>
            </a:extLst>
          </p:cNvPr>
          <p:cNvGrpSpPr/>
          <p:nvPr/>
        </p:nvGrpSpPr>
        <p:grpSpPr>
          <a:xfrm>
            <a:off x="649742" y="2147776"/>
            <a:ext cx="1666979" cy="2414007"/>
            <a:chOff x="2118292" y="2769341"/>
            <a:chExt cx="2098787" cy="30393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" name="AutoShape 16">
              <a:extLst>
                <a:ext uri="{FF2B5EF4-FFF2-40B4-BE49-F238E27FC236}">
                  <a16:creationId xmlns:a16="http://schemas.microsoft.com/office/drawing/2014/main" id="{3B8C4E75-9C56-4C6F-B7DA-CA260A9C1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292" y="292319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17">
              <a:extLst>
                <a:ext uri="{FF2B5EF4-FFF2-40B4-BE49-F238E27FC236}">
                  <a16:creationId xmlns:a16="http://schemas.microsoft.com/office/drawing/2014/main" id="{EB62AC8B-CEBD-4108-8F9F-403706AD73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15688" y="2792564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8">
              <a:extLst>
                <a:ext uri="{FF2B5EF4-FFF2-40B4-BE49-F238E27FC236}">
                  <a16:creationId xmlns:a16="http://schemas.microsoft.com/office/drawing/2014/main" id="{C1664821-48D7-443E-97A8-EBE04B8FE3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55670" y="2857879"/>
              <a:ext cx="65315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9">
              <a:extLst>
                <a:ext uri="{FF2B5EF4-FFF2-40B4-BE49-F238E27FC236}">
                  <a16:creationId xmlns:a16="http://schemas.microsoft.com/office/drawing/2014/main" id="{6A51FF75-941A-4E10-9CB6-5E65F62A4F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8581" y="2857879"/>
              <a:ext cx="66766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508964B3-1549-4247-8E9A-3AECBDC0C7F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82605" y="2769341"/>
              <a:ext cx="9556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dirty="0" err="1">
                  <a:solidFill>
                    <a:schemeClr val="bg1"/>
                  </a:solidFill>
                </a:rPr>
                <a:t>Mục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Tiêu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Nhóm 35">
            <a:extLst>
              <a:ext uri="{FF2B5EF4-FFF2-40B4-BE49-F238E27FC236}">
                <a16:creationId xmlns:a16="http://schemas.microsoft.com/office/drawing/2014/main" id="{97E766A1-12E7-46D0-9A59-C70BD77EB374}"/>
              </a:ext>
            </a:extLst>
          </p:cNvPr>
          <p:cNvGrpSpPr/>
          <p:nvPr/>
        </p:nvGrpSpPr>
        <p:grpSpPr>
          <a:xfrm>
            <a:off x="2944473" y="1755589"/>
            <a:ext cx="1666980" cy="2412855"/>
            <a:chOff x="4413024" y="2377452"/>
            <a:chExt cx="2098787" cy="303787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60DDF38F-8D57-411E-BF5E-9E886AD3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024" y="252985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E7B1A04-CF0D-4B45-BD14-16CFEE676C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26386" y="2403578"/>
              <a:ext cx="1703994" cy="2627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74EFB153-2E26-47F8-A28C-68EBAFA376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59110" y="2473247"/>
              <a:ext cx="66766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6D692E6-F805-4A2C-B1EA-943551715E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04764" y="2464538"/>
              <a:ext cx="65315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1DED792C-4CAD-43B8-9B56-62ED90B8D85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008913" y="2377452"/>
              <a:ext cx="9012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dirty="0" err="1">
                  <a:solidFill>
                    <a:schemeClr val="bg1"/>
                  </a:solidFill>
                </a:rPr>
                <a:t>Yêu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Cầu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Nhóm 36">
            <a:extLst>
              <a:ext uri="{FF2B5EF4-FFF2-40B4-BE49-F238E27FC236}">
                <a16:creationId xmlns:a16="http://schemas.microsoft.com/office/drawing/2014/main" id="{ADF5370E-F9BE-402B-B46F-155D0E1D4846}"/>
              </a:ext>
            </a:extLst>
          </p:cNvPr>
          <p:cNvGrpSpPr/>
          <p:nvPr/>
        </p:nvGrpSpPr>
        <p:grpSpPr>
          <a:xfrm>
            <a:off x="5239205" y="1301544"/>
            <a:ext cx="1666979" cy="2408244"/>
            <a:chOff x="6707755" y="1924601"/>
            <a:chExt cx="2098787" cy="303206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18388271-CD32-4650-AFCA-0B5DD538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755" y="2071198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ED2F9BBB-3996-477E-8AF3-69BF3A3158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905151" y="1940568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0">
              <a:extLst>
                <a:ext uri="{FF2B5EF4-FFF2-40B4-BE49-F238E27FC236}">
                  <a16:creationId xmlns:a16="http://schemas.microsoft.com/office/drawing/2014/main" id="{2F99B529-BA14-47B3-AD48-E97CBAC3F4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446584" y="2005882"/>
              <a:ext cx="65315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id="{BBAA9E9D-429E-4377-9F3B-F92F491579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9496" y="2005882"/>
              <a:ext cx="65314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4276938C-35DC-4800-9FCA-1DD312C4CC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313604" y="1924601"/>
              <a:ext cx="8899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dirty="0" err="1">
                  <a:solidFill>
                    <a:srgbClr val="FFFFFF"/>
                  </a:solidFill>
                </a:rPr>
                <a:t>Thực</a:t>
              </a:r>
              <a:r>
                <a:rPr lang="en-US" sz="1400" dirty="0">
                  <a:solidFill>
                    <a:srgbClr val="FFFFFF"/>
                  </a:solidFill>
                </a:rPr>
                <a:t> </a:t>
              </a:r>
              <a:r>
                <a:rPr lang="en-US" sz="1400" dirty="0" err="1">
                  <a:solidFill>
                    <a:srgbClr val="FFFFFF"/>
                  </a:solidFill>
                </a:rPr>
                <a:t>Tế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3" name="Picture 2" descr="Image result for má»¥c tiÃªu">
            <a:extLst>
              <a:ext uri="{FF2B5EF4-FFF2-40B4-BE49-F238E27FC236}">
                <a16:creationId xmlns:a16="http://schemas.microsoft.com/office/drawing/2014/main" id="{C776694A-F5AF-4C2E-9B0B-10125A37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6" y="2464393"/>
            <a:ext cx="1510196" cy="18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yÃªu cáº§u">
            <a:extLst>
              <a:ext uri="{FF2B5EF4-FFF2-40B4-BE49-F238E27FC236}">
                <a16:creationId xmlns:a16="http://schemas.microsoft.com/office/drawing/2014/main" id="{287A6CBB-5A9D-45FA-97AE-DBF91003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90" y="2062453"/>
            <a:ext cx="1544255" cy="202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mage result for in reality">
            <a:extLst>
              <a:ext uri="{FF2B5EF4-FFF2-40B4-BE49-F238E27FC236}">
                <a16:creationId xmlns:a16="http://schemas.microsoft.com/office/drawing/2014/main" id="{67D4AB5A-90C1-4A51-B1B6-BCD2BF43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1" y="1646621"/>
            <a:ext cx="1520910" cy="189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/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(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, </a:t>
            </a:r>
            <a:r>
              <a:rPr lang="en-US" dirty="0" err="1"/>
              <a:t>elipse</a:t>
            </a:r>
            <a:r>
              <a:rPr lang="en-US" dirty="0"/>
              <a:t>).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(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6920-CD58-45AC-9BF6-26EE27B0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8" y="308345"/>
            <a:ext cx="4516357" cy="448192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BC6A0-89ED-4C40-98B2-2F44D1E6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4008" y="756537"/>
            <a:ext cx="5717837" cy="302204"/>
          </a:xfr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côi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0CDA6-F436-411C-975A-9489AA41F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136FF-E098-4F5F-91E0-1E4AE793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47" y="2079329"/>
            <a:ext cx="4111256" cy="2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5EB9-0AD6-4307-AD0A-14F9A162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7360" y="393601"/>
            <a:ext cx="5760300" cy="885274"/>
          </a:xfr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Robot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B448-7353-4AC1-A528-A7CACF0268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567AA-6379-4867-AF26-DDEA3E20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621" y="1514188"/>
            <a:ext cx="2235684" cy="2628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598EFC-BC6A-4772-AD1E-8A67717C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6" y="1679487"/>
            <a:ext cx="4046482" cy="22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2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2488C-82D5-41DF-A161-3AA2E304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6116" y="393601"/>
            <a:ext cx="5079884" cy="327100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1436D-BADB-48CA-81C2-41D16B9E5E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BBD13-8DE5-4B0C-8F10-D6FB244B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6" y="1513886"/>
            <a:ext cx="3825062" cy="239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3F4D0-F5CD-403F-92BB-AB4C3EAD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52" y="1513886"/>
            <a:ext cx="3750748" cy="23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25" y="1149725"/>
            <a:ext cx="4725139" cy="564775"/>
          </a:xfrm>
        </p:spPr>
        <p:txBody>
          <a:bodyPr anchor="t"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5" y="1777124"/>
            <a:ext cx="4008166" cy="177656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elipse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  <a:p>
            <a:pPr marL="10160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2D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9117592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797</Words>
  <Application>Microsoft Office PowerPoint</Application>
  <PresentationFormat>On-screen Show (16:9)</PresentationFormat>
  <Paragraphs>106</Paragraphs>
  <Slides>24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Roboto Condensed</vt:lpstr>
      <vt:lpstr>Oswald</vt:lpstr>
      <vt:lpstr>Arial</vt:lpstr>
      <vt:lpstr>Times New Roman</vt:lpstr>
      <vt:lpstr>Wolsey template</vt:lpstr>
      <vt:lpstr>Equation</vt:lpstr>
      <vt:lpstr>Origin50.Graph</vt:lpstr>
      <vt:lpstr>Đề tài: Xây dựng bộ thư viện xấp xỉ các cấu trúc hình học đơn giản từ tập dữ liệu điểm có nhiễu</vt:lpstr>
      <vt:lpstr>Tiêu Đề</vt:lpstr>
      <vt:lpstr>I. Thành Viên</vt:lpstr>
      <vt:lpstr>PowerPoint Presentation</vt:lpstr>
      <vt:lpstr>Yêu cầu / Nhiệm vụ</vt:lpstr>
      <vt:lpstr>Thực tế</vt:lpstr>
      <vt:lpstr>PowerPoint Presentation</vt:lpstr>
      <vt:lpstr>PowerPoint Presentation</vt:lpstr>
      <vt:lpstr>Các cấu trúc hình học cơ bản </vt:lpstr>
      <vt:lpstr>Mục tiêu </vt:lpstr>
      <vt:lpstr>III. Hướng xử lí và thuật toán</vt:lpstr>
      <vt:lpstr>Input</vt:lpstr>
      <vt:lpstr>Framework and Plugin</vt:lpstr>
      <vt:lpstr>B. Thuật toán</vt:lpstr>
      <vt:lpstr>PowerPoint Presentation</vt:lpstr>
      <vt:lpstr>PowerPoint Presentation</vt:lpstr>
      <vt:lpstr>PowerPoint Presentation</vt:lpstr>
      <vt:lpstr>PowerPoint Presentation</vt:lpstr>
      <vt:lpstr>Ứng dụng phát hiện đối tượng trong ảnh </vt:lpstr>
      <vt:lpstr>IV. Các hệ thống ứng dụng </vt:lpstr>
      <vt:lpstr>Hình ảnh minh hoạ fiting đường thẳng trong origin</vt:lpstr>
      <vt:lpstr>Đường tròn</vt:lpstr>
      <vt:lpstr>Mô hình xuất hiện hoạt động (AAM) là một mô hình biến dạng thống kê về hình dạng và sự xuất hiện của một lớp đối tượng biến dạng.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Xây dựng bộ thư viện xấp xỉ các cấu trúc hình học đơn giản từ tập dữ liệu điểm có nhiễu</dc:title>
  <dc:creator>Dũng Nguyễn</dc:creator>
  <cp:lastModifiedBy>Dũng Nguyễn</cp:lastModifiedBy>
  <cp:revision>46</cp:revision>
  <dcterms:modified xsi:type="dcterms:W3CDTF">2019-03-29T03:50:16Z</dcterms:modified>
</cp:coreProperties>
</file>