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960" r:id="rId2"/>
    <p:sldId id="1006" r:id="rId3"/>
    <p:sldId id="961" r:id="rId4"/>
    <p:sldId id="1002" r:id="rId5"/>
    <p:sldId id="948" r:id="rId6"/>
    <p:sldId id="1003" r:id="rId7"/>
    <p:sldId id="867" r:id="rId8"/>
    <p:sldId id="958" r:id="rId9"/>
    <p:sldId id="1004" r:id="rId10"/>
    <p:sldId id="1011" r:id="rId11"/>
    <p:sldId id="873" r:id="rId12"/>
    <p:sldId id="1007" r:id="rId13"/>
    <p:sldId id="952" r:id="rId14"/>
    <p:sldId id="951" r:id="rId15"/>
    <p:sldId id="1010" r:id="rId16"/>
    <p:sldId id="1008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4D4D4D"/>
    <a:srgbClr val="B2B2B2"/>
    <a:srgbClr val="808080"/>
    <a:srgbClr val="C0C0C0"/>
    <a:srgbClr val="29292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5" autoAdjust="0"/>
    <p:restoredTop sz="92070" autoAdjust="0"/>
  </p:normalViewPr>
  <p:slideViewPr>
    <p:cSldViewPr>
      <p:cViewPr varScale="1">
        <p:scale>
          <a:sx n="71" d="100"/>
          <a:sy n="71" d="100"/>
        </p:scale>
        <p:origin x="11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D039539-F413-4581-8009-DE9BBA32B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09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2D15953-31A5-4A49-A421-1E0FB08F4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06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D15953-31A5-4A49-A421-1E0FB08F4F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4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90606-CFFB-406E-AFFE-8C1495D0A1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3E7DF-CEB1-4AF5-904B-BC7FADF602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/>
              <a:t>This algorithm contains concepts that are hugely useful; in my experience, everyone with some</a:t>
            </a:r>
          </a:p>
          <a:p>
            <a:pPr eaLnBrk="1" hangingPunct="1"/>
            <a:r>
              <a:rPr lang="en-US"/>
              <a:t>experience of applied problems who doesn’t yet know RANSAC is almost immediately able to use it to simplify some problem they’ve seen.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849BBD-CC78-4878-B2B0-C84274EA2B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7FFE79-1A40-4FDD-ADD8-34F1AA5458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3EADD7-6249-45D3-8B1D-8C5384BEE2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77189-D111-4017-9956-4C5E7310E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7FFE79-1A40-4FDD-ADD8-34F1AA5458C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6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35243440-D44C-4E47-ABE7-79D0E0F87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FD299-F619-4837-B3B6-3C8478A6A8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5686A-98D8-4B08-B811-6CCEEB92CA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B1510-E325-46AC-94C8-E34C2D751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73F9778-4E3B-4556-9901-4F979F0CF0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1042F96A-391C-4647-A12B-21DA78AC50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0C485F-9B97-47D1-8045-9BB3FEE046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D832E-2D00-4243-8B5F-515F3450DA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415D21F-BD0B-4E40-9C7B-C7234C12E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1144F-0BBA-4068-ABEE-4D8D26EE08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56F9F14-87A2-4232-B89F-A564DEB2F9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4A73A66-7681-422F-9889-AC55E0B9A5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5822A5-3685-4802-A0F9-5B2B460C6E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0320575">
            <a:off x="10674" y="1169367"/>
            <a:ext cx="5726568" cy="7078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algn="ctr"/>
            <a:r>
              <a:rPr lang="en-US" sz="240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KỸ THUẬT LẬP TRÌNH</a:t>
            </a:r>
            <a:endParaRPr lang="en-US" sz="2400">
              <a:ln w="22225">
                <a:solidFill>
                  <a:schemeClr val="accent2"/>
                </a:solidFill>
                <a:prstDash val="solid"/>
              </a:ln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73DFC78E-391F-48C9-802F-D36C5AFC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0"/>
            <a:ext cx="1738663" cy="24080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62200" y="3733800"/>
            <a:ext cx="661546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Lập trình dự đoán bộ tham số (a,b) phương trình của một đường thẳng (y = ax + b) từ một tập điểm (có nhiễu ngẫu nhiên)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FE9B-D165-4839-A772-F8A218D52E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3276600"/>
            <a:ext cx="7467600" cy="50261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 = 0,95.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e=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)/(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2CEBCCF-F55F-4C51-B02B-63C38E371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095416"/>
              </p:ext>
            </p:extLst>
          </p:nvPr>
        </p:nvGraphicFramePr>
        <p:xfrm>
          <a:off x="1752600" y="1676401"/>
          <a:ext cx="45624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3" imgW="4562321" imgH="1876541" progId="Equation.DSMT4">
                  <p:embed/>
                </p:oleObj>
              </mc:Choice>
              <mc:Fallback>
                <p:oleObj name="Equation" r:id="rId3" imgW="4562321" imgH="18765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76401"/>
                        <a:ext cx="45624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C6F57F-AB70-4D09-B4D8-DFC5A03BFE63}"/>
              </a:ext>
            </a:extLst>
          </p:cNvPr>
          <p:cNvSpPr txBox="1"/>
          <p:nvPr/>
        </p:nvSpPr>
        <p:spPr>
          <a:xfrm>
            <a:off x="838200" y="292269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/>
              <a:t>Thay</a:t>
            </a:r>
            <a:r>
              <a:rPr lang="en-US" sz="2000" b="0" dirty="0"/>
              <a:t> </a:t>
            </a:r>
            <a:r>
              <a:rPr lang="en-US" sz="2000" b="0" dirty="0" err="1"/>
              <a:t>vì</a:t>
            </a:r>
            <a:r>
              <a:rPr lang="en-US" sz="2000" b="0" dirty="0"/>
              <a:t> </a:t>
            </a:r>
            <a:r>
              <a:rPr lang="en-US" sz="2000" b="0" dirty="0" err="1"/>
              <a:t>thực</a:t>
            </a:r>
            <a:r>
              <a:rPr lang="en-US" sz="2000" b="0" dirty="0"/>
              <a:t> </a:t>
            </a:r>
            <a:r>
              <a:rPr lang="en-US" sz="2000" b="0" dirty="0" err="1"/>
              <a:t>hiện</a:t>
            </a:r>
            <a:r>
              <a:rPr lang="en-US" sz="2000" b="0" dirty="0"/>
              <a:t> </a:t>
            </a:r>
            <a:r>
              <a:rPr lang="en-US" sz="2000" b="0" dirty="0" err="1"/>
              <a:t>với</a:t>
            </a:r>
            <a:r>
              <a:rPr lang="en-US" sz="2000" b="0" dirty="0"/>
              <a:t> </a:t>
            </a:r>
            <a:r>
              <a:rPr lang="en-US" sz="2000" b="0" dirty="0" err="1"/>
              <a:t>số</a:t>
            </a:r>
            <a:r>
              <a:rPr lang="en-US" sz="2000" b="0" dirty="0"/>
              <a:t> l</a:t>
            </a:r>
            <a:r>
              <a:rPr lang="vi-VN" sz="2000" b="0" dirty="0"/>
              <a:t>ư</a:t>
            </a:r>
            <a:r>
              <a:rPr lang="en-US" sz="2000" b="0" dirty="0" err="1"/>
              <a:t>ợng</a:t>
            </a:r>
            <a:r>
              <a:rPr lang="en-US" sz="2000" b="0" dirty="0"/>
              <a:t> </a:t>
            </a:r>
            <a:r>
              <a:rPr lang="en-US" sz="2000" b="0" dirty="0" err="1"/>
              <a:t>vòng</a:t>
            </a:r>
            <a:r>
              <a:rPr lang="en-US" sz="2000" b="0" dirty="0"/>
              <a:t> </a:t>
            </a:r>
            <a:r>
              <a:rPr lang="en-US" sz="2000" b="0" dirty="0" err="1"/>
              <a:t>lặp</a:t>
            </a:r>
            <a:r>
              <a:rPr lang="en-US" sz="2000" b="0" dirty="0"/>
              <a:t> </a:t>
            </a:r>
            <a:r>
              <a:rPr lang="en-US" sz="2000" b="0" dirty="0" err="1"/>
              <a:t>lớn</a:t>
            </a:r>
            <a:r>
              <a:rPr lang="en-US" sz="2000" b="0" dirty="0"/>
              <a:t> </a:t>
            </a:r>
            <a:r>
              <a:rPr lang="en-US" sz="2000" b="0" dirty="0" err="1"/>
              <a:t>nh</a:t>
            </a:r>
            <a:r>
              <a:rPr lang="vi-VN" sz="2000" b="0" dirty="0"/>
              <a:t>ư</a:t>
            </a:r>
            <a:r>
              <a:rPr lang="en-US" sz="2000" b="0" dirty="0"/>
              <a:t> </a:t>
            </a:r>
            <a:r>
              <a:rPr lang="en-US" sz="2000" b="0" dirty="0" err="1"/>
              <a:t>trong</a:t>
            </a:r>
            <a:r>
              <a:rPr lang="en-US" sz="2000" b="0" dirty="0"/>
              <a:t> </a:t>
            </a:r>
            <a:r>
              <a:rPr lang="en-US" sz="2000" b="0" dirty="0" err="1"/>
              <a:t>ph</a:t>
            </a:r>
            <a:r>
              <a:rPr lang="vi-VN" sz="2000" b="0" dirty="0"/>
              <a:t>ư</a:t>
            </a:r>
            <a:r>
              <a:rPr lang="en-US" sz="2000" b="0" dirty="0" err="1"/>
              <a:t>ơng</a:t>
            </a:r>
            <a:r>
              <a:rPr lang="en-US" sz="2000" b="0" dirty="0"/>
              <a:t> </a:t>
            </a:r>
            <a:r>
              <a:rPr lang="en-US" sz="2000" b="0" dirty="0" err="1"/>
              <a:t>pháp</a:t>
            </a:r>
            <a:r>
              <a:rPr lang="en-US" sz="2000" b="0" dirty="0"/>
              <a:t> RANSAC, ta </a:t>
            </a:r>
            <a:r>
              <a:rPr lang="en-US" sz="2000" b="0" dirty="0" err="1"/>
              <a:t>có</a:t>
            </a:r>
            <a:r>
              <a:rPr lang="en-US" sz="2000" b="0" dirty="0"/>
              <a:t> </a:t>
            </a:r>
            <a:r>
              <a:rPr lang="en-US" sz="2000" b="0" dirty="0" err="1"/>
              <a:t>thể</a:t>
            </a:r>
            <a:r>
              <a:rPr lang="en-US" sz="2000" b="0" dirty="0"/>
              <a:t> </a:t>
            </a:r>
            <a:r>
              <a:rPr lang="vi-VN" sz="2000" b="0" dirty="0"/>
              <a:t>ư</a:t>
            </a:r>
            <a:r>
              <a:rPr lang="en-US" sz="2000" b="0" dirty="0" err="1"/>
              <a:t>ớc</a:t>
            </a:r>
            <a:r>
              <a:rPr lang="en-US" sz="2000" b="0" dirty="0"/>
              <a:t> l</a:t>
            </a:r>
            <a:r>
              <a:rPr lang="vi-VN" sz="2000" b="0" dirty="0"/>
              <a:t>ư</a:t>
            </a:r>
            <a:r>
              <a:rPr lang="en-US" sz="2000" b="0" dirty="0" err="1"/>
              <a:t>ợng</a:t>
            </a:r>
            <a:r>
              <a:rPr lang="en-US" sz="2000" b="0" dirty="0"/>
              <a:t> </a:t>
            </a:r>
            <a:r>
              <a:rPr lang="en-US" sz="2000" b="0" dirty="0" err="1"/>
              <a:t>giá</a:t>
            </a:r>
            <a:r>
              <a:rPr lang="en-US" sz="2000" b="0" dirty="0"/>
              <a:t> </a:t>
            </a:r>
            <a:r>
              <a:rPr lang="en-US" sz="2000" b="0" dirty="0" err="1"/>
              <a:t>trị</a:t>
            </a:r>
            <a:r>
              <a:rPr lang="en-US" sz="2000" b="0" dirty="0"/>
              <a:t> N </a:t>
            </a:r>
            <a:r>
              <a:rPr lang="en-US" sz="2000" b="0" dirty="0" err="1"/>
              <a:t>mỗi</a:t>
            </a:r>
            <a:r>
              <a:rPr lang="en-US" sz="2000" b="0" dirty="0"/>
              <a:t> </a:t>
            </a:r>
            <a:r>
              <a:rPr lang="en-US" sz="2000" b="0" dirty="0" err="1"/>
              <a:t>khi</a:t>
            </a:r>
            <a:r>
              <a:rPr lang="en-US" sz="2000" b="0" dirty="0"/>
              <a:t> </a:t>
            </a:r>
            <a:r>
              <a:rPr lang="en-US" sz="2000" b="0" dirty="0" err="1"/>
              <a:t>thực</a:t>
            </a:r>
            <a:r>
              <a:rPr lang="en-US" sz="2000" b="0" dirty="0"/>
              <a:t> </a:t>
            </a:r>
            <a:r>
              <a:rPr lang="en-US" sz="2000" b="0" dirty="0" err="1"/>
              <a:t>hiện</a:t>
            </a:r>
            <a:r>
              <a:rPr lang="en-US" sz="2000" b="0" dirty="0"/>
              <a:t> </a:t>
            </a:r>
            <a:r>
              <a:rPr lang="en-US" sz="2000" b="0" dirty="0" err="1"/>
              <a:t>vòng</a:t>
            </a:r>
            <a:r>
              <a:rPr lang="en-US" sz="2000" b="0" dirty="0"/>
              <a:t> </a:t>
            </a:r>
            <a:r>
              <a:rPr lang="en-US" sz="2000" b="0" dirty="0" err="1"/>
              <a:t>lặp</a:t>
            </a:r>
            <a:r>
              <a:rPr lang="en-US" sz="20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82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5072"/>
            <a:ext cx="8153400" cy="530352"/>
          </a:xfrm>
        </p:spPr>
        <p:txBody>
          <a:bodyPr>
            <a:normAutofit fontScale="90000"/>
          </a:bodyPr>
          <a:lstStyle/>
          <a:p>
            <a:r>
              <a:rPr lang="en-US" sz="3000"/>
              <a:t>ADAPTIVE RANSAC</a:t>
            </a:r>
            <a:endParaRPr lang="en-US" sz="3000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467600" cy="4873752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=∞,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sample_count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sample_count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</a:p>
          <a:p>
            <a:pPr lvl="2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 = 1 –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)/(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sample_count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2" indent="0"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2" indent="0"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40636"/>
              </p:ext>
            </p:extLst>
          </p:nvPr>
        </p:nvGraphicFramePr>
        <p:xfrm>
          <a:off x="1905000" y="4191001"/>
          <a:ext cx="4191000" cy="99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4" imgW="1981080" imgH="520560" progId="Equation.DSMT4">
                  <p:embed/>
                </p:oleObj>
              </mc:Choice>
              <mc:Fallback>
                <p:oleObj name="Equation" r:id="rId4" imgW="1981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4191001"/>
                        <a:ext cx="4191000" cy="990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Least mean square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sample consensus (RANSAC)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Adaptive RANSAC</a:t>
            </a:r>
          </a:p>
          <a:p>
            <a:r>
              <a:rPr lang="en-US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70034-D0F6-4E3F-9F08-C85893E14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30" y="762000"/>
            <a:ext cx="781254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FEC44-F8DD-4C71-B493-3940F60AE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3" y="457200"/>
            <a:ext cx="7928493" cy="55625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CA0CB6-DC5B-4C48-949E-55E5D0DBAF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F5FA6D-48DA-49F9-82F4-124EE7C37727}"/>
              </a:ext>
            </a:extLst>
          </p:cNvPr>
          <p:cNvSpPr/>
          <p:nvPr/>
        </p:nvSpPr>
        <p:spPr>
          <a:xfrm>
            <a:off x="1219200" y="199382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/>
              <a:t>So </a:t>
            </a:r>
            <a:r>
              <a:rPr lang="en-US" sz="1800" b="0" dirty="0" err="1"/>
              <a:t>sánh</a:t>
            </a:r>
            <a:r>
              <a:rPr lang="en-US" sz="1800" b="0" dirty="0"/>
              <a:t> </a:t>
            </a:r>
            <a:r>
              <a:rPr lang="en-US" sz="1800" b="0" dirty="0" err="1"/>
              <a:t>ph</a:t>
            </a:r>
            <a:r>
              <a:rPr lang="vi-VN" sz="1800" b="0" dirty="0"/>
              <a:t>ư</a:t>
            </a:r>
            <a:r>
              <a:rPr lang="en-US" sz="1800" b="0" dirty="0" err="1"/>
              <a:t>ơng</a:t>
            </a:r>
            <a:r>
              <a:rPr lang="en-US" sz="1800" b="0" dirty="0"/>
              <a:t> </a:t>
            </a:r>
            <a:r>
              <a:rPr lang="en-US" sz="1800" b="0" dirty="0" err="1"/>
              <a:t>pháp</a:t>
            </a:r>
            <a:r>
              <a:rPr lang="en-US" sz="1800" b="0" dirty="0"/>
              <a:t> Adaptive RANSAC </a:t>
            </a:r>
            <a:r>
              <a:rPr lang="en-US" sz="1800" b="0" dirty="0" err="1"/>
              <a:t>và</a:t>
            </a:r>
            <a:r>
              <a:rPr lang="en-US" sz="1800" b="0" dirty="0"/>
              <a:t> RANSAC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80E1FB4-B5EE-408C-9576-358F1D22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6300"/>
            <a:ext cx="8187610" cy="55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6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467600" cy="5486400"/>
          </a:xfrm>
        </p:spPr>
        <p:txBody>
          <a:bodyPr>
            <a:normAutofit/>
          </a:bodyPr>
          <a:lstStyle/>
          <a:p>
            <a:pPr lvl="2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Least Mean Square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RANSAC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50%)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Adaptive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RanSac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RanSac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31520" lvl="2" indent="0"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000" i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62000" y="4495800"/>
            <a:ext cx="838200" cy="408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362200"/>
            <a:ext cx="784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Danh sách thành viên:</a:t>
            </a:r>
          </a:p>
          <a:p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Nguyễn Quang Thắng      MSSV: 20163849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 Bùi Quang Duy                  MSSV: 20160749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 Lê Quang Linh                   MSSV: 20162405</a:t>
            </a:r>
          </a:p>
        </p:txBody>
      </p:sp>
    </p:spTree>
    <p:extLst>
      <p:ext uri="{BB962C8B-B14F-4D97-AF65-F5344CB8AC3E}">
        <p14:creationId xmlns:p14="http://schemas.microsoft.com/office/powerpoint/2010/main" val="77643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Least mean square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sample consensus (RANSAC)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Adaptive RANSAC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mean square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sample consensus (RANSAC)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Adaptive RANSAC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084263"/>
            <a:ext cx="2514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>
            <a:normAutofit/>
          </a:bodyPr>
          <a:lstStyle/>
          <a:p>
            <a:r>
              <a:rPr lang="en-US"/>
              <a:t>Least mean square</a:t>
            </a:r>
            <a:endParaRPr lang="en-US" dirty="0"/>
          </a:p>
        </p:txBody>
      </p:sp>
      <p:sp>
        <p:nvSpPr>
          <p:cNvPr id="30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3810000" cy="1928813"/>
          </a:xfrm>
        </p:spPr>
        <p:txBody>
          <a:bodyPr/>
          <a:lstStyle/>
          <a:p>
            <a:pPr marL="0" indent="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…, (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</a:p>
          <a:p>
            <a:pPr marL="0" indent="0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 min: </a:t>
            </a:r>
          </a:p>
          <a:p>
            <a:pPr marL="0" indent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64008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3083" name="Rectangle 10"/>
          <p:cNvSpPr>
            <a:spLocks noChangeArrowheads="1"/>
          </p:cNvSpPr>
          <p:nvPr/>
        </p:nvSpPr>
        <p:spPr bwMode="auto">
          <a:xfrm>
            <a:off x="7162800" y="1066800"/>
            <a:ext cx="1181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>
                <a:latin typeface="Times New Roman" pitchFamily="18" charset="0"/>
              </a:rPr>
              <a:t>y=ax+b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162550"/>
              </p:ext>
            </p:extLst>
          </p:nvPr>
        </p:nvGraphicFramePr>
        <p:xfrm>
          <a:off x="914400" y="2101850"/>
          <a:ext cx="3173171" cy="651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Equation" r:id="rId5" imgW="1422360" imgH="291960" progId="Equation.DSMT4">
                  <p:embed/>
                </p:oleObj>
              </mc:Choice>
              <mc:Fallback>
                <p:oleObj name="Equation" r:id="rId5" imgW="1422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101850"/>
                        <a:ext cx="3173171" cy="651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111"/>
          <p:cNvSpPr>
            <a:spLocks noChangeArrowheads="1"/>
          </p:cNvSpPr>
          <p:nvPr/>
        </p:nvSpPr>
        <p:spPr bwMode="auto">
          <a:xfrm>
            <a:off x="381000" y="2631368"/>
            <a:ext cx="48006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Như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vậy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a,b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phải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thỏa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mãn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hệ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phương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trình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/>
                <a:cs typeface="Arial" panose="020B0604020202020204" pitchFamily="34" charset="0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853002"/>
              </p:ext>
            </p:extLst>
          </p:nvPr>
        </p:nvGraphicFramePr>
        <p:xfrm>
          <a:off x="563101" y="3185283"/>
          <a:ext cx="443639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Equation" r:id="rId7" imgW="2603500" imgH="889000" progId="Equation.DSMT4">
                  <p:embed/>
                </p:oleObj>
              </mc:Choice>
              <mc:Fallback>
                <p:oleObj name="Equation" r:id="rId7" imgW="2603500" imgH="88900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01" y="3185283"/>
                        <a:ext cx="4436397" cy="1511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5"/>
          <p:cNvSpPr>
            <a:spLocks noChangeArrowheads="1"/>
          </p:cNvSpPr>
          <p:nvPr/>
        </p:nvSpPr>
        <p:spPr bwMode="auto">
          <a:xfrm>
            <a:off x="563101" y="4723545"/>
            <a:ext cx="30182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Rút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gọn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 ta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có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hệ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sau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Yu Mincho" charset="-128"/>
                <a:cs typeface="Arial" panose="020B0604020202020204" pitchFamily="34" charset="0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539292"/>
              </p:ext>
            </p:extLst>
          </p:nvPr>
        </p:nvGraphicFramePr>
        <p:xfrm>
          <a:off x="563101" y="5113359"/>
          <a:ext cx="2713499" cy="1493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" name="Equation" r:id="rId9" imgW="1612900" imgH="889000" progId="Equation.DSMT4">
                  <p:embed/>
                </p:oleObj>
              </mc:Choice>
              <mc:Fallback>
                <p:oleObj name="Equation" r:id="rId9" imgW="1612900" imgH="889000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01" y="5113359"/>
                        <a:ext cx="2713499" cy="1493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568098"/>
              </p:ext>
            </p:extLst>
          </p:nvPr>
        </p:nvGraphicFramePr>
        <p:xfrm>
          <a:off x="4495800" y="4647010"/>
          <a:ext cx="3465166" cy="93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" name="Equation" r:id="rId11" imgW="2273300" imgH="558800" progId="Equation.DSMT4">
                  <p:embed/>
                </p:oleObj>
              </mc:Choice>
              <mc:Fallback>
                <p:oleObj name="Equation" r:id="rId11" imgW="2273300" imgH="5588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647010"/>
                        <a:ext cx="3465166" cy="932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737221"/>
              </p:ext>
            </p:extLst>
          </p:nvPr>
        </p:nvGraphicFramePr>
        <p:xfrm>
          <a:off x="4571911" y="5838090"/>
          <a:ext cx="3289319" cy="970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" name="Equation" r:id="rId13" imgW="1905000" imgH="558800" progId="Equation.DSMT4">
                  <p:embed/>
                </p:oleObj>
              </mc:Choice>
              <mc:Fallback>
                <p:oleObj name="Equation" r:id="rId13" imgW="1905000" imgH="558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11" y="5838090"/>
                        <a:ext cx="3289319" cy="970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3354088" y="5462298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Least mean square</a:t>
            </a:r>
          </a:p>
          <a:p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sample consensus (RANSAC)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Adaptive RANSAC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162"/>
            <a:ext cx="7467600" cy="579438"/>
          </a:xfrm>
        </p:spPr>
        <p:txBody>
          <a:bodyPr/>
          <a:lstStyle/>
          <a:p>
            <a:r>
              <a:rPr lang="en-US"/>
              <a:t>RANSAC BASIC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RANSAC (Random Sample Consensus 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467600" cy="655638"/>
          </a:xfrm>
        </p:spPr>
        <p:txBody>
          <a:bodyPr/>
          <a:lstStyle/>
          <a:p>
            <a:pPr eaLnBrk="1" hangingPunct="1"/>
            <a:r>
              <a:rPr lang="en-US" sz="3200"/>
              <a:t>RANSAC BASIC</a:t>
            </a:r>
            <a:endParaRPr lang="en-US" sz="3200" dirty="0"/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317DC88-5B31-43EF-88D5-7BE42F3C352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81000" y="4519982"/>
            <a:ext cx="8763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b="0">
                <a:latin typeface="Calibri" pitchFamily="34" charset="0"/>
              </a:rPr>
              <a:t>Chọn ngẫu nhiên một tập hợp 2 điểm</a:t>
            </a:r>
            <a:endParaRPr lang="en-US" sz="2400" b="0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0">
                <a:latin typeface="Calibri" pitchFamily="34" charset="0"/>
              </a:rPr>
              <a:t>Lập một đường thẳng đi qua 2 điểm đã chọn</a:t>
            </a:r>
            <a:endParaRPr lang="en-US" sz="2400" b="0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0">
                <a:latin typeface="Calibri" pitchFamily="34" charset="0"/>
              </a:rPr>
              <a:t>Tính toán và so sánh với ngưỡng sai số đã chọn</a:t>
            </a:r>
            <a:endParaRPr lang="en-US" sz="2400" b="0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0">
                <a:latin typeface="Calibri" pitchFamily="34" charset="0"/>
              </a:rPr>
              <a:t>Lựa chọn các điểm phù hợp</a:t>
            </a:r>
            <a:endParaRPr lang="en-US" sz="2400" b="0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0">
                <a:latin typeface="Calibri" pitchFamily="34" charset="0"/>
              </a:rPr>
              <a:t>Lặp lại vòng lặp</a:t>
            </a:r>
            <a:endParaRPr lang="en-US" sz="2400" b="0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sz="2400" b="0" dirty="0">
              <a:solidFill>
                <a:srgbClr val="CC0000"/>
              </a:solidFill>
              <a:latin typeface="Calibri" pitchFamily="34" charset="0"/>
            </a:endParaRPr>
          </a:p>
        </p:txBody>
      </p:sp>
      <p:pic>
        <p:nvPicPr>
          <p:cNvPr id="14342" name="Picture 6" descr="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962" y="822325"/>
            <a:ext cx="7031038" cy="32208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Least mean square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sample consensus (RANSAC)</a:t>
            </a:r>
          </a:p>
          <a:p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RANSAC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43710</TotalTime>
  <Words>677</Words>
  <Application>Microsoft Office PowerPoint</Application>
  <PresentationFormat>Trình chiếu Trên màn hình (4:3)</PresentationFormat>
  <Paragraphs>87</Paragraphs>
  <Slides>16</Slides>
  <Notes>8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Equation</vt:lpstr>
      <vt:lpstr>Bản trình bày PowerPoint</vt:lpstr>
      <vt:lpstr>Bản trình bày PowerPoint</vt:lpstr>
      <vt:lpstr>Nội dung </vt:lpstr>
      <vt:lpstr>Nội dung</vt:lpstr>
      <vt:lpstr>Least mean square</vt:lpstr>
      <vt:lpstr>Nội dung</vt:lpstr>
      <vt:lpstr>RANSAC BASIC</vt:lpstr>
      <vt:lpstr>RANSAC BASIC</vt:lpstr>
      <vt:lpstr>Nội dung</vt:lpstr>
      <vt:lpstr>Bản trình bày PowerPoint</vt:lpstr>
      <vt:lpstr>ADAPTIVE RANSAC</vt:lpstr>
      <vt:lpstr>Nội dung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Duy Quang</cp:lastModifiedBy>
  <cp:revision>1857</cp:revision>
  <dcterms:created xsi:type="dcterms:W3CDTF">2004-08-29T23:15:23Z</dcterms:created>
  <dcterms:modified xsi:type="dcterms:W3CDTF">2018-12-23T08:01:06Z</dcterms:modified>
</cp:coreProperties>
</file>