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2" r:id="rId27"/>
    <p:sldId id="283" r:id="rId28"/>
    <p:sldId id="281" r:id="rId29"/>
    <p:sldId id="284" r:id="rId30"/>
    <p:sldId id="285" r:id="rId31"/>
    <p:sldId id="286" r:id="rId32"/>
    <p:sldId id="287" r:id="rId33"/>
    <p:sldId id="288" r:id="rId34"/>
    <p:sldId id="289"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3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5/5/2019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5/5/2019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5/5/2019</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5/5/2019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vi.wikipedia.org/w/index.php?title=Visual_Studio_2010&amp;action=edit&amp;redlink=1" TargetMode="External"/><Relationship Id="rId2" Type="http://schemas.openxmlformats.org/officeDocument/2006/relationships/hyperlink" Target="https://vi.wikipedia.org/wiki/Microsof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hyperlink" Target="http://trachanhso.net/wp-content/uploads/2015/11/edsger_w_dijkstra.jpg"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hyperlink" Target="http://trachanhso.net/wp-content/uploads/2015/11/dijkstras-graph.gif"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trachanhso.net/wp-content/uploads/2015/11/record-dijkstra.png"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939753" y="316194"/>
            <a:ext cx="4913832" cy="400110"/>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TRƯỜNG ĐẠI HỌC BÁCH KHOA HÀ NỘI</a:t>
            </a:r>
            <a:endParaRPr lang="en-US" sz="20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3196127" y="1623700"/>
            <a:ext cx="6007694" cy="707886"/>
          </a:xfrm>
          <a:prstGeom prst="rect">
            <a:avLst/>
          </a:prstGeom>
          <a:noFill/>
        </p:spPr>
        <p:txBody>
          <a:bodyPr wrap="square" rtlCol="0">
            <a:spAutoFit/>
          </a:bodyPr>
          <a:lstStyle/>
          <a:p>
            <a:r>
              <a:rPr lang="en-US" sz="4000" dirty="0" smtClean="0">
                <a:latin typeface="Times New Roman" panose="02020603050405020304" pitchFamily="18" charset="0"/>
                <a:cs typeface="Times New Roman" panose="02020603050405020304" pitchFamily="18" charset="0"/>
              </a:rPr>
              <a:t>BÁO CÁO ĐỒ ÁN 2</a:t>
            </a:r>
            <a:endParaRPr lang="en-US" sz="40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2486826" y="2666288"/>
            <a:ext cx="6409346" cy="400110"/>
          </a:xfrm>
          <a:prstGeom prst="rect">
            <a:avLst/>
          </a:prstGeom>
          <a:noFill/>
        </p:spPr>
        <p:txBody>
          <a:bodyPr wrap="square" rtlCol="0">
            <a:spAutoFit/>
          </a:bodyPr>
          <a:lstStyle/>
          <a:p>
            <a:r>
              <a:rPr lang="en-US" sz="2000" dirty="0" err="1" smtClean="0">
                <a:latin typeface="Times New Roman" panose="02020603050405020304" pitchFamily="18" charset="0"/>
                <a:cs typeface="Times New Roman" panose="02020603050405020304" pitchFamily="18" charset="0"/>
              </a:rPr>
              <a:t>Đề</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tài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Điều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khiển</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r</a:t>
            </a:r>
            <a:r>
              <a:rPr lang="en-US" sz="2000" dirty="0" smtClean="0">
                <a:latin typeface="Times New Roman" panose="02020603050405020304" pitchFamily="18" charset="0"/>
                <a:cs typeface="Times New Roman" panose="02020603050405020304" pitchFamily="18" charset="0"/>
              </a:rPr>
              <a:t>obot </a:t>
            </a:r>
            <a:r>
              <a:rPr lang="en-US" sz="2000" dirty="0" err="1" smtClean="0">
                <a:latin typeface="Times New Roman" panose="02020603050405020304" pitchFamily="18" charset="0"/>
                <a:cs typeface="Times New Roman" panose="02020603050405020304" pitchFamily="18" charset="0"/>
              </a:rPr>
              <a:t>tự</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hành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đưa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công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văn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trong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trường</a:t>
            </a:r>
            <a:endParaRPr lang="en-US" sz="20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2033899" y="3623417"/>
            <a:ext cx="6657174" cy="1477328"/>
          </a:xfrm>
          <a:prstGeom prst="rect">
            <a:avLst/>
          </a:prstGeom>
          <a:noFill/>
        </p:spPr>
        <p:txBody>
          <a:bodyPr wrap="square" rtlCol="0">
            <a:spAutoFit/>
          </a:bodyPr>
          <a:lstStyle/>
          <a:p>
            <a:r>
              <a:rPr lang="en-US" dirty="0" err="1" smtClean="0"/>
              <a:t>Nhóm</a:t>
            </a:r>
            <a:r>
              <a:rPr lang="en-US" dirty="0" smtClean="0"/>
              <a:t> </a:t>
            </a:r>
            <a:r>
              <a:rPr lang="en-US" dirty="0" err="1" smtClean="0"/>
              <a:t>sinh</a:t>
            </a:r>
            <a:r>
              <a:rPr lang="en-US" dirty="0" smtClean="0"/>
              <a:t> </a:t>
            </a:r>
            <a:r>
              <a:rPr lang="en-US" dirty="0" err="1" smtClean="0"/>
              <a:t>viên</a:t>
            </a:r>
            <a:r>
              <a:rPr lang="en-US" dirty="0" smtClean="0"/>
              <a:t>:		 </a:t>
            </a:r>
            <a:r>
              <a:rPr lang="en-US" dirty="0" err="1" smtClean="0"/>
              <a:t>Nguyễn</a:t>
            </a:r>
            <a:r>
              <a:rPr lang="en-US" dirty="0" smtClean="0"/>
              <a:t> </a:t>
            </a:r>
            <a:r>
              <a:rPr lang="en-US" dirty="0" err="1" smtClean="0"/>
              <a:t>Tuấn</a:t>
            </a:r>
            <a:r>
              <a:rPr lang="en-US" dirty="0" smtClean="0"/>
              <a:t> </a:t>
            </a:r>
            <a:r>
              <a:rPr lang="en-US" dirty="0" err="1" smtClean="0"/>
              <a:t>Dũng</a:t>
            </a:r>
            <a:endParaRPr lang="en-US" dirty="0" smtClean="0"/>
          </a:p>
          <a:p>
            <a:r>
              <a:rPr lang="en-US" dirty="0"/>
              <a:t>	</a:t>
            </a:r>
            <a:r>
              <a:rPr lang="en-US" dirty="0" smtClean="0"/>
              <a:t>		    		 </a:t>
            </a:r>
            <a:r>
              <a:rPr lang="en-US" dirty="0" err="1" smtClean="0"/>
              <a:t>Nông</a:t>
            </a:r>
            <a:r>
              <a:rPr lang="en-US" dirty="0" smtClean="0"/>
              <a:t> </a:t>
            </a:r>
            <a:r>
              <a:rPr lang="en-US" dirty="0" err="1" smtClean="0"/>
              <a:t>Thanh</a:t>
            </a:r>
            <a:r>
              <a:rPr lang="en-US" dirty="0" smtClean="0"/>
              <a:t> </a:t>
            </a:r>
            <a:r>
              <a:rPr lang="en-US" dirty="0" err="1" smtClean="0"/>
              <a:t>Chương</a:t>
            </a:r>
            <a:endParaRPr lang="en-US" dirty="0" smtClean="0"/>
          </a:p>
          <a:p>
            <a:r>
              <a:rPr lang="en-US" dirty="0"/>
              <a:t>	</a:t>
            </a:r>
            <a:r>
              <a:rPr lang="en-US" dirty="0" smtClean="0"/>
              <a:t>		   		 </a:t>
            </a:r>
            <a:r>
              <a:rPr lang="en-US" dirty="0" err="1" smtClean="0"/>
              <a:t>Vũ</a:t>
            </a:r>
            <a:r>
              <a:rPr lang="en-US" dirty="0" smtClean="0"/>
              <a:t> </a:t>
            </a:r>
            <a:r>
              <a:rPr lang="en-US" dirty="0" err="1" smtClean="0"/>
              <a:t>Thế</a:t>
            </a:r>
            <a:r>
              <a:rPr lang="en-US" dirty="0" smtClean="0"/>
              <a:t> </a:t>
            </a:r>
            <a:r>
              <a:rPr lang="en-US" dirty="0" err="1" smtClean="0"/>
              <a:t>Anh</a:t>
            </a:r>
            <a:endParaRPr lang="en-US" dirty="0" smtClean="0"/>
          </a:p>
          <a:p>
            <a:endParaRPr lang="en-US" dirty="0"/>
          </a:p>
          <a:p>
            <a:r>
              <a:rPr lang="en-US" dirty="0" err="1" smtClean="0"/>
              <a:t>Giảng</a:t>
            </a:r>
            <a:r>
              <a:rPr lang="en-US" dirty="0" smtClean="0"/>
              <a:t> </a:t>
            </a:r>
            <a:r>
              <a:rPr lang="en-US" dirty="0" err="1" smtClean="0"/>
              <a:t>viên</a:t>
            </a:r>
            <a:r>
              <a:rPr lang="en-US" dirty="0" smtClean="0"/>
              <a:t> </a:t>
            </a:r>
            <a:r>
              <a:rPr lang="en-US" dirty="0" err="1" smtClean="0"/>
              <a:t>hướng</a:t>
            </a:r>
            <a:r>
              <a:rPr lang="en-US" dirty="0" smtClean="0"/>
              <a:t> </a:t>
            </a:r>
            <a:r>
              <a:rPr lang="en-US" dirty="0" err="1" smtClean="0"/>
              <a:t>dẫn</a:t>
            </a:r>
            <a:r>
              <a:rPr lang="en-US" dirty="0" smtClean="0"/>
              <a:t>: </a:t>
            </a:r>
            <a:r>
              <a:rPr lang="en-US" dirty="0" err="1" smtClean="0"/>
              <a:t>TS.Lê</a:t>
            </a:r>
            <a:r>
              <a:rPr lang="en-US" dirty="0" smtClean="0"/>
              <a:t> Minh </a:t>
            </a:r>
            <a:r>
              <a:rPr lang="en-US" dirty="0" err="1" smtClean="0"/>
              <a:t>Thùy</a:t>
            </a:r>
            <a:endParaRPr lang="en-US" dirty="0"/>
          </a:p>
        </p:txBody>
      </p:sp>
    </p:spTree>
    <p:extLst>
      <p:ext uri="{BB962C8B-B14F-4D97-AF65-F5344CB8AC3E}">
        <p14:creationId xmlns:p14="http://schemas.microsoft.com/office/powerpoint/2010/main" val="14842690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err="1">
                <a:latin typeface="Times New Roman" panose="02020603050405020304" pitchFamily="18" charset="0"/>
                <a:cs typeface="Times New Roman" panose="02020603050405020304" pitchFamily="18" charset="0"/>
              </a:rPr>
              <a:t>Phần</a:t>
            </a:r>
            <a:r>
              <a:rPr lang="en-US" sz="4000" dirty="0">
                <a:latin typeface="Times New Roman" panose="02020603050405020304" pitchFamily="18" charset="0"/>
                <a:cs typeface="Times New Roman" panose="02020603050405020304" pitchFamily="18" charset="0"/>
              </a:rPr>
              <a:t> I: </a:t>
            </a:r>
            <a:r>
              <a:rPr lang="en-US" sz="4000" dirty="0" err="1">
                <a:latin typeface="Times New Roman" panose="02020603050405020304" pitchFamily="18" charset="0"/>
                <a:cs typeface="Times New Roman" panose="02020603050405020304" pitchFamily="18" charset="0"/>
              </a:rPr>
              <a:t>Điều</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khiển</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động</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cơ</a:t>
            </a:r>
            <a:r>
              <a:rPr lang="en-US" sz="4000" dirty="0">
                <a:latin typeface="Times New Roman" panose="02020603050405020304" pitchFamily="18" charset="0"/>
                <a:cs typeface="Times New Roman" panose="02020603050405020304" pitchFamily="18" charset="0"/>
              </a:rPr>
              <a:t> motor</a:t>
            </a:r>
            <a:endParaRPr lang="en-US" sz="4000" dirty="0"/>
          </a:p>
        </p:txBody>
      </p:sp>
      <p:sp>
        <p:nvSpPr>
          <p:cNvPr id="3" name="Content Placeholder 2"/>
          <p:cNvSpPr>
            <a:spLocks noGrp="1"/>
          </p:cNvSpPr>
          <p:nvPr>
            <p:ph idx="1"/>
          </p:nvPr>
        </p:nvSpPr>
        <p:spPr/>
        <p:txBody>
          <a:bodyPr>
            <a:normAutofit/>
          </a:bodyPr>
          <a:lstStyle/>
          <a:p>
            <a:pPr marL="0" indent="0">
              <a:buNone/>
            </a:pPr>
            <a:r>
              <a:rPr lang="en-US" sz="2000" b="1" dirty="0" err="1" smtClean="0">
                <a:latin typeface="Times New Roman" panose="02020603050405020304" pitchFamily="18" charset="0"/>
                <a:cs typeface="Times New Roman" panose="02020603050405020304" pitchFamily="18" charset="0"/>
              </a:rPr>
              <a:t>Dùng</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ngắt</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ngoài</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để</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đọc</a:t>
            </a:r>
            <a:r>
              <a:rPr lang="en-US" sz="2000" b="1" dirty="0" smtClean="0">
                <a:latin typeface="Times New Roman" panose="02020603050405020304" pitchFamily="18" charset="0"/>
                <a:cs typeface="Times New Roman" panose="02020603050405020304" pitchFamily="18" charset="0"/>
              </a:rPr>
              <a:t> encoder	</a:t>
            </a:r>
          </a:p>
          <a:p>
            <a:pPr marL="0" indent="0">
              <a:buNone/>
            </a:pPr>
            <a:r>
              <a:rPr lang="en-US" sz="2000" dirty="0" smtClean="0">
                <a:latin typeface="Times New Roman" panose="02020603050405020304" pitchFamily="18" charset="0"/>
                <a:cs typeface="Times New Roman" panose="02020603050405020304" pitchFamily="18" charset="0"/>
              </a:rPr>
              <a:t>	-Ta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chân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ngắt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ngoài</a:t>
            </a:r>
            <a:r>
              <a:rPr lang="en-US" sz="2000" dirty="0">
                <a:latin typeface="Times New Roman" panose="02020603050405020304" pitchFamily="18" charset="0"/>
                <a:cs typeface="Times New Roman" panose="02020603050405020304" pitchFamily="18" charset="0"/>
              </a:rPr>
              <a:t> EXTI0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đọc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tín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hiệu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từ</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kênh</a:t>
            </a:r>
            <a:r>
              <a:rPr lang="en-US" sz="2000" dirty="0">
                <a:latin typeface="Times New Roman" panose="02020603050405020304" pitchFamily="18" charset="0"/>
                <a:cs typeface="Times New Roman" panose="02020603050405020304" pitchFamily="18" charset="0"/>
              </a:rPr>
              <a:t> A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encoder </a:t>
            </a:r>
            <a:r>
              <a:rPr lang="en-US" sz="2000" dirty="0" err="1">
                <a:latin typeface="Times New Roman" panose="02020603050405020304" pitchFamily="18" charset="0"/>
                <a:cs typeface="Times New Roman" panose="02020603050405020304" pitchFamily="18" charset="0"/>
              </a:rPr>
              <a:t>bánh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tương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tự</a:t>
            </a:r>
            <a:r>
              <a:rPr lang="en-US" sz="2000" dirty="0">
                <a:latin typeface="Times New Roman" panose="02020603050405020304" pitchFamily="18" charset="0"/>
                <a:cs typeface="Times New Roman" panose="02020603050405020304" pitchFamily="18" charset="0"/>
              </a:rPr>
              <a:t> dung EXTI1 </a:t>
            </a:r>
            <a:r>
              <a:rPr lang="en-US" sz="2000" dirty="0" err="1">
                <a:latin typeface="Times New Roman" panose="02020603050405020304" pitchFamily="18" charset="0"/>
                <a:cs typeface="Times New Roman" panose="02020603050405020304" pitchFamily="18" charset="0"/>
              </a:rPr>
              <a:t>cho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bánh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phải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Cứ</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mỗi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ngắt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ngoài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xảy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tức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1 </a:t>
            </a:r>
            <a:r>
              <a:rPr lang="en-US" sz="2000" dirty="0" err="1">
                <a:latin typeface="Times New Roman" panose="02020603050405020304" pitchFamily="18" charset="0"/>
                <a:cs typeface="Times New Roman" panose="02020603050405020304" pitchFamily="18" charset="0"/>
              </a:rPr>
              <a:t>xung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xuất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hiện</a:t>
            </a:r>
            <a:r>
              <a:rPr lang="en-US" sz="2000" dirty="0">
                <a:latin typeface="Times New Roman" panose="02020603050405020304" pitchFamily="18" charset="0"/>
                <a:cs typeface="Times New Roman" panose="02020603050405020304" pitchFamily="18" charset="0"/>
              </a:rPr>
              <a:t> ở </a:t>
            </a:r>
            <a:r>
              <a:rPr lang="en-US" sz="2000" dirty="0" err="1">
                <a:latin typeface="Times New Roman" panose="02020603050405020304" pitchFamily="18" charset="0"/>
                <a:cs typeface="Times New Roman" panose="02020603050405020304" pitchFamily="18" charset="0"/>
              </a:rPr>
              <a:t>kênh</a:t>
            </a:r>
            <a:r>
              <a:rPr lang="en-US" sz="2000" dirty="0">
                <a:latin typeface="Times New Roman" panose="02020603050405020304" pitchFamily="18" charset="0"/>
                <a:cs typeface="Times New Roman" panose="02020603050405020304" pitchFamily="18" charset="0"/>
              </a:rPr>
              <a:t> A </a:t>
            </a:r>
            <a:r>
              <a:rPr lang="en-US" sz="2000" dirty="0" err="1">
                <a:latin typeface="Times New Roman" panose="02020603050405020304" pitchFamily="18" charset="0"/>
                <a:cs typeface="Times New Roman" panose="02020603050405020304" pitchFamily="18" charset="0"/>
              </a:rPr>
              <a:t>thì</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phục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vụ</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ngắt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tự</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động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được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gọi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phục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vụ</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ngắt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tăng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biến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đếm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xung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lên</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1</a:t>
            </a:r>
          </a:p>
          <a:p>
            <a:pPr marL="0" indent="0">
              <a:buNone/>
            </a:pPr>
            <a:r>
              <a:rPr lang="en-US" sz="2000" b="1" dirty="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S</a:t>
            </a:r>
            <a:r>
              <a:rPr lang="en-US" sz="2000" dirty="0" err="1" smtClean="0">
                <a:latin typeface="Times New Roman" panose="02020603050405020304" pitchFamily="18" charset="0"/>
                <a:cs typeface="Times New Roman" panose="02020603050405020304" pitchFamily="18" charset="0"/>
              </a:rPr>
              <a:t>ử</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ngắt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tràn</a:t>
            </a:r>
            <a:r>
              <a:rPr lang="en-US" sz="2000" dirty="0">
                <a:latin typeface="Times New Roman" panose="02020603050405020304" pitchFamily="18" charset="0"/>
                <a:cs typeface="Times New Roman" panose="02020603050405020304" pitchFamily="18" charset="0"/>
              </a:rPr>
              <a:t> Timer 4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tạo</a:t>
            </a:r>
            <a:r>
              <a:rPr lang="en-US" sz="2000" dirty="0">
                <a:latin typeface="Times New Roman" panose="02020603050405020304" pitchFamily="18" charset="0"/>
                <a:cs typeface="Times New Roman" panose="02020603050405020304" pitchFamily="18" charset="0"/>
              </a:rPr>
              <a:t> 1 </a:t>
            </a:r>
            <a:r>
              <a:rPr lang="en-US" sz="2000" dirty="0" err="1">
                <a:latin typeface="Times New Roman" panose="02020603050405020304" pitchFamily="18" charset="0"/>
                <a:cs typeface="Times New Roman" panose="02020603050405020304" pitchFamily="18" charset="0"/>
              </a:rPr>
              <a:t>khoảng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lấy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mẫu</a:t>
            </a:r>
            <a:r>
              <a:rPr lang="en-US" sz="2000" dirty="0">
                <a:latin typeface="Times New Roman" panose="02020603050405020304" pitchFamily="18" charset="0"/>
                <a:cs typeface="Times New Roman" panose="02020603050405020304" pitchFamily="18" charset="0"/>
              </a:rPr>
              <a:t>( sampling time). </a:t>
            </a:r>
            <a:r>
              <a:rPr lang="en-US" sz="2000" dirty="0" err="1">
                <a:latin typeface="Times New Roman" panose="02020603050405020304" pitchFamily="18" charset="0"/>
                <a:cs typeface="Times New Roman" panose="02020603050405020304" pitchFamily="18" charset="0"/>
              </a:rPr>
              <a:t>Sau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mỗi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lấy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mẫu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thì</a:t>
            </a:r>
            <a:r>
              <a:rPr lang="en-US" sz="2000" dirty="0">
                <a:latin typeface="Times New Roman" panose="02020603050405020304" pitchFamily="18" charset="0"/>
                <a:cs typeface="Times New Roman" panose="02020603050405020304" pitchFamily="18" charset="0"/>
              </a:rPr>
              <a:t> ta </a:t>
            </a:r>
            <a:r>
              <a:rPr lang="en-US" sz="2000" dirty="0" err="1">
                <a:latin typeface="Times New Roman" panose="02020603050405020304" pitchFamily="18" charset="0"/>
                <a:cs typeface="Times New Roman" panose="02020603050405020304" pitchFamily="18" charset="0"/>
              </a:rPr>
              <a:t>tính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lấy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xung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đếm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được</a:t>
            </a:r>
            <a:r>
              <a:rPr lang="en-US" sz="2000" dirty="0">
                <a:latin typeface="Times New Roman" panose="02020603050405020304" pitchFamily="18" charset="0"/>
                <a:cs typeface="Times New Roman" panose="02020603050405020304" pitchFamily="18" charset="0"/>
              </a:rPr>
              <a:t>( pulse)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suy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tốc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độ</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động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từ</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hiển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lên</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LCD.</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19426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err="1">
                <a:latin typeface="Times New Roman" panose="02020603050405020304" pitchFamily="18" charset="0"/>
                <a:cs typeface="Times New Roman" panose="02020603050405020304" pitchFamily="18" charset="0"/>
              </a:rPr>
              <a:t>Phần</a:t>
            </a:r>
            <a:r>
              <a:rPr lang="en-US" sz="4000" dirty="0">
                <a:latin typeface="Times New Roman" panose="02020603050405020304" pitchFamily="18" charset="0"/>
                <a:cs typeface="Times New Roman" panose="02020603050405020304" pitchFamily="18" charset="0"/>
              </a:rPr>
              <a:t> I: </a:t>
            </a:r>
            <a:r>
              <a:rPr lang="en-US" sz="4000" dirty="0" err="1">
                <a:latin typeface="Times New Roman" panose="02020603050405020304" pitchFamily="18" charset="0"/>
                <a:cs typeface="Times New Roman" panose="02020603050405020304" pitchFamily="18" charset="0"/>
              </a:rPr>
              <a:t>Điều</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khiển</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động</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cơ</a:t>
            </a:r>
            <a:r>
              <a:rPr lang="en-US" sz="4000" dirty="0">
                <a:latin typeface="Times New Roman" panose="02020603050405020304" pitchFamily="18" charset="0"/>
                <a:cs typeface="Times New Roman" panose="02020603050405020304" pitchFamily="18" charset="0"/>
              </a:rPr>
              <a:t> motor</a:t>
            </a:r>
            <a:endParaRPr lang="en-US" sz="4000" dirty="0"/>
          </a:p>
        </p:txBody>
      </p:sp>
      <p:sp>
        <p:nvSpPr>
          <p:cNvPr id="3" name="Content Placeholder 2"/>
          <p:cNvSpPr>
            <a:spLocks noGrp="1"/>
          </p:cNvSpPr>
          <p:nvPr>
            <p:ph idx="1"/>
          </p:nvPr>
        </p:nvSpPr>
        <p:spPr/>
        <p:txBody>
          <a:bodyPr>
            <a:normAutofit fontScale="85000" lnSpcReduction="20000"/>
          </a:bodyPr>
          <a:lstStyle/>
          <a:p>
            <a:pPr marL="0" indent="0">
              <a:buNone/>
            </a:pPr>
            <a:r>
              <a:rPr lang="en-US" sz="2000" b="1" dirty="0" smtClean="0">
                <a:latin typeface="Times New Roman" panose="02020603050405020304" pitchFamily="18" charset="0"/>
                <a:cs typeface="Times New Roman" panose="02020603050405020304" pitchFamily="18" charset="0"/>
              </a:rPr>
              <a:t>4.Driver </a:t>
            </a:r>
            <a:r>
              <a:rPr lang="en-US" sz="2000" b="1" dirty="0" err="1" smtClean="0">
                <a:latin typeface="Times New Roman" panose="02020603050405020304" pitchFamily="18" charset="0"/>
                <a:cs typeface="Times New Roman" panose="02020603050405020304" pitchFamily="18" charset="0"/>
              </a:rPr>
              <a:t>điều</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khiển</a:t>
            </a:r>
            <a:r>
              <a:rPr lang="en-US" sz="2000" b="1" dirty="0" smtClean="0">
                <a:latin typeface="Times New Roman" panose="02020603050405020304" pitchFamily="18" charset="0"/>
                <a:cs typeface="Times New Roman" panose="02020603050405020304" pitchFamily="18" charset="0"/>
              </a:rPr>
              <a:t> L298</a:t>
            </a:r>
          </a:p>
          <a:p>
            <a:pPr marL="0" indent="0">
              <a:buNone/>
            </a:pPr>
            <a:r>
              <a:rPr lang="en-US" sz="2000" b="1" dirty="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IC </a:t>
            </a:r>
            <a:r>
              <a:rPr lang="en-US" sz="2000" dirty="0">
                <a:latin typeface="Times New Roman" panose="02020603050405020304" pitchFamily="18" charset="0"/>
                <a:cs typeface="Times New Roman" panose="02020603050405020304" pitchFamily="18" charset="0"/>
              </a:rPr>
              <a:t>L298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IC </a:t>
            </a:r>
            <a:r>
              <a:rPr lang="en-US" sz="2000" dirty="0" err="1">
                <a:latin typeface="Times New Roman" panose="02020603050405020304" pitchFamily="18" charset="0"/>
                <a:cs typeface="Times New Roman" panose="02020603050405020304" pitchFamily="18" charset="0"/>
              </a:rPr>
              <a:t>tích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hợp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nguyên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khối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gồm</a:t>
            </a:r>
            <a:r>
              <a:rPr lang="en-US" sz="2000" dirty="0">
                <a:latin typeface="Times New Roman" panose="02020603050405020304" pitchFamily="18" charset="0"/>
                <a:cs typeface="Times New Roman" panose="02020603050405020304" pitchFamily="18" charset="0"/>
              </a:rPr>
              <a:t> 2 </a:t>
            </a:r>
            <a:r>
              <a:rPr lang="en-US" sz="2000" dirty="0" err="1">
                <a:latin typeface="Times New Roman" panose="02020603050405020304" pitchFamily="18" charset="0"/>
                <a:cs typeface="Times New Roman" panose="02020603050405020304" pitchFamily="18" charset="0"/>
              </a:rPr>
              <a:t>mạch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cầu</a:t>
            </a:r>
            <a:r>
              <a:rPr lang="en-US" sz="2000" dirty="0">
                <a:latin typeface="Times New Roman" panose="02020603050405020304" pitchFamily="18" charset="0"/>
                <a:cs typeface="Times New Roman" panose="02020603050405020304" pitchFamily="18" charset="0"/>
              </a:rPr>
              <a:t> H </a:t>
            </a:r>
            <a:r>
              <a:rPr lang="en-US" sz="2000" dirty="0" err="1">
                <a:latin typeface="Times New Roman" panose="02020603050405020304" pitchFamily="18" charset="0"/>
                <a:cs typeface="Times New Roman" panose="02020603050405020304" pitchFamily="18" charset="0"/>
              </a:rPr>
              <a:t>bên</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trong</a:t>
            </a: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a:t>
            </a:r>
            <a:r>
              <a:rPr lang="en-US" sz="2000" dirty="0" err="1" smtClean="0">
                <a:latin typeface="Times New Roman" panose="02020603050405020304" pitchFamily="18" charset="0"/>
                <a:cs typeface="Times New Roman" panose="02020603050405020304" pitchFamily="18" charset="0"/>
              </a:rPr>
              <a:t>Bao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gồm</a:t>
            </a:r>
            <a:r>
              <a:rPr lang="en-US" sz="2000" dirty="0" smtClean="0">
                <a:latin typeface="Times New Roman" panose="02020603050405020304" pitchFamily="18" charset="0"/>
                <a:cs typeface="Times New Roman" panose="02020603050405020304" pitchFamily="18" charset="0"/>
              </a:rPr>
              <a:t> 4 </a:t>
            </a:r>
            <a:r>
              <a:rPr lang="en-US" sz="2000" dirty="0" err="1" smtClean="0">
                <a:latin typeface="Times New Roman" panose="02020603050405020304" pitchFamily="18" charset="0"/>
                <a:cs typeface="Times New Roman" panose="02020603050405020304" pitchFamily="18" charset="0"/>
              </a:rPr>
              <a:t>chân</a:t>
            </a:r>
            <a:r>
              <a:rPr lang="en-US" sz="2000" dirty="0" smtClean="0">
                <a:latin typeface="Times New Roman" panose="02020603050405020304" pitchFamily="18" charset="0"/>
                <a:cs typeface="Times New Roman" panose="02020603050405020304" pitchFamily="18" charset="0"/>
              </a:rPr>
              <a:t> input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4 </a:t>
            </a:r>
            <a:r>
              <a:rPr lang="en-US" sz="2000" dirty="0" err="1" smtClean="0">
                <a:latin typeface="Times New Roman" panose="02020603050405020304" pitchFamily="18" charset="0"/>
                <a:cs typeface="Times New Roman" panose="02020603050405020304" pitchFamily="18" charset="0"/>
              </a:rPr>
              <a:t>chân</a:t>
            </a:r>
            <a:r>
              <a:rPr lang="en-US" sz="2000" dirty="0" smtClean="0">
                <a:latin typeface="Times New Roman" panose="02020603050405020304" pitchFamily="18" charset="0"/>
                <a:cs typeface="Times New Roman" panose="02020603050405020304" pitchFamily="18" charset="0"/>
              </a:rPr>
              <a:t> output. 2 </a:t>
            </a:r>
            <a:r>
              <a:rPr lang="en-US" sz="2000" dirty="0" err="1" smtClean="0">
                <a:latin typeface="Times New Roman" panose="02020603050405020304" pitchFamily="18" charset="0"/>
                <a:cs typeface="Times New Roman" panose="02020603050405020304" pitchFamily="18" charset="0"/>
              </a:rPr>
              <a:t>chân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EnA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EnB</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dùng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để</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phép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mạch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cầu</a:t>
            </a:r>
            <a:r>
              <a:rPr lang="en-US" sz="2000" dirty="0" smtClean="0">
                <a:latin typeface="Times New Roman" panose="02020603050405020304" pitchFamily="18" charset="0"/>
                <a:cs typeface="Times New Roman" panose="02020603050405020304" pitchFamily="18" charset="0"/>
              </a:rPr>
              <a:t> H </a:t>
            </a:r>
            <a:r>
              <a:rPr lang="en-US" sz="2000" dirty="0" err="1" smtClean="0">
                <a:latin typeface="Times New Roman" panose="02020603050405020304" pitchFamily="18" charset="0"/>
                <a:cs typeface="Times New Roman" panose="02020603050405020304" pitchFamily="18" charset="0"/>
              </a:rPr>
              <a:t>hoạt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động</a:t>
            </a:r>
            <a:r>
              <a:rPr lang="en-US" sz="2000" dirty="0" smtClean="0">
                <a:latin typeface="Times New Roman" panose="02020603050405020304" pitchFamily="18" charset="0"/>
                <a:cs typeface="Times New Roman" panose="02020603050405020304" pitchFamily="18" charset="0"/>
              </a:rPr>
              <a:t>.</a:t>
            </a:r>
          </a:p>
          <a:p>
            <a:pPr marL="0" indent="0">
              <a:buNone/>
            </a:pPr>
            <a:r>
              <a:rPr lang="en-US" sz="2000" b="1"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Điều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khiển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chiều</a:t>
            </a:r>
            <a:r>
              <a:rPr lang="en-US" sz="2200" dirty="0">
                <a:latin typeface="Times New Roman" panose="02020603050405020304" pitchFamily="18" charset="0"/>
                <a:cs typeface="Times New Roman" panose="02020603050405020304" pitchFamily="18" charset="0"/>
              </a:rPr>
              <a:t> quay </a:t>
            </a:r>
            <a:r>
              <a:rPr lang="en-US" sz="2200" dirty="0" err="1">
                <a:latin typeface="Times New Roman" panose="02020603050405020304" pitchFamily="18" charset="0"/>
                <a:cs typeface="Times New Roman" panose="02020603050405020304" pitchFamily="18" charset="0"/>
              </a:rPr>
              <a:t>với</a:t>
            </a:r>
            <a:r>
              <a:rPr lang="en-US" sz="2200" dirty="0">
                <a:latin typeface="Times New Roman" panose="02020603050405020304" pitchFamily="18" charset="0"/>
                <a:cs typeface="Times New Roman" panose="02020603050405020304" pitchFamily="18" charset="0"/>
              </a:rPr>
              <a:t> L298:</a:t>
            </a:r>
            <a:r>
              <a:rPr lang="en-US" sz="2000" dirty="0"/>
              <a:t/>
            </a:r>
            <a:br>
              <a:rPr lang="en-US" sz="2000" dirty="0"/>
            </a:br>
            <a:r>
              <a:rPr lang="en-US" sz="2000" dirty="0"/>
              <a:t>	</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Khi</a:t>
            </a:r>
            <a:r>
              <a:rPr lang="en-US" sz="2200" dirty="0">
                <a:latin typeface="Times New Roman" panose="02020603050405020304" pitchFamily="18" charset="0"/>
                <a:cs typeface="Times New Roman" panose="02020603050405020304" pitchFamily="18" charset="0"/>
              </a:rPr>
              <a:t> ENA = 0: </a:t>
            </a:r>
            <a:r>
              <a:rPr lang="en-US" sz="2200" dirty="0" err="1">
                <a:latin typeface="Times New Roman" panose="02020603050405020304" pitchFamily="18" charset="0"/>
                <a:cs typeface="Times New Roman" panose="02020603050405020304" pitchFamily="18" charset="0"/>
              </a:rPr>
              <a:t>Động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cơ</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không</a:t>
            </a:r>
            <a:r>
              <a:rPr lang="en-US" sz="2200" dirty="0">
                <a:latin typeface="Times New Roman" panose="02020603050405020304" pitchFamily="18" charset="0"/>
                <a:cs typeface="Times New Roman" panose="02020603050405020304" pitchFamily="18" charset="0"/>
              </a:rPr>
              <a:t> quay </a:t>
            </a:r>
            <a:r>
              <a:rPr lang="en-US" sz="2200" dirty="0" err="1">
                <a:latin typeface="Times New Roman" panose="02020603050405020304" pitchFamily="18" charset="0"/>
                <a:cs typeface="Times New Roman" panose="02020603050405020304" pitchFamily="18" charset="0"/>
              </a:rPr>
              <a:t>với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mọi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đầu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vào</a:t>
            </a:r>
            <a:r>
              <a:rPr lang="en-US"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 </a:t>
            </a:r>
            <a:r>
              <a:rPr lang="en-US" sz="2200" dirty="0" err="1">
                <a:latin typeface="Times New Roman" panose="02020603050405020304" pitchFamily="18" charset="0"/>
                <a:cs typeface="Times New Roman" panose="02020603050405020304" pitchFamily="18" charset="0"/>
              </a:rPr>
              <a:t>Khi</a:t>
            </a:r>
            <a:r>
              <a:rPr lang="en-US" sz="2200" dirty="0">
                <a:latin typeface="Times New Roman" panose="02020603050405020304" pitchFamily="18" charset="0"/>
                <a:cs typeface="Times New Roman" panose="02020603050405020304" pitchFamily="18" charset="0"/>
              </a:rPr>
              <a:t> ENA = 1:</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IN1 </a:t>
            </a:r>
            <a:r>
              <a:rPr lang="en-US" sz="2200" dirty="0">
                <a:latin typeface="Times New Roman" panose="02020603050405020304" pitchFamily="18" charset="0"/>
                <a:cs typeface="Times New Roman" panose="02020603050405020304" pitchFamily="18" charset="0"/>
              </a:rPr>
              <a:t>= 1; </a:t>
            </a:r>
            <a:r>
              <a:rPr lang="en-US" sz="2200" dirty="0" smtClean="0">
                <a:latin typeface="Times New Roman" panose="02020603050405020304" pitchFamily="18" charset="0"/>
                <a:cs typeface="Times New Roman" panose="02020603050405020304" pitchFamily="18" charset="0"/>
              </a:rPr>
              <a:t>IN2 </a:t>
            </a: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0 : </a:t>
            </a:r>
            <a:r>
              <a:rPr lang="en-US" sz="2200" dirty="0" err="1">
                <a:latin typeface="Times New Roman" panose="02020603050405020304" pitchFamily="18" charset="0"/>
                <a:cs typeface="Times New Roman" panose="02020603050405020304" pitchFamily="18" charset="0"/>
              </a:rPr>
              <a:t>Động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cơ</a:t>
            </a:r>
            <a:r>
              <a:rPr lang="en-US" sz="2200" dirty="0">
                <a:latin typeface="Times New Roman" panose="02020603050405020304" pitchFamily="18" charset="0"/>
                <a:cs typeface="Times New Roman" panose="02020603050405020304" pitchFamily="18" charset="0"/>
              </a:rPr>
              <a:t> quay </a:t>
            </a:r>
            <a:r>
              <a:rPr lang="en-US" sz="2200" dirty="0" err="1">
                <a:latin typeface="Times New Roman" panose="02020603050405020304" pitchFamily="18" charset="0"/>
                <a:cs typeface="Times New Roman" panose="02020603050405020304" pitchFamily="18" charset="0"/>
              </a:rPr>
              <a:t>thuận</a:t>
            </a:r>
            <a:r>
              <a:rPr lang="en-US" sz="2200" dirty="0">
                <a:latin typeface="Times New Roman" panose="02020603050405020304" pitchFamily="18" charset="0"/>
                <a:cs typeface="Times New Roman" panose="02020603050405020304" pitchFamily="18" charset="0"/>
              </a:rPr>
              <a:t>.</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IN1 </a:t>
            </a:r>
            <a:r>
              <a:rPr lang="en-US" sz="2200" dirty="0">
                <a:latin typeface="Times New Roman" panose="02020603050405020304" pitchFamily="18" charset="0"/>
                <a:cs typeface="Times New Roman" panose="02020603050405020304" pitchFamily="18" charset="0"/>
              </a:rPr>
              <a:t>= 0; </a:t>
            </a:r>
            <a:r>
              <a:rPr lang="en-US" sz="2200" dirty="0" smtClean="0">
                <a:latin typeface="Times New Roman" panose="02020603050405020304" pitchFamily="18" charset="0"/>
                <a:cs typeface="Times New Roman" panose="02020603050405020304" pitchFamily="18" charset="0"/>
              </a:rPr>
              <a:t>IN2 </a:t>
            </a: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1 : </a:t>
            </a:r>
            <a:r>
              <a:rPr lang="en-US" sz="2200" dirty="0" err="1">
                <a:latin typeface="Times New Roman" panose="02020603050405020304" pitchFamily="18" charset="0"/>
                <a:cs typeface="Times New Roman" panose="02020603050405020304" pitchFamily="18" charset="0"/>
              </a:rPr>
              <a:t>Động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cơ</a:t>
            </a:r>
            <a:r>
              <a:rPr lang="en-US" sz="2200" dirty="0">
                <a:latin typeface="Times New Roman" panose="02020603050405020304" pitchFamily="18" charset="0"/>
                <a:cs typeface="Times New Roman" panose="02020603050405020304" pitchFamily="18" charset="0"/>
              </a:rPr>
              <a:t> quay </a:t>
            </a:r>
            <a:r>
              <a:rPr lang="en-US" sz="2200" dirty="0" err="1">
                <a:latin typeface="Times New Roman" panose="02020603050405020304" pitchFamily="18" charset="0"/>
                <a:cs typeface="Times New Roman" panose="02020603050405020304" pitchFamily="18" charset="0"/>
              </a:rPr>
              <a:t>nghịch</a:t>
            </a:r>
            <a:r>
              <a:rPr lang="en-US" sz="2200" dirty="0">
                <a:latin typeface="Times New Roman" panose="02020603050405020304" pitchFamily="18" charset="0"/>
                <a:cs typeface="Times New Roman" panose="02020603050405020304" pitchFamily="18" charset="0"/>
              </a:rPr>
              <a:t>.</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IN1 </a:t>
            </a: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IN2 : </a:t>
            </a:r>
            <a:r>
              <a:rPr lang="en-US" sz="2200" dirty="0" err="1">
                <a:latin typeface="Times New Roman" panose="02020603050405020304" pitchFamily="18" charset="0"/>
                <a:cs typeface="Times New Roman" panose="02020603050405020304" pitchFamily="18" charset="0"/>
              </a:rPr>
              <a:t>Động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cơ</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dùng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ngay</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tức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thì</a:t>
            </a:r>
            <a:r>
              <a:rPr lang="en-US" sz="2200" dirty="0">
                <a:latin typeface="Times New Roman" panose="02020603050405020304" pitchFamily="18" charset="0"/>
                <a:cs typeface="Times New Roman" panose="02020603050405020304" pitchFamily="18" charset="0"/>
              </a:rPr>
              <a:t>.</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Với</a:t>
            </a:r>
            <a:r>
              <a:rPr lang="en-US" sz="2200" dirty="0">
                <a:latin typeface="Times New Roman" panose="02020603050405020304" pitchFamily="18" charset="0"/>
                <a:cs typeface="Times New Roman" panose="02020603050405020304" pitchFamily="18" charset="0"/>
              </a:rPr>
              <a:t> ENB </a:t>
            </a:r>
            <a:r>
              <a:rPr lang="en-US" sz="2200" dirty="0" err="1">
                <a:latin typeface="Times New Roman" panose="02020603050405020304" pitchFamily="18" charset="0"/>
                <a:cs typeface="Times New Roman" panose="02020603050405020304" pitchFamily="18" charset="0"/>
              </a:rPr>
              <a:t>cũng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tương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tự</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với</a:t>
            </a:r>
            <a:r>
              <a:rPr lang="en-US" sz="2200" dirty="0">
                <a:latin typeface="Times New Roman" panose="02020603050405020304" pitchFamily="18" charset="0"/>
                <a:cs typeface="Times New Roman" panose="02020603050405020304" pitchFamily="18" charset="0"/>
              </a:rPr>
              <a:t> INT3, INT4.</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Mạch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điều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khiển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động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cơ</a:t>
            </a:r>
            <a:r>
              <a:rPr lang="en-US" sz="2200" dirty="0">
                <a:latin typeface="Times New Roman" panose="02020603050405020304" pitchFamily="18" charset="0"/>
                <a:cs typeface="Times New Roman" panose="02020603050405020304" pitchFamily="18" charset="0"/>
              </a:rPr>
              <a:t> DC L298 </a:t>
            </a:r>
            <a:r>
              <a:rPr lang="en-US" sz="2200" dirty="0" err="1">
                <a:latin typeface="Times New Roman" panose="02020603050405020304" pitchFamily="18" charset="0"/>
                <a:cs typeface="Times New Roman" panose="02020603050405020304" pitchFamily="18" charset="0"/>
              </a:rPr>
              <a:t>có</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khả</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năng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điều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khiển</a:t>
            </a:r>
            <a:r>
              <a:rPr lang="en-US" sz="2200" dirty="0">
                <a:latin typeface="Times New Roman" panose="02020603050405020304" pitchFamily="18" charset="0"/>
                <a:cs typeface="Times New Roman" panose="02020603050405020304" pitchFamily="18" charset="0"/>
              </a:rPr>
              <a:t> 2 </a:t>
            </a:r>
            <a:r>
              <a:rPr lang="en-US" sz="2200" dirty="0" err="1">
                <a:latin typeface="Times New Roman" panose="02020603050405020304" pitchFamily="18" charset="0"/>
                <a:cs typeface="Times New Roman" panose="02020603050405020304" pitchFamily="18" charset="0"/>
              </a:rPr>
              <a:t>động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cơ</a:t>
            </a:r>
            <a:r>
              <a:rPr lang="en-US" sz="2200" dirty="0">
                <a:latin typeface="Times New Roman" panose="02020603050405020304" pitchFamily="18" charset="0"/>
                <a:cs typeface="Times New Roman" panose="02020603050405020304" pitchFamily="18" charset="0"/>
              </a:rPr>
              <a:t> DC, </a:t>
            </a:r>
            <a:r>
              <a:rPr lang="en-US" sz="2200" dirty="0" err="1">
                <a:latin typeface="Times New Roman" panose="02020603050405020304" pitchFamily="18" charset="0"/>
                <a:cs typeface="Times New Roman" panose="02020603050405020304" pitchFamily="18" charset="0"/>
              </a:rPr>
              <a:t>dòng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tối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đa</a:t>
            </a:r>
            <a:r>
              <a:rPr lang="en-US" sz="2200" dirty="0">
                <a:latin typeface="Times New Roman" panose="02020603050405020304" pitchFamily="18" charset="0"/>
                <a:cs typeface="Times New Roman" panose="02020603050405020304" pitchFamily="18" charset="0"/>
              </a:rPr>
              <a:t> 2A </a:t>
            </a:r>
            <a:r>
              <a:rPr lang="en-US" sz="2200" dirty="0" err="1">
                <a:latin typeface="Times New Roman" panose="02020603050405020304" pitchFamily="18" charset="0"/>
                <a:cs typeface="Times New Roman" panose="02020603050405020304" pitchFamily="18" charset="0"/>
              </a:rPr>
              <a:t>mỗi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động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cơ</a:t>
            </a:r>
            <a:r>
              <a:rPr lang="en-US" sz="2200" dirty="0">
                <a:latin typeface="Times New Roman" panose="02020603050405020304" pitchFamily="18" charset="0"/>
                <a:cs typeface="Times New Roman" panose="02020603050405020304" pitchFamily="18" charset="0"/>
              </a:rPr>
              <a:t>.</a:t>
            </a:r>
          </a:p>
          <a:p>
            <a:pPr marL="0" indent="0">
              <a:buNone/>
            </a:pP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52519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err="1" smtClean="0">
                <a:latin typeface="Times New Roman" panose="02020603050405020304" pitchFamily="18" charset="0"/>
                <a:cs typeface="Times New Roman" panose="02020603050405020304" pitchFamily="18" charset="0"/>
              </a:rPr>
              <a:t>Phần</a:t>
            </a:r>
            <a:r>
              <a:rPr lang="en-US" sz="4000" dirty="0" smtClean="0">
                <a:latin typeface="Times New Roman" panose="02020603050405020304" pitchFamily="18" charset="0"/>
                <a:cs typeface="Times New Roman" panose="02020603050405020304" pitchFamily="18" charset="0"/>
              </a:rPr>
              <a:t> II: </a:t>
            </a:r>
            <a:r>
              <a:rPr lang="en-US" sz="4000" dirty="0" err="1" smtClean="0">
                <a:latin typeface="Times New Roman" panose="02020603050405020304" pitchFamily="18" charset="0"/>
                <a:cs typeface="Times New Roman" panose="02020603050405020304" pitchFamily="18" charset="0"/>
              </a:rPr>
              <a:t>Thiết</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kế</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phần</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mềm</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2169135"/>
            <a:ext cx="8596668" cy="3880773"/>
          </a:xfrm>
        </p:spPr>
        <p:txBody>
          <a:bodyPr>
            <a:normAutofit fontScale="92500" lnSpcReduction="20000"/>
          </a:bodyPr>
          <a:lstStyle/>
          <a:p>
            <a:pPr marL="0" indent="0">
              <a:buNone/>
            </a:pPr>
            <a:r>
              <a:rPr lang="vi-VN" sz="2000" b="1" dirty="0">
                <a:latin typeface="Times New Roman" panose="02020603050405020304" pitchFamily="18" charset="0"/>
                <a:cs typeface="Times New Roman" panose="02020603050405020304" pitchFamily="18" charset="0"/>
              </a:rPr>
              <a:t>1. Giới thiệu phần mềm Microsoft Visual Studio  </a:t>
            </a:r>
            <a:endParaRPr lang="en-US" sz="2000" b="1" dirty="0">
              <a:latin typeface="Times New Roman" panose="02020603050405020304" pitchFamily="18" charset="0"/>
              <a:cs typeface="Times New Roman" panose="02020603050405020304" pitchFamily="18" charset="0"/>
            </a:endParaRPr>
          </a:p>
          <a:p>
            <a:pPr marL="0" indent="0">
              <a:buNone/>
            </a:pPr>
            <a:r>
              <a:rPr lang="en-US" sz="2000" dirty="0" smtClean="0">
                <a:solidFill>
                  <a:schemeClr val="tx1"/>
                </a:solidFill>
              </a:rPr>
              <a:t>	</a:t>
            </a:r>
            <a:r>
              <a:rPr lang="vi-VN" sz="2000" dirty="0" smtClean="0">
                <a:solidFill>
                  <a:schemeClr val="tx1"/>
                </a:solidFill>
                <a:latin typeface="Times New Roman" panose="02020603050405020304" pitchFamily="18" charset="0"/>
                <a:cs typeface="Times New Roman" panose="02020603050405020304" pitchFamily="18" charset="0"/>
              </a:rPr>
              <a:t>Microsoft Visual Studio là một </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môi</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trường</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phát</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triển</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tích</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hợp</a:t>
            </a:r>
            <a:r>
              <a:rPr lang="en-US" sz="2000" dirty="0" smtClean="0">
                <a:solidFill>
                  <a:schemeClr val="tx1"/>
                </a:solidFill>
                <a:latin typeface="Times New Roman" panose="02020603050405020304" pitchFamily="18" charset="0"/>
                <a:cs typeface="Times New Roman" panose="02020603050405020304" pitchFamily="18" charset="0"/>
              </a:rPr>
              <a:t> </a:t>
            </a:r>
            <a:r>
              <a:rPr lang="vi-VN" sz="2000" dirty="0" smtClean="0">
                <a:solidFill>
                  <a:schemeClr val="tx1"/>
                </a:solidFill>
                <a:latin typeface="Times New Roman" panose="02020603050405020304" pitchFamily="18" charset="0"/>
                <a:cs typeface="Times New Roman" panose="02020603050405020304" pitchFamily="18" charset="0"/>
              </a:rPr>
              <a:t>(IDE) từ</a:t>
            </a:r>
            <a:r>
              <a:rPr lang="vi-VN" sz="2000" dirty="0" smtClean="0">
                <a:solidFill>
                  <a:schemeClr val="tx1"/>
                </a:solidFill>
                <a:latin typeface="Times New Roman" panose="02020603050405020304" pitchFamily="18" charset="0"/>
                <a:cs typeface="Times New Roman" panose="02020603050405020304" pitchFamily="18" charset="0"/>
                <a:hlinkClick r:id="rId2"/>
              </a:rPr>
              <a:t> </a:t>
            </a:r>
            <a:r>
              <a:rPr lang="en-US" sz="2000" dirty="0" smtClean="0">
                <a:solidFill>
                  <a:schemeClr val="tx1"/>
                </a:solidFill>
                <a:latin typeface="Times New Roman" panose="02020603050405020304" pitchFamily="18" charset="0"/>
                <a:cs typeface="Times New Roman" panose="02020603050405020304" pitchFamily="18" charset="0"/>
              </a:rPr>
              <a:t>Microsoft. </a:t>
            </a:r>
            <a:r>
              <a:rPr lang="vi-VN" sz="2000" dirty="0" smtClean="0">
                <a:solidFill>
                  <a:schemeClr val="tx1"/>
                </a:solidFill>
                <a:latin typeface="Times New Roman" panose="02020603050405020304" pitchFamily="18" charset="0"/>
                <a:cs typeface="Times New Roman" panose="02020603050405020304" pitchFamily="18" charset="0"/>
              </a:rPr>
              <a:t>Nó được sử dụng để phát </a:t>
            </a:r>
            <a:r>
              <a:rPr lang="en-US" sz="2000" dirty="0" err="1" smtClean="0">
                <a:solidFill>
                  <a:schemeClr val="tx1"/>
                </a:solidFill>
                <a:latin typeface="Times New Roman" panose="02020603050405020304" pitchFamily="18" charset="0"/>
                <a:cs typeface="Times New Roman" panose="02020603050405020304" pitchFamily="18" charset="0"/>
              </a:rPr>
              <a:t>triển</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chương</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trình</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máy</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tính</a:t>
            </a:r>
            <a:r>
              <a:rPr lang="en-US" sz="2000" dirty="0" smtClean="0">
                <a:solidFill>
                  <a:schemeClr val="tx1"/>
                </a:solidFill>
                <a:latin typeface="Times New Roman" panose="02020603050405020304" pitchFamily="18" charset="0"/>
                <a:cs typeface="Times New Roman" panose="02020603050405020304" pitchFamily="18" charset="0"/>
              </a:rPr>
              <a:t> </a:t>
            </a:r>
            <a:r>
              <a:rPr lang="vi-VN" sz="2000" dirty="0" smtClean="0">
                <a:solidFill>
                  <a:schemeClr val="tx1"/>
                </a:solidFill>
                <a:latin typeface="Times New Roman" panose="02020603050405020304" pitchFamily="18" charset="0"/>
                <a:cs typeface="Times New Roman" panose="02020603050405020304" pitchFamily="18" charset="0"/>
              </a:rPr>
              <a:t>cho Microsoft Windows, cũng như các trang web, các ứng dụng web và các dịch vụ web. Visual Studio sử dụng nền tảng phát triển phần mềm của Microsoft</a:t>
            </a:r>
            <a:r>
              <a:rPr lang="en-US" sz="2000" dirty="0" smtClean="0">
                <a:solidFill>
                  <a:schemeClr val="tx1"/>
                </a:solidFill>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như</a:t>
            </a:r>
            <a:r>
              <a:rPr lang="en-US" sz="2000" dirty="0" smtClean="0">
                <a:latin typeface="Times New Roman" panose="02020603050405020304" pitchFamily="18" charset="0"/>
                <a:cs typeface="Times New Roman" panose="02020603050405020304" pitchFamily="18" charset="0"/>
              </a:rPr>
              <a:t> Windows API, Windows Form, Windows Presentation Foundation, Windows Store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Microsoft Silverlight.</a:t>
            </a:r>
          </a:p>
          <a:p>
            <a:pPr marL="0" indent="0">
              <a:buNone/>
            </a:pPr>
            <a:r>
              <a:rPr lang="vi-VN" sz="2000" dirty="0">
                <a:latin typeface="Times New Roman" panose="02020603050405020304" pitchFamily="18" charset="0"/>
                <a:cs typeface="Times New Roman" panose="02020603050405020304" pitchFamily="18" charset="0"/>
              </a:rPr>
              <a:t>Visual Studio hỗ trợ nhiều ngôn ngữ lập trình khác nhau và cho phép trình biên tập mã và gỡ lỗi để hỗ trợ (mức độ khác nhau) hầu như mọi ngôn ngữ lập trình. Các ngôn ngữ tích hợp gồm có C, C++ </a:t>
            </a:r>
            <a:r>
              <a:rPr lang="vi-VN" sz="2000" dirty="0" smtClean="0">
                <a:latin typeface="Times New Roman" panose="02020603050405020304" pitchFamily="18" charset="0"/>
                <a:cs typeface="Times New Roman" panose="02020603050405020304" pitchFamily="18" charset="0"/>
              </a:rPr>
              <a:t>và </a:t>
            </a:r>
            <a:r>
              <a:rPr lang="vi-VN" sz="2000" dirty="0">
                <a:latin typeface="Times New Roman" panose="02020603050405020304" pitchFamily="18" charset="0"/>
                <a:cs typeface="Times New Roman" panose="02020603050405020304" pitchFamily="18" charset="0"/>
              </a:rPr>
              <a:t>C++/CLI (thông qua </a:t>
            </a:r>
            <a:r>
              <a:rPr lang="vi-VN" sz="2000" dirty="0" smtClean="0">
                <a:latin typeface="Times New Roman" panose="02020603050405020304" pitchFamily="18" charset="0"/>
                <a:cs typeface="Times New Roman" panose="02020603050405020304" pitchFamily="18" charset="0"/>
              </a:rPr>
              <a:t>Visua</a:t>
            </a:r>
            <a:r>
              <a:rPr lang="en-US" sz="2000" dirty="0" smtClean="0">
                <a:latin typeface="Times New Roman" panose="02020603050405020304" pitchFamily="18" charset="0"/>
                <a:cs typeface="Times New Roman" panose="02020603050405020304" pitchFamily="18" charset="0"/>
              </a:rPr>
              <a:t>l</a:t>
            </a:r>
            <a:r>
              <a:rPr lang="vi-VN"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marL="0" indent="0">
              <a:buNone/>
            </a:pPr>
            <a:r>
              <a:rPr lang="vi-VN" sz="2000" dirty="0">
                <a:latin typeface="Times New Roman" panose="02020603050405020304" pitchFamily="18" charset="0"/>
                <a:cs typeface="Times New Roman" panose="02020603050405020304" pitchFamily="18" charset="0"/>
              </a:rPr>
              <a:t>C++), VB.NET (thông qua Visual Basic.NET), </a:t>
            </a:r>
            <a:r>
              <a:rPr lang="vi-VN" sz="2000" dirty="0" smtClean="0">
                <a:latin typeface="Times New Roman" panose="02020603050405020304" pitchFamily="18" charset="0"/>
                <a:cs typeface="Times New Roman" panose="02020603050405020304" pitchFamily="18" charset="0"/>
              </a:rPr>
              <a:t>C# </a:t>
            </a:r>
            <a:r>
              <a:rPr lang="vi-VN" sz="2000" dirty="0">
                <a:latin typeface="Times New Roman" panose="02020603050405020304" pitchFamily="18" charset="0"/>
                <a:cs typeface="Times New Roman" panose="02020603050405020304" pitchFamily="18" charset="0"/>
              </a:rPr>
              <a:t>(thông qua Visual C#) và F# (như của</a:t>
            </a:r>
            <a:r>
              <a:rPr lang="vi-VN" sz="2000" dirty="0">
                <a:latin typeface="Times New Roman" panose="02020603050405020304" pitchFamily="18" charset="0"/>
                <a:cs typeface="Times New Roman" panose="02020603050405020304" pitchFamily="18" charset="0"/>
                <a:hlinkClick r:id="rId3"/>
              </a:rPr>
              <a:t> </a:t>
            </a:r>
            <a:r>
              <a:rPr lang="vi-VN" sz="2000" dirty="0">
                <a:latin typeface="Times New Roman" panose="02020603050405020304" pitchFamily="18" charset="0"/>
                <a:cs typeface="Times New Roman" panose="02020603050405020304" pitchFamily="18" charset="0"/>
              </a:rPr>
              <a:t>Visual Studio 2010). Hỗ trợ cho các ngôn ngữ khác như J++/J#, Python và Ruby thông qua dịch vụ cài đặt riêng rẽ. Nó cũng hỗ trợ XML/XSLT, </a:t>
            </a:r>
            <a:r>
              <a:rPr lang="vi-VN" sz="2000" dirty="0" smtClean="0">
                <a:latin typeface="Times New Roman" panose="02020603050405020304" pitchFamily="18" charset="0"/>
                <a:cs typeface="Times New Roman" panose="02020603050405020304" pitchFamily="18" charset="0"/>
              </a:rPr>
              <a:t>HTML/XHTML, JavaScript </a:t>
            </a:r>
            <a:r>
              <a:rPr lang="vi-VN" sz="2000" dirty="0">
                <a:latin typeface="Times New Roman" panose="02020603050405020304" pitchFamily="18" charset="0"/>
                <a:cs typeface="Times New Roman" panose="02020603050405020304" pitchFamily="18" charset="0"/>
              </a:rPr>
              <a:t>và CSS</a:t>
            </a:r>
            <a:r>
              <a:rPr lang="vi-VN"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19175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77492"/>
            <a:ext cx="8596668" cy="1320800"/>
          </a:xfrm>
        </p:spPr>
        <p:txBody>
          <a:bodyPr>
            <a:normAutofit/>
          </a:bodyPr>
          <a:lstStyle/>
          <a:p>
            <a:r>
              <a:rPr lang="en-US" sz="4000" dirty="0" err="1">
                <a:latin typeface="Times New Roman" panose="02020603050405020304" pitchFamily="18" charset="0"/>
                <a:cs typeface="Times New Roman" panose="02020603050405020304" pitchFamily="18" charset="0"/>
              </a:rPr>
              <a:t>Phần</a:t>
            </a:r>
            <a:r>
              <a:rPr lang="en-US" sz="4000" dirty="0">
                <a:latin typeface="Times New Roman" panose="02020603050405020304" pitchFamily="18" charset="0"/>
                <a:cs typeface="Times New Roman" panose="02020603050405020304" pitchFamily="18" charset="0"/>
              </a:rPr>
              <a:t> II: </a:t>
            </a:r>
            <a:r>
              <a:rPr lang="en-US" sz="4000" dirty="0" err="1">
                <a:latin typeface="Times New Roman" panose="02020603050405020304" pitchFamily="18" charset="0"/>
                <a:cs typeface="Times New Roman" panose="02020603050405020304" pitchFamily="18" charset="0"/>
              </a:rPr>
              <a:t>Thiết</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kế</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phần</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mềm</a:t>
            </a:r>
            <a:endParaRPr lang="en-US" sz="4000" dirty="0"/>
          </a:p>
        </p:txBody>
      </p:sp>
      <p:sp>
        <p:nvSpPr>
          <p:cNvPr id="3" name="Content Placeholder 2"/>
          <p:cNvSpPr>
            <a:spLocks noGrp="1"/>
          </p:cNvSpPr>
          <p:nvPr>
            <p:ph idx="1"/>
          </p:nvPr>
        </p:nvSpPr>
        <p:spPr>
          <a:xfrm>
            <a:off x="677334" y="1554385"/>
            <a:ext cx="8596668" cy="3880773"/>
          </a:xfrm>
        </p:spPr>
        <p:txBody>
          <a:bodyPr>
            <a:normAutofit/>
          </a:bodyPr>
          <a:lstStyle/>
          <a:p>
            <a:pPr marL="0" indent="0">
              <a:buNone/>
            </a:pPr>
            <a:r>
              <a:rPr lang="vi-VN" sz="2000" b="1" dirty="0">
                <a:latin typeface="Times New Roman" panose="02020603050405020304" pitchFamily="18" charset="0"/>
                <a:cs typeface="Times New Roman" panose="02020603050405020304" pitchFamily="18" charset="0"/>
              </a:rPr>
              <a:t>2. Thiết kế giao diện điều khiển trên phần mềm Microsoft Visual Studio </a:t>
            </a:r>
            <a:endParaRPr lang="en-US" sz="2000" b="1" dirty="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Đầu tiên ta tạo mới một project: </a:t>
            </a:r>
            <a:r>
              <a:rPr lang="vi-VN" sz="2000" b="1" dirty="0">
                <a:latin typeface="Times New Roman" panose="02020603050405020304" pitchFamily="18" charset="0"/>
                <a:cs typeface="Times New Roman" panose="02020603050405020304" pitchFamily="18" charset="0"/>
              </a:rPr>
              <a:t>New -&gt; Project </a:t>
            </a: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stretch>
            <a:fillRect/>
          </a:stretch>
        </p:blipFill>
        <p:spPr>
          <a:xfrm>
            <a:off x="1661772" y="2453697"/>
            <a:ext cx="6627792" cy="3540125"/>
          </a:xfrm>
          <a:prstGeom prst="rect">
            <a:avLst/>
          </a:prstGeom>
        </p:spPr>
      </p:pic>
    </p:spTree>
    <p:extLst>
      <p:ext uri="{BB962C8B-B14F-4D97-AF65-F5344CB8AC3E}">
        <p14:creationId xmlns:p14="http://schemas.microsoft.com/office/powerpoint/2010/main" val="5730068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79462"/>
            <a:ext cx="8596668" cy="871671"/>
          </a:xfrm>
        </p:spPr>
        <p:txBody>
          <a:bodyPr>
            <a:normAutofit/>
          </a:bodyPr>
          <a:lstStyle/>
          <a:p>
            <a:r>
              <a:rPr lang="en-US" sz="4000" dirty="0" err="1">
                <a:latin typeface="Times New Roman" panose="02020603050405020304" pitchFamily="18" charset="0"/>
                <a:cs typeface="Times New Roman" panose="02020603050405020304" pitchFamily="18" charset="0"/>
              </a:rPr>
              <a:t>Phần</a:t>
            </a:r>
            <a:r>
              <a:rPr lang="en-US" sz="4000" dirty="0">
                <a:latin typeface="Times New Roman" panose="02020603050405020304" pitchFamily="18" charset="0"/>
                <a:cs typeface="Times New Roman" panose="02020603050405020304" pitchFamily="18" charset="0"/>
              </a:rPr>
              <a:t> II: </a:t>
            </a:r>
            <a:r>
              <a:rPr lang="en-US" sz="4000" dirty="0" err="1">
                <a:latin typeface="Times New Roman" panose="02020603050405020304" pitchFamily="18" charset="0"/>
                <a:cs typeface="Times New Roman" panose="02020603050405020304" pitchFamily="18" charset="0"/>
              </a:rPr>
              <a:t>Thiết</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kế</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phần</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mềm</a:t>
            </a:r>
            <a:endParaRPr lang="en-US" sz="4000" dirty="0"/>
          </a:p>
        </p:txBody>
      </p:sp>
      <p:sp>
        <p:nvSpPr>
          <p:cNvPr id="3" name="Content Placeholder 2"/>
          <p:cNvSpPr>
            <a:spLocks noGrp="1"/>
          </p:cNvSpPr>
          <p:nvPr>
            <p:ph idx="1"/>
          </p:nvPr>
        </p:nvSpPr>
        <p:spPr>
          <a:xfrm>
            <a:off x="677334" y="1203459"/>
            <a:ext cx="8596668" cy="3880773"/>
          </a:xfrm>
        </p:spPr>
        <p:txBody>
          <a:bodyPr/>
          <a:lstStyle/>
          <a:p>
            <a:pPr marL="0" indent="0">
              <a:buNone/>
            </a:pPr>
            <a:r>
              <a:rPr lang="vi-VN" dirty="0">
                <a:latin typeface="Times New Roman" panose="02020603050405020304" pitchFamily="18" charset="0"/>
                <a:cs typeface="Times New Roman" panose="02020603050405020304" pitchFamily="18" charset="0"/>
              </a:rPr>
              <a:t>Chọn Windows Forms Application và đặt tên cho chúng. Ở ví dụ dưới đặt là </a:t>
            </a:r>
            <a:r>
              <a:rPr lang="vi-VN" b="1" dirty="0">
                <a:latin typeface="Times New Roman" panose="02020603050405020304" pitchFamily="18" charset="0"/>
                <a:cs typeface="Times New Roman" panose="02020603050405020304" pitchFamily="18" charset="0"/>
              </a:rPr>
              <a:t>Project_comport1 </a:t>
            </a:r>
            <a:endParaRPr lang="en-US" dirty="0">
              <a:latin typeface="Times New Roman" panose="02020603050405020304" pitchFamily="18" charset="0"/>
              <a:cs typeface="Times New Roman" panose="02020603050405020304" pitchFamily="18" charset="0"/>
            </a:endParaRPr>
          </a:p>
          <a:p>
            <a:pPr marL="0" indent="0">
              <a:buNone/>
            </a:pPr>
            <a:endParaRPr lang="en-US" dirty="0"/>
          </a:p>
        </p:txBody>
      </p:sp>
      <p:pic>
        <p:nvPicPr>
          <p:cNvPr id="4" name="Picture 3"/>
          <p:cNvPicPr/>
          <p:nvPr/>
        </p:nvPicPr>
        <p:blipFill>
          <a:blip r:embed="rId2"/>
          <a:stretch>
            <a:fillRect/>
          </a:stretch>
        </p:blipFill>
        <p:spPr>
          <a:xfrm>
            <a:off x="1136591" y="2119356"/>
            <a:ext cx="7093009" cy="3862699"/>
          </a:xfrm>
          <a:prstGeom prst="rect">
            <a:avLst/>
          </a:prstGeom>
        </p:spPr>
      </p:pic>
    </p:spTree>
    <p:extLst>
      <p:ext uri="{BB962C8B-B14F-4D97-AF65-F5344CB8AC3E}">
        <p14:creationId xmlns:p14="http://schemas.microsoft.com/office/powerpoint/2010/main" val="39670089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39282"/>
            <a:ext cx="8596668" cy="820397"/>
          </a:xfrm>
        </p:spPr>
        <p:txBody>
          <a:bodyPr>
            <a:normAutofit/>
          </a:bodyPr>
          <a:lstStyle/>
          <a:p>
            <a:r>
              <a:rPr lang="en-US" sz="4000" dirty="0" err="1">
                <a:latin typeface="Times New Roman" panose="02020603050405020304" pitchFamily="18" charset="0"/>
                <a:cs typeface="Times New Roman" panose="02020603050405020304" pitchFamily="18" charset="0"/>
              </a:rPr>
              <a:t>Phần</a:t>
            </a:r>
            <a:r>
              <a:rPr lang="en-US" sz="4000" dirty="0">
                <a:latin typeface="Times New Roman" panose="02020603050405020304" pitchFamily="18" charset="0"/>
                <a:cs typeface="Times New Roman" panose="02020603050405020304" pitchFamily="18" charset="0"/>
              </a:rPr>
              <a:t> II: </a:t>
            </a:r>
            <a:r>
              <a:rPr lang="en-US" sz="4000" dirty="0" err="1">
                <a:latin typeface="Times New Roman" panose="02020603050405020304" pitchFamily="18" charset="0"/>
                <a:cs typeface="Times New Roman" panose="02020603050405020304" pitchFamily="18" charset="0"/>
              </a:rPr>
              <a:t>Thiết</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kế</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phần</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mềm</a:t>
            </a:r>
            <a:endParaRPr lang="en-US" sz="4000" dirty="0"/>
          </a:p>
        </p:txBody>
      </p:sp>
      <p:sp>
        <p:nvSpPr>
          <p:cNvPr id="3" name="Content Placeholder 2"/>
          <p:cNvSpPr>
            <a:spLocks noGrp="1"/>
          </p:cNvSpPr>
          <p:nvPr>
            <p:ph idx="1"/>
          </p:nvPr>
        </p:nvSpPr>
        <p:spPr>
          <a:xfrm>
            <a:off x="574784" y="1246189"/>
            <a:ext cx="8596668" cy="3880773"/>
          </a:xfrm>
        </p:spPr>
        <p:txBody>
          <a:bodyPr/>
          <a:lstStyle/>
          <a:p>
            <a:pPr marL="0" indent="0">
              <a:buNone/>
            </a:pPr>
            <a:r>
              <a:rPr lang="vi-VN" dirty="0">
                <a:latin typeface="Times New Roman" panose="02020603050405020304" pitchFamily="18" charset="0"/>
                <a:cs typeface="Times New Roman" panose="02020603050405020304" pitchFamily="18" charset="0"/>
              </a:rPr>
              <a:t>Kéo lớp  SerialPort ở cửa sổ toolbox vào form mới vừa được tạo (Nếu ta không thấy cửa sổ toolbox ta vào menu </a:t>
            </a:r>
            <a:r>
              <a:rPr lang="vi-VN" b="1" dirty="0">
                <a:latin typeface="Times New Roman" panose="02020603050405020304" pitchFamily="18" charset="0"/>
                <a:cs typeface="Times New Roman" panose="02020603050405020304" pitchFamily="18" charset="0"/>
              </a:rPr>
              <a:t>View -&gt; Toolbox</a:t>
            </a:r>
            <a:r>
              <a:rPr lang="vi-VN"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0" indent="0">
              <a:buNone/>
            </a:pPr>
            <a:endParaRPr lang="en-US" dirty="0"/>
          </a:p>
        </p:txBody>
      </p:sp>
      <p:pic>
        <p:nvPicPr>
          <p:cNvPr id="4" name="Picture 3"/>
          <p:cNvPicPr/>
          <p:nvPr/>
        </p:nvPicPr>
        <p:blipFill>
          <a:blip r:embed="rId2"/>
          <a:stretch>
            <a:fillRect/>
          </a:stretch>
        </p:blipFill>
        <p:spPr>
          <a:xfrm>
            <a:off x="1118233" y="2170632"/>
            <a:ext cx="7714870" cy="4136164"/>
          </a:xfrm>
          <a:prstGeom prst="rect">
            <a:avLst/>
          </a:prstGeom>
        </p:spPr>
      </p:pic>
    </p:spTree>
    <p:extLst>
      <p:ext uri="{BB962C8B-B14F-4D97-AF65-F5344CB8AC3E}">
        <p14:creationId xmlns:p14="http://schemas.microsoft.com/office/powerpoint/2010/main" val="19980164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0961" y="1059680"/>
            <a:ext cx="8596668" cy="803304"/>
          </a:xfrm>
        </p:spPr>
        <p:txBody>
          <a:bodyPr/>
          <a:lstStyle/>
          <a:p>
            <a:pPr marL="0" indent="0">
              <a:buNone/>
            </a:pPr>
            <a:r>
              <a:rPr lang="vi-VN" dirty="0">
                <a:latin typeface="Times New Roman" panose="02020603050405020304" pitchFamily="18" charset="0"/>
                <a:cs typeface="Times New Roman" panose="02020603050405020304" pitchFamily="18" charset="0"/>
              </a:rPr>
              <a:t>Nhấp chuộc phải lên control vừa mới kéo thả , chọn </a:t>
            </a:r>
            <a:r>
              <a:rPr lang="vi-VN" b="1" dirty="0">
                <a:latin typeface="Times New Roman" panose="02020603050405020304" pitchFamily="18" charset="0"/>
                <a:cs typeface="Times New Roman" panose="02020603050405020304" pitchFamily="18" charset="0"/>
              </a:rPr>
              <a:t>Properties </a:t>
            </a:r>
            <a:r>
              <a:rPr lang="vi-VN" dirty="0">
                <a:latin typeface="Times New Roman" panose="02020603050405020304" pitchFamily="18" charset="0"/>
                <a:cs typeface="Times New Roman" panose="02020603050405020304" pitchFamily="18" charset="0"/>
              </a:rPr>
              <a:t>như hình dưới: </a:t>
            </a:r>
            <a:endParaRPr lang="en-US"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4" name="Title 1"/>
          <p:cNvSpPr>
            <a:spLocks noGrp="1"/>
          </p:cNvSpPr>
          <p:nvPr>
            <p:ph type="title"/>
          </p:nvPr>
        </p:nvSpPr>
        <p:spPr>
          <a:xfrm>
            <a:off x="677334" y="239282"/>
            <a:ext cx="8596668" cy="820397"/>
          </a:xfrm>
        </p:spPr>
        <p:txBody>
          <a:bodyPr>
            <a:normAutofit/>
          </a:bodyPr>
          <a:lstStyle/>
          <a:p>
            <a:r>
              <a:rPr lang="en-US" sz="4000" dirty="0" err="1">
                <a:latin typeface="Times New Roman" panose="02020603050405020304" pitchFamily="18" charset="0"/>
                <a:cs typeface="Times New Roman" panose="02020603050405020304" pitchFamily="18" charset="0"/>
              </a:rPr>
              <a:t>Phần</a:t>
            </a:r>
            <a:r>
              <a:rPr lang="en-US" sz="4000" dirty="0">
                <a:latin typeface="Times New Roman" panose="02020603050405020304" pitchFamily="18" charset="0"/>
                <a:cs typeface="Times New Roman" panose="02020603050405020304" pitchFamily="18" charset="0"/>
              </a:rPr>
              <a:t> II: </a:t>
            </a:r>
            <a:r>
              <a:rPr lang="en-US" sz="4000" dirty="0" err="1">
                <a:latin typeface="Times New Roman" panose="02020603050405020304" pitchFamily="18" charset="0"/>
                <a:cs typeface="Times New Roman" panose="02020603050405020304" pitchFamily="18" charset="0"/>
              </a:rPr>
              <a:t>Thiết</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kế</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phần</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mềm</a:t>
            </a:r>
            <a:endParaRPr lang="en-US" sz="4000" dirty="0"/>
          </a:p>
        </p:txBody>
      </p:sp>
      <p:pic>
        <p:nvPicPr>
          <p:cNvPr id="5" name="Picture 4"/>
          <p:cNvPicPr/>
          <p:nvPr/>
        </p:nvPicPr>
        <p:blipFill>
          <a:blip r:embed="rId2"/>
          <a:stretch>
            <a:fillRect/>
          </a:stretch>
        </p:blipFill>
        <p:spPr>
          <a:xfrm>
            <a:off x="7260443" y="1563880"/>
            <a:ext cx="3362325" cy="5004365"/>
          </a:xfrm>
          <a:prstGeom prst="rect">
            <a:avLst/>
          </a:prstGeom>
        </p:spPr>
      </p:pic>
      <p:sp>
        <p:nvSpPr>
          <p:cNvPr id="6" name="Rectangle 5"/>
          <p:cNvSpPr/>
          <p:nvPr/>
        </p:nvSpPr>
        <p:spPr>
          <a:xfrm>
            <a:off x="586811" y="2557087"/>
            <a:ext cx="6096000" cy="1060162"/>
          </a:xfrm>
          <a:prstGeom prst="rect">
            <a:avLst/>
          </a:prstGeom>
        </p:spPr>
        <p:txBody>
          <a:bodyPr>
            <a:spAutoFit/>
          </a:bodyPr>
          <a:lstStyle/>
          <a:p>
            <a:pPr marL="225425" marR="40640" indent="-6350">
              <a:lnSpc>
                <a:spcPct val="105000"/>
              </a:lnSpc>
              <a:spcBef>
                <a:spcPts val="0"/>
              </a:spcBef>
              <a:spcAft>
                <a:spcPts val="670"/>
              </a:spcAft>
            </a:pPr>
            <a:r>
              <a:rPr lang="vi-VN" dirty="0">
                <a:solidFill>
                  <a:srgbClr val="000000"/>
                </a:solidFill>
                <a:latin typeface="Times New Roman" panose="02020603050405020304" pitchFamily="18" charset="0"/>
                <a:ea typeface="Times New Roman" panose="02020603050405020304" pitchFamily="18" charset="0"/>
              </a:rPr>
              <a:t>Ta thiết lập lại các thông số của properties serialPort1 như sau: </a:t>
            </a:r>
            <a:endParaRPr lang="en-US" dirty="0">
              <a:solidFill>
                <a:srgbClr val="000000"/>
              </a:solidFill>
              <a:latin typeface="Times New Roman" panose="02020603050405020304" pitchFamily="18" charset="0"/>
              <a:ea typeface="Times New Roman" panose="02020603050405020304" pitchFamily="18" charset="0"/>
            </a:endParaRPr>
          </a:p>
          <a:p>
            <a:pPr marL="225425" marR="227965" indent="-6350">
              <a:lnSpc>
                <a:spcPct val="107000"/>
              </a:lnSpc>
              <a:spcBef>
                <a:spcPts val="0"/>
              </a:spcBef>
              <a:spcAft>
                <a:spcPts val="645"/>
              </a:spcAft>
            </a:pPr>
            <a:r>
              <a:rPr lang="vi-VN" b="1" dirty="0">
                <a:solidFill>
                  <a:srgbClr val="000000"/>
                </a:solidFill>
                <a:latin typeface="Times New Roman" panose="02020603050405020304" pitchFamily="18" charset="0"/>
                <a:ea typeface="Times New Roman" panose="02020603050405020304" pitchFamily="18" charset="0"/>
              </a:rPr>
              <a:t>BaudRate : 9600</a:t>
            </a:r>
            <a:r>
              <a:rPr lang="vi-VN" dirty="0">
                <a:solidFill>
                  <a:srgbClr val="000000"/>
                </a:solidFill>
                <a:latin typeface="Times New Roman" panose="02020603050405020304" pitchFamily="18" charset="0"/>
                <a:ea typeface="Times New Roman" panose="02020603050405020304" pitchFamily="18" charset="0"/>
              </a:rPr>
              <a:t> </a:t>
            </a:r>
            <a:r>
              <a:rPr lang="vi-VN" b="1" dirty="0">
                <a:solidFill>
                  <a:srgbClr val="000000"/>
                </a:solidFill>
                <a:latin typeface="Times New Roman" panose="02020603050405020304" pitchFamily="18" charset="0"/>
                <a:ea typeface="Times New Roman" panose="02020603050405020304" pitchFamily="18" charset="0"/>
              </a:rPr>
              <a:t>DataBits :  8</a:t>
            </a:r>
            <a:r>
              <a:rPr lang="vi-VN" dirty="0">
                <a:solidFill>
                  <a:srgbClr val="000000"/>
                </a:solidFill>
                <a:latin typeface="Times New Roman" panose="02020603050405020304" pitchFamily="18" charset="0"/>
                <a:ea typeface="Times New Roman" panose="02020603050405020304" pitchFamily="18" charset="0"/>
              </a:rPr>
              <a:t> </a:t>
            </a:r>
            <a:r>
              <a:rPr lang="vi-VN" b="1" dirty="0">
                <a:solidFill>
                  <a:srgbClr val="000000"/>
                </a:solidFill>
                <a:latin typeface="Times New Roman" panose="02020603050405020304" pitchFamily="18" charset="0"/>
                <a:ea typeface="Times New Roman" panose="02020603050405020304" pitchFamily="18" charset="0"/>
              </a:rPr>
              <a:t>Parity : None</a:t>
            </a:r>
            <a:r>
              <a:rPr lang="vi-VN" dirty="0">
                <a:solidFill>
                  <a:srgbClr val="000000"/>
                </a:solidFill>
                <a:latin typeface="Times New Roman" panose="02020603050405020304" pitchFamily="18" charset="0"/>
                <a:ea typeface="Times New Roman" panose="02020603050405020304" pitchFamily="18" charset="0"/>
              </a:rPr>
              <a:t> </a:t>
            </a:r>
            <a:r>
              <a:rPr lang="vi-VN" b="1" dirty="0">
                <a:solidFill>
                  <a:srgbClr val="000000"/>
                </a:solidFill>
                <a:latin typeface="Times New Roman" panose="02020603050405020304" pitchFamily="18" charset="0"/>
                <a:ea typeface="Times New Roman" panose="02020603050405020304" pitchFamily="18" charset="0"/>
              </a:rPr>
              <a:t>StopBits : 1 </a:t>
            </a:r>
            <a:r>
              <a:rPr lang="vi-VN" dirty="0">
                <a:solidFill>
                  <a:srgbClr val="000000"/>
                </a:solidFill>
                <a:latin typeface="Times New Roman" panose="02020603050405020304" pitchFamily="18" charset="0"/>
                <a:ea typeface="Times New Roman" panose="02020603050405020304" pitchFamily="18" charset="0"/>
              </a:rPr>
              <a:t> </a:t>
            </a:r>
            <a:endParaRPr lang="en-US" b="1"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067906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vi-VN" dirty="0">
                <a:latin typeface="Times New Roman" panose="02020603050405020304" pitchFamily="18" charset="0"/>
                <a:cs typeface="Times New Roman" panose="02020603050405020304" pitchFamily="18" charset="0"/>
              </a:rPr>
              <a:t>Thêm vào các control trong cửa sổ toolbox  để được như hình bên dưới:</a:t>
            </a:r>
            <a:endParaRPr lang="en-US"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4" name="Title 1"/>
          <p:cNvSpPr>
            <a:spLocks noGrp="1"/>
          </p:cNvSpPr>
          <p:nvPr>
            <p:ph type="title"/>
          </p:nvPr>
        </p:nvSpPr>
        <p:spPr>
          <a:xfrm>
            <a:off x="677334" y="239282"/>
            <a:ext cx="8596668" cy="820397"/>
          </a:xfrm>
        </p:spPr>
        <p:txBody>
          <a:bodyPr>
            <a:normAutofit/>
          </a:bodyPr>
          <a:lstStyle/>
          <a:p>
            <a:r>
              <a:rPr lang="en-US" sz="4000" dirty="0" err="1">
                <a:latin typeface="Times New Roman" panose="02020603050405020304" pitchFamily="18" charset="0"/>
                <a:cs typeface="Times New Roman" panose="02020603050405020304" pitchFamily="18" charset="0"/>
              </a:rPr>
              <a:t>Phần</a:t>
            </a:r>
            <a:r>
              <a:rPr lang="en-US" sz="4000" dirty="0">
                <a:latin typeface="Times New Roman" panose="02020603050405020304" pitchFamily="18" charset="0"/>
                <a:cs typeface="Times New Roman" panose="02020603050405020304" pitchFamily="18" charset="0"/>
              </a:rPr>
              <a:t> II: </a:t>
            </a:r>
            <a:r>
              <a:rPr lang="en-US" sz="4000" dirty="0" err="1">
                <a:latin typeface="Times New Roman" panose="02020603050405020304" pitchFamily="18" charset="0"/>
                <a:cs typeface="Times New Roman" panose="02020603050405020304" pitchFamily="18" charset="0"/>
              </a:rPr>
              <a:t>Thiết</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kế</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phần</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mềm</a:t>
            </a:r>
            <a:endParaRPr lang="en-US" sz="4000" dirty="0"/>
          </a:p>
        </p:txBody>
      </p:sp>
      <p:pic>
        <p:nvPicPr>
          <p:cNvPr id="5" name="Picture 4"/>
          <p:cNvPicPr/>
          <p:nvPr/>
        </p:nvPicPr>
        <p:blipFill>
          <a:blip r:embed="rId2"/>
          <a:stretch>
            <a:fillRect/>
          </a:stretch>
        </p:blipFill>
        <p:spPr>
          <a:xfrm>
            <a:off x="2109913" y="2712571"/>
            <a:ext cx="5731510" cy="2964815"/>
          </a:xfrm>
          <a:prstGeom prst="rect">
            <a:avLst/>
          </a:prstGeom>
        </p:spPr>
      </p:pic>
    </p:spTree>
    <p:extLst>
      <p:ext uri="{BB962C8B-B14F-4D97-AF65-F5344CB8AC3E}">
        <p14:creationId xmlns:p14="http://schemas.microsoft.com/office/powerpoint/2010/main" val="8479941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291569"/>
            <a:ext cx="8596668" cy="3880773"/>
          </a:xfrm>
        </p:spPr>
        <p:txBody>
          <a:bodyPr/>
          <a:lstStyle/>
          <a:p>
            <a:pPr marL="0" indent="0">
              <a:buNone/>
            </a:pPr>
            <a:r>
              <a:rPr lang="vi-VN" dirty="0">
                <a:latin typeface="Times New Roman" panose="02020603050405020304" pitchFamily="18" charset="0"/>
                <a:cs typeface="Times New Roman" panose="02020603050405020304" pitchFamily="18" charset="0"/>
              </a:rPr>
              <a:t>Ta tiến hành đặt tên lại tên (Name) và nhãn hiển thị (Text) cho mỗi control bằng cách nhấn chuộc phải lên từng control (Ví dụ nút nhấn) và chọn Properties </a:t>
            </a:r>
            <a:endParaRPr lang="en-US"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4" name="Title 1"/>
          <p:cNvSpPr>
            <a:spLocks noGrp="1"/>
          </p:cNvSpPr>
          <p:nvPr>
            <p:ph type="title"/>
          </p:nvPr>
        </p:nvSpPr>
        <p:spPr>
          <a:xfrm>
            <a:off x="677334" y="239282"/>
            <a:ext cx="8596668" cy="820397"/>
          </a:xfrm>
        </p:spPr>
        <p:txBody>
          <a:bodyPr>
            <a:normAutofit/>
          </a:bodyPr>
          <a:lstStyle/>
          <a:p>
            <a:r>
              <a:rPr lang="en-US" sz="4000" dirty="0" err="1">
                <a:latin typeface="Times New Roman" panose="02020603050405020304" pitchFamily="18" charset="0"/>
                <a:cs typeface="Times New Roman" panose="02020603050405020304" pitchFamily="18" charset="0"/>
              </a:rPr>
              <a:t>Phần</a:t>
            </a:r>
            <a:r>
              <a:rPr lang="en-US" sz="4000" dirty="0">
                <a:latin typeface="Times New Roman" panose="02020603050405020304" pitchFamily="18" charset="0"/>
                <a:cs typeface="Times New Roman" panose="02020603050405020304" pitchFamily="18" charset="0"/>
              </a:rPr>
              <a:t> II: </a:t>
            </a:r>
            <a:r>
              <a:rPr lang="en-US" sz="4000" dirty="0" err="1">
                <a:latin typeface="Times New Roman" panose="02020603050405020304" pitchFamily="18" charset="0"/>
                <a:cs typeface="Times New Roman" panose="02020603050405020304" pitchFamily="18" charset="0"/>
              </a:rPr>
              <a:t>Thiết</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kế</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phần</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mềm</a:t>
            </a:r>
            <a:endParaRPr lang="en-US" sz="4000" dirty="0"/>
          </a:p>
        </p:txBody>
      </p:sp>
      <p:pic>
        <p:nvPicPr>
          <p:cNvPr id="5" name="Picture 4"/>
          <p:cNvPicPr/>
          <p:nvPr/>
        </p:nvPicPr>
        <p:blipFill>
          <a:blip r:embed="rId2"/>
          <a:stretch>
            <a:fillRect/>
          </a:stretch>
        </p:blipFill>
        <p:spPr>
          <a:xfrm>
            <a:off x="2341548" y="2060824"/>
            <a:ext cx="5482029" cy="3343408"/>
          </a:xfrm>
          <a:prstGeom prst="rect">
            <a:avLst/>
          </a:prstGeom>
        </p:spPr>
      </p:pic>
      <p:sp>
        <p:nvSpPr>
          <p:cNvPr id="6" name="TextBox 5"/>
          <p:cNvSpPr txBox="1"/>
          <p:nvPr/>
        </p:nvSpPr>
        <p:spPr>
          <a:xfrm>
            <a:off x="1213503" y="5674407"/>
            <a:ext cx="6610074" cy="646331"/>
          </a:xfrm>
          <a:prstGeom prst="rect">
            <a:avLst/>
          </a:prstGeom>
          <a:noFill/>
        </p:spPr>
        <p:txBody>
          <a:bodyPr wrap="square" rtlCol="0">
            <a:spAutoFit/>
          </a:bodyPr>
          <a:lstStyle/>
          <a:p>
            <a:r>
              <a:rPr lang="vi-VN" dirty="0">
                <a:latin typeface="Times New Roman" panose="02020603050405020304" pitchFamily="18" charset="0"/>
                <a:cs typeface="Times New Roman" panose="02020603050405020304" pitchFamily="18" charset="0"/>
              </a:rPr>
              <a:t>Từ các bước khởi đầu ta có thể lần lượt tạo giao diện mong muốn </a:t>
            </a: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9070953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1875" y="1162228"/>
            <a:ext cx="8596668" cy="529839"/>
          </a:xfrm>
        </p:spPr>
        <p:txBody>
          <a:bodyPr/>
          <a:lstStyle/>
          <a:p>
            <a:pPr marL="0" indent="0">
              <a:buNone/>
            </a:pPr>
            <a:r>
              <a:rPr lang="vi-VN" dirty="0">
                <a:latin typeface="Times New Roman" panose="02020603050405020304" pitchFamily="18" charset="0"/>
                <a:cs typeface="Times New Roman" panose="02020603050405020304" pitchFamily="18" charset="0"/>
              </a:rPr>
              <a:t>Giao diện cuối cùng sau khi thiết kế xong </a:t>
            </a:r>
            <a:endParaRPr lang="en-US"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4" name="Title 1"/>
          <p:cNvSpPr>
            <a:spLocks noGrp="1"/>
          </p:cNvSpPr>
          <p:nvPr>
            <p:ph type="title"/>
          </p:nvPr>
        </p:nvSpPr>
        <p:spPr>
          <a:xfrm>
            <a:off x="677334" y="239282"/>
            <a:ext cx="8596668" cy="820397"/>
          </a:xfrm>
        </p:spPr>
        <p:txBody>
          <a:bodyPr>
            <a:normAutofit/>
          </a:bodyPr>
          <a:lstStyle/>
          <a:p>
            <a:r>
              <a:rPr lang="en-US" sz="4000" dirty="0" err="1">
                <a:latin typeface="Times New Roman" panose="02020603050405020304" pitchFamily="18" charset="0"/>
                <a:cs typeface="Times New Roman" panose="02020603050405020304" pitchFamily="18" charset="0"/>
              </a:rPr>
              <a:t>Phần</a:t>
            </a:r>
            <a:r>
              <a:rPr lang="en-US" sz="4000" dirty="0">
                <a:latin typeface="Times New Roman" panose="02020603050405020304" pitchFamily="18" charset="0"/>
                <a:cs typeface="Times New Roman" panose="02020603050405020304" pitchFamily="18" charset="0"/>
              </a:rPr>
              <a:t> II: </a:t>
            </a:r>
            <a:r>
              <a:rPr lang="en-US" sz="4000" dirty="0" err="1">
                <a:latin typeface="Times New Roman" panose="02020603050405020304" pitchFamily="18" charset="0"/>
                <a:cs typeface="Times New Roman" panose="02020603050405020304" pitchFamily="18" charset="0"/>
              </a:rPr>
              <a:t>Thiết</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kế</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phần</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mềm</a:t>
            </a:r>
            <a:endParaRPr lang="en-US" sz="4000" dirty="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1038523" y="1597920"/>
            <a:ext cx="8150020" cy="5110530"/>
          </a:xfrm>
          <a:prstGeom prst="rect">
            <a:avLst/>
          </a:prstGeom>
          <a:noFill/>
          <a:ln>
            <a:noFill/>
          </a:ln>
        </p:spPr>
      </p:pic>
    </p:spTree>
    <p:extLst>
      <p:ext uri="{BB962C8B-B14F-4D97-AF65-F5344CB8AC3E}">
        <p14:creationId xmlns:p14="http://schemas.microsoft.com/office/powerpoint/2010/main" val="3462145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03006"/>
          </a:xfrm>
        </p:spPr>
        <p:txBody>
          <a:bodyPr>
            <a:normAutofit/>
          </a:bodyPr>
          <a:lstStyle/>
          <a:p>
            <a:r>
              <a:rPr lang="en-US" sz="4000" dirty="0" err="1" smtClean="0">
                <a:latin typeface="Times New Roman" panose="02020603050405020304" pitchFamily="18" charset="0"/>
                <a:cs typeface="Times New Roman" panose="02020603050405020304" pitchFamily="18" charset="0"/>
              </a:rPr>
              <a:t>Tổng</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quan</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dự</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án</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2220409"/>
            <a:ext cx="8596668" cy="3753101"/>
          </a:xfrm>
        </p:spPr>
        <p:txBody>
          <a:bodyPr>
            <a:normAutofit/>
          </a:bodyPr>
          <a:lstStyle/>
          <a:p>
            <a:r>
              <a:rPr lang="en-US" sz="2000" dirty="0" err="1" smtClean="0">
                <a:latin typeface="Times New Roman" panose="02020603050405020304" pitchFamily="18" charset="0"/>
                <a:cs typeface="Times New Roman" panose="02020603050405020304" pitchFamily="18" charset="0"/>
              </a:rPr>
              <a:t>Điều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khiển</a:t>
            </a:r>
            <a:r>
              <a:rPr lang="en-US" sz="2000" dirty="0" smtClean="0">
                <a:latin typeface="Times New Roman" panose="02020603050405020304" pitchFamily="18" charset="0"/>
                <a:cs typeface="Times New Roman" panose="02020603050405020304" pitchFamily="18" charset="0"/>
              </a:rPr>
              <a:t> robot </a:t>
            </a:r>
            <a:r>
              <a:rPr lang="en-US" sz="2000" dirty="0" err="1" smtClean="0">
                <a:latin typeface="Times New Roman" panose="02020603050405020304" pitchFamily="18" charset="0"/>
                <a:cs typeface="Times New Roman" panose="02020603050405020304" pitchFamily="18" charset="0"/>
              </a:rPr>
              <a:t>đi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theo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quỹ</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đạo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trên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bản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đồ</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được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cài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đặt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trên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máy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tính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Sử</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thuật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toán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tìm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ra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đường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ngắn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nhất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giữa</a:t>
            </a:r>
            <a:r>
              <a:rPr lang="en-US" sz="2000" dirty="0" smtClean="0">
                <a:latin typeface="Times New Roman" panose="02020603050405020304" pitchFamily="18" charset="0"/>
                <a:cs typeface="Times New Roman" panose="02020603050405020304" pitchFamily="18" charset="0"/>
              </a:rPr>
              <a:t> 2 </a:t>
            </a:r>
            <a:r>
              <a:rPr lang="en-US" sz="2000" dirty="0" err="1" smtClean="0">
                <a:latin typeface="Times New Roman" panose="02020603050405020304" pitchFamily="18" charset="0"/>
                <a:cs typeface="Times New Roman" panose="02020603050405020304" pitchFamily="18" charset="0"/>
              </a:rPr>
              <a:t>điểm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trên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bản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đồ</a:t>
            </a:r>
            <a:endParaRPr lang="en-US" sz="2000" dirty="0" smtClean="0">
              <a:latin typeface="Times New Roman" panose="02020603050405020304" pitchFamily="18" charset="0"/>
              <a:cs typeface="Times New Roman" panose="02020603050405020304" pitchFamily="18" charset="0"/>
            </a:endParaRPr>
          </a:p>
          <a:p>
            <a:r>
              <a:rPr lang="en-US" sz="2000" dirty="0" err="1" smtClean="0">
                <a:latin typeface="Times New Roman" panose="02020603050405020304" pitchFamily="18" charset="0"/>
                <a:cs typeface="Times New Roman" panose="02020603050405020304" pitchFamily="18" charset="0"/>
              </a:rPr>
              <a:t>Xây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dựng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giao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diện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điều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khiển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giám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sát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trên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máy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tính</a:t>
            </a:r>
            <a:endParaRPr lang="en-US" sz="2000" dirty="0" smtClean="0">
              <a:latin typeface="Times New Roman" panose="02020603050405020304" pitchFamily="18" charset="0"/>
              <a:cs typeface="Times New Roman" panose="02020603050405020304" pitchFamily="18" charset="0"/>
            </a:endParaRPr>
          </a:p>
          <a:p>
            <a:r>
              <a:rPr lang="en-US" sz="2000" dirty="0" err="1" smtClean="0">
                <a:latin typeface="Times New Roman" panose="02020603050405020304" pitchFamily="18" charset="0"/>
                <a:cs typeface="Times New Roman" panose="02020603050405020304" pitchFamily="18" charset="0"/>
              </a:rPr>
              <a:t>Sử</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truyền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thông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wifi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để</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giao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tiếp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giữa</a:t>
            </a:r>
            <a:r>
              <a:rPr lang="en-US" sz="2000" dirty="0" smtClean="0">
                <a:latin typeface="Times New Roman" panose="02020603050405020304" pitchFamily="18" charset="0"/>
                <a:cs typeface="Times New Roman" panose="02020603050405020304" pitchFamily="18" charset="0"/>
              </a:rPr>
              <a:t> robot </a:t>
            </a:r>
            <a:r>
              <a:rPr lang="en-US" sz="2000" dirty="0" err="1" smtClean="0">
                <a:latin typeface="Times New Roman" panose="02020603050405020304" pitchFamily="18" charset="0"/>
                <a:cs typeface="Times New Roman" panose="02020603050405020304" pitchFamily="18" charset="0"/>
              </a:rPr>
              <a:t>với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máy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tính</a:t>
            </a:r>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96230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485471"/>
            <a:ext cx="5791832" cy="3880773"/>
          </a:xfrm>
        </p:spPr>
        <p:txBody>
          <a:bodyPr/>
          <a:lstStyle/>
          <a:p>
            <a:pPr marL="0" indent="0">
              <a:buNone/>
            </a:pPr>
            <a:r>
              <a:rPr lang="en-US" b="1" dirty="0" smtClean="0">
                <a:latin typeface="Times New Roman" panose="02020603050405020304" pitchFamily="18" charset="0"/>
                <a:cs typeface="Times New Roman" panose="02020603050405020304" pitchFamily="18" charset="0"/>
              </a:rPr>
              <a:t>3.Giải </a:t>
            </a:r>
            <a:r>
              <a:rPr lang="en-US" b="1" dirty="0" err="1" smtClean="0">
                <a:latin typeface="Times New Roman" panose="02020603050405020304" pitchFamily="18" charset="0"/>
                <a:cs typeface="Times New Roman" panose="02020603050405020304" pitchFamily="18" charset="0"/>
              </a:rPr>
              <a:t>pháp</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tìm</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đường</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đi</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ngắn</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nhất</a:t>
            </a:r>
            <a:endParaRPr lang="en-US" b="1" dirty="0" smtClean="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Thuật toán Dijkstra :</a:t>
            </a:r>
            <a:endParaRPr lang="en-US" dirty="0">
              <a:latin typeface="Times New Roman" panose="02020603050405020304" pitchFamily="18" charset="0"/>
              <a:cs typeface="Times New Roman" panose="02020603050405020304" pitchFamily="18" charset="0"/>
            </a:endParaRPr>
          </a:p>
          <a:p>
            <a:pPr marL="0" indent="0">
              <a:buNone/>
            </a:pPr>
            <a:r>
              <a:rPr lang="vi-VN" b="1" dirty="0">
                <a:latin typeface="Times New Roman" panose="02020603050405020304" pitchFamily="18" charset="0"/>
                <a:cs typeface="Times New Roman" panose="02020603050405020304" pitchFamily="18" charset="0"/>
              </a:rPr>
              <a:t>Giải thuật Dijkstra</a:t>
            </a:r>
            <a:r>
              <a:rPr lang="vi-VN" dirty="0">
                <a:latin typeface="Times New Roman" panose="02020603050405020304" pitchFamily="18" charset="0"/>
                <a:cs typeface="Times New Roman" panose="02020603050405020304" pitchFamily="18" charset="0"/>
              </a:rPr>
              <a:t>, mang tên của 1 nhà khoa học máy tính người Hà Lan </a:t>
            </a:r>
            <a:r>
              <a:rPr lang="vi-VN" b="1" dirty="0">
                <a:latin typeface="Times New Roman" panose="02020603050405020304" pitchFamily="18" charset="0"/>
                <a:cs typeface="Times New Roman" panose="02020603050405020304" pitchFamily="18" charset="0"/>
              </a:rPr>
              <a:t>Edsger W. Dijkstra</a:t>
            </a:r>
            <a:r>
              <a:rPr lang="vi-VN" dirty="0">
                <a:latin typeface="Times New Roman" panose="02020603050405020304" pitchFamily="18" charset="0"/>
                <a:cs typeface="Times New Roman" panose="02020603050405020304" pitchFamily="18" charset="0"/>
              </a:rPr>
              <a:t>, là một thuật toán giải quyết bài toán đường đi ngắn nhất trong một đồ thị có hướng </a:t>
            </a:r>
            <a:r>
              <a:rPr lang="vi-VN" b="1" dirty="0">
                <a:latin typeface="Times New Roman" panose="02020603050405020304" pitchFamily="18" charset="0"/>
                <a:cs typeface="Times New Roman" panose="02020603050405020304" pitchFamily="18" charset="0"/>
              </a:rPr>
              <a:t>không có cạnh trọng số âm</a:t>
            </a:r>
            <a:r>
              <a:rPr lang="vi-VN" dirty="0">
                <a:latin typeface="Times New Roman" panose="02020603050405020304" pitchFamily="18" charset="0"/>
                <a:cs typeface="Times New Roman" panose="02020603050405020304" pitchFamily="18" charset="0"/>
              </a:rPr>
              <a:t>. Ứng dụng lớn nhất của thuật toán này là trong công nghệ Hệ thống định vị toàn cầu (GPS).</a:t>
            </a:r>
            <a:endParaRPr lang="en-US"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677334" y="239282"/>
            <a:ext cx="8596668" cy="820397"/>
          </a:xfrm>
        </p:spPr>
        <p:txBody>
          <a:bodyPr>
            <a:normAutofit/>
          </a:bodyPr>
          <a:lstStyle/>
          <a:p>
            <a:r>
              <a:rPr lang="en-US" sz="4000" dirty="0" err="1">
                <a:latin typeface="Times New Roman" panose="02020603050405020304" pitchFamily="18" charset="0"/>
                <a:cs typeface="Times New Roman" panose="02020603050405020304" pitchFamily="18" charset="0"/>
              </a:rPr>
              <a:t>Phần</a:t>
            </a:r>
            <a:r>
              <a:rPr lang="en-US" sz="4000" dirty="0">
                <a:latin typeface="Times New Roman" panose="02020603050405020304" pitchFamily="18" charset="0"/>
                <a:cs typeface="Times New Roman" panose="02020603050405020304" pitchFamily="18" charset="0"/>
              </a:rPr>
              <a:t> II: </a:t>
            </a:r>
            <a:r>
              <a:rPr lang="en-US" sz="4000" dirty="0" err="1">
                <a:latin typeface="Times New Roman" panose="02020603050405020304" pitchFamily="18" charset="0"/>
                <a:cs typeface="Times New Roman" panose="02020603050405020304" pitchFamily="18" charset="0"/>
              </a:rPr>
              <a:t>Thiết</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kế</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phần</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mềm</a:t>
            </a:r>
            <a:endParaRPr lang="en-US" sz="4000" dirty="0"/>
          </a:p>
        </p:txBody>
      </p:sp>
      <p:pic>
        <p:nvPicPr>
          <p:cNvPr id="6" name="Picture 5" descr="dijkstra">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6899268" y="1680409"/>
            <a:ext cx="2774571" cy="3490895"/>
          </a:xfrm>
          <a:prstGeom prst="rect">
            <a:avLst/>
          </a:prstGeom>
          <a:noFill/>
          <a:ln>
            <a:noFill/>
          </a:ln>
        </p:spPr>
      </p:pic>
    </p:spTree>
    <p:extLst>
      <p:ext uri="{BB962C8B-B14F-4D97-AF65-F5344CB8AC3E}">
        <p14:creationId xmlns:p14="http://schemas.microsoft.com/office/powerpoint/2010/main" val="11479283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77334" y="239282"/>
            <a:ext cx="8596668" cy="820397"/>
          </a:xfrm>
        </p:spPr>
        <p:txBody>
          <a:bodyPr>
            <a:normAutofit/>
          </a:bodyPr>
          <a:lstStyle/>
          <a:p>
            <a:r>
              <a:rPr lang="en-US" sz="4000" dirty="0" err="1">
                <a:latin typeface="Times New Roman" panose="02020603050405020304" pitchFamily="18" charset="0"/>
                <a:cs typeface="Times New Roman" panose="02020603050405020304" pitchFamily="18" charset="0"/>
              </a:rPr>
              <a:t>Phần</a:t>
            </a:r>
            <a:r>
              <a:rPr lang="en-US" sz="4000" dirty="0">
                <a:latin typeface="Times New Roman" panose="02020603050405020304" pitchFamily="18" charset="0"/>
                <a:cs typeface="Times New Roman" panose="02020603050405020304" pitchFamily="18" charset="0"/>
              </a:rPr>
              <a:t> II: </a:t>
            </a:r>
            <a:r>
              <a:rPr lang="en-US" sz="4000" dirty="0" err="1">
                <a:latin typeface="Times New Roman" panose="02020603050405020304" pitchFamily="18" charset="0"/>
                <a:cs typeface="Times New Roman" panose="02020603050405020304" pitchFamily="18" charset="0"/>
              </a:rPr>
              <a:t>Thiết</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kế</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phần</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mềm</a:t>
            </a:r>
            <a:endParaRPr lang="en-US" sz="4000" dirty="0"/>
          </a:p>
        </p:txBody>
      </p:sp>
      <p:sp>
        <p:nvSpPr>
          <p:cNvPr id="5" name="Rectangle 4"/>
          <p:cNvSpPr/>
          <p:nvPr/>
        </p:nvSpPr>
        <p:spPr>
          <a:xfrm>
            <a:off x="766273" y="1584748"/>
            <a:ext cx="6096000" cy="2799741"/>
          </a:xfrm>
          <a:prstGeom prst="rect">
            <a:avLst/>
          </a:prstGeom>
        </p:spPr>
        <p:txBody>
          <a:bodyPr>
            <a:spAutoFit/>
          </a:bodyPr>
          <a:lstStyle/>
          <a:p>
            <a:pPr marL="6350" marR="0" indent="-6350">
              <a:lnSpc>
                <a:spcPct val="105000"/>
              </a:lnSpc>
              <a:spcBef>
                <a:spcPts val="0"/>
              </a:spcBef>
              <a:spcAft>
                <a:spcPts val="670"/>
              </a:spcAft>
            </a:pPr>
            <a:r>
              <a:rPr lang="vi-VN" dirty="0">
                <a:solidFill>
                  <a:srgbClr val="000000"/>
                </a:solidFill>
                <a:latin typeface="Times New Roman" panose="02020603050405020304" pitchFamily="18" charset="0"/>
                <a:ea typeface="Times New Roman" panose="02020603050405020304" pitchFamily="18" charset="0"/>
              </a:rPr>
              <a:t>Cho 1 đồ thị có hướng </a:t>
            </a:r>
            <a:r>
              <a:rPr lang="vi-VN" b="1" dirty="0">
                <a:solidFill>
                  <a:srgbClr val="000000"/>
                </a:solidFill>
                <a:latin typeface="Times New Roman" panose="02020603050405020304" pitchFamily="18" charset="0"/>
                <a:ea typeface="Times New Roman" panose="02020603050405020304" pitchFamily="18" charset="0"/>
              </a:rPr>
              <a:t>G = (V, E)</a:t>
            </a:r>
            <a:r>
              <a:rPr lang="vi-VN" dirty="0">
                <a:solidFill>
                  <a:srgbClr val="000000"/>
                </a:solidFill>
                <a:latin typeface="Times New Roman" panose="02020603050405020304" pitchFamily="18" charset="0"/>
                <a:ea typeface="Times New Roman" panose="02020603050405020304" pitchFamily="18" charset="0"/>
              </a:rPr>
              <a:t> với các cạnh có trọng số không âm, có dữ liệu nhập vào là ma trận trọng số </a:t>
            </a:r>
            <a:r>
              <a:rPr lang="vi-VN" b="1" dirty="0">
                <a:solidFill>
                  <a:srgbClr val="000000"/>
                </a:solidFill>
                <a:latin typeface="Times New Roman" panose="02020603050405020304" pitchFamily="18" charset="0"/>
                <a:ea typeface="Times New Roman" panose="02020603050405020304" pitchFamily="18" charset="0"/>
              </a:rPr>
              <a:t>L</a:t>
            </a:r>
            <a:r>
              <a:rPr lang="vi-VN" dirty="0">
                <a:solidFill>
                  <a:srgbClr val="000000"/>
                </a:solidFill>
                <a:latin typeface="Times New Roman" panose="02020603050405020304" pitchFamily="18" charset="0"/>
                <a:ea typeface="Times New Roman" panose="02020603050405020304" pitchFamily="18" charset="0"/>
              </a:rPr>
              <a:t> và 2 đỉnh </a:t>
            </a:r>
            <a:r>
              <a:rPr lang="vi-VN" b="1" dirty="0">
                <a:solidFill>
                  <a:srgbClr val="000000"/>
                </a:solidFill>
                <a:latin typeface="Times New Roman" panose="02020603050405020304" pitchFamily="18" charset="0"/>
                <a:ea typeface="Times New Roman" panose="02020603050405020304" pitchFamily="18" charset="0"/>
              </a:rPr>
              <a:t>x, y</a:t>
            </a:r>
            <a:r>
              <a:rPr lang="vi-VN" dirty="0">
                <a:solidFill>
                  <a:srgbClr val="000000"/>
                </a:solidFill>
                <a:latin typeface="Times New Roman" panose="02020603050405020304" pitchFamily="18" charset="0"/>
                <a:ea typeface="Times New Roman" panose="02020603050405020304" pitchFamily="18" charset="0"/>
              </a:rPr>
              <a:t> cho trước. Việc ta cần làm là tìm đường đi ngắn nhất từ </a:t>
            </a:r>
            <a:r>
              <a:rPr lang="vi-VN" b="1" dirty="0">
                <a:solidFill>
                  <a:srgbClr val="000000"/>
                </a:solidFill>
                <a:latin typeface="Times New Roman" panose="02020603050405020304" pitchFamily="18" charset="0"/>
                <a:ea typeface="Times New Roman" panose="02020603050405020304" pitchFamily="18" charset="0"/>
              </a:rPr>
              <a:t>x</a:t>
            </a:r>
            <a:r>
              <a:rPr lang="vi-VN" dirty="0">
                <a:solidFill>
                  <a:srgbClr val="000000"/>
                </a:solidFill>
                <a:latin typeface="Times New Roman" panose="02020603050405020304" pitchFamily="18" charset="0"/>
                <a:ea typeface="Times New Roman" panose="02020603050405020304" pitchFamily="18" charset="0"/>
              </a:rPr>
              <a:t> đến </a:t>
            </a:r>
            <a:r>
              <a:rPr lang="vi-VN" b="1" dirty="0">
                <a:solidFill>
                  <a:srgbClr val="000000"/>
                </a:solidFill>
                <a:latin typeface="Times New Roman" panose="02020603050405020304" pitchFamily="18" charset="0"/>
                <a:ea typeface="Times New Roman" panose="02020603050405020304" pitchFamily="18" charset="0"/>
              </a:rPr>
              <a:t>y</a:t>
            </a:r>
            <a:r>
              <a:rPr lang="vi-VN" dirty="0">
                <a:solidFill>
                  <a:srgbClr val="000000"/>
                </a:solidFill>
                <a:latin typeface="Times New Roman" panose="02020603050405020304" pitchFamily="18" charset="0"/>
                <a:ea typeface="Times New Roman" panose="02020603050405020304" pitchFamily="18" charset="0"/>
              </a:rPr>
              <a:t> trong đồ thị </a:t>
            </a:r>
            <a:r>
              <a:rPr lang="vi-VN" b="1" dirty="0">
                <a:solidFill>
                  <a:srgbClr val="000000"/>
                </a:solidFill>
                <a:latin typeface="Times New Roman" panose="02020603050405020304" pitchFamily="18" charset="0"/>
                <a:ea typeface="Times New Roman" panose="02020603050405020304" pitchFamily="18" charset="0"/>
              </a:rPr>
              <a:t>G</a:t>
            </a:r>
            <a:r>
              <a:rPr lang="vi-VN" dirty="0">
                <a:solidFill>
                  <a:srgbClr val="000000"/>
                </a:solidFill>
                <a:latin typeface="Times New Roman" panose="02020603050405020304" pitchFamily="18" charset="0"/>
                <a:ea typeface="Times New Roman" panose="02020603050405020304" pitchFamily="18" charset="0"/>
              </a:rPr>
              <a:t>.</a:t>
            </a:r>
            <a:endParaRPr lang="en-US" dirty="0">
              <a:solidFill>
                <a:srgbClr val="000000"/>
              </a:solidFill>
              <a:latin typeface="Times New Roman" panose="02020603050405020304" pitchFamily="18" charset="0"/>
              <a:ea typeface="Times New Roman" panose="02020603050405020304" pitchFamily="18" charset="0"/>
            </a:endParaRPr>
          </a:p>
          <a:p>
            <a:pPr marL="6350" marR="0" indent="-6350">
              <a:lnSpc>
                <a:spcPct val="105000"/>
              </a:lnSpc>
              <a:spcBef>
                <a:spcPts val="0"/>
              </a:spcBef>
              <a:spcAft>
                <a:spcPts val="670"/>
              </a:spcAft>
            </a:pPr>
            <a:r>
              <a:rPr lang="vi-VN" dirty="0">
                <a:solidFill>
                  <a:srgbClr val="000000"/>
                </a:solidFill>
                <a:latin typeface="Times New Roman" panose="02020603050405020304" pitchFamily="18" charset="0"/>
                <a:ea typeface="Times New Roman" panose="02020603050405020304" pitchFamily="18" charset="0"/>
              </a:rPr>
              <a:t>Việc chúng ta cần làm là chỉ ra đỉnh </a:t>
            </a:r>
            <a:r>
              <a:rPr lang="vi-VN" b="1" dirty="0">
                <a:solidFill>
                  <a:srgbClr val="000000"/>
                </a:solidFill>
                <a:latin typeface="Times New Roman" panose="02020603050405020304" pitchFamily="18" charset="0"/>
                <a:ea typeface="Times New Roman" panose="02020603050405020304" pitchFamily="18" charset="0"/>
              </a:rPr>
              <a:t>v</a:t>
            </a:r>
            <a:r>
              <a:rPr lang="vi-VN" dirty="0">
                <a:solidFill>
                  <a:srgbClr val="000000"/>
                </a:solidFill>
                <a:latin typeface="Times New Roman" panose="02020603050405020304" pitchFamily="18" charset="0"/>
                <a:ea typeface="Times New Roman" panose="02020603050405020304" pitchFamily="18" charset="0"/>
              </a:rPr>
              <a:t> bất kì sao cho </a:t>
            </a:r>
            <a:r>
              <a:rPr lang="vi-VN" b="1" dirty="0">
                <a:solidFill>
                  <a:srgbClr val="000000"/>
                </a:solidFill>
                <a:latin typeface="Times New Roman" panose="02020603050405020304" pitchFamily="18" charset="0"/>
                <a:ea typeface="Times New Roman" panose="02020603050405020304" pitchFamily="18" charset="0"/>
              </a:rPr>
              <a:t>x -&gt; v</a:t>
            </a:r>
            <a:r>
              <a:rPr lang="vi-VN" dirty="0">
                <a:solidFill>
                  <a:srgbClr val="000000"/>
                </a:solidFill>
                <a:latin typeface="Times New Roman" panose="02020603050405020304" pitchFamily="18" charset="0"/>
                <a:ea typeface="Times New Roman" panose="02020603050405020304" pitchFamily="18" charset="0"/>
              </a:rPr>
              <a:t> là đường đi ngắn nhất. Ta gọi </a:t>
            </a:r>
            <a:r>
              <a:rPr lang="vi-VN" b="1" dirty="0">
                <a:solidFill>
                  <a:srgbClr val="000000"/>
                </a:solidFill>
                <a:latin typeface="Times New Roman" panose="02020603050405020304" pitchFamily="18" charset="0"/>
                <a:ea typeface="Times New Roman" panose="02020603050405020304" pitchFamily="18" charset="0"/>
              </a:rPr>
              <a:t>length[v]</a:t>
            </a:r>
            <a:r>
              <a:rPr lang="vi-VN" dirty="0">
                <a:solidFill>
                  <a:srgbClr val="000000"/>
                </a:solidFill>
                <a:latin typeface="Times New Roman" panose="02020603050405020304" pitchFamily="18" charset="0"/>
                <a:ea typeface="Times New Roman" panose="02020603050405020304" pitchFamily="18" charset="0"/>
              </a:rPr>
              <a:t> là giá trị đường đi ngắn nhất từ </a:t>
            </a:r>
            <a:r>
              <a:rPr lang="vi-VN" b="1" dirty="0">
                <a:solidFill>
                  <a:srgbClr val="000000"/>
                </a:solidFill>
                <a:latin typeface="Times New Roman" panose="02020603050405020304" pitchFamily="18" charset="0"/>
                <a:ea typeface="Times New Roman" panose="02020603050405020304" pitchFamily="18" charset="0"/>
              </a:rPr>
              <a:t>x -&gt; v</a:t>
            </a:r>
            <a:r>
              <a:rPr lang="vi-VN" dirty="0">
                <a:solidFill>
                  <a:srgbClr val="000000"/>
                </a:solidFill>
                <a:latin typeface="Times New Roman" panose="02020603050405020304" pitchFamily="18" charset="0"/>
                <a:ea typeface="Times New Roman" panose="02020603050405020304" pitchFamily="18" charset="0"/>
              </a:rPr>
              <a:t>, có thể hiểu </a:t>
            </a:r>
            <a:r>
              <a:rPr lang="vi-VN" b="1" dirty="0">
                <a:solidFill>
                  <a:srgbClr val="000000"/>
                </a:solidFill>
                <a:latin typeface="Times New Roman" panose="02020603050405020304" pitchFamily="18" charset="0"/>
                <a:ea typeface="Times New Roman" panose="02020603050405020304" pitchFamily="18" charset="0"/>
              </a:rPr>
              <a:t>length[v]</a:t>
            </a:r>
            <a:r>
              <a:rPr lang="vi-VN" dirty="0">
                <a:solidFill>
                  <a:srgbClr val="000000"/>
                </a:solidFill>
                <a:latin typeface="Times New Roman" panose="02020603050405020304" pitchFamily="18" charset="0"/>
                <a:ea typeface="Times New Roman" panose="02020603050405020304" pitchFamily="18" charset="0"/>
              </a:rPr>
              <a:t> là giá trị đường đi ngắn nhất trong các đường đi từ đỉnh </a:t>
            </a:r>
            <a:r>
              <a:rPr lang="vi-VN" b="1" dirty="0">
                <a:solidFill>
                  <a:srgbClr val="000000"/>
                </a:solidFill>
                <a:latin typeface="Times New Roman" panose="02020603050405020304" pitchFamily="18" charset="0"/>
                <a:ea typeface="Times New Roman" panose="02020603050405020304" pitchFamily="18" charset="0"/>
              </a:rPr>
              <a:t>x</a:t>
            </a:r>
            <a:r>
              <a:rPr lang="vi-VN" dirty="0">
                <a:solidFill>
                  <a:srgbClr val="000000"/>
                </a:solidFill>
                <a:latin typeface="Times New Roman" panose="02020603050405020304" pitchFamily="18" charset="0"/>
                <a:ea typeface="Times New Roman" panose="02020603050405020304" pitchFamily="18" charset="0"/>
              </a:rPr>
              <a:t> qua các đỉnh trong tập hợp S (nếu có) rồi đến </a:t>
            </a:r>
            <a:r>
              <a:rPr lang="vi-VN" b="1" dirty="0">
                <a:solidFill>
                  <a:srgbClr val="000000"/>
                </a:solidFill>
                <a:latin typeface="Times New Roman" panose="02020603050405020304" pitchFamily="18" charset="0"/>
                <a:ea typeface="Times New Roman" panose="02020603050405020304" pitchFamily="18" charset="0"/>
              </a:rPr>
              <a:t>v</a:t>
            </a:r>
            <a:r>
              <a:rPr lang="vi-VN" dirty="0">
                <a:solidFill>
                  <a:srgbClr val="000000"/>
                </a:solidFill>
                <a:latin typeface="Times New Roman" panose="02020603050405020304" pitchFamily="18" charset="0"/>
                <a:ea typeface="Times New Roman" panose="02020603050405020304" pitchFamily="18" charset="0"/>
              </a:rPr>
              <a:t>.</a:t>
            </a:r>
            <a:endParaRPr lang="en-US"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8386525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77334" y="239282"/>
            <a:ext cx="8596668" cy="820397"/>
          </a:xfrm>
        </p:spPr>
        <p:txBody>
          <a:bodyPr>
            <a:normAutofit/>
          </a:bodyPr>
          <a:lstStyle/>
          <a:p>
            <a:r>
              <a:rPr lang="en-US" sz="4000" dirty="0" err="1">
                <a:latin typeface="Times New Roman" panose="02020603050405020304" pitchFamily="18" charset="0"/>
                <a:cs typeface="Times New Roman" panose="02020603050405020304" pitchFamily="18" charset="0"/>
              </a:rPr>
              <a:t>Phần</a:t>
            </a:r>
            <a:r>
              <a:rPr lang="en-US" sz="4000" dirty="0">
                <a:latin typeface="Times New Roman" panose="02020603050405020304" pitchFamily="18" charset="0"/>
                <a:cs typeface="Times New Roman" panose="02020603050405020304" pitchFamily="18" charset="0"/>
              </a:rPr>
              <a:t> II: </a:t>
            </a:r>
            <a:r>
              <a:rPr lang="en-US" sz="4000" dirty="0" err="1">
                <a:latin typeface="Times New Roman" panose="02020603050405020304" pitchFamily="18" charset="0"/>
                <a:cs typeface="Times New Roman" panose="02020603050405020304" pitchFamily="18" charset="0"/>
              </a:rPr>
              <a:t>Thiết</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kế</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phần</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mềm</a:t>
            </a:r>
            <a:endParaRPr lang="en-US" sz="4000" dirty="0"/>
          </a:p>
        </p:txBody>
      </p:sp>
      <p:sp>
        <p:nvSpPr>
          <p:cNvPr id="6" name="Rectangle 5"/>
          <p:cNvSpPr/>
          <p:nvPr/>
        </p:nvSpPr>
        <p:spPr>
          <a:xfrm>
            <a:off x="1458482" y="1102408"/>
            <a:ext cx="6096000" cy="4814138"/>
          </a:xfrm>
          <a:prstGeom prst="rect">
            <a:avLst/>
          </a:prstGeom>
        </p:spPr>
        <p:txBody>
          <a:bodyPr>
            <a:spAutoFit/>
          </a:bodyPr>
          <a:lstStyle/>
          <a:p>
            <a:pPr marL="6350" marR="0" indent="-6350">
              <a:lnSpc>
                <a:spcPct val="105000"/>
              </a:lnSpc>
              <a:spcBef>
                <a:spcPts val="0"/>
              </a:spcBef>
              <a:spcAft>
                <a:spcPts val="670"/>
              </a:spcAft>
            </a:pPr>
            <a:r>
              <a:rPr lang="vi-VN" dirty="0">
                <a:solidFill>
                  <a:srgbClr val="000000"/>
                </a:solidFill>
                <a:latin typeface="Times New Roman" panose="02020603050405020304" pitchFamily="18" charset="0"/>
                <a:ea typeface="Times New Roman" panose="02020603050405020304" pitchFamily="18" charset="0"/>
              </a:rPr>
              <a:t>Thuật toán:</a:t>
            </a:r>
            <a:endParaRPr lang="en-US" dirty="0">
              <a:solidFill>
                <a:srgbClr val="000000"/>
              </a:solidFill>
              <a:latin typeface="Times New Roman" panose="02020603050405020304" pitchFamily="18" charset="0"/>
              <a:ea typeface="Times New Roman" panose="02020603050405020304" pitchFamily="18" charset="0"/>
            </a:endParaRPr>
          </a:p>
          <a:p>
            <a:pPr marL="342900" marR="0" lvl="0" indent="-342900">
              <a:lnSpc>
                <a:spcPct val="105000"/>
              </a:lnSpc>
              <a:spcBef>
                <a:spcPts val="0"/>
              </a:spcBef>
              <a:spcAft>
                <a:spcPts val="670"/>
              </a:spcAft>
              <a:tabLst>
                <a:tab pos="457200" algn="l"/>
              </a:tabLst>
            </a:pPr>
            <a:r>
              <a:rPr lang="vi-VN" dirty="0">
                <a:solidFill>
                  <a:srgbClr val="000000"/>
                </a:solidFill>
                <a:latin typeface="Times New Roman" panose="02020603050405020304" pitchFamily="18" charset="0"/>
                <a:ea typeface="Times New Roman" panose="02020603050405020304" pitchFamily="18" charset="0"/>
              </a:rPr>
              <a:t>Khởi tạo các mảng </a:t>
            </a:r>
            <a:r>
              <a:rPr lang="vi-VN" b="1" dirty="0">
                <a:solidFill>
                  <a:srgbClr val="000000"/>
                </a:solidFill>
                <a:latin typeface="Times New Roman" panose="02020603050405020304" pitchFamily="18" charset="0"/>
                <a:ea typeface="Times New Roman" panose="02020603050405020304" pitchFamily="18" charset="0"/>
              </a:rPr>
              <a:t>n </a:t>
            </a:r>
            <a:r>
              <a:rPr lang="vi-VN" dirty="0">
                <a:solidFill>
                  <a:srgbClr val="000000"/>
                </a:solidFill>
                <a:latin typeface="Times New Roman" panose="02020603050405020304" pitchFamily="18" charset="0"/>
                <a:ea typeface="Times New Roman" panose="02020603050405020304" pitchFamily="18" charset="0"/>
              </a:rPr>
              <a:t>phần tử: </a:t>
            </a:r>
            <a:r>
              <a:rPr lang="vi-VN" b="1" dirty="0">
                <a:solidFill>
                  <a:srgbClr val="000000"/>
                </a:solidFill>
                <a:latin typeface="Times New Roman" panose="02020603050405020304" pitchFamily="18" charset="0"/>
                <a:ea typeface="Times New Roman" panose="02020603050405020304" pitchFamily="18" charset="0"/>
              </a:rPr>
              <a:t>label, length, prev</a:t>
            </a:r>
            <a:r>
              <a:rPr lang="vi-VN" dirty="0">
                <a:solidFill>
                  <a:srgbClr val="000000"/>
                </a:solidFill>
                <a:latin typeface="Times New Roman" panose="02020603050405020304" pitchFamily="18" charset="0"/>
                <a:ea typeface="Times New Roman" panose="02020603050405020304" pitchFamily="18" charset="0"/>
              </a:rPr>
              <a:t>. Gán </a:t>
            </a:r>
            <a:r>
              <a:rPr lang="vi-VN" b="1" dirty="0">
                <a:solidFill>
                  <a:srgbClr val="000000"/>
                </a:solidFill>
                <a:latin typeface="Times New Roman" panose="02020603050405020304" pitchFamily="18" charset="0"/>
                <a:ea typeface="Times New Roman" panose="02020603050405020304" pitchFamily="18" charset="0"/>
              </a:rPr>
              <a:t>label[k] = 1, length[k] = -1 (inf), prev[k] = -1</a:t>
            </a:r>
            <a:r>
              <a:rPr lang="vi-VN" dirty="0">
                <a:solidFill>
                  <a:srgbClr val="000000"/>
                </a:solidFill>
                <a:latin typeface="Times New Roman" panose="02020603050405020304" pitchFamily="18" charset="0"/>
                <a:ea typeface="Times New Roman" panose="02020603050405020304" pitchFamily="18" charset="0"/>
              </a:rPr>
              <a:t> với </a:t>
            </a:r>
            <a:r>
              <a:rPr lang="vi-VN" b="1" dirty="0">
                <a:solidFill>
                  <a:srgbClr val="000000"/>
                </a:solidFill>
                <a:latin typeface="Times New Roman" panose="02020603050405020304" pitchFamily="18" charset="0"/>
                <a:ea typeface="Times New Roman" panose="02020603050405020304" pitchFamily="18" charset="0"/>
              </a:rPr>
              <a:t>k</a:t>
            </a:r>
            <a:r>
              <a:rPr lang="vi-VN" dirty="0">
                <a:solidFill>
                  <a:srgbClr val="000000"/>
                </a:solidFill>
                <a:latin typeface="Times New Roman" panose="02020603050405020304" pitchFamily="18" charset="0"/>
                <a:ea typeface="Times New Roman" panose="02020603050405020304" pitchFamily="18" charset="0"/>
              </a:rPr>
              <a:t> chạy từ </a:t>
            </a:r>
            <a:r>
              <a:rPr lang="vi-VN" b="1" dirty="0">
                <a:solidFill>
                  <a:srgbClr val="000000"/>
                </a:solidFill>
                <a:latin typeface="Times New Roman" panose="02020603050405020304" pitchFamily="18" charset="0"/>
                <a:ea typeface="Times New Roman" panose="02020603050405020304" pitchFamily="18" charset="0"/>
              </a:rPr>
              <a:t>0 -&gt; n – 1</a:t>
            </a:r>
            <a:r>
              <a:rPr lang="vi-VN" dirty="0">
                <a:solidFill>
                  <a:srgbClr val="000000"/>
                </a:solidFill>
                <a:latin typeface="Times New Roman" panose="02020603050405020304" pitchFamily="18" charset="0"/>
                <a:ea typeface="Times New Roman" panose="02020603050405020304" pitchFamily="18" charset="0"/>
              </a:rPr>
              <a:t>. Gán </a:t>
            </a:r>
            <a:r>
              <a:rPr lang="vi-VN" b="1" dirty="0">
                <a:solidFill>
                  <a:srgbClr val="000000"/>
                </a:solidFill>
                <a:latin typeface="Times New Roman" panose="02020603050405020304" pitchFamily="18" charset="0"/>
                <a:ea typeface="Times New Roman" panose="02020603050405020304" pitchFamily="18" charset="0"/>
              </a:rPr>
              <a:t>length[first] = 0</a:t>
            </a:r>
            <a:endParaRPr lang="en-US" dirty="0">
              <a:solidFill>
                <a:srgbClr val="000000"/>
              </a:solidFill>
              <a:latin typeface="Times New Roman" panose="02020603050405020304" pitchFamily="18" charset="0"/>
              <a:ea typeface="Times New Roman" panose="02020603050405020304" pitchFamily="18" charset="0"/>
            </a:endParaRPr>
          </a:p>
          <a:p>
            <a:pPr marL="342900" marR="0" lvl="0" indent="-342900">
              <a:lnSpc>
                <a:spcPct val="105000"/>
              </a:lnSpc>
              <a:spcBef>
                <a:spcPts val="0"/>
              </a:spcBef>
              <a:spcAft>
                <a:spcPts val="670"/>
              </a:spcAft>
              <a:tabLst>
                <a:tab pos="457200" algn="l"/>
              </a:tabLst>
            </a:pPr>
            <a:r>
              <a:rPr lang="vi-VN" dirty="0">
                <a:solidFill>
                  <a:srgbClr val="000000"/>
                </a:solidFill>
                <a:latin typeface="Times New Roman" panose="02020603050405020304" pitchFamily="18" charset="0"/>
                <a:ea typeface="Times New Roman" panose="02020603050405020304" pitchFamily="18" charset="0"/>
              </a:rPr>
              <a:t>Chọn đỉnh </a:t>
            </a:r>
            <a:r>
              <a:rPr lang="vi-VN" b="1" dirty="0">
                <a:solidFill>
                  <a:srgbClr val="000000"/>
                </a:solidFill>
                <a:latin typeface="Times New Roman" panose="02020603050405020304" pitchFamily="18" charset="0"/>
                <a:ea typeface="Times New Roman" panose="02020603050405020304" pitchFamily="18" charset="0"/>
              </a:rPr>
              <a:t>v</a:t>
            </a:r>
            <a:r>
              <a:rPr lang="vi-VN" dirty="0">
                <a:solidFill>
                  <a:srgbClr val="000000"/>
                </a:solidFill>
                <a:latin typeface="Times New Roman" panose="02020603050405020304" pitchFamily="18" charset="0"/>
                <a:ea typeface="Times New Roman" panose="02020603050405020304" pitchFamily="18" charset="0"/>
              </a:rPr>
              <a:t> trong mảng sao cho </a:t>
            </a:r>
            <a:r>
              <a:rPr lang="vi-VN" b="1" dirty="0">
                <a:solidFill>
                  <a:srgbClr val="000000"/>
                </a:solidFill>
                <a:latin typeface="Times New Roman" panose="02020603050405020304" pitchFamily="18" charset="0"/>
                <a:ea typeface="Times New Roman" panose="02020603050405020304" pitchFamily="18" charset="0"/>
              </a:rPr>
              <a:t>length[k]</a:t>
            </a:r>
            <a:r>
              <a:rPr lang="vi-VN" dirty="0">
                <a:solidFill>
                  <a:srgbClr val="000000"/>
                </a:solidFill>
                <a:latin typeface="Times New Roman" panose="02020603050405020304" pitchFamily="18" charset="0"/>
                <a:ea typeface="Times New Roman" panose="02020603050405020304" pitchFamily="18" charset="0"/>
              </a:rPr>
              <a:t> là nhỏ nhất. Sau đó gán </a:t>
            </a:r>
            <a:r>
              <a:rPr lang="vi-VN" b="1" dirty="0">
                <a:solidFill>
                  <a:srgbClr val="000000"/>
                </a:solidFill>
                <a:latin typeface="Times New Roman" panose="02020603050405020304" pitchFamily="18" charset="0"/>
                <a:ea typeface="Times New Roman" panose="02020603050405020304" pitchFamily="18" charset="0"/>
              </a:rPr>
              <a:t>label[k] = 0 </a:t>
            </a:r>
            <a:r>
              <a:rPr lang="vi-VN" dirty="0">
                <a:solidFill>
                  <a:srgbClr val="000000"/>
                </a:solidFill>
                <a:latin typeface="Times New Roman" panose="02020603050405020304" pitchFamily="18" charset="0"/>
                <a:ea typeface="Times New Roman" panose="02020603050405020304" pitchFamily="18" charset="0"/>
              </a:rPr>
              <a:t>(Đã đánh dấu)</a:t>
            </a:r>
            <a:endParaRPr lang="en-US" dirty="0">
              <a:solidFill>
                <a:srgbClr val="000000"/>
              </a:solidFill>
              <a:latin typeface="Times New Roman" panose="02020603050405020304" pitchFamily="18" charset="0"/>
              <a:ea typeface="Times New Roman" panose="02020603050405020304" pitchFamily="18" charset="0"/>
            </a:endParaRPr>
          </a:p>
          <a:p>
            <a:pPr marL="342900" marR="0" lvl="0" indent="-342900">
              <a:lnSpc>
                <a:spcPct val="105000"/>
              </a:lnSpc>
              <a:spcBef>
                <a:spcPts val="0"/>
              </a:spcBef>
              <a:spcAft>
                <a:spcPts val="670"/>
              </a:spcAft>
              <a:buFont typeface="+mj-lt"/>
              <a:buAutoNum type="arabicPeriod" startAt="3"/>
              <a:tabLst>
                <a:tab pos="457200" algn="l"/>
              </a:tabLst>
            </a:pPr>
            <a:r>
              <a:rPr lang="vi-VN" dirty="0">
                <a:solidFill>
                  <a:srgbClr val="000000"/>
                </a:solidFill>
                <a:latin typeface="Times New Roman" panose="02020603050405020304" pitchFamily="18" charset="0"/>
                <a:ea typeface="Times New Roman" panose="02020603050405020304" pitchFamily="18" charset="0"/>
              </a:rPr>
              <a:t>Tạo vòng lặp với biến chạy </a:t>
            </a:r>
            <a:r>
              <a:rPr lang="vi-VN" b="1" dirty="0">
                <a:solidFill>
                  <a:srgbClr val="000000"/>
                </a:solidFill>
                <a:latin typeface="Times New Roman" panose="02020603050405020304" pitchFamily="18" charset="0"/>
                <a:ea typeface="Times New Roman" panose="02020603050405020304" pitchFamily="18" charset="0"/>
              </a:rPr>
              <a:t>k</a:t>
            </a:r>
            <a:r>
              <a:rPr lang="vi-VN" dirty="0">
                <a:solidFill>
                  <a:srgbClr val="000000"/>
                </a:solidFill>
                <a:latin typeface="Times New Roman" panose="02020603050405020304" pitchFamily="18" charset="0"/>
                <a:ea typeface="Times New Roman" panose="02020603050405020304" pitchFamily="18" charset="0"/>
              </a:rPr>
              <a:t>, xét nếu </a:t>
            </a:r>
            <a:r>
              <a:rPr lang="vi-VN" b="1" dirty="0">
                <a:solidFill>
                  <a:srgbClr val="000000"/>
                </a:solidFill>
                <a:latin typeface="Times New Roman" panose="02020603050405020304" pitchFamily="18" charset="0"/>
                <a:ea typeface="Times New Roman" panose="02020603050405020304" pitchFamily="18" charset="0"/>
              </a:rPr>
              <a:t>label[k] = 1 </a:t>
            </a:r>
            <a:r>
              <a:rPr lang="vi-VN" dirty="0">
                <a:solidFill>
                  <a:srgbClr val="000000"/>
                </a:solidFill>
                <a:latin typeface="Times New Roman" panose="02020603050405020304" pitchFamily="18" charset="0"/>
                <a:ea typeface="Times New Roman" panose="02020603050405020304" pitchFamily="18" charset="0"/>
              </a:rPr>
              <a:t>(Chưa đánh dấu) và có đường đi từ </a:t>
            </a:r>
            <a:r>
              <a:rPr lang="vi-VN" b="1" dirty="0">
                <a:solidFill>
                  <a:srgbClr val="000000"/>
                </a:solidFill>
                <a:latin typeface="Times New Roman" panose="02020603050405020304" pitchFamily="18" charset="0"/>
                <a:ea typeface="Times New Roman" panose="02020603050405020304" pitchFamily="18" charset="0"/>
              </a:rPr>
              <a:t>v -&gt; k</a:t>
            </a:r>
            <a:r>
              <a:rPr lang="vi-VN" dirty="0">
                <a:solidFill>
                  <a:srgbClr val="000000"/>
                </a:solidFill>
                <a:latin typeface="Times New Roman" panose="02020603050405020304" pitchFamily="18" charset="0"/>
                <a:ea typeface="Times New Roman" panose="02020603050405020304" pitchFamily="18" charset="0"/>
              </a:rPr>
              <a:t>: Nếu </a:t>
            </a:r>
            <a:r>
              <a:rPr lang="vi-VN" b="1" dirty="0">
                <a:solidFill>
                  <a:srgbClr val="000000"/>
                </a:solidFill>
                <a:latin typeface="Times New Roman" panose="02020603050405020304" pitchFamily="18" charset="0"/>
                <a:ea typeface="Times New Roman" panose="02020603050405020304" pitchFamily="18" charset="0"/>
              </a:rPr>
              <a:t>length[k] &gt; length[v] + </a:t>
            </a:r>
            <a:r>
              <a:rPr lang="vi-VN" dirty="0">
                <a:solidFill>
                  <a:srgbClr val="000000"/>
                </a:solidFill>
                <a:latin typeface="Times New Roman" panose="02020603050405020304" pitchFamily="18" charset="0"/>
                <a:ea typeface="Times New Roman" panose="02020603050405020304" pitchFamily="18" charset="0"/>
              </a:rPr>
              <a:t>trọng số từ </a:t>
            </a:r>
            <a:r>
              <a:rPr lang="vi-VN" b="1" dirty="0">
                <a:solidFill>
                  <a:srgbClr val="000000"/>
                </a:solidFill>
                <a:latin typeface="Times New Roman" panose="02020603050405020304" pitchFamily="18" charset="0"/>
                <a:ea typeface="Times New Roman" panose="02020603050405020304" pitchFamily="18" charset="0"/>
              </a:rPr>
              <a:t>v -&gt; k</a:t>
            </a:r>
            <a:r>
              <a:rPr lang="vi-VN" dirty="0">
                <a:solidFill>
                  <a:srgbClr val="000000"/>
                </a:solidFill>
                <a:latin typeface="Times New Roman" panose="02020603050405020304" pitchFamily="18" charset="0"/>
                <a:ea typeface="Times New Roman" panose="02020603050405020304" pitchFamily="18" charset="0"/>
              </a:rPr>
              <a:t> hoặc </a:t>
            </a:r>
            <a:r>
              <a:rPr lang="vi-VN" b="1" dirty="0">
                <a:solidFill>
                  <a:srgbClr val="000000"/>
                </a:solidFill>
                <a:latin typeface="Times New Roman" panose="02020603050405020304" pitchFamily="18" charset="0"/>
                <a:ea typeface="Times New Roman" panose="02020603050405020304" pitchFamily="18" charset="0"/>
              </a:rPr>
              <a:t>length[k] = inf</a:t>
            </a:r>
            <a:r>
              <a:rPr lang="vi-VN" dirty="0">
                <a:solidFill>
                  <a:srgbClr val="000000"/>
                </a:solidFill>
                <a:latin typeface="Times New Roman" panose="02020603050405020304" pitchFamily="18" charset="0"/>
                <a:ea typeface="Times New Roman" panose="02020603050405020304" pitchFamily="18" charset="0"/>
              </a:rPr>
              <a:t>, có nghĩa là nếu ta tìm được 1 đường từ </a:t>
            </a:r>
            <a:r>
              <a:rPr lang="vi-VN" b="1" dirty="0">
                <a:solidFill>
                  <a:srgbClr val="000000"/>
                </a:solidFill>
                <a:latin typeface="Times New Roman" panose="02020603050405020304" pitchFamily="18" charset="0"/>
                <a:ea typeface="Times New Roman" panose="02020603050405020304" pitchFamily="18" charset="0"/>
              </a:rPr>
              <a:t>v -&gt; k</a:t>
            </a:r>
            <a:r>
              <a:rPr lang="vi-VN" dirty="0">
                <a:solidFill>
                  <a:srgbClr val="000000"/>
                </a:solidFill>
                <a:latin typeface="Times New Roman" panose="02020603050405020304" pitchFamily="18" charset="0"/>
                <a:ea typeface="Times New Roman" panose="02020603050405020304" pitchFamily="18" charset="0"/>
              </a:rPr>
              <a:t> là nhỏ nhất, hoặc là chưa tìm được đường nào ngắn nhất (inf) =&gt; Gán </a:t>
            </a:r>
            <a:r>
              <a:rPr lang="vi-VN" b="1" dirty="0">
                <a:solidFill>
                  <a:srgbClr val="000000"/>
                </a:solidFill>
                <a:latin typeface="Times New Roman" panose="02020603050405020304" pitchFamily="18" charset="0"/>
                <a:ea typeface="Times New Roman" panose="02020603050405020304" pitchFamily="18" charset="0"/>
              </a:rPr>
              <a:t>length[k] = length[v] + </a:t>
            </a:r>
            <a:r>
              <a:rPr lang="vi-VN" dirty="0">
                <a:solidFill>
                  <a:srgbClr val="000000"/>
                </a:solidFill>
                <a:latin typeface="Times New Roman" panose="02020603050405020304" pitchFamily="18" charset="0"/>
                <a:ea typeface="Times New Roman" panose="02020603050405020304" pitchFamily="18" charset="0"/>
              </a:rPr>
              <a:t>trọng số </a:t>
            </a:r>
            <a:r>
              <a:rPr lang="vi-VN" b="1" dirty="0">
                <a:solidFill>
                  <a:srgbClr val="000000"/>
                </a:solidFill>
                <a:latin typeface="Times New Roman" panose="02020603050405020304" pitchFamily="18" charset="0"/>
                <a:ea typeface="Times New Roman" panose="02020603050405020304" pitchFamily="18" charset="0"/>
              </a:rPr>
              <a:t>v -&gt; k</a:t>
            </a:r>
            <a:r>
              <a:rPr lang="vi-VN" dirty="0">
                <a:solidFill>
                  <a:srgbClr val="000000"/>
                </a:solidFill>
                <a:latin typeface="Times New Roman" panose="02020603050405020304" pitchFamily="18" charset="0"/>
                <a:ea typeface="Times New Roman" panose="02020603050405020304" pitchFamily="18" charset="0"/>
              </a:rPr>
              <a:t>, </a:t>
            </a:r>
            <a:r>
              <a:rPr lang="vi-VN" b="1" dirty="0">
                <a:solidFill>
                  <a:srgbClr val="000000"/>
                </a:solidFill>
                <a:latin typeface="Times New Roman" panose="02020603050405020304" pitchFamily="18" charset="0"/>
                <a:ea typeface="Times New Roman" panose="02020603050405020304" pitchFamily="18" charset="0"/>
              </a:rPr>
              <a:t>prev[k] = v </a:t>
            </a:r>
            <a:r>
              <a:rPr lang="vi-VN" dirty="0">
                <a:solidFill>
                  <a:srgbClr val="000000"/>
                </a:solidFill>
                <a:latin typeface="Times New Roman" panose="02020603050405020304" pitchFamily="18" charset="0"/>
                <a:ea typeface="Times New Roman" panose="02020603050405020304" pitchFamily="18" charset="0"/>
              </a:rPr>
              <a:t>(Tạo vết chân đỉnh trước đó).</a:t>
            </a:r>
            <a:endParaRPr lang="en-US" dirty="0">
              <a:solidFill>
                <a:srgbClr val="000000"/>
              </a:solidFill>
              <a:latin typeface="Times New Roman" panose="02020603050405020304" pitchFamily="18" charset="0"/>
              <a:ea typeface="Times New Roman" panose="02020603050405020304" pitchFamily="18" charset="0"/>
            </a:endParaRPr>
          </a:p>
          <a:p>
            <a:pPr marL="342900" marR="0" lvl="0" indent="-342900">
              <a:lnSpc>
                <a:spcPct val="105000"/>
              </a:lnSpc>
              <a:spcBef>
                <a:spcPts val="0"/>
              </a:spcBef>
              <a:spcAft>
                <a:spcPts val="670"/>
              </a:spcAft>
              <a:buFont typeface="+mj-lt"/>
              <a:buAutoNum type="arabicPeriod" startAt="3"/>
              <a:tabLst>
                <a:tab pos="457200" algn="l"/>
              </a:tabLst>
            </a:pPr>
            <a:r>
              <a:rPr lang="vi-VN" dirty="0">
                <a:solidFill>
                  <a:srgbClr val="000000"/>
                </a:solidFill>
                <a:latin typeface="Times New Roman" panose="02020603050405020304" pitchFamily="18" charset="0"/>
                <a:ea typeface="Times New Roman" panose="02020603050405020304" pitchFamily="18" charset="0"/>
              </a:rPr>
              <a:t>Nếu </a:t>
            </a:r>
            <a:r>
              <a:rPr lang="vi-VN" b="1" dirty="0">
                <a:solidFill>
                  <a:srgbClr val="000000"/>
                </a:solidFill>
                <a:latin typeface="Times New Roman" panose="02020603050405020304" pitchFamily="18" charset="0"/>
                <a:ea typeface="Times New Roman" panose="02020603050405020304" pitchFamily="18" charset="0"/>
              </a:rPr>
              <a:t>label[last] = 0</a:t>
            </a:r>
            <a:r>
              <a:rPr lang="vi-VN" dirty="0">
                <a:solidFill>
                  <a:srgbClr val="000000"/>
                </a:solidFill>
                <a:latin typeface="Times New Roman" panose="02020603050405020304" pitchFamily="18" charset="0"/>
                <a:ea typeface="Times New Roman" panose="02020603050405020304" pitchFamily="18" charset="0"/>
              </a:rPr>
              <a:t> (Đã đánh dấu đỉnh đến), kết thúc vòng lặp. Nếu không thì quay lại bước 2.</a:t>
            </a:r>
            <a:endParaRPr lang="en-US"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3879688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677334" y="239282"/>
            <a:ext cx="8596668" cy="820397"/>
          </a:xfrm>
        </p:spPr>
        <p:txBody>
          <a:bodyPr>
            <a:normAutofit/>
          </a:bodyPr>
          <a:lstStyle/>
          <a:p>
            <a:r>
              <a:rPr lang="en-US" sz="4000" dirty="0" err="1">
                <a:latin typeface="Times New Roman" panose="02020603050405020304" pitchFamily="18" charset="0"/>
                <a:cs typeface="Times New Roman" panose="02020603050405020304" pitchFamily="18" charset="0"/>
              </a:rPr>
              <a:t>Phần</a:t>
            </a:r>
            <a:r>
              <a:rPr lang="en-US" sz="4000" dirty="0">
                <a:latin typeface="Times New Roman" panose="02020603050405020304" pitchFamily="18" charset="0"/>
                <a:cs typeface="Times New Roman" panose="02020603050405020304" pitchFamily="18" charset="0"/>
              </a:rPr>
              <a:t> II: </a:t>
            </a:r>
            <a:r>
              <a:rPr lang="en-US" sz="4000" dirty="0" err="1">
                <a:latin typeface="Times New Roman" panose="02020603050405020304" pitchFamily="18" charset="0"/>
                <a:cs typeface="Times New Roman" panose="02020603050405020304" pitchFamily="18" charset="0"/>
              </a:rPr>
              <a:t>Thiết</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kế</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phần</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mềm</a:t>
            </a:r>
            <a:endParaRPr lang="en-US" sz="4000" dirty="0"/>
          </a:p>
        </p:txBody>
      </p:sp>
      <p:sp>
        <p:nvSpPr>
          <p:cNvPr id="9" name="Rectangle 8"/>
          <p:cNvSpPr/>
          <p:nvPr/>
        </p:nvSpPr>
        <p:spPr>
          <a:xfrm>
            <a:off x="533817" y="1441171"/>
            <a:ext cx="2681119" cy="369332"/>
          </a:xfrm>
          <a:prstGeom prst="rect">
            <a:avLst/>
          </a:prstGeom>
        </p:spPr>
        <p:txBody>
          <a:bodyPr wrap="none">
            <a:spAutoFit/>
          </a:bodyPr>
          <a:lstStyle/>
          <a:p>
            <a:r>
              <a:rPr lang="vi-VN" dirty="0">
                <a:latin typeface="Times New Roman" panose="02020603050405020304" pitchFamily="18" charset="0"/>
                <a:ea typeface="Times New Roman" panose="02020603050405020304" pitchFamily="18" charset="0"/>
              </a:rPr>
              <a:t>VD: Ta có 1 đồ thị như sau</a:t>
            </a:r>
            <a:endParaRPr lang="en-US" sz="1600" dirty="0">
              <a:effectLst/>
              <a:latin typeface="Times New Roman" panose="02020603050405020304" pitchFamily="18" charset="0"/>
              <a:ea typeface="Times New Roman" panose="02020603050405020304" pitchFamily="18" charset="0"/>
            </a:endParaRPr>
          </a:p>
        </p:txBody>
      </p:sp>
      <p:pic>
        <p:nvPicPr>
          <p:cNvPr id="12" name="Picture 11" descr="Đồ thị đã cho.">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2206418" y="2087488"/>
            <a:ext cx="3848100" cy="2324100"/>
          </a:xfrm>
          <a:prstGeom prst="rect">
            <a:avLst/>
          </a:prstGeom>
          <a:noFill/>
          <a:ln>
            <a:noFill/>
          </a:ln>
        </p:spPr>
      </p:pic>
      <p:sp>
        <p:nvSpPr>
          <p:cNvPr id="10" name="Rectangle 9"/>
          <p:cNvSpPr/>
          <p:nvPr/>
        </p:nvSpPr>
        <p:spPr>
          <a:xfrm>
            <a:off x="1475574" y="4547772"/>
            <a:ext cx="6096000" cy="1026948"/>
          </a:xfrm>
          <a:prstGeom prst="rect">
            <a:avLst/>
          </a:prstGeom>
        </p:spPr>
        <p:txBody>
          <a:bodyPr>
            <a:spAutoFit/>
          </a:bodyPr>
          <a:lstStyle/>
          <a:p>
            <a:pPr marL="6350" marR="0" indent="-6350">
              <a:lnSpc>
                <a:spcPct val="105000"/>
              </a:lnSpc>
              <a:spcBef>
                <a:spcPts val="0"/>
              </a:spcBef>
              <a:spcAft>
                <a:spcPts val="670"/>
              </a:spcAft>
            </a:pPr>
            <a:r>
              <a:rPr lang="en-US" dirty="0" err="1" smtClean="0">
                <a:solidFill>
                  <a:srgbClr val="000000"/>
                </a:solidFill>
                <a:latin typeface="Times New Roman" panose="02020603050405020304" pitchFamily="18" charset="0"/>
                <a:ea typeface="Times New Roman" panose="02020603050405020304" pitchFamily="18" charset="0"/>
              </a:rPr>
              <a:t>Dưa</a:t>
            </a:r>
            <a:r>
              <a:rPr lang="en-US" dirty="0" smtClean="0">
                <a:solidFill>
                  <a:srgbClr val="000000"/>
                </a:solidFill>
                <a:latin typeface="Times New Roman" panose="02020603050405020304" pitchFamily="18" charset="0"/>
                <a:ea typeface="Times New Roman" panose="02020603050405020304" pitchFamily="18" charset="0"/>
              </a:rPr>
              <a:t> </a:t>
            </a:r>
            <a:r>
              <a:rPr lang="en-US" dirty="0" err="1" smtClean="0">
                <a:solidFill>
                  <a:srgbClr val="000000"/>
                </a:solidFill>
                <a:latin typeface="Times New Roman" panose="02020603050405020304" pitchFamily="18" charset="0"/>
                <a:ea typeface="Times New Roman" panose="02020603050405020304" pitchFamily="18" charset="0"/>
              </a:rPr>
              <a:t>theo</a:t>
            </a:r>
            <a:r>
              <a:rPr lang="en-US" dirty="0" smtClean="0">
                <a:solidFill>
                  <a:srgbClr val="000000"/>
                </a:solidFill>
                <a:latin typeface="Times New Roman" panose="02020603050405020304" pitchFamily="18" charset="0"/>
                <a:ea typeface="Times New Roman" panose="02020603050405020304" pitchFamily="18" charset="0"/>
              </a:rPr>
              <a:t> đ</a:t>
            </a:r>
            <a:r>
              <a:rPr lang="vi-VN" dirty="0" smtClean="0">
                <a:solidFill>
                  <a:srgbClr val="000000"/>
                </a:solidFill>
                <a:latin typeface="Times New Roman" panose="02020603050405020304" pitchFamily="18" charset="0"/>
                <a:ea typeface="Times New Roman" panose="02020603050405020304" pitchFamily="18" charset="0"/>
              </a:rPr>
              <a:t>ồ </a:t>
            </a:r>
            <a:r>
              <a:rPr lang="vi-VN" dirty="0">
                <a:solidFill>
                  <a:srgbClr val="000000"/>
                </a:solidFill>
                <a:latin typeface="Times New Roman" panose="02020603050405020304" pitchFamily="18" charset="0"/>
                <a:ea typeface="Times New Roman" panose="02020603050405020304" pitchFamily="18" charset="0"/>
              </a:rPr>
              <a:t>thị đã cho. </a:t>
            </a:r>
            <a:endParaRPr lang="en-US" dirty="0">
              <a:solidFill>
                <a:srgbClr val="000000"/>
              </a:solidFill>
              <a:latin typeface="Times New Roman" panose="02020603050405020304" pitchFamily="18" charset="0"/>
              <a:ea typeface="Times New Roman" panose="02020603050405020304" pitchFamily="18" charset="0"/>
            </a:endParaRPr>
          </a:p>
          <a:p>
            <a:r>
              <a:rPr lang="vi-VN" dirty="0">
                <a:latin typeface="Times New Roman" panose="02020603050405020304" pitchFamily="18" charset="0"/>
                <a:ea typeface="Times New Roman" panose="02020603050405020304" pitchFamily="18" charset="0"/>
              </a:rPr>
              <a:t>Ta cần chỉ ra đường đi ngắn nhất từ đỉnh </a:t>
            </a:r>
            <a:r>
              <a:rPr lang="vi-VN" b="1" dirty="0">
                <a:latin typeface="Times New Roman" panose="02020603050405020304" pitchFamily="18" charset="0"/>
                <a:ea typeface="Times New Roman" panose="02020603050405020304" pitchFamily="18" charset="0"/>
              </a:rPr>
              <a:t>A</a:t>
            </a:r>
            <a:r>
              <a:rPr lang="vi-VN" dirty="0">
                <a:latin typeface="Times New Roman" panose="02020603050405020304" pitchFamily="18" charset="0"/>
                <a:ea typeface="Times New Roman" panose="02020603050405020304" pitchFamily="18" charset="0"/>
              </a:rPr>
              <a:t> tới </a:t>
            </a:r>
            <a:r>
              <a:rPr lang="vi-VN" b="1" dirty="0">
                <a:latin typeface="Times New Roman" panose="02020603050405020304" pitchFamily="18" charset="0"/>
                <a:ea typeface="Times New Roman" panose="02020603050405020304" pitchFamily="18" charset="0"/>
              </a:rPr>
              <a:t>F</a:t>
            </a:r>
            <a:r>
              <a:rPr lang="vi-VN" dirty="0">
                <a:latin typeface="Times New Roman" panose="02020603050405020304" pitchFamily="18" charset="0"/>
                <a:ea typeface="Times New Roman" panose="02020603050405020304" pitchFamily="18" charset="0"/>
              </a:rPr>
              <a:t>. Vậy các bước sẽ như thế nào?</a:t>
            </a:r>
            <a:endParaRPr lang="en-US"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947758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77334" y="239282"/>
            <a:ext cx="8596668" cy="820397"/>
          </a:xfrm>
        </p:spPr>
        <p:txBody>
          <a:bodyPr>
            <a:normAutofit/>
          </a:bodyPr>
          <a:lstStyle/>
          <a:p>
            <a:r>
              <a:rPr lang="en-US" sz="4000" dirty="0" err="1">
                <a:latin typeface="Times New Roman" panose="02020603050405020304" pitchFamily="18" charset="0"/>
                <a:cs typeface="Times New Roman" panose="02020603050405020304" pitchFamily="18" charset="0"/>
              </a:rPr>
              <a:t>Phần</a:t>
            </a:r>
            <a:r>
              <a:rPr lang="en-US" sz="4000" dirty="0">
                <a:latin typeface="Times New Roman" panose="02020603050405020304" pitchFamily="18" charset="0"/>
                <a:cs typeface="Times New Roman" panose="02020603050405020304" pitchFamily="18" charset="0"/>
              </a:rPr>
              <a:t> II: </a:t>
            </a:r>
            <a:r>
              <a:rPr lang="en-US" sz="4000" dirty="0" err="1">
                <a:latin typeface="Times New Roman" panose="02020603050405020304" pitchFamily="18" charset="0"/>
                <a:cs typeface="Times New Roman" panose="02020603050405020304" pitchFamily="18" charset="0"/>
              </a:rPr>
              <a:t>Thiết</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kế</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phần</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mềm</a:t>
            </a:r>
            <a:endParaRPr lang="en-US" sz="4000" dirty="0"/>
          </a:p>
        </p:txBody>
      </p:sp>
      <p:pic>
        <p:nvPicPr>
          <p:cNvPr id="5" name="Picture 4" descr="thuật toán dijkstra">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1432845" y="1341690"/>
            <a:ext cx="6976217" cy="2384276"/>
          </a:xfrm>
          <a:prstGeom prst="rect">
            <a:avLst/>
          </a:prstGeom>
          <a:noFill/>
          <a:ln>
            <a:noFill/>
          </a:ln>
        </p:spPr>
      </p:pic>
      <p:sp>
        <p:nvSpPr>
          <p:cNvPr id="6" name="Rectangle 5"/>
          <p:cNvSpPr/>
          <p:nvPr/>
        </p:nvSpPr>
        <p:spPr>
          <a:xfrm>
            <a:off x="1432845" y="4106637"/>
            <a:ext cx="6096000" cy="1857945"/>
          </a:xfrm>
          <a:prstGeom prst="rect">
            <a:avLst/>
          </a:prstGeom>
        </p:spPr>
        <p:txBody>
          <a:bodyPr>
            <a:spAutoFit/>
          </a:bodyPr>
          <a:lstStyle/>
          <a:p>
            <a:pPr marL="6350" marR="0" indent="-6350">
              <a:lnSpc>
                <a:spcPct val="105000"/>
              </a:lnSpc>
              <a:spcBef>
                <a:spcPts val="0"/>
              </a:spcBef>
              <a:spcAft>
                <a:spcPts val="670"/>
              </a:spcAft>
            </a:pPr>
            <a:r>
              <a:rPr lang="vi-VN" dirty="0">
                <a:solidFill>
                  <a:srgbClr val="000000"/>
                </a:solidFill>
                <a:latin typeface="Times New Roman" panose="02020603050405020304" pitchFamily="18" charset="0"/>
                <a:ea typeface="Times New Roman" panose="02020603050405020304" pitchFamily="18" charset="0"/>
              </a:rPr>
              <a:t>Bảng thống kê các bước thực hiện. </a:t>
            </a:r>
            <a:endParaRPr lang="en-US" dirty="0">
              <a:solidFill>
                <a:srgbClr val="000000"/>
              </a:solidFill>
              <a:latin typeface="Times New Roman" panose="02020603050405020304" pitchFamily="18" charset="0"/>
              <a:ea typeface="Times New Roman" panose="02020603050405020304" pitchFamily="18" charset="0"/>
            </a:endParaRPr>
          </a:p>
          <a:p>
            <a:r>
              <a:rPr lang="vi-VN" dirty="0">
                <a:latin typeface="Times New Roman" panose="02020603050405020304" pitchFamily="18" charset="0"/>
                <a:ea typeface="Times New Roman" panose="02020603050405020304" pitchFamily="18" charset="0"/>
              </a:rPr>
              <a:t>Về nguyên lý, thuật toán Dijkstra giống như việc chạy thi đua vậy. Từ điểm đến ban đầu, ta sẽ mỗi người chạy đến điểm kết thúc theo các đường đi khác nhau. Nếu người nào chạy tới đích trước (tìm min và đánh dấu điểm kết thúc sớm nhất) thì ta xuất ra các đỉnh mà người đó đã đi qua.</a:t>
            </a:r>
            <a:endParaRPr lang="en-US"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7776039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77334" y="239282"/>
            <a:ext cx="8596668" cy="820397"/>
          </a:xfrm>
        </p:spPr>
        <p:txBody>
          <a:bodyPr>
            <a:normAutofit/>
          </a:bodyPr>
          <a:lstStyle/>
          <a:p>
            <a:r>
              <a:rPr lang="en-US" sz="4000" dirty="0" err="1">
                <a:latin typeface="Times New Roman" panose="02020603050405020304" pitchFamily="18" charset="0"/>
                <a:cs typeface="Times New Roman" panose="02020603050405020304" pitchFamily="18" charset="0"/>
              </a:rPr>
              <a:t>Phần</a:t>
            </a:r>
            <a:r>
              <a:rPr lang="en-US" sz="4000" dirty="0">
                <a:latin typeface="Times New Roman" panose="02020603050405020304" pitchFamily="18" charset="0"/>
                <a:cs typeface="Times New Roman" panose="02020603050405020304" pitchFamily="18" charset="0"/>
              </a:rPr>
              <a:t> </a:t>
            </a:r>
            <a:r>
              <a:rPr lang="en-US" sz="4000" dirty="0" smtClean="0">
                <a:latin typeface="Times New Roman" panose="02020603050405020304" pitchFamily="18" charset="0"/>
                <a:cs typeface="Times New Roman" panose="02020603050405020304" pitchFamily="18" charset="0"/>
              </a:rPr>
              <a:t>III: </a:t>
            </a:r>
            <a:r>
              <a:rPr lang="en-US" sz="4000" dirty="0" err="1" smtClean="0">
                <a:latin typeface="Times New Roman" panose="02020603050405020304" pitchFamily="18" charset="0"/>
                <a:cs typeface="Times New Roman" panose="02020603050405020304" pitchFamily="18" charset="0"/>
              </a:rPr>
              <a:t>Truyền</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thông</a:t>
            </a:r>
            <a:endParaRPr lang="en-US" sz="4000" dirty="0"/>
          </a:p>
        </p:txBody>
      </p:sp>
      <p:sp>
        <p:nvSpPr>
          <p:cNvPr id="5" name="Rectangle 4"/>
          <p:cNvSpPr/>
          <p:nvPr/>
        </p:nvSpPr>
        <p:spPr>
          <a:xfrm>
            <a:off x="677334" y="1059679"/>
            <a:ext cx="6096000" cy="5327869"/>
          </a:xfrm>
          <a:prstGeom prst="rect">
            <a:avLst/>
          </a:prstGeom>
        </p:spPr>
        <p:txBody>
          <a:bodyPr>
            <a:spAutoFit/>
          </a:bodyPr>
          <a:lstStyle/>
          <a:p>
            <a:pPr>
              <a:lnSpc>
                <a:spcPct val="107000"/>
              </a:lnSpc>
              <a:spcAft>
                <a:spcPts val="800"/>
              </a:spcAft>
            </a:pPr>
            <a:r>
              <a:rPr lang="en-US" b="1" dirty="0" err="1">
                <a:latin typeface="Times New Roman" panose="02020603050405020304" pitchFamily="18" charset="0"/>
                <a:ea typeface="Calibri" panose="020F0502020204030204" pitchFamily="34" charset="0"/>
                <a:cs typeface="Times New Roman" panose="02020603050405020304" pitchFamily="18" charset="0"/>
              </a:rPr>
              <a:t>I.Giao</a:t>
            </a:r>
            <a:r>
              <a:rPr lang="en-US" b="1" dirty="0">
                <a:latin typeface="Times New Roman" panose="02020603050405020304" pitchFamily="18" charset="0"/>
                <a:ea typeface="Calibri" panose="020F0502020204030204" pitchFamily="34" charset="0"/>
                <a:cs typeface="Times New Roman" panose="02020603050405020304" pitchFamily="18" charset="0"/>
              </a:rPr>
              <a:t> </a:t>
            </a:r>
            <a:r>
              <a:rPr lang="en-US" b="1" dirty="0" err="1">
                <a:latin typeface="Times New Roman" panose="02020603050405020304" pitchFamily="18" charset="0"/>
                <a:ea typeface="Calibri" panose="020F0502020204030204" pitchFamily="34" charset="0"/>
                <a:cs typeface="Times New Roman" panose="02020603050405020304" pitchFamily="18" charset="0"/>
              </a:rPr>
              <a:t>Thức</a:t>
            </a:r>
            <a:r>
              <a:rPr lang="en-US" b="1" dirty="0">
                <a:latin typeface="Times New Roman" panose="02020603050405020304" pitchFamily="18" charset="0"/>
                <a:ea typeface="Calibri" panose="020F0502020204030204" pitchFamily="34" charset="0"/>
                <a:cs typeface="Times New Roman" panose="02020603050405020304" pitchFamily="18" charset="0"/>
              </a:rPr>
              <a:t> </a:t>
            </a:r>
            <a:r>
              <a:rPr lang="en-US" b="1" dirty="0" err="1">
                <a:latin typeface="Times New Roman" panose="02020603050405020304" pitchFamily="18" charset="0"/>
                <a:ea typeface="Calibri" panose="020F0502020204030204" pitchFamily="34" charset="0"/>
                <a:cs typeface="Times New Roman" panose="02020603050405020304" pitchFamily="18" charset="0"/>
              </a:rPr>
              <a:t>tryền</a:t>
            </a:r>
            <a:r>
              <a:rPr lang="en-US" b="1" dirty="0">
                <a:latin typeface="Times New Roman" panose="02020603050405020304" pitchFamily="18" charset="0"/>
                <a:ea typeface="Calibri" panose="020F0502020204030204" pitchFamily="34" charset="0"/>
                <a:cs typeface="Times New Roman" panose="02020603050405020304" pitchFamily="18" charset="0"/>
              </a:rPr>
              <a:t> </a:t>
            </a:r>
            <a:r>
              <a:rPr lang="en-US" b="1" dirty="0" err="1">
                <a:latin typeface="Times New Roman" panose="02020603050405020304" pitchFamily="18" charset="0"/>
                <a:ea typeface="Calibri" panose="020F0502020204030204" pitchFamily="34" charset="0"/>
                <a:cs typeface="Times New Roman" panose="02020603050405020304" pitchFamily="18" charset="0"/>
              </a:rPr>
              <a:t>thông</a:t>
            </a:r>
            <a:r>
              <a:rPr lang="en-US" b="1" dirty="0">
                <a:latin typeface="Times New Roman" panose="02020603050405020304" pitchFamily="18" charset="0"/>
                <a:ea typeface="Calibri" panose="020F0502020204030204" pitchFamily="34" charset="0"/>
                <a:cs typeface="Times New Roman" panose="02020603050405020304" pitchFamily="18" charset="0"/>
              </a:rPr>
              <a:t>(</a:t>
            </a:r>
            <a:r>
              <a:rPr lang="en-US" b="1" dirty="0" err="1">
                <a:latin typeface="Times New Roman" panose="02020603050405020304" pitchFamily="18" charset="0"/>
                <a:ea typeface="Calibri" panose="020F0502020204030204" pitchFamily="34" charset="0"/>
                <a:cs typeface="Times New Roman" panose="02020603050405020304" pitchFamily="18" charset="0"/>
              </a:rPr>
              <a:t>wifi</a:t>
            </a:r>
            <a:r>
              <a:rPr lang="en-US" b="1" dirty="0" smtClean="0">
                <a:latin typeface="Times New Roman" panose="02020603050405020304" pitchFamily="18" charset="0"/>
                <a:ea typeface="Calibri" panose="020F0502020204030204" pitchFamily="34" charset="0"/>
                <a:cs typeface="Times New Roman" panose="02020603050405020304" pitchFamily="18" charset="0"/>
              </a:rPr>
              <a:t>)</a:t>
            </a:r>
          </a:p>
          <a:p>
            <a:pPr>
              <a:lnSpc>
                <a:spcPct val="107000"/>
              </a:lnSpc>
              <a:spcAft>
                <a:spcPts val="800"/>
              </a:spcAft>
            </a:pPr>
            <a:r>
              <a:rPr lang="en-US" b="1" dirty="0" smtClean="0">
                <a:latin typeface="Times New Roman" panose="02020603050405020304" pitchFamily="18" charset="0"/>
                <a:ea typeface="Calibri" panose="020F0502020204030204" pitchFamily="34" charset="0"/>
                <a:cs typeface="Times New Roman" panose="02020603050405020304" pitchFamily="18" charset="0"/>
              </a:rPr>
              <a:t>1. WIFI </a:t>
            </a:r>
            <a:r>
              <a:rPr lang="en-US" b="1" dirty="0" err="1" smtClean="0">
                <a:latin typeface="Times New Roman" panose="02020603050405020304" pitchFamily="18" charset="0"/>
                <a:ea typeface="Calibri" panose="020F0502020204030204" pitchFamily="34" charset="0"/>
                <a:cs typeface="Times New Roman" panose="02020603050405020304" pitchFamily="18" charset="0"/>
              </a:rPr>
              <a:t>là</a:t>
            </a:r>
            <a:r>
              <a:rPr lang="en-US" b="1" dirty="0" smtClean="0">
                <a:latin typeface="Times New Roman" panose="02020603050405020304" pitchFamily="18" charset="0"/>
                <a:ea typeface="Calibri" panose="020F0502020204030204" pitchFamily="34" charset="0"/>
                <a:cs typeface="Times New Roman" panose="02020603050405020304" pitchFamily="18" charset="0"/>
              </a:rPr>
              <a:t> </a:t>
            </a:r>
            <a:r>
              <a:rPr lang="en-US" b="1" dirty="0" err="1" smtClean="0">
                <a:latin typeface="Times New Roman" panose="02020603050405020304" pitchFamily="18" charset="0"/>
                <a:ea typeface="Calibri" panose="020F0502020204030204" pitchFamily="34" charset="0"/>
                <a:cs typeface="Times New Roman" panose="02020603050405020304" pitchFamily="18" charset="0"/>
              </a:rPr>
              <a:t>gì</a:t>
            </a:r>
            <a:endParaRPr lang="en-US" b="1" dirty="0" smtClean="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400" b="1"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WiFi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tắt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Wireless Fidelity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sóng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tuyến</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t>
            </a:r>
          </a:p>
          <a:p>
            <a:pPr>
              <a:lnSpc>
                <a:spcPct val="107000"/>
              </a:lnSpc>
              <a:spcAft>
                <a:spcPts val="800"/>
              </a:spcAft>
            </a:pPr>
            <a:r>
              <a:rPr lang="en-US" b="1" dirty="0" smtClean="0">
                <a:latin typeface="Times New Roman" panose="02020603050405020304" pitchFamily="18" charset="0"/>
                <a:cs typeface="Times New Roman" panose="02020603050405020304" pitchFamily="18" charset="0"/>
              </a:rPr>
              <a:t>2. </a:t>
            </a:r>
            <a:r>
              <a:rPr lang="en-US" b="1" dirty="0" err="1" smtClean="0">
                <a:latin typeface="Times New Roman" panose="02020603050405020304" pitchFamily="18" charset="0"/>
                <a:cs typeface="Times New Roman" panose="02020603050405020304" pitchFamily="18" charset="0"/>
              </a:rPr>
              <a:t>Nguyên</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lý</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hoạt</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động</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của</a:t>
            </a:r>
            <a:r>
              <a:rPr lang="en-US" b="1" dirty="0" smtClean="0">
                <a:latin typeface="Times New Roman" panose="02020603050405020304" pitchFamily="18" charset="0"/>
                <a:cs typeface="Times New Roman" panose="02020603050405020304" pitchFamily="18" charset="0"/>
              </a:rPr>
              <a:t> WIFI</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Mạng</a:t>
            </a:r>
            <a:r>
              <a:rPr lang="en-US" dirty="0">
                <a:latin typeface="Times New Roman" panose="02020603050405020304" pitchFamily="18" charset="0"/>
                <a:cs typeface="Times New Roman" panose="02020603050405020304" pitchFamily="18" charset="0"/>
              </a:rPr>
              <a:t> Internet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ISP (</a:t>
            </a:r>
            <a:r>
              <a:rPr lang="en-US" dirty="0" err="1">
                <a:latin typeface="Times New Roman" panose="02020603050405020304" pitchFamily="18" charset="0"/>
                <a:cs typeface="Times New Roman" panose="02020603050405020304" pitchFamily="18" charset="0"/>
              </a:rPr>
              <a:t>nhà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cung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dịch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vụ</a:t>
            </a:r>
            <a:r>
              <a:rPr lang="en-US" dirty="0">
                <a:latin typeface="Times New Roman" panose="02020603050405020304" pitchFamily="18" charset="0"/>
                <a:cs typeface="Times New Roman" panose="02020603050405020304" pitchFamily="18" charset="0"/>
              </a:rPr>
              <a:t> Internet - Internet Services Provider) </a:t>
            </a:r>
            <a:r>
              <a:rPr lang="en-US" dirty="0" err="1">
                <a:latin typeface="Times New Roman" panose="02020603050405020304" pitchFamily="18" charset="0"/>
                <a:cs typeface="Times New Roman" panose="02020603050405020304" pitchFamily="18" charset="0"/>
              </a:rPr>
              <a:t>truyền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(Modem),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qua </a:t>
            </a:r>
            <a:r>
              <a:rPr lang="en-US" dirty="0" err="1">
                <a:latin typeface="Times New Roman" panose="02020603050405020304" pitchFamily="18" charset="0"/>
                <a:cs typeface="Times New Roman" panose="02020603050405020304" pitchFamily="18" charset="0"/>
              </a:rPr>
              <a:t>bộ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tuyến</a:t>
            </a:r>
            <a:r>
              <a:rPr lang="en-US" dirty="0">
                <a:latin typeface="Times New Roman" panose="02020603050405020304" pitchFamily="18" charset="0"/>
                <a:cs typeface="Times New Roman" panose="02020603050405020304" pitchFamily="18" charset="0"/>
              </a:rPr>
              <a:t> (Router) hay </a:t>
            </a:r>
            <a:r>
              <a:rPr lang="en-US" dirty="0" err="1">
                <a:latin typeface="Times New Roman" panose="02020603050405020304" pitchFamily="18" charset="0"/>
                <a:cs typeface="Times New Roman" panose="02020603050405020304" pitchFamily="18" charset="0"/>
              </a:rPr>
              <a:t>chúng</a:t>
            </a:r>
            <a:r>
              <a:rPr lang="en-US" dirty="0">
                <a:latin typeface="Times New Roman" panose="02020603050405020304" pitchFamily="18" charset="0"/>
                <a:cs typeface="Times New Roman" panose="02020603050405020304" pitchFamily="18" charset="0"/>
              </a:rPr>
              <a:t> ta hay </a:t>
            </a:r>
            <a:r>
              <a:rPr lang="en-US" dirty="0" err="1">
                <a:latin typeface="Times New Roman" panose="02020603050405020304" pitchFamily="18" charset="0"/>
                <a:cs typeface="Times New Roman" panose="02020603050405020304" pitchFamily="18" charset="0"/>
              </a:rPr>
              <a:t>gọi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wifi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chuyển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hữu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tuyến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tuyến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bị</a:t>
            </a:r>
            <a:r>
              <a:rPr lang="en-US" dirty="0">
                <a:latin typeface="Times New Roman" panose="02020603050405020304" pitchFamily="18" charset="0"/>
                <a:cs typeface="Times New Roman" panose="02020603050405020304" pitchFamily="18" charset="0"/>
              </a:rPr>
              <a:t> di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qua </a:t>
            </a:r>
            <a:r>
              <a:rPr lang="en-US" dirty="0" err="1">
                <a:latin typeface="Times New Roman" panose="02020603050405020304" pitchFamily="18" charset="0"/>
                <a:cs typeface="Times New Roman" panose="02020603050405020304" pitchFamily="18" charset="0"/>
              </a:rPr>
              <a:t>chuẩn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WiFi</a:t>
            </a:r>
            <a:r>
              <a:rPr lang="en-US" dirty="0">
                <a:latin typeface="Times New Roman" panose="02020603050405020304" pitchFamily="18" charset="0"/>
                <a:cs typeface="Times New Roman" panose="02020603050405020304" pitchFamily="18" charset="0"/>
              </a:rPr>
              <a:t>.</a:t>
            </a:r>
          </a:p>
          <a:p>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sóng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WiFi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qua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chuyển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gọi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Adapter (card </a:t>
            </a:r>
            <a:r>
              <a:rPr lang="en-US" dirty="0" err="1">
                <a:latin typeface="Times New Roman" panose="02020603050405020304" pitchFamily="18" charset="0"/>
                <a:cs typeface="Times New Roman" panose="02020603050405020304" pitchFamily="18" charset="0"/>
              </a:rPr>
              <a:t>Wifi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đặt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tuyến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ngay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cập</a:t>
            </a:r>
            <a:r>
              <a:rPr lang="en-US" dirty="0">
                <a:latin typeface="Times New Roman" panose="02020603050405020304" pitchFamily="18" charset="0"/>
                <a:cs typeface="Times New Roman" panose="02020603050405020304" pitchFamily="18" charset="0"/>
              </a:rPr>
              <a:t> Internet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thường</a:t>
            </a:r>
            <a:r>
              <a:rPr lang="en-US" dirty="0">
                <a:latin typeface="Times New Roman" panose="02020603050405020304" pitchFamily="18" charset="0"/>
                <a:cs typeface="Times New Roman" panose="02020603050405020304" pitchFamily="18" charset="0"/>
              </a:rPr>
              <a:t>.</a:t>
            </a:r>
          </a:p>
          <a:p>
            <a:pPr>
              <a:lnSpc>
                <a:spcPct val="107000"/>
              </a:lnSpc>
              <a:spcAft>
                <a:spcPts val="800"/>
              </a:spcAft>
            </a:pPr>
            <a:endParaRPr lang="en-US" dirty="0">
              <a:latin typeface="Times New Roman" panose="02020603050405020304" pitchFamily="18" charset="0"/>
              <a:cs typeface="Times New Roman" panose="02020603050405020304" pitchFamily="18" charset="0"/>
            </a:endParaRPr>
          </a:p>
        </p:txBody>
      </p:sp>
      <p:pic>
        <p:nvPicPr>
          <p:cNvPr id="6" name="Picture 5" descr="khai niem wifi la gi cach hoat dong ung dung wifi trong cuoc song 2"/>
          <p:cNvPicPr/>
          <p:nvPr/>
        </p:nvPicPr>
        <p:blipFill>
          <a:blip r:embed="rId2">
            <a:extLst>
              <a:ext uri="{28A0092B-C50C-407E-A947-70E740481C1C}">
                <a14:useLocalDpi xmlns:a14="http://schemas.microsoft.com/office/drawing/2010/main" val="0"/>
              </a:ext>
            </a:extLst>
          </a:blip>
          <a:srcRect/>
          <a:stretch>
            <a:fillRect/>
          </a:stretch>
        </p:blipFill>
        <p:spPr bwMode="auto">
          <a:xfrm>
            <a:off x="7064702" y="1546790"/>
            <a:ext cx="4702857" cy="3819970"/>
          </a:xfrm>
          <a:prstGeom prst="rect">
            <a:avLst/>
          </a:prstGeom>
          <a:noFill/>
          <a:ln>
            <a:noFill/>
          </a:ln>
        </p:spPr>
      </p:pic>
    </p:spTree>
    <p:extLst>
      <p:ext uri="{BB962C8B-B14F-4D97-AF65-F5344CB8AC3E}">
        <p14:creationId xmlns:p14="http://schemas.microsoft.com/office/powerpoint/2010/main" val="13279292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2469735"/>
            <a:ext cx="8596668" cy="3571627"/>
          </a:xfrm>
        </p:spPr>
        <p:txBody>
          <a:bodyPr/>
          <a:lstStyle/>
          <a:p>
            <a:pPr marL="0" indent="0">
              <a:buNone/>
            </a:pPr>
            <a:r>
              <a:rPr lang="en-US" b="1" dirty="0" smtClean="0">
                <a:latin typeface="Times New Roman" panose="02020603050405020304" pitchFamily="18" charset="0"/>
                <a:cs typeface="Times New Roman" panose="02020603050405020304" pitchFamily="18" charset="0"/>
              </a:rPr>
              <a:t>3.MỘT SỐ CHUẨN KẾT NỐI WIFI PHỔ BIẾN</a:t>
            </a:r>
          </a:p>
          <a:p>
            <a:pPr marL="0" indent="0">
              <a:buNone/>
            </a:pPr>
            <a:endParaRPr lang="en-US" b="1" dirty="0" smtClean="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Chuẩn</a:t>
            </a:r>
            <a:r>
              <a:rPr lang="en-US" dirty="0">
                <a:latin typeface="Times New Roman" panose="02020603050405020304" pitchFamily="18" charset="0"/>
                <a:cs typeface="Times New Roman" panose="02020603050405020304" pitchFamily="18" charset="0"/>
              </a:rPr>
              <a:t> 802.11a : </a:t>
            </a:r>
            <a:r>
              <a:rPr lang="en-US" dirty="0" err="1">
                <a:latin typeface="Times New Roman" panose="02020603050405020304" pitchFamily="18" charset="0"/>
                <a:cs typeface="Times New Roman" panose="02020603050405020304" pitchFamily="18" charset="0"/>
              </a:rPr>
              <a:t>Tần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5 GHz, </a:t>
            </a:r>
            <a:r>
              <a:rPr lang="en-US" dirty="0" err="1">
                <a:latin typeface="Times New Roman" panose="02020603050405020304" pitchFamily="18" charset="0"/>
                <a:cs typeface="Times New Roman" panose="02020603050405020304" pitchFamily="18" charset="0"/>
              </a:rPr>
              <a:t>tốc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54 Mbps</a:t>
            </a:r>
          </a:p>
          <a:p>
            <a:r>
              <a:rPr lang="en-US" dirty="0" err="1">
                <a:latin typeface="Times New Roman" panose="02020603050405020304" pitchFamily="18" charset="0"/>
                <a:cs typeface="Times New Roman" panose="02020603050405020304" pitchFamily="18" charset="0"/>
              </a:rPr>
              <a:t>Chuẩn</a:t>
            </a:r>
            <a:r>
              <a:rPr lang="en-US" dirty="0">
                <a:latin typeface="Times New Roman" panose="02020603050405020304" pitchFamily="18" charset="0"/>
                <a:cs typeface="Times New Roman" panose="02020603050405020304" pitchFamily="18" charset="0"/>
              </a:rPr>
              <a:t> 802.11b : </a:t>
            </a:r>
            <a:r>
              <a:rPr lang="en-US" dirty="0" err="1">
                <a:latin typeface="Times New Roman" panose="02020603050405020304" pitchFamily="18" charset="0"/>
                <a:cs typeface="Times New Roman" panose="02020603050405020304" pitchFamily="18" charset="0"/>
              </a:rPr>
              <a:t>Tần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2.4 GHz, </a:t>
            </a:r>
            <a:r>
              <a:rPr lang="en-US" dirty="0" err="1">
                <a:latin typeface="Times New Roman" panose="02020603050405020304" pitchFamily="18" charset="0"/>
                <a:cs typeface="Times New Roman" panose="02020603050405020304" pitchFamily="18" charset="0"/>
              </a:rPr>
              <a:t>tốc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11 Mbps, </a:t>
            </a:r>
            <a:r>
              <a:rPr lang="en-US" dirty="0" err="1">
                <a:latin typeface="Times New Roman" panose="02020603050405020304" pitchFamily="18" charset="0"/>
                <a:cs typeface="Times New Roman" panose="02020603050405020304" pitchFamily="18" charset="0"/>
              </a:rPr>
              <a:t>đây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chuẩn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yếu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nhất</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Chuẩn</a:t>
            </a:r>
            <a:r>
              <a:rPr lang="en-US" dirty="0">
                <a:latin typeface="Times New Roman" panose="02020603050405020304" pitchFamily="18" charset="0"/>
                <a:cs typeface="Times New Roman" panose="02020603050405020304" pitchFamily="18" charset="0"/>
              </a:rPr>
              <a:t> 802.11g : </a:t>
            </a:r>
            <a:r>
              <a:rPr lang="en-US" dirty="0" err="1">
                <a:latin typeface="Times New Roman" panose="02020603050405020304" pitchFamily="18" charset="0"/>
                <a:cs typeface="Times New Roman" panose="02020603050405020304" pitchFamily="18" charset="0"/>
              </a:rPr>
              <a:t>Tần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2.4 GHz, </a:t>
            </a:r>
            <a:r>
              <a:rPr lang="en-US" dirty="0" err="1">
                <a:latin typeface="Times New Roman" panose="02020603050405020304" pitchFamily="18" charset="0"/>
                <a:cs typeface="Times New Roman" panose="02020603050405020304" pitchFamily="18" charset="0"/>
              </a:rPr>
              <a:t>tốc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54 Mbps</a:t>
            </a:r>
          </a:p>
          <a:p>
            <a:r>
              <a:rPr lang="en-US" dirty="0" err="1">
                <a:latin typeface="Times New Roman" panose="02020603050405020304" pitchFamily="18" charset="0"/>
                <a:cs typeface="Times New Roman" panose="02020603050405020304" pitchFamily="18" charset="0"/>
              </a:rPr>
              <a:t>Chuẩn</a:t>
            </a:r>
            <a:r>
              <a:rPr lang="en-US" dirty="0">
                <a:latin typeface="Times New Roman" panose="02020603050405020304" pitchFamily="18" charset="0"/>
                <a:cs typeface="Times New Roman" panose="02020603050405020304" pitchFamily="18" charset="0"/>
              </a:rPr>
              <a:t> 802.11n : </a:t>
            </a:r>
            <a:r>
              <a:rPr lang="en-US" dirty="0" err="1">
                <a:latin typeface="Times New Roman" panose="02020603050405020304" pitchFamily="18" charset="0"/>
                <a:cs typeface="Times New Roman" panose="02020603050405020304" pitchFamily="18" charset="0"/>
              </a:rPr>
              <a:t>Tần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2.4 GHz, </a:t>
            </a:r>
            <a:r>
              <a:rPr lang="en-US" dirty="0" err="1">
                <a:latin typeface="Times New Roman" panose="02020603050405020304" pitchFamily="18" charset="0"/>
                <a:cs typeface="Times New Roman" panose="02020603050405020304" pitchFamily="18" charset="0"/>
              </a:rPr>
              <a:t>tốc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300 Mbps</a:t>
            </a:r>
          </a:p>
          <a:p>
            <a:pPr marL="0" indent="0">
              <a:buNone/>
            </a:pP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677334" y="914400"/>
            <a:ext cx="8596668" cy="820397"/>
          </a:xfrm>
        </p:spPr>
        <p:txBody>
          <a:bodyPr>
            <a:normAutofit/>
          </a:bodyPr>
          <a:lstStyle/>
          <a:p>
            <a:r>
              <a:rPr lang="en-US" sz="4000" dirty="0" err="1">
                <a:latin typeface="Times New Roman" panose="02020603050405020304" pitchFamily="18" charset="0"/>
                <a:cs typeface="Times New Roman" panose="02020603050405020304" pitchFamily="18" charset="0"/>
              </a:rPr>
              <a:t>Phần</a:t>
            </a:r>
            <a:r>
              <a:rPr lang="en-US" sz="4000" dirty="0">
                <a:latin typeface="Times New Roman" panose="02020603050405020304" pitchFamily="18" charset="0"/>
                <a:cs typeface="Times New Roman" panose="02020603050405020304" pitchFamily="18" charset="0"/>
              </a:rPr>
              <a:t> </a:t>
            </a:r>
            <a:r>
              <a:rPr lang="en-US" sz="4000" dirty="0" smtClean="0">
                <a:latin typeface="Times New Roman" panose="02020603050405020304" pitchFamily="18" charset="0"/>
                <a:cs typeface="Times New Roman" panose="02020603050405020304" pitchFamily="18" charset="0"/>
              </a:rPr>
              <a:t>III: </a:t>
            </a:r>
            <a:r>
              <a:rPr lang="en-US" sz="4000" dirty="0" err="1" smtClean="0">
                <a:latin typeface="Times New Roman" panose="02020603050405020304" pitchFamily="18" charset="0"/>
                <a:cs typeface="Times New Roman" panose="02020603050405020304" pitchFamily="18" charset="0"/>
              </a:rPr>
              <a:t>Truyền</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thông</a:t>
            </a:r>
            <a:endParaRPr lang="en-US" sz="4000" dirty="0"/>
          </a:p>
        </p:txBody>
      </p:sp>
    </p:spTree>
    <p:extLst>
      <p:ext uri="{BB962C8B-B14F-4D97-AF65-F5344CB8AC3E}">
        <p14:creationId xmlns:p14="http://schemas.microsoft.com/office/powerpoint/2010/main" val="39222665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3689" y="1622204"/>
            <a:ext cx="8458120" cy="3880773"/>
          </a:xfrm>
        </p:spPr>
        <p:txBody>
          <a:bodyPr>
            <a:normAutofit lnSpcReduction="10000"/>
          </a:bodyPr>
          <a:lstStyle/>
          <a:p>
            <a:pPr marL="0" lvl="0" indent="0">
              <a:buNone/>
            </a:pPr>
            <a:r>
              <a:rPr lang="en-US" b="1" cap="all" dirty="0" smtClean="0">
                <a:latin typeface="Times New Roman" panose="02020603050405020304" pitchFamily="18" charset="0"/>
                <a:cs typeface="Times New Roman" panose="02020603050405020304" pitchFamily="18" charset="0"/>
              </a:rPr>
              <a:t>4. </a:t>
            </a:r>
            <a:r>
              <a:rPr lang="en-US" b="1" cap="all" dirty="0" err="1" smtClean="0">
                <a:latin typeface="Times New Roman" panose="02020603050405020304" pitchFamily="18" charset="0"/>
                <a:cs typeface="Times New Roman" panose="02020603050405020304" pitchFamily="18" charset="0"/>
              </a:rPr>
              <a:t>Các</a:t>
            </a:r>
            <a:r>
              <a:rPr lang="en-US" b="1" cap="all" dirty="0" smtClean="0">
                <a:latin typeface="Times New Roman" panose="02020603050405020304" pitchFamily="18" charset="0"/>
                <a:cs typeface="Times New Roman" panose="02020603050405020304" pitchFamily="18" charset="0"/>
              </a:rPr>
              <a:t> </a:t>
            </a:r>
            <a:r>
              <a:rPr lang="en-US" b="1" cap="all" dirty="0" err="1">
                <a:latin typeface="Times New Roman" panose="02020603050405020304" pitchFamily="18" charset="0"/>
                <a:cs typeface="Times New Roman" panose="02020603050405020304" pitchFamily="18" charset="0"/>
              </a:rPr>
              <a:t>khái</a:t>
            </a:r>
            <a:r>
              <a:rPr lang="en-US" b="1" cap="all" dirty="0">
                <a:latin typeface="Times New Roman" panose="02020603050405020304" pitchFamily="18" charset="0"/>
                <a:cs typeface="Times New Roman" panose="02020603050405020304" pitchFamily="18" charset="0"/>
              </a:rPr>
              <a:t> </a:t>
            </a:r>
            <a:r>
              <a:rPr lang="en-US" b="1" cap="all" dirty="0" err="1">
                <a:latin typeface="Times New Roman" panose="02020603050405020304" pitchFamily="18" charset="0"/>
                <a:cs typeface="Times New Roman" panose="02020603050405020304" pitchFamily="18" charset="0"/>
              </a:rPr>
              <a:t>niệm</a:t>
            </a:r>
            <a:r>
              <a:rPr lang="en-US" b="1" cap="all" dirty="0">
                <a:latin typeface="Times New Roman" panose="02020603050405020304" pitchFamily="18" charset="0"/>
                <a:cs typeface="Times New Roman" panose="02020603050405020304" pitchFamily="18" charset="0"/>
              </a:rPr>
              <a:t> </a:t>
            </a:r>
            <a:r>
              <a:rPr lang="en-US" b="1" cap="all" dirty="0" err="1">
                <a:latin typeface="Times New Roman" panose="02020603050405020304" pitchFamily="18" charset="0"/>
                <a:cs typeface="Times New Roman" panose="02020603050405020304" pitchFamily="18" charset="0"/>
              </a:rPr>
              <a:t>cơ</a:t>
            </a:r>
            <a:r>
              <a:rPr lang="en-US" b="1" cap="all" dirty="0">
                <a:latin typeface="Times New Roman" panose="02020603050405020304" pitchFamily="18" charset="0"/>
                <a:cs typeface="Times New Roman" panose="02020603050405020304" pitchFamily="18" charset="0"/>
              </a:rPr>
              <a:t> </a:t>
            </a:r>
            <a:r>
              <a:rPr lang="en-US" b="1" cap="all" dirty="0" err="1">
                <a:latin typeface="Times New Roman" panose="02020603050405020304" pitchFamily="18" charset="0"/>
                <a:cs typeface="Times New Roman" panose="02020603050405020304" pitchFamily="18" charset="0"/>
              </a:rPr>
              <a:t>bản</a:t>
            </a:r>
            <a:r>
              <a:rPr lang="en-US" b="1" cap="all" dirty="0">
                <a:latin typeface="Times New Roman" panose="02020603050405020304" pitchFamily="18" charset="0"/>
                <a:cs typeface="Times New Roman" panose="02020603050405020304" pitchFamily="18" charset="0"/>
              </a:rPr>
              <a:t> </a:t>
            </a:r>
            <a:r>
              <a:rPr lang="en-US" b="1" cap="all" dirty="0" err="1">
                <a:latin typeface="Times New Roman" panose="02020603050405020304" pitchFamily="18" charset="0"/>
                <a:cs typeface="Times New Roman" panose="02020603050405020304" pitchFamily="18" charset="0"/>
              </a:rPr>
              <a:t>về</a:t>
            </a:r>
            <a:r>
              <a:rPr lang="en-US" b="1" cap="all" dirty="0">
                <a:latin typeface="Times New Roman" panose="02020603050405020304" pitchFamily="18" charset="0"/>
                <a:cs typeface="Times New Roman" panose="02020603050405020304" pitchFamily="18" charset="0"/>
              </a:rPr>
              <a:t> </a:t>
            </a:r>
            <a:r>
              <a:rPr lang="en-US" b="1" cap="all" dirty="0" err="1">
                <a:latin typeface="Times New Roman" panose="02020603050405020304" pitchFamily="18" charset="0"/>
                <a:cs typeface="Times New Roman" panose="02020603050405020304" pitchFamily="18" charset="0"/>
              </a:rPr>
              <a:t>WiFi</a:t>
            </a:r>
            <a:endParaRPr lang="en-US" b="1" dirty="0">
              <a:latin typeface="Times New Roman" panose="02020603050405020304" pitchFamily="18" charset="0"/>
              <a:cs typeface="Times New Roman" panose="02020603050405020304" pitchFamily="18" charset="0"/>
            </a:endParaRPr>
          </a:p>
          <a:p>
            <a:pPr marL="457200" lvl="1" indent="0">
              <a:buNone/>
            </a:pPr>
            <a:r>
              <a:rPr lang="en-US" sz="1800" b="1" cap="all" dirty="0" smtClean="0">
                <a:latin typeface="Times New Roman" panose="02020603050405020304" pitchFamily="18" charset="0"/>
                <a:cs typeface="Times New Roman" panose="02020603050405020304" pitchFamily="18" charset="0"/>
              </a:rPr>
              <a:t>4.1. Station </a:t>
            </a:r>
            <a:r>
              <a:rPr lang="en-US" sz="1800" b="1" cap="all" dirty="0" err="1">
                <a:latin typeface="Times New Roman" panose="02020603050405020304" pitchFamily="18" charset="0"/>
                <a:cs typeface="Times New Roman" panose="02020603050405020304" pitchFamily="18" charset="0"/>
              </a:rPr>
              <a:t>vả</a:t>
            </a:r>
            <a:r>
              <a:rPr lang="en-US" sz="1800" b="1" cap="all" dirty="0">
                <a:latin typeface="Times New Roman" panose="02020603050405020304" pitchFamily="18" charset="0"/>
                <a:cs typeface="Times New Roman" panose="02020603050405020304" pitchFamily="18" charset="0"/>
              </a:rPr>
              <a:t> Access Point</a:t>
            </a:r>
            <a:endParaRPr lang="en-US" sz="1800" b="1" dirty="0">
              <a:latin typeface="Times New Roman" panose="02020603050405020304" pitchFamily="18" charset="0"/>
              <a:cs typeface="Times New Roman" panose="02020603050405020304" pitchFamily="18" charset="0"/>
            </a:endParaRPr>
          </a:p>
          <a:p>
            <a:pPr marL="0" indent="0">
              <a:buNone/>
            </a:pP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mạng</a:t>
            </a:r>
            <a:r>
              <a:rPr lang="en-US" dirty="0">
                <a:latin typeface="Times New Roman" panose="02020603050405020304" pitchFamily="18" charset="0"/>
                <a:cs typeface="Times New Roman" panose="02020603050405020304" pitchFamily="18" charset="0"/>
              </a:rPr>
              <a:t> WIFI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gọi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station (</a:t>
            </a:r>
            <a:r>
              <a:rPr lang="en-US" dirty="0" err="1">
                <a:latin typeface="Times New Roman" panose="02020603050405020304" pitchFamily="18" charset="0"/>
                <a:cs typeface="Times New Roman" panose="02020603050405020304" pitchFamily="18" charset="0"/>
              </a:rPr>
              <a:t>trạm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Wifi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hỗ</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bởi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access point (AP),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AP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hub </a:t>
            </a:r>
            <a:r>
              <a:rPr lang="en-US" dirty="0" err="1">
                <a:latin typeface="Times New Roman" panose="02020603050405020304" pitchFamily="18" charset="0"/>
                <a:cs typeface="Times New Roman" panose="02020603050405020304" pitchFamily="18" charset="0"/>
              </a:rPr>
              <a:t>nhưng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nhiều</a:t>
            </a:r>
            <a:r>
              <a:rPr lang="en-US" dirty="0">
                <a:latin typeface="Times New Roman" panose="02020603050405020304" pitchFamily="18" charset="0"/>
                <a:cs typeface="Times New Roman" panose="02020603050405020304" pitchFamily="18" charset="0"/>
              </a:rPr>
              <a:t> station.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access point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thường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WIFI (</a:t>
            </a:r>
            <a:r>
              <a:rPr lang="en-US" dirty="0" err="1">
                <a:latin typeface="Times New Roman" panose="02020603050405020304" pitchFamily="18" charset="0"/>
                <a:cs typeface="Times New Roman" panose="02020603050405020304" pitchFamily="18" charset="0"/>
              </a:rPr>
              <a:t>tức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chuyển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dây</a:t>
            </a:r>
            <a:r>
              <a:rPr lang="en-US" dirty="0">
                <a:latin typeface="Times New Roman" panose="02020603050405020304" pitchFamily="18" charset="0"/>
                <a:cs typeface="Times New Roman" panose="02020603050405020304" pitchFamily="18" charset="0"/>
              </a:rPr>
              <a:t> sang WIFI). Do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access point </a:t>
            </a:r>
            <a:r>
              <a:rPr lang="en-US" dirty="0" err="1">
                <a:latin typeface="Times New Roman" panose="02020603050405020304" pitchFamily="18" charset="0"/>
                <a:cs typeface="Times New Roman" panose="02020603050405020304" pitchFamily="18" charset="0"/>
              </a:rPr>
              <a:t>luôn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hợp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router. </a:t>
            </a:r>
            <a:r>
              <a:rPr lang="en-US" dirty="0" err="1">
                <a:latin typeface="Times New Roman" panose="02020603050405020304" pitchFamily="18" charset="0"/>
                <a:cs typeface="Times New Roman" panose="02020603050405020304" pitchFamily="18" charset="0"/>
              </a:rPr>
              <a:t>Mỗi</a:t>
            </a:r>
            <a:r>
              <a:rPr lang="en-US" dirty="0">
                <a:latin typeface="Times New Roman" panose="02020603050405020304" pitchFamily="18" charset="0"/>
                <a:cs typeface="Times New Roman" panose="02020603050405020304" pitchFamily="18" charset="0"/>
              </a:rPr>
              <a:t> access point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SSID (Service Set </a:t>
            </a:r>
            <a:r>
              <a:rPr lang="en-US" dirty="0" err="1">
                <a:latin typeface="Times New Roman" panose="02020603050405020304" pitchFamily="18" charset="0"/>
                <a:cs typeface="Times New Roman" panose="02020603050405020304" pitchFamily="18" charset="0"/>
              </a:rPr>
              <a:t>IDentifier</a:t>
            </a:r>
            <a:r>
              <a:rPr lang="en-US" dirty="0">
                <a:latin typeface="Times New Roman" panose="02020603050405020304" pitchFamily="18" charset="0"/>
                <a:cs typeface="Times New Roman" panose="02020603050405020304" pitchFamily="18" charset="0"/>
              </a:rPr>
              <a:t>), SSID </a:t>
            </a:r>
            <a:r>
              <a:rPr lang="en-US" dirty="0" err="1">
                <a:latin typeface="Times New Roman" panose="02020603050405020304" pitchFamily="18" charset="0"/>
                <a:cs typeface="Times New Roman" panose="02020603050405020304" pitchFamily="18" charset="0"/>
              </a:rPr>
              <a:t>cũng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ta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WIFI..</a:t>
            </a:r>
          </a:p>
          <a:p>
            <a:pPr marL="457200" lvl="1" indent="0">
              <a:buNone/>
            </a:pPr>
            <a:r>
              <a:rPr lang="en-US" sz="1800" b="1" dirty="0" smtClean="0">
                <a:latin typeface="Times New Roman" panose="02020603050405020304" pitchFamily="18" charset="0"/>
                <a:cs typeface="Times New Roman" panose="02020603050405020304" pitchFamily="18" charset="0"/>
              </a:rPr>
              <a:t>4.2. Hotspot</a:t>
            </a:r>
            <a:r>
              <a:rPr lang="en-US" sz="1800" b="1" dirty="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marL="0" indent="0">
              <a:buNone/>
            </a:pP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hotspot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nối</a:t>
            </a:r>
            <a:r>
              <a:rPr lang="en-US" dirty="0">
                <a:latin typeface="Times New Roman" panose="02020603050405020304" pitchFamily="18" charset="0"/>
                <a:cs typeface="Times New Roman" panose="02020603050405020304" pitchFamily="18" charset="0"/>
              </a:rPr>
              <a:t> Internet,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thường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WiFi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qua </a:t>
            </a:r>
            <a:r>
              <a:rPr lang="en-US" dirty="0" err="1">
                <a:latin typeface="Times New Roman" panose="02020603050405020304" pitchFamily="18" charset="0"/>
                <a:cs typeface="Times New Roman" panose="02020603050405020304" pitchFamily="18" charset="0"/>
              </a:rPr>
              <a:t>mạng</a:t>
            </a:r>
            <a:r>
              <a:rPr lang="en-US" dirty="0">
                <a:latin typeface="Times New Roman" panose="02020603050405020304" pitchFamily="18" charset="0"/>
                <a:cs typeface="Times New Roman" panose="02020603050405020304" pitchFamily="18" charset="0"/>
              </a:rPr>
              <a:t> WLAN (wireless local area network: </a:t>
            </a:r>
            <a:r>
              <a:rPr lang="en-US" dirty="0" err="1">
                <a:latin typeface="Times New Roman" panose="02020603050405020304" pitchFamily="18" charset="0"/>
                <a:cs typeface="Times New Roman" panose="02020603050405020304" pitchFamily="18" charset="0"/>
              </a:rPr>
              <a:t>mạng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nội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router.</a:t>
            </a:r>
          </a:p>
          <a:p>
            <a:pPr marL="0" indent="0">
              <a:buNone/>
            </a:pPr>
            <a:endParaRPr lang="en-US" dirty="0"/>
          </a:p>
        </p:txBody>
      </p:sp>
      <p:sp>
        <p:nvSpPr>
          <p:cNvPr id="4" name="Title 1"/>
          <p:cNvSpPr>
            <a:spLocks noGrp="1"/>
          </p:cNvSpPr>
          <p:nvPr>
            <p:ph type="title"/>
          </p:nvPr>
        </p:nvSpPr>
        <p:spPr>
          <a:xfrm>
            <a:off x="677334" y="239282"/>
            <a:ext cx="8596668" cy="820397"/>
          </a:xfrm>
        </p:spPr>
        <p:txBody>
          <a:bodyPr>
            <a:normAutofit/>
          </a:bodyPr>
          <a:lstStyle/>
          <a:p>
            <a:r>
              <a:rPr lang="en-US" sz="4000" dirty="0" err="1">
                <a:latin typeface="Times New Roman" panose="02020603050405020304" pitchFamily="18" charset="0"/>
                <a:cs typeface="Times New Roman" panose="02020603050405020304" pitchFamily="18" charset="0"/>
              </a:rPr>
              <a:t>Phần</a:t>
            </a:r>
            <a:r>
              <a:rPr lang="en-US" sz="4000" dirty="0">
                <a:latin typeface="Times New Roman" panose="02020603050405020304" pitchFamily="18" charset="0"/>
                <a:cs typeface="Times New Roman" panose="02020603050405020304" pitchFamily="18" charset="0"/>
              </a:rPr>
              <a:t> </a:t>
            </a:r>
            <a:r>
              <a:rPr lang="en-US" sz="4000" dirty="0" smtClean="0">
                <a:latin typeface="Times New Roman" panose="02020603050405020304" pitchFamily="18" charset="0"/>
                <a:cs typeface="Times New Roman" panose="02020603050405020304" pitchFamily="18" charset="0"/>
              </a:rPr>
              <a:t>III: </a:t>
            </a:r>
            <a:r>
              <a:rPr lang="en-US" sz="4000" dirty="0" err="1" smtClean="0">
                <a:latin typeface="Times New Roman" panose="02020603050405020304" pitchFamily="18" charset="0"/>
                <a:cs typeface="Times New Roman" panose="02020603050405020304" pitchFamily="18" charset="0"/>
              </a:rPr>
              <a:t>Truyền</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thông</a:t>
            </a:r>
            <a:endParaRPr lang="en-US" sz="4000" dirty="0"/>
          </a:p>
        </p:txBody>
      </p:sp>
    </p:spTree>
    <p:extLst>
      <p:ext uri="{BB962C8B-B14F-4D97-AF65-F5344CB8AC3E}">
        <p14:creationId xmlns:p14="http://schemas.microsoft.com/office/powerpoint/2010/main" val="3831416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77334" y="239282"/>
            <a:ext cx="8596668" cy="820397"/>
          </a:xfrm>
        </p:spPr>
        <p:txBody>
          <a:bodyPr>
            <a:normAutofit/>
          </a:bodyPr>
          <a:lstStyle/>
          <a:p>
            <a:r>
              <a:rPr lang="en-US" sz="4000" dirty="0" err="1">
                <a:latin typeface="Times New Roman" panose="02020603050405020304" pitchFamily="18" charset="0"/>
                <a:cs typeface="Times New Roman" panose="02020603050405020304" pitchFamily="18" charset="0"/>
              </a:rPr>
              <a:t>Phần</a:t>
            </a:r>
            <a:r>
              <a:rPr lang="en-US" sz="4000" dirty="0">
                <a:latin typeface="Times New Roman" panose="02020603050405020304" pitchFamily="18" charset="0"/>
                <a:cs typeface="Times New Roman" panose="02020603050405020304" pitchFamily="18" charset="0"/>
              </a:rPr>
              <a:t> </a:t>
            </a:r>
            <a:r>
              <a:rPr lang="en-US" sz="4000" dirty="0" smtClean="0">
                <a:latin typeface="Times New Roman" panose="02020603050405020304" pitchFamily="18" charset="0"/>
                <a:cs typeface="Times New Roman" panose="02020603050405020304" pitchFamily="18" charset="0"/>
              </a:rPr>
              <a:t>III: </a:t>
            </a:r>
            <a:r>
              <a:rPr lang="en-US" sz="4000" dirty="0" err="1" smtClean="0">
                <a:latin typeface="Times New Roman" panose="02020603050405020304" pitchFamily="18" charset="0"/>
                <a:cs typeface="Times New Roman" panose="02020603050405020304" pitchFamily="18" charset="0"/>
              </a:rPr>
              <a:t>Truyền</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thông</a:t>
            </a:r>
            <a:endParaRPr lang="en-US" sz="4000" dirty="0"/>
          </a:p>
        </p:txBody>
      </p:sp>
      <p:sp>
        <p:nvSpPr>
          <p:cNvPr id="5" name="TextBox 4"/>
          <p:cNvSpPr txBox="1"/>
          <p:nvPr/>
        </p:nvSpPr>
        <p:spPr>
          <a:xfrm>
            <a:off x="600422" y="1589518"/>
            <a:ext cx="6449859" cy="1477328"/>
          </a:xfrm>
          <a:prstGeom prst="rect">
            <a:avLst/>
          </a:prstGeom>
          <a:noFill/>
        </p:spPr>
        <p:txBody>
          <a:bodyPr wrap="square" rtlCol="0">
            <a:spAutoFit/>
          </a:bodyPr>
          <a:lstStyle/>
          <a:p>
            <a:r>
              <a:rPr lang="en-US" b="1" dirty="0" smtClean="0"/>
              <a:t>4.3. CÁC CHUẨN BẢO MẬT WIFI</a:t>
            </a:r>
          </a:p>
          <a:p>
            <a:r>
              <a:rPr lang="en-US" b="1" dirty="0"/>
              <a:t>	</a:t>
            </a:r>
            <a:endParaRPr lang="en-US" b="1" dirty="0" smtClean="0"/>
          </a:p>
          <a:p>
            <a:r>
              <a:rPr lang="en-US" b="1"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WEP </a:t>
            </a:r>
            <a:r>
              <a:rPr lang="en-US" dirty="0">
                <a:latin typeface="Times New Roman" panose="02020603050405020304" pitchFamily="18" charset="0"/>
                <a:cs typeface="Times New Roman" panose="02020603050405020304" pitchFamily="18" charset="0"/>
              </a:rPr>
              <a:t>(Wired Equivalent Privacy)</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WPA </a:t>
            </a:r>
            <a:r>
              <a:rPr lang="en-US" dirty="0">
                <a:latin typeface="Times New Roman" panose="02020603050405020304" pitchFamily="18" charset="0"/>
                <a:cs typeface="Times New Roman" panose="02020603050405020304" pitchFamily="18" charset="0"/>
              </a:rPr>
              <a:t>hay </a:t>
            </a:r>
            <a:r>
              <a:rPr lang="en-US" dirty="0" err="1">
                <a:latin typeface="Times New Roman" panose="02020603050405020304" pitchFamily="18" charset="0"/>
                <a:cs typeface="Times New Roman" panose="02020603050405020304" pitchFamily="18" charset="0"/>
              </a:rPr>
              <a:t>còn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gọi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Wifi</a:t>
            </a:r>
            <a:r>
              <a:rPr lang="en-US" dirty="0">
                <a:latin typeface="Times New Roman" panose="02020603050405020304" pitchFamily="18" charset="0"/>
                <a:cs typeface="Times New Roman" panose="02020603050405020304" pitchFamily="18" charset="0"/>
              </a:rPr>
              <a:t> Protected Access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WPA2</a:t>
            </a:r>
            <a:endParaRPr lang="en-US" dirty="0">
              <a:latin typeface="Times New Roman" panose="02020603050405020304" pitchFamily="18" charset="0"/>
              <a:cs typeface="Times New Roman" panose="02020603050405020304" pitchFamily="18" charset="0"/>
            </a:endParaRPr>
          </a:p>
        </p:txBody>
      </p:sp>
      <p:pic>
        <p:nvPicPr>
          <p:cNvPr id="6" name="Picture 5" descr="su khac nhau giua cac giao thuc wifi wpa wpa2 va wep"/>
          <p:cNvPicPr/>
          <p:nvPr/>
        </p:nvPicPr>
        <p:blipFill>
          <a:blip r:embed="rId2">
            <a:extLst>
              <a:ext uri="{28A0092B-C50C-407E-A947-70E740481C1C}">
                <a14:useLocalDpi xmlns:a14="http://schemas.microsoft.com/office/drawing/2010/main" val="0"/>
              </a:ext>
            </a:extLst>
          </a:blip>
          <a:srcRect/>
          <a:stretch>
            <a:fillRect/>
          </a:stretch>
        </p:blipFill>
        <p:spPr bwMode="auto">
          <a:xfrm>
            <a:off x="1754025" y="3596685"/>
            <a:ext cx="5937190" cy="2450373"/>
          </a:xfrm>
          <a:prstGeom prst="rect">
            <a:avLst/>
          </a:prstGeom>
          <a:noFill/>
          <a:ln>
            <a:noFill/>
          </a:ln>
        </p:spPr>
      </p:pic>
    </p:spTree>
    <p:extLst>
      <p:ext uri="{BB962C8B-B14F-4D97-AF65-F5344CB8AC3E}">
        <p14:creationId xmlns:p14="http://schemas.microsoft.com/office/powerpoint/2010/main" val="39348951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297463"/>
            <a:ext cx="8596668" cy="4727322"/>
          </a:xfrm>
        </p:spPr>
        <p:txBody>
          <a:bodyPr/>
          <a:lstStyle/>
          <a:p>
            <a:pPr marL="0" lvl="0" indent="0">
              <a:buNone/>
            </a:pPr>
            <a:r>
              <a:rPr lang="en-US" b="1" dirty="0" smtClean="0">
                <a:latin typeface="Times New Roman" panose="02020603050405020304" pitchFamily="18" charset="0"/>
                <a:cs typeface="Times New Roman" panose="02020603050405020304" pitchFamily="18" charset="0"/>
              </a:rPr>
              <a:t>1. </a:t>
            </a:r>
            <a:r>
              <a:rPr lang="en-US" b="1" dirty="0" err="1" smtClean="0">
                <a:latin typeface="Times New Roman" panose="02020603050405020304" pitchFamily="18" charset="0"/>
                <a:cs typeface="Times New Roman" panose="02020603050405020304" pitchFamily="18" charset="0"/>
              </a:rPr>
              <a:t>Giới</a:t>
            </a:r>
            <a:r>
              <a:rPr lang="en-US" b="1" dirty="0" smtClean="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thiệu</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các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phiên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bản</a:t>
            </a:r>
            <a:r>
              <a:rPr lang="en-US" b="1" dirty="0">
                <a:latin typeface="Times New Roman" panose="02020603050405020304" pitchFamily="18" charset="0"/>
                <a:cs typeface="Times New Roman" panose="02020603050405020304" pitchFamily="18" charset="0"/>
              </a:rPr>
              <a:t> ESP8266(ESP-12</a:t>
            </a:r>
            <a:r>
              <a:rPr lang="en-US" b="1" dirty="0" smtClean="0">
                <a:latin typeface="Times New Roman" panose="02020603050405020304" pitchFamily="18" charset="0"/>
                <a:cs typeface="Times New Roman" panose="02020603050405020304" pitchFamily="18" charset="0"/>
              </a:rPr>
              <a:t>).</a:t>
            </a:r>
          </a:p>
          <a:p>
            <a:pPr lvl="0">
              <a:buAutoNum type="arabicPeriod"/>
            </a:pPr>
            <a:endParaRPr lang="en-US" dirty="0">
              <a:latin typeface="Times New Roman" panose="02020603050405020304" pitchFamily="18" charset="0"/>
              <a:cs typeface="Times New Roman" panose="02020603050405020304" pitchFamily="18" charset="0"/>
            </a:endParaRPr>
          </a:p>
          <a:p>
            <a:pPr lvl="0">
              <a:buAutoNum type="arabicPeriod"/>
            </a:pPr>
            <a:endParaRPr lang="en-US" dirty="0" smtClean="0">
              <a:latin typeface="Times New Roman" panose="02020603050405020304" pitchFamily="18" charset="0"/>
              <a:cs typeface="Times New Roman" panose="02020603050405020304" pitchFamily="18" charset="0"/>
            </a:endParaRPr>
          </a:p>
          <a:p>
            <a:pPr lvl="0">
              <a:buAutoNum type="arabicPeriod"/>
            </a:pPr>
            <a:endParaRPr lang="en-US" dirty="0">
              <a:latin typeface="Times New Roman" panose="02020603050405020304" pitchFamily="18" charset="0"/>
              <a:cs typeface="Times New Roman" panose="02020603050405020304" pitchFamily="18" charset="0"/>
            </a:endParaRPr>
          </a:p>
          <a:p>
            <a:pPr lvl="0">
              <a:buAutoNum type="arabicPeriod"/>
            </a:pPr>
            <a:endParaRPr lang="en-US" dirty="0" smtClean="0">
              <a:latin typeface="Times New Roman" panose="02020603050405020304" pitchFamily="18" charset="0"/>
              <a:cs typeface="Times New Roman" panose="02020603050405020304" pitchFamily="18" charset="0"/>
            </a:endParaRPr>
          </a:p>
          <a:p>
            <a:pPr lvl="0">
              <a:buAutoNum type="arabicPeriod"/>
            </a:pPr>
            <a:endParaRPr lang="en-US" dirty="0">
              <a:latin typeface="Times New Roman" panose="02020603050405020304" pitchFamily="18" charset="0"/>
              <a:cs typeface="Times New Roman" panose="02020603050405020304" pitchFamily="18" charset="0"/>
            </a:endParaRPr>
          </a:p>
          <a:p>
            <a:pPr lvl="0">
              <a:buAutoNum type="arabicPeriod"/>
            </a:pPr>
            <a:endParaRPr lang="en-US" dirty="0" smtClean="0">
              <a:latin typeface="Times New Roman" panose="02020603050405020304" pitchFamily="18" charset="0"/>
              <a:cs typeface="Times New Roman" panose="02020603050405020304" pitchFamily="18" charset="0"/>
            </a:endParaRPr>
          </a:p>
          <a:p>
            <a:pPr lvl="0">
              <a:buAutoNum type="arabicPeriod"/>
            </a:pPr>
            <a:endParaRPr lang="en-US" dirty="0">
              <a:latin typeface="Times New Roman" panose="02020603050405020304" pitchFamily="18" charset="0"/>
              <a:cs typeface="Times New Roman" panose="02020603050405020304" pitchFamily="18" charset="0"/>
            </a:endParaRPr>
          </a:p>
          <a:p>
            <a:pPr lvl="0">
              <a:buAutoNum type="arabicPeriod"/>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ESP8266</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dòng</a:t>
            </a:r>
            <a:r>
              <a:rPr lang="en-US" dirty="0">
                <a:latin typeface="Times New Roman" panose="02020603050405020304" pitchFamily="18" charset="0"/>
                <a:cs typeface="Times New Roman" panose="02020603050405020304" pitchFamily="18" charset="0"/>
              </a:rPr>
              <a:t> chip </a:t>
            </a:r>
            <a:r>
              <a:rPr lang="en-US" dirty="0" err="1">
                <a:latin typeface="Times New Roman" panose="02020603050405020304" pitchFamily="18" charset="0"/>
                <a:cs typeface="Times New Roman" panose="02020603050405020304" pitchFamily="18" charset="0"/>
              </a:rPr>
              <a:t>tích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hợp</a:t>
            </a:r>
            <a:r>
              <a:rPr lang="en-US" dirty="0">
                <a:latin typeface="Times New Roman" panose="02020603050405020304" pitchFamily="18" charset="0"/>
                <a:cs typeface="Times New Roman" panose="02020603050405020304" pitchFamily="18" charset="0"/>
              </a:rPr>
              <a:t> Wi-Fi 2.4Ghz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endParaRPr lang="en-US" dirty="0">
              <a:latin typeface="Times New Roman" panose="02020603050405020304" pitchFamily="18" charset="0"/>
              <a:cs typeface="Times New Roman" panose="02020603050405020304" pitchFamily="18" charset="0"/>
            </a:endParaRPr>
          </a:p>
          <a:p>
            <a:pPr lvl="0">
              <a:buAutoNum type="arabicPeriod"/>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Title 1"/>
          <p:cNvSpPr txBox="1">
            <a:spLocks/>
          </p:cNvSpPr>
          <p:nvPr/>
        </p:nvSpPr>
        <p:spPr>
          <a:xfrm>
            <a:off x="677334" y="239282"/>
            <a:ext cx="8596668" cy="8203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smtClean="0">
                <a:latin typeface="Times New Roman" panose="02020603050405020304" pitchFamily="18" charset="0"/>
                <a:cs typeface="Times New Roman" panose="02020603050405020304" pitchFamily="18" charset="0"/>
              </a:rPr>
              <a:t>Phần III: Truyền thông</a:t>
            </a:r>
            <a:endParaRPr lang="en-US" sz="4000" dirty="0"/>
          </a:p>
        </p:txBody>
      </p:sp>
      <p:pic>
        <p:nvPicPr>
          <p:cNvPr id="5" name="Picture 4" descr="esp-12"/>
          <p:cNvPicPr/>
          <p:nvPr/>
        </p:nvPicPr>
        <p:blipFill>
          <a:blip r:embed="rId2">
            <a:extLst>
              <a:ext uri="{28A0092B-C50C-407E-A947-70E740481C1C}">
                <a14:useLocalDpi xmlns:a14="http://schemas.microsoft.com/office/drawing/2010/main" val="0"/>
              </a:ext>
            </a:extLst>
          </a:blip>
          <a:srcRect/>
          <a:stretch>
            <a:fillRect/>
          </a:stretch>
        </p:blipFill>
        <p:spPr bwMode="auto">
          <a:xfrm>
            <a:off x="1568866" y="2224953"/>
            <a:ext cx="5943600" cy="2869565"/>
          </a:xfrm>
          <a:prstGeom prst="rect">
            <a:avLst/>
          </a:prstGeom>
          <a:noFill/>
          <a:ln>
            <a:noFill/>
          </a:ln>
        </p:spPr>
      </p:pic>
    </p:spTree>
    <p:extLst>
      <p:ext uri="{BB962C8B-B14F-4D97-AF65-F5344CB8AC3E}">
        <p14:creationId xmlns:p14="http://schemas.microsoft.com/office/powerpoint/2010/main" val="2738084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785943" y="579823"/>
            <a:ext cx="5800000" cy="3561905"/>
          </a:xfrm>
          <a:prstGeom prst="rect">
            <a:avLst/>
          </a:prstGeom>
        </p:spPr>
      </p:pic>
      <p:sp>
        <p:nvSpPr>
          <p:cNvPr id="7" name="TextBox 6"/>
          <p:cNvSpPr txBox="1"/>
          <p:nvPr/>
        </p:nvSpPr>
        <p:spPr>
          <a:xfrm>
            <a:off x="1854437" y="4460905"/>
            <a:ext cx="5375305" cy="400110"/>
          </a:xfrm>
          <a:prstGeom prst="rect">
            <a:avLst/>
          </a:prstGeom>
          <a:noFill/>
        </p:spPr>
        <p:txBody>
          <a:bodyPr wrap="square" rtlCol="0">
            <a:spAutoFit/>
          </a:bodyPr>
          <a:lstStyle/>
          <a:p>
            <a:pPr algn="ctr"/>
            <a:r>
              <a:rPr lang="en-US" sz="2000" i="1" dirty="0" err="1" smtClean="0">
                <a:latin typeface="Times New Roman" panose="02020603050405020304" pitchFamily="18" charset="0"/>
                <a:cs typeface="Times New Roman" panose="02020603050405020304" pitchFamily="18" charset="0"/>
              </a:rPr>
              <a:t>Sơ</a:t>
            </a:r>
            <a:r>
              <a:rPr lang="en-US" sz="2000" i="1" dirty="0" smtClean="0">
                <a:latin typeface="Times New Roman" panose="02020603050405020304" pitchFamily="18" charset="0"/>
                <a:cs typeface="Times New Roman" panose="02020603050405020304" pitchFamily="18" charset="0"/>
              </a:rPr>
              <a:t> </a:t>
            </a:r>
            <a:r>
              <a:rPr lang="en-US" sz="2000" i="1" dirty="0" err="1" smtClean="0">
                <a:latin typeface="Times New Roman" panose="02020603050405020304" pitchFamily="18" charset="0"/>
                <a:cs typeface="Times New Roman" panose="02020603050405020304" pitchFamily="18" charset="0"/>
              </a:rPr>
              <a:t>đồ</a:t>
            </a:r>
            <a:r>
              <a:rPr lang="en-US" sz="2000" i="1" dirty="0" smtClean="0">
                <a:latin typeface="Times New Roman" panose="02020603050405020304" pitchFamily="18" charset="0"/>
                <a:cs typeface="Times New Roman" panose="02020603050405020304" pitchFamily="18" charset="0"/>
              </a:rPr>
              <a:t> </a:t>
            </a:r>
            <a:r>
              <a:rPr lang="en-US" sz="2000" i="1" dirty="0" err="1" smtClean="0">
                <a:latin typeface="Times New Roman" panose="02020603050405020304" pitchFamily="18" charset="0"/>
                <a:cs typeface="Times New Roman" panose="02020603050405020304" pitchFamily="18" charset="0"/>
              </a:rPr>
              <a:t>khối</a:t>
            </a:r>
            <a:r>
              <a:rPr lang="en-US" sz="2000" i="1" dirty="0" smtClean="0">
                <a:latin typeface="Times New Roman" panose="02020603050405020304" pitchFamily="18" charset="0"/>
                <a:cs typeface="Times New Roman" panose="02020603050405020304" pitchFamily="18" charset="0"/>
              </a:rPr>
              <a:t> </a:t>
            </a:r>
            <a:r>
              <a:rPr lang="en-US" sz="2000" i="1" dirty="0" err="1" smtClean="0">
                <a:latin typeface="Times New Roman" panose="02020603050405020304" pitchFamily="18" charset="0"/>
                <a:cs typeface="Times New Roman" panose="02020603050405020304" pitchFamily="18" charset="0"/>
              </a:rPr>
              <a:t>của</a:t>
            </a:r>
            <a:r>
              <a:rPr lang="en-US" sz="2000" i="1" dirty="0" smtClean="0">
                <a:latin typeface="Times New Roman" panose="02020603050405020304" pitchFamily="18" charset="0"/>
                <a:cs typeface="Times New Roman" panose="02020603050405020304" pitchFamily="18" charset="0"/>
              </a:rPr>
              <a:t> robot</a:t>
            </a:r>
            <a:endParaRPr lang="en-US" sz="20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983375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77334" y="239282"/>
            <a:ext cx="8596668" cy="8203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err="1" smtClean="0">
                <a:latin typeface="Times New Roman" panose="02020603050405020304" pitchFamily="18" charset="0"/>
                <a:cs typeface="Times New Roman" panose="02020603050405020304" pitchFamily="18" charset="0"/>
              </a:rPr>
              <a:t>Phần</a:t>
            </a:r>
            <a:r>
              <a:rPr lang="en-US" sz="4000" dirty="0" smtClean="0">
                <a:latin typeface="Times New Roman" panose="02020603050405020304" pitchFamily="18" charset="0"/>
                <a:cs typeface="Times New Roman" panose="02020603050405020304" pitchFamily="18" charset="0"/>
              </a:rPr>
              <a:t> III: </a:t>
            </a:r>
            <a:r>
              <a:rPr lang="en-US" sz="4000" dirty="0" err="1" smtClean="0">
                <a:latin typeface="Times New Roman" panose="02020603050405020304" pitchFamily="18" charset="0"/>
                <a:cs typeface="Times New Roman" panose="02020603050405020304" pitchFamily="18" charset="0"/>
              </a:rPr>
              <a:t>Truyền</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thông</a:t>
            </a:r>
            <a:endParaRPr lang="en-US" sz="4000" dirty="0"/>
          </a:p>
        </p:txBody>
      </p:sp>
      <p:sp>
        <p:nvSpPr>
          <p:cNvPr id="5" name="TextBox 4"/>
          <p:cNvSpPr txBox="1"/>
          <p:nvPr/>
        </p:nvSpPr>
        <p:spPr>
          <a:xfrm>
            <a:off x="828942" y="1615155"/>
            <a:ext cx="6597353" cy="2308324"/>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2. </a:t>
            </a:r>
            <a:r>
              <a:rPr lang="en-US" b="1" dirty="0" err="1" smtClean="0">
                <a:latin typeface="Times New Roman" panose="02020603050405020304" pitchFamily="18" charset="0"/>
                <a:cs typeface="Times New Roman" panose="02020603050405020304" pitchFamily="18" charset="0"/>
              </a:rPr>
              <a:t>Tính</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năng</a:t>
            </a:r>
            <a:endParaRPr lang="en-US" b="1" dirty="0" smtClean="0">
              <a:latin typeface="Times New Roman" panose="02020603050405020304" pitchFamily="18" charset="0"/>
              <a:cs typeface="Times New Roman" panose="02020603050405020304" pitchFamily="18" charset="0"/>
            </a:endParaRPr>
          </a:p>
          <a:p>
            <a:pPr fontAlgn="base"/>
            <a:endParaRPr lang="en-US" dirty="0" smtClean="0"/>
          </a:p>
          <a:p>
            <a:pPr marL="285750" indent="-285750" fontAlgn="base">
              <a:buFont typeface="Arial" panose="020B0604020202020204" pitchFamily="34" charset="0"/>
              <a:buChar char="•"/>
            </a:pPr>
            <a:r>
              <a:rPr lang="en-US" dirty="0"/>
              <a:t>	</a:t>
            </a:r>
            <a:r>
              <a:rPr lang="en-US" dirty="0" err="1" smtClean="0"/>
              <a:t>Sử</a:t>
            </a:r>
            <a:r>
              <a:rPr lang="en-US" dirty="0" smtClean="0"/>
              <a:t> </a:t>
            </a:r>
            <a:r>
              <a:rPr lang="en-US" dirty="0" err="1"/>
              <a:t>dụng</a:t>
            </a:r>
            <a:r>
              <a:rPr lang="en-US" dirty="0"/>
              <a:t> </a:t>
            </a:r>
            <a:r>
              <a:rPr lang="en-US" dirty="0" err="1"/>
              <a:t>nguồn</a:t>
            </a:r>
            <a:r>
              <a:rPr lang="en-US" dirty="0"/>
              <a:t> 3.3v</a:t>
            </a:r>
          </a:p>
          <a:p>
            <a:pPr marL="285750" indent="-285750" fontAlgn="base">
              <a:buFont typeface="Arial" panose="020B0604020202020204" pitchFamily="34" charset="0"/>
              <a:buChar char="•"/>
            </a:pPr>
            <a:r>
              <a:rPr lang="en-US" dirty="0" smtClean="0"/>
              <a:t>	</a:t>
            </a:r>
            <a:r>
              <a:rPr lang="en-US" dirty="0" err="1" smtClean="0"/>
              <a:t>Tích</a:t>
            </a:r>
            <a:r>
              <a:rPr lang="en-US" dirty="0" smtClean="0"/>
              <a:t> </a:t>
            </a:r>
            <a:r>
              <a:rPr lang="en-US" dirty="0" err="1"/>
              <a:t>hợp</a:t>
            </a:r>
            <a:r>
              <a:rPr lang="en-US" dirty="0"/>
              <a:t> </a:t>
            </a:r>
            <a:r>
              <a:rPr lang="en-US" dirty="0" err="1"/>
              <a:t>anten</a:t>
            </a:r>
            <a:r>
              <a:rPr lang="en-US" dirty="0"/>
              <a:t> PCB trace </a:t>
            </a:r>
            <a:r>
              <a:rPr lang="en-US" dirty="0" err="1"/>
              <a:t>trên</a:t>
            </a:r>
            <a:r>
              <a:rPr lang="en-US" dirty="0"/>
              <a:t> module</a:t>
            </a:r>
          </a:p>
          <a:p>
            <a:pPr marL="285750" indent="-285750" fontAlgn="base">
              <a:buFont typeface="Arial" panose="020B0604020202020204" pitchFamily="34" charset="0"/>
              <a:buChar char="•"/>
            </a:pPr>
            <a:r>
              <a:rPr lang="en-US" dirty="0" smtClean="0"/>
              <a:t>	</a:t>
            </a:r>
            <a:r>
              <a:rPr lang="en-US" dirty="0" err="1" smtClean="0"/>
              <a:t>Tiêu</a:t>
            </a:r>
            <a:r>
              <a:rPr lang="en-US" dirty="0" smtClean="0"/>
              <a:t> </a:t>
            </a:r>
            <a:r>
              <a:rPr lang="en-US" dirty="0" err="1"/>
              <a:t>chuẩn</a:t>
            </a:r>
            <a:r>
              <a:rPr lang="en-US" dirty="0"/>
              <a:t> </a:t>
            </a:r>
            <a:r>
              <a:rPr lang="en-US" dirty="0" err="1"/>
              <a:t>wifi</a:t>
            </a:r>
            <a:r>
              <a:rPr lang="en-US" dirty="0"/>
              <a:t> : 802.11b/g/n, </a:t>
            </a:r>
            <a:r>
              <a:rPr lang="en-US" dirty="0" err="1"/>
              <a:t>với</a:t>
            </a:r>
            <a:r>
              <a:rPr lang="en-US" dirty="0"/>
              <a:t> </a:t>
            </a:r>
            <a:r>
              <a:rPr lang="en-US" dirty="0" err="1"/>
              <a:t>tần</a:t>
            </a:r>
            <a:r>
              <a:rPr lang="en-US" dirty="0"/>
              <a:t> </a:t>
            </a:r>
            <a:r>
              <a:rPr lang="en-US" dirty="0" err="1"/>
              <a:t>số</a:t>
            </a:r>
            <a:r>
              <a:rPr lang="en-US" dirty="0"/>
              <a:t> 2.4GHz </a:t>
            </a:r>
            <a:r>
              <a:rPr lang="en-US" dirty="0" err="1"/>
              <a:t>và</a:t>
            </a:r>
            <a:r>
              <a:rPr lang="en-US" dirty="0"/>
              <a:t> </a:t>
            </a:r>
            <a:r>
              <a:rPr lang="en-US" dirty="0" err="1" smtClean="0"/>
              <a:t>hỗ</a:t>
            </a:r>
            <a:r>
              <a:rPr lang="en-US" dirty="0" smtClean="0"/>
              <a:t> 	</a:t>
            </a:r>
            <a:r>
              <a:rPr lang="en-US" dirty="0" err="1" smtClean="0"/>
              <a:t>trợ</a:t>
            </a:r>
            <a:r>
              <a:rPr lang="en-US" dirty="0" smtClean="0"/>
              <a:t> </a:t>
            </a:r>
            <a:r>
              <a:rPr lang="en-US" dirty="0" err="1"/>
              <a:t>bảo</a:t>
            </a:r>
            <a:r>
              <a:rPr lang="en-US" dirty="0"/>
              <a:t> </a:t>
            </a:r>
            <a:r>
              <a:rPr lang="en-US" dirty="0" err="1"/>
              <a:t>mật</a:t>
            </a:r>
            <a:r>
              <a:rPr lang="en-US" dirty="0"/>
              <a:t> WPA/WPA2</a:t>
            </a:r>
          </a:p>
          <a:p>
            <a:pPr marL="285750" indent="-285750" fontAlgn="base">
              <a:buFont typeface="Arial" panose="020B0604020202020204" pitchFamily="34" charset="0"/>
              <a:buChar char="•"/>
            </a:pPr>
            <a:r>
              <a:rPr lang="en-US" dirty="0" smtClean="0"/>
              <a:t>	</a:t>
            </a:r>
            <a:r>
              <a:rPr lang="en-US" dirty="0" err="1" smtClean="0"/>
              <a:t>Khoảng</a:t>
            </a:r>
            <a:r>
              <a:rPr lang="en-US" dirty="0" smtClean="0"/>
              <a:t> </a:t>
            </a:r>
            <a:r>
              <a:rPr lang="en-US" dirty="0" err="1"/>
              <a:t>cách</a:t>
            </a:r>
            <a:r>
              <a:rPr lang="en-US" dirty="0"/>
              <a:t> </a:t>
            </a:r>
            <a:r>
              <a:rPr lang="en-US" dirty="0" err="1"/>
              <a:t>giữa</a:t>
            </a:r>
            <a:r>
              <a:rPr lang="en-US" dirty="0"/>
              <a:t> </a:t>
            </a:r>
            <a:r>
              <a:rPr lang="en-US" dirty="0" err="1"/>
              <a:t>các</a:t>
            </a:r>
            <a:r>
              <a:rPr lang="en-US" dirty="0"/>
              <a:t> </a:t>
            </a:r>
            <a:r>
              <a:rPr lang="en-US" dirty="0" err="1"/>
              <a:t>chân</a:t>
            </a:r>
            <a:r>
              <a:rPr lang="en-US" dirty="0"/>
              <a:t> 2mm</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09777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77334" y="239282"/>
            <a:ext cx="8596668" cy="8203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err="1" smtClean="0">
                <a:latin typeface="Times New Roman" panose="02020603050405020304" pitchFamily="18" charset="0"/>
                <a:cs typeface="Times New Roman" panose="02020603050405020304" pitchFamily="18" charset="0"/>
              </a:rPr>
              <a:t>Phần</a:t>
            </a:r>
            <a:r>
              <a:rPr lang="en-US" sz="4000" dirty="0" smtClean="0">
                <a:latin typeface="Times New Roman" panose="02020603050405020304" pitchFamily="18" charset="0"/>
                <a:cs typeface="Times New Roman" panose="02020603050405020304" pitchFamily="18" charset="0"/>
              </a:rPr>
              <a:t> III: </a:t>
            </a:r>
            <a:r>
              <a:rPr lang="en-US" sz="4000" dirty="0" err="1" smtClean="0">
                <a:latin typeface="Times New Roman" panose="02020603050405020304" pitchFamily="18" charset="0"/>
                <a:cs typeface="Times New Roman" panose="02020603050405020304" pitchFamily="18" charset="0"/>
              </a:rPr>
              <a:t>Truyền</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thông</a:t>
            </a:r>
            <a:endParaRPr lang="en-US" sz="4000" dirty="0"/>
          </a:p>
        </p:txBody>
      </p:sp>
      <p:sp>
        <p:nvSpPr>
          <p:cNvPr id="5" name="TextBox 4"/>
          <p:cNvSpPr txBox="1"/>
          <p:nvPr/>
        </p:nvSpPr>
        <p:spPr>
          <a:xfrm>
            <a:off x="677334" y="1486968"/>
            <a:ext cx="3537959" cy="369332"/>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3.Sơ </a:t>
            </a:r>
            <a:r>
              <a:rPr lang="en-US" b="1" dirty="0" err="1" smtClean="0">
                <a:latin typeface="Times New Roman" panose="02020603050405020304" pitchFamily="18" charset="0"/>
                <a:cs typeface="Times New Roman" panose="02020603050405020304" pitchFamily="18" charset="0"/>
              </a:rPr>
              <a:t>đồ</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chân</a:t>
            </a:r>
            <a:endParaRPr lang="en-US" b="1" dirty="0">
              <a:latin typeface="Times New Roman" panose="02020603050405020304" pitchFamily="18" charset="0"/>
              <a:cs typeface="Times New Roman" panose="02020603050405020304" pitchFamily="18" charset="0"/>
            </a:endParaRPr>
          </a:p>
        </p:txBody>
      </p:sp>
      <p:pic>
        <p:nvPicPr>
          <p:cNvPr id="6" name="Picture 5" descr="esp12-pinout"/>
          <p:cNvPicPr/>
          <p:nvPr/>
        </p:nvPicPr>
        <p:blipFill>
          <a:blip r:embed="rId2">
            <a:extLst>
              <a:ext uri="{28A0092B-C50C-407E-A947-70E740481C1C}">
                <a14:useLocalDpi xmlns:a14="http://schemas.microsoft.com/office/drawing/2010/main" val="0"/>
              </a:ext>
            </a:extLst>
          </a:blip>
          <a:srcRect/>
          <a:stretch>
            <a:fillRect/>
          </a:stretch>
        </p:blipFill>
        <p:spPr bwMode="auto">
          <a:xfrm>
            <a:off x="1939539" y="2383297"/>
            <a:ext cx="5715000" cy="3219450"/>
          </a:xfrm>
          <a:prstGeom prst="rect">
            <a:avLst/>
          </a:prstGeom>
          <a:noFill/>
          <a:ln>
            <a:noFill/>
          </a:ln>
        </p:spPr>
      </p:pic>
    </p:spTree>
    <p:extLst>
      <p:ext uri="{BB962C8B-B14F-4D97-AF65-F5344CB8AC3E}">
        <p14:creationId xmlns:p14="http://schemas.microsoft.com/office/powerpoint/2010/main" val="17330413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77334" y="239282"/>
            <a:ext cx="8596668" cy="8203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err="1" smtClean="0">
                <a:latin typeface="Times New Roman" panose="02020603050405020304" pitchFamily="18" charset="0"/>
                <a:cs typeface="Times New Roman" panose="02020603050405020304" pitchFamily="18" charset="0"/>
              </a:rPr>
              <a:t>Phần</a:t>
            </a:r>
            <a:r>
              <a:rPr lang="en-US" sz="4000" dirty="0" smtClean="0">
                <a:latin typeface="Times New Roman" panose="02020603050405020304" pitchFamily="18" charset="0"/>
                <a:cs typeface="Times New Roman" panose="02020603050405020304" pitchFamily="18" charset="0"/>
              </a:rPr>
              <a:t> III: </a:t>
            </a:r>
            <a:r>
              <a:rPr lang="en-US" sz="4000" dirty="0" err="1" smtClean="0">
                <a:latin typeface="Times New Roman" panose="02020603050405020304" pitchFamily="18" charset="0"/>
                <a:cs typeface="Times New Roman" panose="02020603050405020304" pitchFamily="18" charset="0"/>
              </a:rPr>
              <a:t>Truyền</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thông</a:t>
            </a:r>
            <a:endParaRPr lang="en-US" sz="4000" dirty="0"/>
          </a:p>
        </p:txBody>
      </p:sp>
      <p:sp>
        <p:nvSpPr>
          <p:cNvPr id="5" name="TextBox 4"/>
          <p:cNvSpPr txBox="1"/>
          <p:nvPr/>
        </p:nvSpPr>
        <p:spPr>
          <a:xfrm>
            <a:off x="677334" y="1589518"/>
            <a:ext cx="4076344" cy="369332"/>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4.Kết </a:t>
            </a:r>
            <a:r>
              <a:rPr lang="en-US" b="1" dirty="0" err="1" smtClean="0">
                <a:latin typeface="Times New Roman" panose="02020603050405020304" pitchFamily="18" charset="0"/>
                <a:cs typeface="Times New Roman" panose="02020603050405020304" pitchFamily="18" charset="0"/>
              </a:rPr>
              <a:t>nối</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vào</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mạng</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wifi</a:t>
            </a:r>
            <a:endParaRPr lang="en-US" b="1"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1495179" y="2085174"/>
            <a:ext cx="7272806" cy="4469451"/>
          </a:xfrm>
          <a:prstGeom prst="rect">
            <a:avLst/>
          </a:prstGeom>
        </p:spPr>
      </p:pic>
    </p:spTree>
    <p:extLst>
      <p:ext uri="{BB962C8B-B14F-4D97-AF65-F5344CB8AC3E}">
        <p14:creationId xmlns:p14="http://schemas.microsoft.com/office/powerpoint/2010/main" val="9223416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77334" y="239282"/>
            <a:ext cx="8596668" cy="8203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err="1" smtClean="0">
                <a:latin typeface="Times New Roman" panose="02020603050405020304" pitchFamily="18" charset="0"/>
                <a:cs typeface="Times New Roman" panose="02020603050405020304" pitchFamily="18" charset="0"/>
              </a:rPr>
              <a:t>Phần</a:t>
            </a:r>
            <a:r>
              <a:rPr lang="en-US" sz="4000" dirty="0" smtClean="0">
                <a:latin typeface="Times New Roman" panose="02020603050405020304" pitchFamily="18" charset="0"/>
                <a:cs typeface="Times New Roman" panose="02020603050405020304" pitchFamily="18" charset="0"/>
              </a:rPr>
              <a:t> III: </a:t>
            </a:r>
            <a:r>
              <a:rPr lang="en-US" sz="4000" dirty="0" err="1" smtClean="0">
                <a:latin typeface="Times New Roman" panose="02020603050405020304" pitchFamily="18" charset="0"/>
                <a:cs typeface="Times New Roman" panose="02020603050405020304" pitchFamily="18" charset="0"/>
              </a:rPr>
              <a:t>Truyền</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thông</a:t>
            </a:r>
            <a:endParaRPr lang="en-US" sz="4000" dirty="0"/>
          </a:p>
        </p:txBody>
      </p:sp>
      <p:pic>
        <p:nvPicPr>
          <p:cNvPr id="5" name="Picture 4"/>
          <p:cNvPicPr>
            <a:picLocks noChangeAspect="1"/>
          </p:cNvPicPr>
          <p:nvPr/>
        </p:nvPicPr>
        <p:blipFill>
          <a:blip r:embed="rId2"/>
          <a:stretch>
            <a:fillRect/>
          </a:stretch>
        </p:blipFill>
        <p:spPr>
          <a:xfrm>
            <a:off x="1288678" y="1181679"/>
            <a:ext cx="6676001" cy="4871113"/>
          </a:xfrm>
          <a:prstGeom prst="rect">
            <a:avLst/>
          </a:prstGeom>
        </p:spPr>
      </p:pic>
    </p:spTree>
    <p:extLst>
      <p:ext uri="{BB962C8B-B14F-4D97-AF65-F5344CB8AC3E}">
        <p14:creationId xmlns:p14="http://schemas.microsoft.com/office/powerpoint/2010/main" val="24862240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72425" y="2632106"/>
            <a:ext cx="7050280" cy="707886"/>
          </a:xfrm>
          <a:prstGeom prst="rect">
            <a:avLst/>
          </a:prstGeom>
          <a:noFill/>
        </p:spPr>
        <p:txBody>
          <a:bodyPr wrap="square" rtlCol="0">
            <a:spAutoFit/>
          </a:bodyPr>
          <a:lstStyle/>
          <a:p>
            <a:r>
              <a:rPr lang="en-US" sz="4000" dirty="0" smtClean="0">
                <a:solidFill>
                  <a:srgbClr val="FF0000"/>
                </a:solidFill>
                <a:latin typeface="Times New Roman" panose="02020603050405020304" pitchFamily="18" charset="0"/>
                <a:cs typeface="Times New Roman" panose="02020603050405020304" pitchFamily="18" charset="0"/>
              </a:rPr>
              <a:t>THANK FOR WATCHING</a:t>
            </a:r>
            <a:endParaRPr lang="en-US" sz="40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0094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err="1" smtClean="0">
                <a:latin typeface="Times New Roman" panose="02020603050405020304" pitchFamily="18" charset="0"/>
                <a:cs typeface="Times New Roman" panose="02020603050405020304" pitchFamily="18" charset="0"/>
              </a:rPr>
              <a:t>Phần</a:t>
            </a:r>
            <a:r>
              <a:rPr lang="en-US" sz="4000" dirty="0" smtClean="0">
                <a:latin typeface="Times New Roman" panose="02020603050405020304" pitchFamily="18" charset="0"/>
                <a:cs typeface="Times New Roman" panose="02020603050405020304" pitchFamily="18" charset="0"/>
              </a:rPr>
              <a:t> I: </a:t>
            </a:r>
            <a:r>
              <a:rPr lang="en-US" sz="4000" dirty="0" err="1" smtClean="0">
                <a:latin typeface="Times New Roman" panose="02020603050405020304" pitchFamily="18" charset="0"/>
                <a:cs typeface="Times New Roman" panose="02020603050405020304" pitchFamily="18" charset="0"/>
              </a:rPr>
              <a:t>Điều</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khiển</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động</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cơ</a:t>
            </a:r>
            <a:r>
              <a:rPr lang="en-US" sz="4000" dirty="0" smtClean="0">
                <a:latin typeface="Times New Roman" panose="02020603050405020304" pitchFamily="18" charset="0"/>
                <a:cs typeface="Times New Roman" panose="02020603050405020304" pitchFamily="18" charset="0"/>
              </a:rPr>
              <a:t> motor</a:t>
            </a:r>
            <a:endParaRPr lang="en-US" sz="40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752030" y="2068082"/>
            <a:ext cx="8229600" cy="400110"/>
          </a:xfrm>
          <a:prstGeom prst="rect">
            <a:avLst/>
          </a:prstGeom>
          <a:noFill/>
        </p:spPr>
        <p:txBody>
          <a:bodyPr wrap="square" rtlCol="0">
            <a:spAutoFit/>
          </a:bodyPr>
          <a:lstStyle/>
          <a:p>
            <a:r>
              <a:rPr lang="en-US" sz="2000" b="1" dirty="0" smtClean="0">
                <a:latin typeface="Times New Roman" panose="02020603050405020304" pitchFamily="18" charset="0"/>
                <a:cs typeface="Times New Roman" panose="02020603050405020304" pitchFamily="18" charset="0"/>
              </a:rPr>
              <a:t>1. </a:t>
            </a:r>
            <a:r>
              <a:rPr lang="en-US" sz="2000" b="1" dirty="0" err="1" smtClean="0">
                <a:latin typeface="Times New Roman" panose="02020603050405020304" pitchFamily="18" charset="0"/>
                <a:cs typeface="Times New Roman" panose="02020603050405020304" pitchFamily="18" charset="0"/>
              </a:rPr>
              <a:t>Phương</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pháp</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điều</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chế</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độ</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rộng</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xung</a:t>
            </a:r>
            <a:r>
              <a:rPr lang="en-US" sz="2000" b="1" dirty="0" smtClean="0">
                <a:latin typeface="Times New Roman" panose="02020603050405020304" pitchFamily="18" charset="0"/>
                <a:cs typeface="Times New Roman" panose="02020603050405020304" pitchFamily="18" charset="0"/>
              </a:rPr>
              <a:t> (PWM)</a:t>
            </a:r>
            <a:endParaRPr lang="en-US" sz="20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931492" y="2854296"/>
            <a:ext cx="7263925" cy="2246769"/>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a:t>
            </a:r>
            <a:r>
              <a:rPr lang="en-US" sz="2000" dirty="0" err="1" smtClean="0">
                <a:latin typeface="Times New Roman" panose="02020603050405020304" pitchFamily="18" charset="0"/>
                <a:cs typeface="Times New Roman" panose="02020603050405020304" pitchFamily="18" charset="0"/>
              </a:rPr>
              <a:t>Tốc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độ</a:t>
            </a:r>
            <a:r>
              <a:rPr lang="en-US" sz="2000" dirty="0" smtClean="0">
                <a:latin typeface="Times New Roman" panose="02020603050405020304" pitchFamily="18" charset="0"/>
                <a:cs typeface="Times New Roman" panose="02020603050405020304" pitchFamily="18" charset="0"/>
              </a:rPr>
              <a:t> quay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động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cơ</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tỉ</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lệ</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thuận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với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điện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áp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đầu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vào</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a:t>
            </a:r>
            <a:r>
              <a:rPr lang="en-US" sz="2000" dirty="0" err="1" smtClean="0">
                <a:latin typeface="Times New Roman" panose="02020603050405020304" pitchFamily="18" charset="0"/>
                <a:cs typeface="Times New Roman" panose="02020603050405020304" pitchFamily="18" charset="0"/>
              </a:rPr>
              <a:t>Thay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đổi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điện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áp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đặt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vào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động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cơ</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theo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phương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pháp</a:t>
            </a:r>
            <a:r>
              <a:rPr lang="en-US" sz="2000" dirty="0" smtClean="0">
                <a:latin typeface="Times New Roman" panose="02020603050405020304" pitchFamily="18" charset="0"/>
                <a:cs typeface="Times New Roman" panose="02020603050405020304" pitchFamily="18" charset="0"/>
              </a:rPr>
              <a:t> PWM </a:t>
            </a:r>
            <a:r>
              <a:rPr lang="en-US" sz="2000" dirty="0" err="1" smtClean="0">
                <a:latin typeface="Times New Roman" panose="02020603050405020304" pitchFamily="18" charset="0"/>
                <a:cs typeface="Times New Roman" panose="02020603050405020304" pitchFamily="18" charset="0"/>
              </a:rPr>
              <a:t>bằng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giữ</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nguyên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điện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áp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đầu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vào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nhưng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thay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đổi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thời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gian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đặt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điện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áp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vào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động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cơ</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a:t>
            </a:r>
            <a:r>
              <a:rPr lang="en-US" sz="2000" dirty="0" err="1" smtClean="0">
                <a:latin typeface="Times New Roman" panose="02020603050405020304" pitchFamily="18" charset="0"/>
                <a:cs typeface="Times New Roman" panose="02020603050405020304" pitchFamily="18" charset="0"/>
              </a:rPr>
              <a:t>Vậy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nên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khi</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thời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gian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điện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áp</a:t>
            </a:r>
            <a:r>
              <a:rPr lang="en-US" sz="2000" dirty="0" smtClean="0">
                <a:latin typeface="Times New Roman" panose="02020603050405020304" pitchFamily="18" charset="0"/>
                <a:cs typeface="Times New Roman" panose="02020603050405020304" pitchFamily="18" charset="0"/>
              </a:rPr>
              <a:t> ở </a:t>
            </a:r>
            <a:r>
              <a:rPr lang="en-US" sz="2000" dirty="0" err="1" smtClean="0">
                <a:latin typeface="Times New Roman" panose="02020603050405020304" pitchFamily="18" charset="0"/>
                <a:cs typeface="Times New Roman" panose="02020603050405020304" pitchFamily="18" charset="0"/>
              </a:rPr>
              <a:t>mức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cao</a:t>
            </a:r>
            <a:r>
              <a:rPr lang="en-US" sz="2000" dirty="0" smtClean="0">
                <a:latin typeface="Times New Roman" panose="02020603050405020304" pitchFamily="18" charset="0"/>
                <a:cs typeface="Times New Roman" panose="02020603050405020304" pitchFamily="18" charset="0"/>
              </a:rPr>
              <a:t> Ton </a:t>
            </a:r>
            <a:r>
              <a:rPr lang="en-US" sz="2000" dirty="0" err="1" smtClean="0">
                <a:latin typeface="Times New Roman" panose="02020603050405020304" pitchFamily="18" charset="0"/>
                <a:cs typeface="Times New Roman" panose="02020603050405020304" pitchFamily="18" charset="0"/>
              </a:rPr>
              <a:t>càng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lớn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thì</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điện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áp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trung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bình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đặt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vào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động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cơ</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càng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cao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đồng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nghĩa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với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việc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tốc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độ</a:t>
            </a:r>
            <a:r>
              <a:rPr lang="en-US" sz="2000" dirty="0" smtClean="0">
                <a:latin typeface="Times New Roman" panose="02020603050405020304" pitchFamily="18" charset="0"/>
                <a:cs typeface="Times New Roman" panose="02020603050405020304" pitchFamily="18" charset="0"/>
              </a:rPr>
              <a:t> quay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động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cơ</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càng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lớn</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60455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err="1">
                <a:latin typeface="Times New Roman" panose="02020603050405020304" pitchFamily="18" charset="0"/>
                <a:cs typeface="Times New Roman" panose="02020603050405020304" pitchFamily="18" charset="0"/>
              </a:rPr>
              <a:t>Phần</a:t>
            </a:r>
            <a:r>
              <a:rPr lang="en-US" sz="4000" dirty="0">
                <a:latin typeface="Times New Roman" panose="02020603050405020304" pitchFamily="18" charset="0"/>
                <a:cs typeface="Times New Roman" panose="02020603050405020304" pitchFamily="18" charset="0"/>
              </a:rPr>
              <a:t> I: </a:t>
            </a:r>
            <a:r>
              <a:rPr lang="en-US" sz="4000" dirty="0" err="1">
                <a:latin typeface="Times New Roman" panose="02020603050405020304" pitchFamily="18" charset="0"/>
                <a:cs typeface="Times New Roman" panose="02020603050405020304" pitchFamily="18" charset="0"/>
              </a:rPr>
              <a:t>Điều</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khiển</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động</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cơ</a:t>
            </a:r>
            <a:r>
              <a:rPr lang="en-US" sz="4000" dirty="0">
                <a:latin typeface="Times New Roman" panose="02020603050405020304" pitchFamily="18" charset="0"/>
                <a:cs typeface="Times New Roman" panose="02020603050405020304" pitchFamily="18" charset="0"/>
              </a:rPr>
              <a:t> motor</a:t>
            </a:r>
            <a:endParaRPr lang="en-US" sz="4000" dirty="0"/>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1594645" y="1643903"/>
            <a:ext cx="5669280" cy="1501140"/>
          </a:xfrm>
          <a:prstGeom prst="rect">
            <a:avLst/>
          </a:prstGeom>
          <a:noFill/>
          <a:ln>
            <a:noFill/>
          </a:ln>
        </p:spPr>
      </p:pic>
      <p:sp>
        <p:nvSpPr>
          <p:cNvPr id="7" name="TextBox 6"/>
          <p:cNvSpPr txBox="1"/>
          <p:nvPr/>
        </p:nvSpPr>
        <p:spPr>
          <a:xfrm>
            <a:off x="2136449" y="3443955"/>
            <a:ext cx="4982198" cy="369332"/>
          </a:xfrm>
          <a:prstGeom prst="rect">
            <a:avLst/>
          </a:prstGeom>
          <a:noFill/>
        </p:spPr>
        <p:txBody>
          <a:bodyPr wrap="square" rtlCol="0">
            <a:spAutoFit/>
          </a:bodyPr>
          <a:lstStyle/>
          <a:p>
            <a:pPr algn="ctr"/>
            <a:r>
              <a:rPr lang="en-US" i="1" dirty="0" err="1" smtClean="0">
                <a:latin typeface="Times New Roman" panose="02020603050405020304" pitchFamily="18" charset="0"/>
                <a:cs typeface="Times New Roman" panose="02020603050405020304" pitchFamily="18" charset="0"/>
              </a:rPr>
              <a:t>Giản</a:t>
            </a:r>
            <a:r>
              <a:rPr lang="en-US" i="1" dirty="0" smtClean="0">
                <a:latin typeface="Times New Roman" panose="02020603050405020304" pitchFamily="18" charset="0"/>
                <a:cs typeface="Times New Roman" panose="02020603050405020304" pitchFamily="18" charset="0"/>
              </a:rPr>
              <a:t> </a:t>
            </a:r>
            <a:r>
              <a:rPr lang="en-US" i="1" dirty="0" err="1" smtClean="0">
                <a:latin typeface="Times New Roman" panose="02020603050405020304" pitchFamily="18" charset="0"/>
                <a:cs typeface="Times New Roman" panose="02020603050405020304" pitchFamily="18" charset="0"/>
              </a:rPr>
              <a:t>đồ</a:t>
            </a:r>
            <a:r>
              <a:rPr lang="en-US" i="1" dirty="0" smtClean="0">
                <a:latin typeface="Times New Roman" panose="02020603050405020304" pitchFamily="18" charset="0"/>
                <a:cs typeface="Times New Roman" panose="02020603050405020304" pitchFamily="18" charset="0"/>
              </a:rPr>
              <a:t> </a:t>
            </a:r>
            <a:r>
              <a:rPr lang="en-US" i="1" dirty="0" err="1" smtClean="0">
                <a:latin typeface="Times New Roman" panose="02020603050405020304" pitchFamily="18" charset="0"/>
                <a:cs typeface="Times New Roman" panose="02020603050405020304" pitchFamily="18" charset="0"/>
              </a:rPr>
              <a:t>thời</a:t>
            </a:r>
            <a:r>
              <a:rPr lang="en-US" i="1" dirty="0" smtClean="0">
                <a:latin typeface="Times New Roman" panose="02020603050405020304" pitchFamily="18" charset="0"/>
                <a:cs typeface="Times New Roman" panose="02020603050405020304" pitchFamily="18" charset="0"/>
              </a:rPr>
              <a:t> </a:t>
            </a:r>
            <a:r>
              <a:rPr lang="en-US" i="1" dirty="0" err="1" smtClean="0">
                <a:latin typeface="Times New Roman" panose="02020603050405020304" pitchFamily="18" charset="0"/>
                <a:cs typeface="Times New Roman" panose="02020603050405020304" pitchFamily="18" charset="0"/>
              </a:rPr>
              <a:t>gian</a:t>
            </a:r>
            <a:r>
              <a:rPr lang="en-US" i="1" dirty="0" smtClean="0">
                <a:latin typeface="Times New Roman" panose="02020603050405020304" pitchFamily="18" charset="0"/>
                <a:cs typeface="Times New Roman" panose="02020603050405020304" pitchFamily="18" charset="0"/>
              </a:rPr>
              <a:t> </a:t>
            </a:r>
            <a:r>
              <a:rPr lang="en-US" i="1" dirty="0" err="1" smtClean="0">
                <a:latin typeface="Times New Roman" panose="02020603050405020304" pitchFamily="18" charset="0"/>
                <a:cs typeface="Times New Roman" panose="02020603050405020304" pitchFamily="18" charset="0"/>
              </a:rPr>
              <a:t>của</a:t>
            </a:r>
            <a:r>
              <a:rPr lang="en-US" i="1" dirty="0" smtClean="0">
                <a:latin typeface="Times New Roman" panose="02020603050405020304" pitchFamily="18" charset="0"/>
                <a:cs typeface="Times New Roman" panose="02020603050405020304" pitchFamily="18" charset="0"/>
              </a:rPr>
              <a:t> </a:t>
            </a:r>
            <a:r>
              <a:rPr lang="en-US" i="1" dirty="0" err="1" smtClean="0">
                <a:latin typeface="Times New Roman" panose="02020603050405020304" pitchFamily="18" charset="0"/>
                <a:cs typeface="Times New Roman" panose="02020603050405020304" pitchFamily="18" charset="0"/>
              </a:rPr>
              <a:t>xung</a:t>
            </a:r>
            <a:r>
              <a:rPr lang="en-US" i="1" dirty="0" smtClean="0">
                <a:latin typeface="Times New Roman" panose="02020603050405020304" pitchFamily="18" charset="0"/>
                <a:cs typeface="Times New Roman" panose="02020603050405020304" pitchFamily="18" charset="0"/>
              </a:rPr>
              <a:t> PWM</a:t>
            </a:r>
            <a:endParaRPr lang="en-US" i="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1247686" y="4097884"/>
            <a:ext cx="6016239" cy="707886"/>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a:t>
            </a:r>
            <a:r>
              <a:rPr lang="en-US" sz="2000" dirty="0" err="1" smtClean="0">
                <a:latin typeface="Times New Roman" panose="02020603050405020304" pitchFamily="18" charset="0"/>
                <a:cs typeface="Times New Roman" panose="02020603050405020304" pitchFamily="18" charset="0"/>
              </a:rPr>
              <a:t>Đại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lượng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mô</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tả</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mối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quan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hệ</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giữa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thời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gian</a:t>
            </a:r>
            <a:r>
              <a:rPr lang="en-US" sz="2000" dirty="0" smtClean="0">
                <a:latin typeface="Times New Roman" panose="02020603050405020304" pitchFamily="18" charset="0"/>
                <a:cs typeface="Times New Roman" panose="02020603050405020304" pitchFamily="18" charset="0"/>
              </a:rPr>
              <a:t> Ton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Toff</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được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gọi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độ</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rộng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xung</a:t>
            </a:r>
            <a:r>
              <a:rPr lang="en-US" sz="2000" dirty="0" smtClean="0">
                <a:latin typeface="Times New Roman" panose="02020603050405020304" pitchFamily="18" charset="0"/>
                <a:cs typeface="Times New Roman" panose="02020603050405020304" pitchFamily="18" charset="0"/>
              </a:rPr>
              <a:t> ( </a:t>
            </a:r>
            <a:r>
              <a:rPr lang="en-US" sz="2000" dirty="0" err="1" smtClean="0">
                <a:latin typeface="Times New Roman" panose="02020603050405020304" pitchFamily="18" charset="0"/>
                <a:cs typeface="Times New Roman" panose="02020603050405020304" pitchFamily="18" charset="0"/>
              </a:rPr>
              <a:t>duty_cycle</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9" name="Rectangle 8"/>
              <p:cNvSpPr/>
              <p:nvPr/>
            </p:nvSpPr>
            <p:spPr>
              <a:xfrm>
                <a:off x="2397564" y="5120071"/>
                <a:ext cx="3226524" cy="546688"/>
              </a:xfrm>
              <a:prstGeom prst="rect">
                <a:avLst/>
              </a:prstGeom>
            </p:spPr>
            <p:txBody>
              <a:bodyPr wrap="none">
                <a:spAutoFit/>
              </a:bodyPr>
              <a:lstStyle/>
              <a:p>
                <a:pPr algn="ctr">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Duty cycle = </a:t>
                </a:r>
                <a14:m>
                  <m:oMath xmlns:m="http://schemas.openxmlformats.org/officeDocument/2006/math">
                    <m:f>
                      <m:fPr>
                        <m:ctrlPr>
                          <a:rPr lang="en-US"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i="1">
                            <a:effectLst/>
                            <a:latin typeface="Cambria Math" panose="02040503050406030204" pitchFamily="18" charset="0"/>
                            <a:ea typeface="Calibri" panose="020F0502020204030204" pitchFamily="34" charset="0"/>
                            <a:cs typeface="Times New Roman" panose="02020603050405020304" pitchFamily="18" charset="0"/>
                          </a:rPr>
                          <m:t>𝑇𝑜𝑛</m:t>
                        </m:r>
                      </m:num>
                      <m:den>
                        <m:r>
                          <a:rPr lang="en-US" i="1">
                            <a:effectLst/>
                            <a:latin typeface="Cambria Math" panose="02040503050406030204" pitchFamily="18" charset="0"/>
                            <a:ea typeface="Calibri" panose="020F0502020204030204" pitchFamily="34" charset="0"/>
                            <a:cs typeface="Times New Roman" panose="02020603050405020304" pitchFamily="18" charset="0"/>
                          </a:rPr>
                          <m:t>𝑇𝑜𝑛</m:t>
                        </m:r>
                        <m:r>
                          <a:rPr lang="en-US" i="1">
                            <a:effectLst/>
                            <a:latin typeface="Cambria Math" panose="02040503050406030204" pitchFamily="18" charset="0"/>
                            <a:ea typeface="Calibri" panose="020F0502020204030204" pitchFamily="34" charset="0"/>
                            <a:cs typeface="Times New Roman" panose="02020603050405020304" pitchFamily="18" charset="0"/>
                          </a:rPr>
                          <m:t>+</m:t>
                        </m:r>
                        <m:r>
                          <a:rPr lang="en-US" i="1">
                            <a:effectLst/>
                            <a:latin typeface="Cambria Math" panose="02040503050406030204" pitchFamily="18" charset="0"/>
                            <a:ea typeface="Calibri" panose="020F0502020204030204" pitchFamily="34" charset="0"/>
                            <a:cs typeface="Times New Roman" panose="02020603050405020304" pitchFamily="18" charset="0"/>
                          </a:rPr>
                          <m:t>𝑇𝑜𝑓𝑓</m:t>
                        </m:r>
                      </m:den>
                    </m:f>
                  </m:oMath>
                </a14:m>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x 100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9" name="Rectangle 8"/>
              <p:cNvSpPr>
                <a:spLocks noRot="1" noChangeAspect="1" noMove="1" noResize="1" noEditPoints="1" noAdjustHandles="1" noChangeArrowheads="1" noChangeShapeType="1" noTextEdit="1"/>
              </p:cNvSpPr>
              <p:nvPr/>
            </p:nvSpPr>
            <p:spPr>
              <a:xfrm>
                <a:off x="2397564" y="5120071"/>
                <a:ext cx="3226524" cy="546688"/>
              </a:xfrm>
              <a:prstGeom prst="rect">
                <a:avLst/>
              </a:prstGeom>
              <a:blipFill rotWithShape="0">
                <a:blip r:embed="rId3"/>
                <a:stretch>
                  <a:fillRect b="-5556"/>
                </a:stretch>
              </a:blipFill>
            </p:spPr>
            <p:txBody>
              <a:bodyPr/>
              <a:lstStyle/>
              <a:p>
                <a:r>
                  <a:rPr lang="en-US">
                    <a:noFill/>
                  </a:rPr>
                  <a:t> </a:t>
                </a:r>
              </a:p>
            </p:txBody>
          </p:sp>
        </mc:Fallback>
      </mc:AlternateContent>
    </p:spTree>
    <p:extLst>
      <p:ext uri="{BB962C8B-B14F-4D97-AF65-F5344CB8AC3E}">
        <p14:creationId xmlns:p14="http://schemas.microsoft.com/office/powerpoint/2010/main" val="14899994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err="1">
                <a:latin typeface="Times New Roman" panose="02020603050405020304" pitchFamily="18" charset="0"/>
                <a:cs typeface="Times New Roman" panose="02020603050405020304" pitchFamily="18" charset="0"/>
              </a:rPr>
              <a:t>Phần</a:t>
            </a:r>
            <a:r>
              <a:rPr lang="en-US" sz="4000" dirty="0">
                <a:latin typeface="Times New Roman" panose="02020603050405020304" pitchFamily="18" charset="0"/>
                <a:cs typeface="Times New Roman" panose="02020603050405020304" pitchFamily="18" charset="0"/>
              </a:rPr>
              <a:t> I: </a:t>
            </a:r>
            <a:r>
              <a:rPr lang="en-US" sz="4000" dirty="0" err="1">
                <a:latin typeface="Times New Roman" panose="02020603050405020304" pitchFamily="18" charset="0"/>
                <a:cs typeface="Times New Roman" panose="02020603050405020304" pitchFamily="18" charset="0"/>
              </a:rPr>
              <a:t>Điều</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khiển</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động</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cơ</a:t>
            </a:r>
            <a:r>
              <a:rPr lang="en-US" sz="4000" dirty="0">
                <a:latin typeface="Times New Roman" panose="02020603050405020304" pitchFamily="18" charset="0"/>
                <a:cs typeface="Times New Roman" panose="02020603050405020304" pitchFamily="18" charset="0"/>
              </a:rPr>
              <a:t> motor</a:t>
            </a:r>
            <a:endParaRPr lang="en-US" sz="4000" dirty="0"/>
          </a:p>
        </p:txBody>
      </p:sp>
      <p:sp>
        <p:nvSpPr>
          <p:cNvPr id="3" name="Content Placeholder 2"/>
          <p:cNvSpPr>
            <a:spLocks noGrp="1"/>
          </p:cNvSpPr>
          <p:nvPr>
            <p:ph idx="1"/>
          </p:nvPr>
        </p:nvSpPr>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2.Sử </a:t>
            </a:r>
            <a:r>
              <a:rPr lang="en-US" sz="2000" b="1" dirty="0" err="1">
                <a:latin typeface="Times New Roman" panose="02020603050405020304" pitchFamily="18" charset="0"/>
                <a:cs typeface="Times New Roman" panose="02020603050405020304" pitchFamily="18" charset="0"/>
              </a:rPr>
              <a:t>dụng</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bộ</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điều</a:t>
            </a:r>
            <a:r>
              <a:rPr lang="en-US" sz="2000" b="1" dirty="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khiển</a:t>
            </a:r>
            <a:r>
              <a:rPr lang="en-US" sz="2000" b="1" dirty="0" smtClean="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PID </a:t>
            </a:r>
            <a:r>
              <a:rPr lang="en-US" sz="2000" b="1" dirty="0" err="1">
                <a:latin typeface="Times New Roman" panose="02020603050405020304" pitchFamily="18" charset="0"/>
                <a:cs typeface="Times New Roman" panose="02020603050405020304" pitchFamily="18" charset="0"/>
              </a:rPr>
              <a:t>điều</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khiển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tốc</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độ</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động</a:t>
            </a:r>
            <a:r>
              <a:rPr lang="en-US" sz="2000" b="1" dirty="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cơ</a:t>
            </a:r>
            <a:endParaRPr lang="en-US" sz="2000" b="1" dirty="0" smtClean="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-PID </a:t>
            </a:r>
            <a:r>
              <a:rPr lang="en-US" sz="2000" dirty="0" err="1" smtClean="0">
                <a:latin typeface="Times New Roman" panose="02020603050405020304" pitchFamily="18" charset="0"/>
                <a:cs typeface="Times New Roman" panose="02020603050405020304" pitchFamily="18" charset="0"/>
              </a:rPr>
              <a:t>là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Giải</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thuật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điều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khiển</a:t>
            </a:r>
            <a:r>
              <a:rPr lang="en-US" sz="2000" dirty="0">
                <a:latin typeface="Times New Roman" panose="02020603050405020304" pitchFamily="18" charset="0"/>
                <a:cs typeface="Times New Roman" panose="02020603050405020304" pitchFamily="18" charset="0"/>
              </a:rPr>
              <a:t> vi </a:t>
            </a:r>
            <a:r>
              <a:rPr lang="en-US" sz="2000" dirty="0" err="1">
                <a:latin typeface="Times New Roman" panose="02020603050405020304" pitchFamily="18" charset="0"/>
                <a:cs typeface="Times New Roman" panose="02020603050405020304" pitchFamily="18" charset="0"/>
              </a:rPr>
              <a:t>tích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phân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tỉ</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lệ</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hiệu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chỉnh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số</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giữa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biến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được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mong</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muốn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đạt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đến</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bằng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tính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toán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xuất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hành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động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điều</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chỉnh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nhanh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chóng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lỗi</a:t>
            </a:r>
            <a:r>
              <a:rPr lang="en-US" sz="2000" dirty="0">
                <a:latin typeface="Times New Roman" panose="02020603050405020304" pitchFamily="18" charset="0"/>
                <a:cs typeface="Times New Roman" panose="02020603050405020304" pitchFamily="18" charset="0"/>
              </a:rPr>
              <a:t> ở </a:t>
            </a:r>
            <a:r>
              <a:rPr lang="en-US" sz="2000" dirty="0" err="1">
                <a:latin typeface="Times New Roman" panose="02020603050405020304" pitchFamily="18" charset="0"/>
                <a:cs typeface="Times New Roman" panose="02020603050405020304" pitchFamily="18" charset="0"/>
              </a:rPr>
              <a:t>mức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nhỏ</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được</a:t>
            </a:r>
            <a:r>
              <a:rPr lang="en-US" sz="2000" dirty="0" smtClean="0">
                <a:latin typeface="Times New Roman" panose="02020603050405020304" pitchFamily="18" charset="0"/>
                <a:cs typeface="Times New Roman" panose="02020603050405020304" pitchFamily="18" charset="0"/>
              </a:rPr>
              <a:t>.</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Bộ</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điều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khiển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này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bao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gồm</a:t>
            </a:r>
            <a:r>
              <a:rPr lang="en-US" sz="2000" dirty="0">
                <a:latin typeface="Times New Roman" panose="02020603050405020304" pitchFamily="18" charset="0"/>
                <a:cs typeface="Times New Roman" panose="02020603050405020304" pitchFamily="18" charset="0"/>
              </a:rPr>
              <a:t> 3 </a:t>
            </a:r>
            <a:r>
              <a:rPr lang="en-US" sz="2000" dirty="0" err="1" smtClean="0">
                <a:latin typeface="Times New Roman" panose="02020603050405020304" pitchFamily="18" charset="0"/>
                <a:cs typeface="Times New Roman" panose="02020603050405020304" pitchFamily="18" charset="0"/>
              </a:rPr>
              <a:t>thông</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số</a:t>
            </a:r>
            <a:r>
              <a:rPr lang="en-US" sz="2000" dirty="0">
                <a:latin typeface="Times New Roman" panose="02020603050405020304" pitchFamily="18" charset="0"/>
                <a:cs typeface="Times New Roman" panose="02020603050405020304" pitchFamily="18" charset="0"/>
              </a:rPr>
              <a:t>: Proportional (P), Integral (I)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Derivative (D</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22810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err="1">
                <a:latin typeface="Times New Roman" panose="02020603050405020304" pitchFamily="18" charset="0"/>
                <a:cs typeface="Times New Roman" panose="02020603050405020304" pitchFamily="18" charset="0"/>
              </a:rPr>
              <a:t>Phần</a:t>
            </a:r>
            <a:r>
              <a:rPr lang="en-US" sz="4000" dirty="0">
                <a:latin typeface="Times New Roman" panose="02020603050405020304" pitchFamily="18" charset="0"/>
                <a:cs typeface="Times New Roman" panose="02020603050405020304" pitchFamily="18" charset="0"/>
              </a:rPr>
              <a:t> I: </a:t>
            </a:r>
            <a:r>
              <a:rPr lang="en-US" sz="4000" dirty="0" err="1">
                <a:latin typeface="Times New Roman" panose="02020603050405020304" pitchFamily="18" charset="0"/>
                <a:cs typeface="Times New Roman" panose="02020603050405020304" pitchFamily="18" charset="0"/>
              </a:rPr>
              <a:t>Điều</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khiển</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động</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cơ</a:t>
            </a:r>
            <a:r>
              <a:rPr lang="en-US" sz="4000" dirty="0">
                <a:latin typeface="Times New Roman" panose="02020603050405020304" pitchFamily="18" charset="0"/>
                <a:cs typeface="Times New Roman" panose="02020603050405020304" pitchFamily="18" charset="0"/>
              </a:rPr>
              <a:t> motor</a:t>
            </a:r>
            <a:endParaRPr lang="en-US" sz="4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22637" y="1830216"/>
            <a:ext cx="5734050" cy="1704975"/>
          </a:xfrm>
        </p:spPr>
      </p:pic>
      <p:sp>
        <p:nvSpPr>
          <p:cNvPr id="5" name="TextBox 4"/>
          <p:cNvSpPr txBox="1"/>
          <p:nvPr/>
        </p:nvSpPr>
        <p:spPr>
          <a:xfrm>
            <a:off x="2563739" y="3614871"/>
            <a:ext cx="5306938" cy="400110"/>
          </a:xfrm>
          <a:prstGeom prst="rect">
            <a:avLst/>
          </a:prstGeom>
          <a:noFill/>
        </p:spPr>
        <p:txBody>
          <a:bodyPr wrap="square" rtlCol="0">
            <a:spAutoFit/>
          </a:bodyPr>
          <a:lstStyle/>
          <a:p>
            <a:pPr algn="ctr"/>
            <a:r>
              <a:rPr lang="en-US" sz="2000" i="1" dirty="0" err="1" smtClean="0">
                <a:latin typeface="Times New Roman" panose="02020603050405020304" pitchFamily="18" charset="0"/>
                <a:cs typeface="Times New Roman" panose="02020603050405020304" pitchFamily="18" charset="0"/>
              </a:rPr>
              <a:t>Sơ</a:t>
            </a:r>
            <a:r>
              <a:rPr lang="en-US" sz="2000" i="1" dirty="0" smtClean="0">
                <a:latin typeface="Times New Roman" panose="02020603050405020304" pitchFamily="18" charset="0"/>
                <a:cs typeface="Times New Roman" panose="02020603050405020304" pitchFamily="18" charset="0"/>
              </a:rPr>
              <a:t> </a:t>
            </a:r>
            <a:r>
              <a:rPr lang="en-US" sz="2000" i="1" dirty="0" err="1" smtClean="0">
                <a:latin typeface="Times New Roman" panose="02020603050405020304" pitchFamily="18" charset="0"/>
                <a:cs typeface="Times New Roman" panose="02020603050405020304" pitchFamily="18" charset="0"/>
              </a:rPr>
              <a:t>đồ</a:t>
            </a:r>
            <a:r>
              <a:rPr lang="en-US" sz="2000" i="1" dirty="0" smtClean="0">
                <a:latin typeface="Times New Roman" panose="02020603050405020304" pitchFamily="18" charset="0"/>
                <a:cs typeface="Times New Roman" panose="02020603050405020304" pitchFamily="18" charset="0"/>
              </a:rPr>
              <a:t> </a:t>
            </a:r>
            <a:r>
              <a:rPr lang="en-US" sz="2000" i="1" dirty="0" err="1" smtClean="0">
                <a:latin typeface="Times New Roman" panose="02020603050405020304" pitchFamily="18" charset="0"/>
                <a:cs typeface="Times New Roman" panose="02020603050405020304" pitchFamily="18" charset="0"/>
              </a:rPr>
              <a:t>khối</a:t>
            </a:r>
            <a:r>
              <a:rPr lang="en-US" sz="2000" i="1" dirty="0" smtClean="0">
                <a:latin typeface="Times New Roman" panose="02020603050405020304" pitchFamily="18" charset="0"/>
                <a:cs typeface="Times New Roman" panose="02020603050405020304" pitchFamily="18" charset="0"/>
              </a:rPr>
              <a:t> </a:t>
            </a:r>
            <a:r>
              <a:rPr lang="en-US" sz="2000" i="1" dirty="0" err="1" smtClean="0">
                <a:latin typeface="Times New Roman" panose="02020603050405020304" pitchFamily="18" charset="0"/>
                <a:cs typeface="Times New Roman" panose="02020603050405020304" pitchFamily="18" charset="0"/>
              </a:rPr>
              <a:t>của</a:t>
            </a:r>
            <a:r>
              <a:rPr lang="en-US" sz="2000" i="1" dirty="0" smtClean="0">
                <a:latin typeface="Times New Roman" panose="02020603050405020304" pitchFamily="18" charset="0"/>
                <a:cs typeface="Times New Roman" panose="02020603050405020304" pitchFamily="18" charset="0"/>
              </a:rPr>
              <a:t> </a:t>
            </a:r>
            <a:r>
              <a:rPr lang="en-US" sz="2000" i="1" dirty="0" err="1" smtClean="0">
                <a:latin typeface="Times New Roman" panose="02020603050405020304" pitchFamily="18" charset="0"/>
                <a:cs typeface="Times New Roman" panose="02020603050405020304" pitchFamily="18" charset="0"/>
              </a:rPr>
              <a:t>giải</a:t>
            </a:r>
            <a:r>
              <a:rPr lang="en-US" sz="2000" i="1" dirty="0" smtClean="0">
                <a:latin typeface="Times New Roman" panose="02020603050405020304" pitchFamily="18" charset="0"/>
                <a:cs typeface="Times New Roman" panose="02020603050405020304" pitchFamily="18" charset="0"/>
              </a:rPr>
              <a:t> </a:t>
            </a:r>
            <a:r>
              <a:rPr lang="en-US" sz="2000" i="1" dirty="0" err="1" smtClean="0">
                <a:latin typeface="Times New Roman" panose="02020603050405020304" pitchFamily="18" charset="0"/>
                <a:cs typeface="Times New Roman" panose="02020603050405020304" pitchFamily="18" charset="0"/>
              </a:rPr>
              <a:t>thuật</a:t>
            </a:r>
            <a:r>
              <a:rPr lang="en-US" sz="2000" i="1" dirty="0" smtClean="0">
                <a:latin typeface="Times New Roman" panose="02020603050405020304" pitchFamily="18" charset="0"/>
                <a:cs typeface="Times New Roman" panose="02020603050405020304" pitchFamily="18" charset="0"/>
              </a:rPr>
              <a:t> PID</a:t>
            </a:r>
            <a:endParaRPr lang="en-US" sz="2000" i="1"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8" name="TextBox 7"/>
              <p:cNvSpPr txBox="1"/>
              <p:nvPr/>
            </p:nvSpPr>
            <p:spPr>
              <a:xfrm>
                <a:off x="1316052" y="4452359"/>
                <a:ext cx="6144427" cy="135517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Hàm </a:t>
                </a:r>
                <a:r>
                  <a:rPr lang="en-US" dirty="0" err="1">
                    <a:latin typeface="Times New Roman" panose="02020603050405020304" pitchFamily="18" charset="0"/>
                    <a:cs typeface="Times New Roman" panose="02020603050405020304" pitchFamily="18" charset="0"/>
                  </a:rPr>
                  <a:t>truyền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khiển</a:t>
                </a:r>
                <a:r>
                  <a:rPr lang="en-US" dirty="0">
                    <a:latin typeface="Times New Roman" panose="02020603050405020304" pitchFamily="18" charset="0"/>
                    <a:cs typeface="Times New Roman" panose="02020603050405020304" pitchFamily="18" charset="0"/>
                  </a:rPr>
                  <a:t> PID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đạng</a:t>
                </a:r>
                <a:r>
                  <a:rPr lang="en-US" dirty="0">
                    <a:latin typeface="Times New Roman" panose="02020603050405020304" pitchFamily="18" charset="0"/>
                    <a:cs typeface="Times New Roman" panose="02020603050405020304" pitchFamily="18" charset="0"/>
                  </a:rPr>
                  <a:t>:</a:t>
                </a:r>
              </a:p>
              <a:p>
                <a:pPr algn="ctr"/>
                <a:endParaRPr lang="en-US" dirty="0" smtClean="0">
                  <a:latin typeface="Times New Roman" panose="02020603050405020304" pitchFamily="18" charset="0"/>
                  <a:cs typeface="Times New Roman" panose="02020603050405020304" pitchFamily="18" charset="0"/>
                </a:endParaRPr>
              </a:p>
              <a:p>
                <a:pPr algn="ctr"/>
                <a:r>
                  <a:rPr lang="en-US" dirty="0" err="1" smtClean="0">
                    <a:latin typeface="Times New Roman" panose="02020603050405020304" pitchFamily="18" charset="0"/>
                    <a:cs typeface="Times New Roman" panose="02020603050405020304" pitchFamily="18" charset="0"/>
                  </a:rPr>
                  <a:t>Kp</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14:m>
                  <m:oMath xmlns:m="http://schemas.openxmlformats.org/officeDocument/2006/math">
                    <m:f>
                      <m:fPr>
                        <m:ctrlPr>
                          <a:rPr lang="en-US" i="1">
                            <a:latin typeface="Cambria Math" panose="02040503050406030204" pitchFamily="18" charset="0"/>
                            <a:cs typeface="Times New Roman" panose="02020603050405020304" pitchFamily="18" charset="0"/>
                          </a:rPr>
                        </m:ctrlPr>
                      </m:fPr>
                      <m:num>
                        <m:r>
                          <a:rPr lang="en-US" i="1">
                            <a:latin typeface="Cambria Math" panose="02040503050406030204" pitchFamily="18" charset="0"/>
                            <a:cs typeface="Times New Roman" panose="02020603050405020304" pitchFamily="18" charset="0"/>
                          </a:rPr>
                          <m:t>𝐾𝑖</m:t>
                        </m:r>
                      </m:num>
                      <m:den>
                        <m:r>
                          <a:rPr lang="en-US" i="1">
                            <a:latin typeface="Cambria Math" panose="02040503050406030204" pitchFamily="18" charset="0"/>
                            <a:cs typeface="Times New Roman" panose="02020603050405020304" pitchFamily="18" charset="0"/>
                          </a:rPr>
                          <m:t>𝑠</m:t>
                        </m:r>
                      </m:den>
                    </m:f>
                  </m:oMath>
                </a14:m>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Kd.s</a:t>
                </a:r>
                <a:r>
                  <a:rPr lang="en-US" dirty="0">
                    <a:latin typeface="Times New Roman" panose="02020603050405020304" pitchFamily="18" charset="0"/>
                    <a:cs typeface="Times New Roman" panose="02020603050405020304" pitchFamily="18" charset="0"/>
                  </a:rPr>
                  <a:t> = </a:t>
                </a:r>
                <a14:m>
                  <m:oMath xmlns:m="http://schemas.openxmlformats.org/officeDocument/2006/math">
                    <m:f>
                      <m:fPr>
                        <m:ctrlPr>
                          <a:rPr lang="en-US" i="1">
                            <a:latin typeface="Cambria Math" panose="02040503050406030204" pitchFamily="18" charset="0"/>
                            <a:cs typeface="Times New Roman" panose="02020603050405020304" pitchFamily="18" charset="0"/>
                          </a:rPr>
                        </m:ctrlPr>
                      </m:fPr>
                      <m:num>
                        <m:r>
                          <a:rPr lang="en-US" i="1">
                            <a:latin typeface="Cambria Math" panose="02040503050406030204" pitchFamily="18" charset="0"/>
                            <a:cs typeface="Times New Roman" panose="02020603050405020304" pitchFamily="18" charset="0"/>
                          </a:rPr>
                          <m:t>𝐾𝑑</m:t>
                        </m:r>
                        <m:r>
                          <a:rPr lang="en-US" i="1">
                            <a:latin typeface="Cambria Math" panose="02040503050406030204" pitchFamily="18" charset="0"/>
                            <a:cs typeface="Times New Roman" panose="02020603050405020304" pitchFamily="18" charset="0"/>
                          </a:rPr>
                          <m:t>.</m:t>
                        </m:r>
                        <m:sSup>
                          <m:sSupPr>
                            <m:ctrlPr>
                              <a:rPr lang="en-US" i="1">
                                <a:latin typeface="Cambria Math" panose="02040503050406030204" pitchFamily="18" charset="0"/>
                                <a:cs typeface="Times New Roman" panose="02020603050405020304" pitchFamily="18" charset="0"/>
                              </a:rPr>
                            </m:ctrlPr>
                          </m:sSupPr>
                          <m:e>
                            <m:r>
                              <a:rPr lang="en-US" i="1">
                                <a:latin typeface="Cambria Math" panose="02040503050406030204" pitchFamily="18" charset="0"/>
                                <a:cs typeface="Times New Roman" panose="02020603050405020304" pitchFamily="18" charset="0"/>
                              </a:rPr>
                              <m:t>𝑠</m:t>
                            </m:r>
                          </m:e>
                          <m:sup>
                            <m:r>
                              <a:rPr lang="en-US" i="1">
                                <a:latin typeface="Cambria Math" panose="02040503050406030204" pitchFamily="18" charset="0"/>
                                <a:cs typeface="Times New Roman" panose="02020603050405020304" pitchFamily="18" charset="0"/>
                              </a:rPr>
                              <m:t>2</m:t>
                            </m:r>
                          </m:sup>
                        </m:sSup>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𝐾𝑖</m:t>
                        </m:r>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𝐾𝑝</m:t>
                        </m:r>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𝑠</m:t>
                        </m:r>
                      </m:num>
                      <m:den>
                        <m:r>
                          <a:rPr lang="en-US" i="1">
                            <a:latin typeface="Cambria Math" panose="02040503050406030204" pitchFamily="18" charset="0"/>
                            <a:cs typeface="Times New Roman" panose="02020603050405020304" pitchFamily="18" charset="0"/>
                          </a:rPr>
                          <m:t>𝑠</m:t>
                        </m:r>
                      </m:den>
                    </m:f>
                  </m:oMath>
                </a14:m>
                <a:endParaRPr lang="en-US" dirty="0">
                  <a:latin typeface="Times New Roman" panose="02020603050405020304" pitchFamily="18" charset="0"/>
                  <a:cs typeface="Times New Roman" panose="02020603050405020304" pitchFamily="18" charset="0"/>
                </a:endParaRPr>
              </a:p>
              <a:p>
                <a:endParaRPr lang="en-US" dirty="0"/>
              </a:p>
            </p:txBody>
          </p:sp>
        </mc:Choice>
        <mc:Fallback>
          <p:sp>
            <p:nvSpPr>
              <p:cNvPr id="8" name="TextBox 7"/>
              <p:cNvSpPr txBox="1">
                <a:spLocks noRot="1" noChangeAspect="1" noMove="1" noResize="1" noEditPoints="1" noAdjustHandles="1" noChangeArrowheads="1" noChangeShapeType="1" noTextEdit="1"/>
              </p:cNvSpPr>
              <p:nvPr/>
            </p:nvSpPr>
            <p:spPr>
              <a:xfrm>
                <a:off x="1316052" y="4452359"/>
                <a:ext cx="6144427" cy="1355179"/>
              </a:xfrm>
              <a:prstGeom prst="rect">
                <a:avLst/>
              </a:prstGeom>
              <a:blipFill rotWithShape="0">
                <a:blip r:embed="rId3"/>
                <a:stretch>
                  <a:fillRect l="-893" t="-2242"/>
                </a:stretch>
              </a:blipFill>
            </p:spPr>
            <p:txBody>
              <a:bodyPr/>
              <a:lstStyle/>
              <a:p>
                <a:r>
                  <a:rPr lang="en-US">
                    <a:noFill/>
                  </a:rPr>
                  <a:t> </a:t>
                </a:r>
              </a:p>
            </p:txBody>
          </p:sp>
        </mc:Fallback>
      </mc:AlternateContent>
    </p:spTree>
    <p:extLst>
      <p:ext uri="{BB962C8B-B14F-4D97-AF65-F5344CB8AC3E}">
        <p14:creationId xmlns:p14="http://schemas.microsoft.com/office/powerpoint/2010/main" val="6672269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err="1">
                <a:latin typeface="Times New Roman" panose="02020603050405020304" pitchFamily="18" charset="0"/>
                <a:cs typeface="Times New Roman" panose="02020603050405020304" pitchFamily="18" charset="0"/>
              </a:rPr>
              <a:t>Phần</a:t>
            </a:r>
            <a:r>
              <a:rPr lang="en-US" sz="4000" dirty="0">
                <a:latin typeface="Times New Roman" panose="02020603050405020304" pitchFamily="18" charset="0"/>
                <a:cs typeface="Times New Roman" panose="02020603050405020304" pitchFamily="18" charset="0"/>
              </a:rPr>
              <a:t> I: </a:t>
            </a:r>
            <a:r>
              <a:rPr lang="en-US" sz="4000" dirty="0" err="1">
                <a:latin typeface="Times New Roman" panose="02020603050405020304" pitchFamily="18" charset="0"/>
                <a:cs typeface="Times New Roman" panose="02020603050405020304" pitchFamily="18" charset="0"/>
              </a:rPr>
              <a:t>Điều</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khiển</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động</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cơ</a:t>
            </a:r>
            <a:r>
              <a:rPr lang="en-US" sz="4000" dirty="0">
                <a:latin typeface="Times New Roman" panose="02020603050405020304" pitchFamily="18" charset="0"/>
                <a:cs typeface="Times New Roman" panose="02020603050405020304" pitchFamily="18" charset="0"/>
              </a:rPr>
              <a:t> motor</a:t>
            </a:r>
            <a:endParaRPr lang="en-US" sz="40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marL="0" indent="0">
                  <a:buNone/>
                </a:pPr>
                <a:r>
                  <a:rPr lang="en-US" sz="2000" dirty="0" smtClean="0">
                    <a:latin typeface="Times New Roman" panose="02020603050405020304" pitchFamily="18" charset="0"/>
                    <a:cs typeface="Times New Roman" panose="02020603050405020304" pitchFamily="18" charset="0"/>
                  </a:rPr>
                  <a:t> - </a:t>
                </a:r>
                <a:r>
                  <a:rPr lang="en-US" sz="2000" dirty="0" err="1" smtClean="0">
                    <a:latin typeface="Times New Roman" panose="02020603050405020304" pitchFamily="18" charset="0"/>
                    <a:cs typeface="Times New Roman" panose="02020603050405020304" pitchFamily="18" charset="0"/>
                  </a:rPr>
                  <a:t>Biến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số</a:t>
                </a:r>
                <a:r>
                  <a:rPr lang="en-US" sz="2000" dirty="0" smtClean="0">
                    <a:latin typeface="Times New Roman" panose="02020603050405020304" pitchFamily="18" charset="0"/>
                    <a:cs typeface="Times New Roman" panose="02020603050405020304" pitchFamily="18" charset="0"/>
                  </a:rPr>
                  <a:t> e </a:t>
                </a:r>
                <a:r>
                  <a:rPr lang="en-US" sz="2000" dirty="0" err="1" smtClean="0">
                    <a:latin typeface="Times New Roman" panose="02020603050405020304" pitchFamily="18" charset="0"/>
                    <a:cs typeface="Times New Roman" panose="02020603050405020304" pitchFamily="18" charset="0"/>
                  </a:rPr>
                  <a:t>được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đại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diện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sai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số</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giữa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giá</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trị</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mong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muốn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giá</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trị</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ngõ</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ra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sai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số</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này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đưa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đến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bộ</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điều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khiển</a:t>
                </a:r>
                <a:r>
                  <a:rPr lang="en-US" sz="2000" dirty="0" smtClean="0">
                    <a:latin typeface="Times New Roman" panose="02020603050405020304" pitchFamily="18" charset="0"/>
                    <a:cs typeface="Times New Roman" panose="02020603050405020304" pitchFamily="18" charset="0"/>
                  </a:rPr>
                  <a:t> PID, </a:t>
                </a:r>
                <a:r>
                  <a:rPr lang="en-US" sz="2000" dirty="0" err="1" smtClean="0">
                    <a:latin typeface="Times New Roman" panose="02020603050405020304" pitchFamily="18" charset="0"/>
                    <a:cs typeface="Times New Roman" panose="02020603050405020304" pitchFamily="18" charset="0"/>
                  </a:rPr>
                  <a:t>bộ</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điều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khiển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tính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toán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sẽ</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đưa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ra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giá</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trị</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như</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sau</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u</a:t>
                </a:r>
                <a:r>
                  <a:rPr lang="en-US" sz="2000" dirty="0" smtClean="0">
                    <a:latin typeface="Times New Roman" panose="02020603050405020304" pitchFamily="18" charset="0"/>
                    <a:cs typeface="Times New Roman" panose="02020603050405020304" pitchFamily="18" charset="0"/>
                  </a:rPr>
                  <a:t>(t</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Kp</a:t>
                </a:r>
                <a:r>
                  <a:rPr lang="en-US" sz="2000" dirty="0">
                    <a:latin typeface="Times New Roman" panose="02020603050405020304" pitchFamily="18" charset="0"/>
                    <a:cs typeface="Times New Roman" panose="02020603050405020304" pitchFamily="18" charset="0"/>
                  </a:rPr>
                  <a:t>*e(t) + Ki</a:t>
                </a:r>
                <a14:m>
                  <m:oMath xmlns:m="http://schemas.openxmlformats.org/officeDocument/2006/math">
                    <m:nary>
                      <m:naryPr>
                        <m:limLoc m:val="subSup"/>
                        <m:ctrlPr>
                          <a:rPr lang="en-US" sz="2000" i="1"/>
                        </m:ctrlPr>
                      </m:naryPr>
                      <m:sub>
                        <m:r>
                          <a:rPr lang="en-US" sz="2000" i="1"/>
                          <m:t>0</m:t>
                        </m:r>
                      </m:sub>
                      <m:sup>
                        <m:r>
                          <a:rPr lang="en-US" sz="2000" i="1"/>
                          <m:t>𝑡</m:t>
                        </m:r>
                      </m:sup>
                      <m:e>
                        <m:r>
                          <a:rPr lang="en-US" sz="2000" i="1"/>
                          <m:t>𝑒</m:t>
                        </m:r>
                        <m:d>
                          <m:dPr>
                            <m:ctrlPr>
                              <a:rPr lang="en-US" sz="2000" i="1"/>
                            </m:ctrlPr>
                          </m:dPr>
                          <m:e>
                            <m:r>
                              <a:rPr lang="en-US" sz="2000" i="1"/>
                              <m:t>𝑡</m:t>
                            </m:r>
                          </m:e>
                        </m:d>
                        <m:r>
                          <a:rPr lang="en-US" sz="2000" i="1"/>
                          <m:t>𝑑𝑡</m:t>
                        </m:r>
                      </m:e>
                    </m:nary>
                  </m:oMath>
                </a14:m>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Kd</a:t>
                </a:r>
                <a14:m>
                  <m:oMath xmlns:m="http://schemas.openxmlformats.org/officeDocument/2006/math">
                    <m:f>
                      <m:fPr>
                        <m:ctrlPr>
                          <a:rPr lang="en-US" sz="2000" i="1"/>
                        </m:ctrlPr>
                      </m:fPr>
                      <m:num>
                        <m:r>
                          <a:rPr lang="en-US" sz="2000" i="1"/>
                          <m:t>𝑑</m:t>
                        </m:r>
                      </m:num>
                      <m:den>
                        <m:r>
                          <a:rPr lang="en-US" sz="2000" i="1"/>
                          <m:t>𝑑𝑡</m:t>
                        </m:r>
                      </m:den>
                    </m:f>
                  </m:oMath>
                </a14:m>
                <a:r>
                  <a:rPr lang="en-US" sz="2000" dirty="0">
                    <a:latin typeface="Times New Roman" panose="02020603050405020304" pitchFamily="18" charset="0"/>
                    <a:cs typeface="Times New Roman" panose="02020603050405020304" pitchFamily="18" charset="0"/>
                  </a:rPr>
                  <a:t>e(t</a:t>
                </a:r>
                <a:r>
                  <a:rPr lang="en-US" sz="2000" dirty="0" smtClean="0">
                    <a:latin typeface="Times New Roman" panose="02020603050405020304" pitchFamily="18" charset="0"/>
                    <a:cs typeface="Times New Roman" panose="02020603050405020304" pitchFamily="18" charset="0"/>
                  </a:rPr>
                  <a:t>)</a:t>
                </a:r>
              </a:p>
              <a:p>
                <a:pPr marL="0" indent="0">
                  <a:buNone/>
                </a:pP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Tín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hiệu</a:t>
                </a:r>
                <a:r>
                  <a:rPr lang="en-US" sz="2000" dirty="0" smtClean="0">
                    <a:latin typeface="Times New Roman" panose="02020603050405020304" pitchFamily="18" charset="0"/>
                    <a:cs typeface="Times New Roman" panose="02020603050405020304" pitchFamily="18" charset="0"/>
                  </a:rPr>
                  <a:t> u </a:t>
                </a:r>
                <a:r>
                  <a:rPr lang="en-US" sz="2000" dirty="0" err="1" smtClean="0">
                    <a:latin typeface="Times New Roman" panose="02020603050405020304" pitchFamily="18" charset="0"/>
                    <a:cs typeface="Times New Roman" panose="02020603050405020304" pitchFamily="18" charset="0"/>
                  </a:rPr>
                  <a:t>sẽ</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được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đưa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đến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động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cơ</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tính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ra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được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tín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hiệu</a:t>
                </a:r>
                <a:r>
                  <a:rPr lang="en-US" sz="2000" dirty="0" smtClean="0">
                    <a:latin typeface="Times New Roman" panose="02020603050405020304" pitchFamily="18" charset="0"/>
                    <a:cs typeface="Times New Roman" panose="02020603050405020304" pitchFamily="18" charset="0"/>
                  </a:rPr>
                  <a:t> Y </a:t>
                </a:r>
                <a:r>
                  <a:rPr lang="en-US" sz="2000" dirty="0" err="1" smtClean="0">
                    <a:latin typeface="Times New Roman" panose="02020603050405020304" pitchFamily="18" charset="0"/>
                    <a:cs typeface="Times New Roman" panose="02020603050405020304" pitchFamily="18" charset="0"/>
                  </a:rPr>
                  <a:t>mới</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Tín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hiệu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này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được</a:t>
                </a:r>
                <a:r>
                  <a:rPr lang="en-US" sz="2000" dirty="0" smtClean="0">
                    <a:latin typeface="Times New Roman" panose="02020603050405020304" pitchFamily="18" charset="0"/>
                    <a:cs typeface="Times New Roman" panose="02020603050405020304" pitchFamily="18" charset="0"/>
                  </a:rPr>
                  <a:t> encoder </a:t>
                </a:r>
                <a:r>
                  <a:rPr lang="en-US" sz="2000" dirty="0" err="1" smtClean="0">
                    <a:latin typeface="Times New Roman" panose="02020603050405020304" pitchFamily="18" charset="0"/>
                    <a:cs typeface="Times New Roman" panose="02020603050405020304" pitchFamily="18" charset="0"/>
                  </a:rPr>
                  <a:t>tính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toán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suy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ra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sai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số</a:t>
                </a:r>
                <a:r>
                  <a:rPr lang="en-US" sz="2000" dirty="0" smtClean="0">
                    <a:latin typeface="Times New Roman" panose="02020603050405020304" pitchFamily="18" charset="0"/>
                    <a:cs typeface="Times New Roman" panose="02020603050405020304" pitchFamily="18" charset="0"/>
                  </a:rPr>
                  <a:t> e </a:t>
                </a:r>
                <a:r>
                  <a:rPr lang="en-US" sz="2000" dirty="0" err="1" smtClean="0">
                    <a:latin typeface="Times New Roman" panose="02020603050405020304" pitchFamily="18" charset="0"/>
                    <a:cs typeface="Times New Roman" panose="02020603050405020304" pitchFamily="18" charset="0"/>
                  </a:rPr>
                  <a:t>mới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Bộ</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điều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khiển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lại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tính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toán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tích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phân</a:t>
                </a:r>
                <a:r>
                  <a:rPr lang="en-US" sz="2000" dirty="0" smtClean="0">
                    <a:latin typeface="Times New Roman" panose="02020603050405020304" pitchFamily="18" charset="0"/>
                    <a:cs typeface="Times New Roman" panose="02020603050405020304" pitchFamily="18" charset="0"/>
                  </a:rPr>
                  <a:t>, vi </a:t>
                </a:r>
                <a:r>
                  <a:rPr lang="en-US" sz="2000" dirty="0" err="1" smtClean="0">
                    <a:latin typeface="Times New Roman" panose="02020603050405020304" pitchFamily="18" charset="0"/>
                    <a:cs typeface="Times New Roman" panose="02020603050405020304" pitchFamily="18" charset="0"/>
                  </a:rPr>
                  <a:t>phan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đưa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ra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giá</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trị</a:t>
                </a:r>
                <a:r>
                  <a:rPr lang="en-US" sz="2000" dirty="0" smtClean="0">
                    <a:latin typeface="Times New Roman" panose="02020603050405020304" pitchFamily="18" charset="0"/>
                    <a:cs typeface="Times New Roman" panose="02020603050405020304" pitchFamily="18" charset="0"/>
                  </a:rPr>
                  <a:t> u. </a:t>
                </a:r>
                <a:r>
                  <a:rPr lang="en-US" sz="2000" dirty="0" err="1" smtClean="0">
                    <a:latin typeface="Times New Roman" panose="02020603050405020304" pitchFamily="18" charset="0"/>
                    <a:cs typeface="Times New Roman" panose="02020603050405020304" pitchFamily="18" charset="0"/>
                  </a:rPr>
                  <a:t>Quá</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trình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này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tiếp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tục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lặp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lặp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lại</a:t>
                </a:r>
                <a:endParaRPr lang="en-US" sz="2000" dirty="0">
                  <a:latin typeface="Times New Roman" panose="02020603050405020304" pitchFamily="18" charset="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709" t="-785" r="-426"/>
                </a:stretch>
              </a:blipFill>
            </p:spPr>
            <p:txBody>
              <a:bodyPr/>
              <a:lstStyle/>
              <a:p>
                <a:r>
                  <a:rPr lang="en-US">
                    <a:noFill/>
                  </a:rPr>
                  <a:t> </a:t>
                </a:r>
              </a:p>
            </p:txBody>
          </p:sp>
        </mc:Fallback>
      </mc:AlternateContent>
      <p:pic>
        <p:nvPicPr>
          <p:cNvPr id="4"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3553" y="4428137"/>
            <a:ext cx="5425483" cy="1613225"/>
          </a:xfrm>
          <a:prstGeom prst="rect">
            <a:avLst/>
          </a:prstGeom>
        </p:spPr>
      </p:pic>
    </p:spTree>
    <p:extLst>
      <p:ext uri="{BB962C8B-B14F-4D97-AF65-F5344CB8AC3E}">
        <p14:creationId xmlns:p14="http://schemas.microsoft.com/office/powerpoint/2010/main" val="21148978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err="1">
                <a:latin typeface="Times New Roman" panose="02020603050405020304" pitchFamily="18" charset="0"/>
                <a:cs typeface="Times New Roman" panose="02020603050405020304" pitchFamily="18" charset="0"/>
              </a:rPr>
              <a:t>Phần</a:t>
            </a:r>
            <a:r>
              <a:rPr lang="en-US" sz="4000" dirty="0">
                <a:latin typeface="Times New Roman" panose="02020603050405020304" pitchFamily="18" charset="0"/>
                <a:cs typeface="Times New Roman" panose="02020603050405020304" pitchFamily="18" charset="0"/>
              </a:rPr>
              <a:t> I: </a:t>
            </a:r>
            <a:r>
              <a:rPr lang="en-US" sz="4000" dirty="0" err="1">
                <a:latin typeface="Times New Roman" panose="02020603050405020304" pitchFamily="18" charset="0"/>
                <a:cs typeface="Times New Roman" panose="02020603050405020304" pitchFamily="18" charset="0"/>
              </a:rPr>
              <a:t>Điều</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khiển</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động</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cơ</a:t>
            </a:r>
            <a:r>
              <a:rPr lang="en-US" sz="4000" dirty="0">
                <a:latin typeface="Times New Roman" panose="02020603050405020304" pitchFamily="18" charset="0"/>
                <a:cs typeface="Times New Roman" panose="02020603050405020304" pitchFamily="18" charset="0"/>
              </a:rPr>
              <a:t> motor</a:t>
            </a:r>
            <a:endParaRPr lang="en-US" sz="4000" dirty="0"/>
          </a:p>
        </p:txBody>
      </p:sp>
      <p:sp>
        <p:nvSpPr>
          <p:cNvPr id="3" name="Content Placeholder 2"/>
          <p:cNvSpPr>
            <a:spLocks noGrp="1"/>
          </p:cNvSpPr>
          <p:nvPr>
            <p:ph idx="1"/>
          </p:nvPr>
        </p:nvSpPr>
        <p:spPr/>
        <p:txBody>
          <a:bodyPr>
            <a:normAutofit/>
          </a:bodyPr>
          <a:lstStyle/>
          <a:p>
            <a:pPr marL="0" indent="0">
              <a:buNone/>
            </a:pPr>
            <a:r>
              <a:rPr lang="en-US" sz="2000" b="1" dirty="0" smtClean="0">
                <a:latin typeface="Times New Roman" panose="02020603050405020304" pitchFamily="18" charset="0"/>
                <a:cs typeface="Times New Roman" panose="02020603050405020304" pitchFamily="18" charset="0"/>
              </a:rPr>
              <a:t>3. </a:t>
            </a:r>
            <a:r>
              <a:rPr lang="en-US" sz="2000" b="1" dirty="0" err="1" smtClean="0">
                <a:latin typeface="Times New Roman" panose="02020603050405020304" pitchFamily="18" charset="0"/>
                <a:cs typeface="Times New Roman" panose="02020603050405020304" pitchFamily="18" charset="0"/>
              </a:rPr>
              <a:t>Đọc</a:t>
            </a:r>
            <a:r>
              <a:rPr lang="en-US" sz="2000" b="1" dirty="0" smtClean="0">
                <a:latin typeface="Times New Roman" panose="02020603050405020304" pitchFamily="18" charset="0"/>
                <a:cs typeface="Times New Roman" panose="02020603050405020304" pitchFamily="18" charset="0"/>
              </a:rPr>
              <a:t> encoder</a:t>
            </a:r>
            <a:endParaRPr lang="en-US" sz="2000" b="1" dirty="0">
              <a:latin typeface="Times New Roman" panose="02020603050405020304" pitchFamily="18" charset="0"/>
              <a:cs typeface="Times New Roman" panose="02020603050405020304" pitchFamily="18" charset="0"/>
            </a:endParaRPr>
          </a:p>
        </p:txBody>
      </p:sp>
      <p:pic>
        <p:nvPicPr>
          <p:cNvPr id="1026" name="Picture 6" descr="https://3.bp.blogspot.com/-9wFwvaBhEqs/WxnnZagvu-I/AAAAAAAAAUs/LXrE0fpMmOEdanzju0F2Oi1CtH6UX3yfgCPcBGAYYCw/s1600/image00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0025" y="2099448"/>
            <a:ext cx="3234788" cy="205345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5" name="Rectangle 4"/>
          <p:cNvSpPr>
            <a:spLocks noChangeArrowheads="1"/>
          </p:cNvSpPr>
          <p:nvPr/>
        </p:nvSpPr>
        <p:spPr bwMode="auto">
          <a:xfrm>
            <a:off x="0" y="41529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mc:AlternateContent xmlns:mc="http://schemas.openxmlformats.org/markup-compatibility/2006">
        <mc:Choice xmlns:a14="http://schemas.microsoft.com/office/drawing/2010/main" Requires="a14">
          <p:sp>
            <p:nvSpPr>
              <p:cNvPr id="6" name="Rectangle 5"/>
              <p:cNvSpPr/>
              <p:nvPr/>
            </p:nvSpPr>
            <p:spPr>
              <a:xfrm>
                <a:off x="791910" y="4312996"/>
                <a:ext cx="6096000" cy="1323439"/>
              </a:xfrm>
              <a:prstGeom prst="rect">
                <a:avLst/>
              </a:prstGeom>
            </p:spPr>
            <p:txBody>
              <a:bodyPr>
                <a:spAutoFit/>
              </a:bodyPr>
              <a:lstStyle/>
              <a:p>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Kênh</a:t>
                </a:r>
                <a:r>
                  <a:rPr lang="en-US" sz="2000" dirty="0">
                    <a:latin typeface="Times New Roman" panose="02020603050405020304" pitchFamily="18" charset="0"/>
                    <a:cs typeface="Times New Roman" panose="02020603050405020304" pitchFamily="18" charset="0"/>
                  </a:rPr>
                  <a:t> I </a:t>
                </a:r>
                <a:r>
                  <a:rPr lang="en-US" sz="2000" dirty="0" err="1">
                    <a:latin typeface="Times New Roman" panose="02020603050405020304" pitchFamily="18" charset="0"/>
                    <a:cs typeface="Times New Roman" panose="02020603050405020304" pitchFamily="18" charset="0"/>
                  </a:rPr>
                  <a:t>sẽ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xuất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hiện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xung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mỗi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vòng</a:t>
                </a:r>
                <a:r>
                  <a:rPr lang="en-US" sz="2000" dirty="0">
                    <a:latin typeface="Times New Roman" panose="02020603050405020304" pitchFamily="18" charset="0"/>
                    <a:cs typeface="Times New Roman" panose="02020603050405020304" pitchFamily="18" charset="0"/>
                  </a:rPr>
                  <a:t> quay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motor </a:t>
                </a:r>
              </a:p>
              <a:p>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Kênh</a:t>
                </a:r>
                <a:r>
                  <a:rPr lang="en-US" sz="2000" dirty="0">
                    <a:latin typeface="Times New Roman" panose="02020603050405020304" pitchFamily="18" charset="0"/>
                    <a:cs typeface="Times New Roman" panose="02020603050405020304" pitchFamily="18" charset="0"/>
                  </a:rPr>
                  <a:t> A </a:t>
                </a:r>
                <a:r>
                  <a:rPr lang="en-US" sz="2000" dirty="0" err="1">
                    <a:latin typeface="Times New Roman" panose="02020603050405020304" pitchFamily="18" charset="0"/>
                    <a:cs typeface="Times New Roman" panose="02020603050405020304" pitchFamily="18" charset="0"/>
                  </a:rPr>
                  <a:t>xuất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hiện</a:t>
                </a:r>
                <a:r>
                  <a:rPr lang="en-US" sz="2000" dirty="0">
                    <a:latin typeface="Times New Roman" panose="02020603050405020304" pitchFamily="18" charset="0"/>
                    <a:cs typeface="Times New Roman" panose="02020603050405020304" pitchFamily="18" charset="0"/>
                  </a:rPr>
                  <a:t> n </a:t>
                </a:r>
                <a:r>
                  <a:rPr lang="en-US" sz="2000" dirty="0" err="1">
                    <a:latin typeface="Times New Roman" panose="02020603050405020304" pitchFamily="18" charset="0"/>
                    <a:cs typeface="Times New Roman" panose="02020603050405020304" pitchFamily="18" charset="0"/>
                  </a:rPr>
                  <a:t>xung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mỗi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vòng</a:t>
                </a:r>
                <a:r>
                  <a:rPr lang="en-US" sz="2000" dirty="0">
                    <a:latin typeface="Times New Roman" panose="02020603050405020304" pitchFamily="18" charset="0"/>
                    <a:cs typeface="Times New Roman" panose="02020603050405020304" pitchFamily="18" charset="0"/>
                  </a:rPr>
                  <a:t> quay</a:t>
                </a:r>
              </a:p>
              <a:p>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Kênh</a:t>
                </a:r>
                <a:r>
                  <a:rPr lang="en-US" sz="2000" dirty="0">
                    <a:latin typeface="Times New Roman" panose="02020603050405020304" pitchFamily="18" charset="0"/>
                    <a:cs typeface="Times New Roman" panose="02020603050405020304" pitchFamily="18" charset="0"/>
                  </a:rPr>
                  <a:t> B </a:t>
                </a:r>
                <a:r>
                  <a:rPr lang="en-US" sz="2000" dirty="0" err="1">
                    <a:latin typeface="Times New Roman" panose="02020603050405020304" pitchFamily="18" charset="0"/>
                    <a:cs typeface="Times New Roman" panose="02020603050405020304" pitchFamily="18" charset="0"/>
                  </a:rPr>
                  <a:t>tương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tự</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kênh</a:t>
                </a:r>
                <a:r>
                  <a:rPr lang="en-US" sz="2000" dirty="0">
                    <a:latin typeface="Times New Roman" panose="02020603050405020304" pitchFamily="18" charset="0"/>
                    <a:cs typeface="Times New Roman" panose="02020603050405020304" pitchFamily="18" charset="0"/>
                  </a:rPr>
                  <a:t> A </a:t>
                </a:r>
                <a:r>
                  <a:rPr lang="en-US" sz="2000" dirty="0" err="1">
                    <a:latin typeface="Times New Roman" panose="02020603050405020304" pitchFamily="18" charset="0"/>
                    <a:cs typeface="Times New Roman" panose="02020603050405020304" pitchFamily="18" charset="0"/>
                  </a:rPr>
                  <a:t>nhưng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đặt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lệch</a:t>
                </a:r>
                <a:r>
                  <a:rPr lang="en-US" sz="2000" dirty="0">
                    <a:latin typeface="Times New Roman" panose="02020603050405020304" pitchFamily="18" charset="0"/>
                    <a:cs typeface="Times New Roman" panose="02020603050405020304" pitchFamily="18" charset="0"/>
                  </a:rPr>
                  <a:t> M+0,5 </a:t>
                </a:r>
                <a:r>
                  <a:rPr lang="en-US" sz="2000" dirty="0" err="1">
                    <a:latin typeface="Times New Roman" panose="02020603050405020304" pitchFamily="18" charset="0"/>
                    <a:cs typeface="Times New Roman" panose="02020603050405020304" pitchFamily="18" charset="0"/>
                  </a:rPr>
                  <a:t>rãnh</a:t>
                </a:r>
                <a:r>
                  <a:rPr lang="en-US" sz="2000" dirty="0">
                    <a:latin typeface="Times New Roman" panose="02020603050405020304" pitchFamily="18" charset="0"/>
                    <a:cs typeface="Times New Roman" panose="02020603050405020304" pitchFamily="18" charset="0"/>
                  </a:rPr>
                  <a:t> so </a:t>
                </a:r>
                <a:r>
                  <a:rPr lang="en-US" sz="2000" dirty="0" err="1">
                    <a:latin typeface="Times New Roman" panose="02020603050405020304" pitchFamily="18" charset="0"/>
                    <a:cs typeface="Times New Roman" panose="02020603050405020304" pitchFamily="18" charset="0"/>
                  </a:rPr>
                  <a:t>với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kênh</a:t>
                </a:r>
                <a:r>
                  <a:rPr lang="en-US" sz="2000" dirty="0">
                    <a:latin typeface="Times New Roman" panose="02020603050405020304" pitchFamily="18" charset="0"/>
                    <a:cs typeface="Times New Roman" panose="02020603050405020304" pitchFamily="18" charset="0"/>
                  </a:rPr>
                  <a:t> A, </a:t>
                </a:r>
                <a:r>
                  <a:rPr lang="en-US" sz="2000" dirty="0" err="1">
                    <a:latin typeface="Times New Roman" panose="02020603050405020304" pitchFamily="18" charset="0"/>
                    <a:cs typeface="Times New Roman" panose="02020603050405020304" pitchFamily="18" charset="0"/>
                  </a:rPr>
                  <a:t>cùng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số</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nhưng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lệch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pha</a:t>
                </a:r>
                <a:r>
                  <a:rPr lang="en-US" sz="2000" dirty="0">
                    <a:latin typeface="Times New Roman" panose="02020603050405020304" pitchFamily="18" charset="0"/>
                    <a:cs typeface="Times New Roman" panose="02020603050405020304" pitchFamily="18" charset="0"/>
                  </a:rPr>
                  <a:t> 90</a:t>
                </a:r>
                <a14:m>
                  <m:oMath xmlns:m="http://schemas.openxmlformats.org/officeDocument/2006/math">
                    <m:r>
                      <a:rPr lang="en-US" sz="2000" i="1">
                        <a:latin typeface="Cambria Math" panose="02040503050406030204" pitchFamily="18" charset="0"/>
                        <a:ea typeface="Cambria Math" panose="02040503050406030204" pitchFamily="18" charset="0"/>
                        <a:cs typeface="Times New Roman" panose="02020603050405020304" pitchFamily="18" charset="0"/>
                      </a:rPr>
                      <m:t>°</m:t>
                    </m:r>
                  </m:oMath>
                </a14:m>
                <a:endParaRPr lang="en-US" sz="2000" dirty="0">
                  <a:latin typeface="Times New Roman" panose="02020603050405020304" pitchFamily="18" charset="0"/>
                  <a:cs typeface="Times New Roman" panose="02020603050405020304" pitchFamily="18" charset="0"/>
                </a:endParaRPr>
              </a:p>
            </p:txBody>
          </p:sp>
        </mc:Choice>
        <mc:Fallback>
          <p:sp>
            <p:nvSpPr>
              <p:cNvPr id="6" name="Rectangle 5"/>
              <p:cNvSpPr>
                <a:spLocks noRot="1" noChangeAspect="1" noMove="1" noResize="1" noEditPoints="1" noAdjustHandles="1" noChangeArrowheads="1" noChangeShapeType="1" noTextEdit="1"/>
              </p:cNvSpPr>
              <p:nvPr/>
            </p:nvSpPr>
            <p:spPr>
              <a:xfrm>
                <a:off x="791910" y="4312996"/>
                <a:ext cx="6096000" cy="1323439"/>
              </a:xfrm>
              <a:prstGeom prst="rect">
                <a:avLst/>
              </a:prstGeom>
              <a:blipFill rotWithShape="0">
                <a:blip r:embed="rId3"/>
                <a:stretch>
                  <a:fillRect l="-1100" t="-2765" b="-7373"/>
                </a:stretch>
              </a:blipFill>
            </p:spPr>
            <p:txBody>
              <a:bodyPr/>
              <a:lstStyle/>
              <a:p>
                <a:r>
                  <a:rPr lang="en-US">
                    <a:noFill/>
                  </a:rPr>
                  <a:t> </a:t>
                </a:r>
              </a:p>
            </p:txBody>
          </p:sp>
        </mc:Fallback>
      </mc:AlternateContent>
      <p:pic>
        <p:nvPicPr>
          <p:cNvPr id="9" name="Picture 8" descr="https://1.bp.blogspot.com/-SDsazoKHJTM/WxnncV6tDjI/AAAAAAAAAUY/T8pfv9Ava40Mk9JkgwQNLl9k6pHvEykYwCPcBGAYYCw/s1600/image004.png"/>
          <p:cNvPicPr/>
          <p:nvPr/>
        </p:nvPicPr>
        <p:blipFill>
          <a:blip r:embed="rId4">
            <a:extLst>
              <a:ext uri="{28A0092B-C50C-407E-A947-70E740481C1C}">
                <a14:useLocalDpi xmlns:a14="http://schemas.microsoft.com/office/drawing/2010/main" val="0"/>
              </a:ext>
            </a:extLst>
          </a:blip>
          <a:srcRect/>
          <a:stretch>
            <a:fillRect/>
          </a:stretch>
        </p:blipFill>
        <p:spPr bwMode="auto">
          <a:xfrm>
            <a:off x="6405117" y="2133869"/>
            <a:ext cx="1977390" cy="1935480"/>
          </a:xfrm>
          <a:prstGeom prst="rect">
            <a:avLst/>
          </a:prstGeom>
          <a:noFill/>
          <a:ln>
            <a:noFill/>
          </a:ln>
        </p:spPr>
      </p:pic>
    </p:spTree>
    <p:extLst>
      <p:ext uri="{BB962C8B-B14F-4D97-AF65-F5344CB8AC3E}">
        <p14:creationId xmlns:p14="http://schemas.microsoft.com/office/powerpoint/2010/main" val="1557774307"/>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118</TotalTime>
  <Words>1134</Words>
  <Application>Microsoft Office PowerPoint</Application>
  <PresentationFormat>Widescreen</PresentationFormat>
  <Paragraphs>144</Paragraphs>
  <Slides>34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Calibri</vt:lpstr>
      <vt:lpstr>Cambria Math</vt:lpstr>
      <vt:lpstr>Times New Roman</vt:lpstr>
      <vt:lpstr>Trebuchet MS</vt:lpstr>
      <vt:lpstr>Wingdings 3</vt:lpstr>
      <vt:lpstr>Facet</vt:lpstr>
      <vt:lpstr>PowerPoint Presentation</vt:lpstr>
      <vt:lpstr>Tổng quan dự án</vt:lpstr>
      <vt:lpstr>PowerPoint Presentation</vt:lpstr>
      <vt:lpstr>Phần I: Điều khiển động cơ motor</vt:lpstr>
      <vt:lpstr>Phần I: Điều khiển động cơ motor</vt:lpstr>
      <vt:lpstr>Phần I: Điều khiển động cơ motor</vt:lpstr>
      <vt:lpstr>Phần I: Điều khiển động cơ motor</vt:lpstr>
      <vt:lpstr>Phần I: Điều khiển động cơ motor</vt:lpstr>
      <vt:lpstr>Phần I: Điều khiển động cơ motor</vt:lpstr>
      <vt:lpstr>Phần I: Điều khiển động cơ motor</vt:lpstr>
      <vt:lpstr>Phần I: Điều khiển động cơ motor</vt:lpstr>
      <vt:lpstr>Phần II: Thiết kế phần mềm</vt:lpstr>
      <vt:lpstr>Phần II: Thiết kế phần mềm</vt:lpstr>
      <vt:lpstr>Phần II: Thiết kế phần mềm</vt:lpstr>
      <vt:lpstr>Phần II: Thiết kế phần mềm</vt:lpstr>
      <vt:lpstr>Phần II: Thiết kế phần mềm</vt:lpstr>
      <vt:lpstr>Phần II: Thiết kế phần mềm</vt:lpstr>
      <vt:lpstr>Phần II: Thiết kế phần mềm</vt:lpstr>
      <vt:lpstr>Phần II: Thiết kế phần mềm</vt:lpstr>
      <vt:lpstr>Phần II: Thiết kế phần mềm</vt:lpstr>
      <vt:lpstr>Phần II: Thiết kế phần mềm</vt:lpstr>
      <vt:lpstr>Phần II: Thiết kế phần mềm</vt:lpstr>
      <vt:lpstr>Phần II: Thiết kế phần mềm</vt:lpstr>
      <vt:lpstr>Phần II: Thiết kế phần mềm</vt:lpstr>
      <vt:lpstr>Phần III: Truyền thông</vt:lpstr>
      <vt:lpstr>Phần III: Truyền thông</vt:lpstr>
      <vt:lpstr>Phần III: Truyền thông</vt:lpstr>
      <vt:lpstr>Phần III: Truyền thông</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thinkking</dc:creator>
  <cp:lastModifiedBy>thinkking</cp:lastModifiedBy>
  <cp:revision>14</cp:revision>
  <dcterms:created xsi:type="dcterms:W3CDTF">2019-05-05T11:18:36Z</dcterms:created>
  <dcterms:modified xsi:type="dcterms:W3CDTF">2019-05-05T13:16:49Z</dcterms:modified>
</cp:coreProperties>
</file>