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61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3A7DCFB-449D-4E33-BA83-5AB4F39045F2}" type="slidenum">
              <a:rPr lang="en-US" smtClean="0"/>
              <a:t>‹#›</a:t>
            </a:fld>
            <a:endParaRPr lang="en-US"/>
          </a:p>
        </p:txBody>
      </p:sp>
    </p:spTree>
    <p:extLst>
      <p:ext uri="{BB962C8B-B14F-4D97-AF65-F5344CB8AC3E}">
        <p14:creationId xmlns:p14="http://schemas.microsoft.com/office/powerpoint/2010/main" val="341019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691B6C-F523-48B6-A02F-6C4B01F6620C}"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7878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88003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736773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955088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691B6C-F523-48B6-A02F-6C4B01F6620C}"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4160737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691B6C-F523-48B6-A02F-6C4B01F6620C}"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97685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14387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0351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346697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691B6C-F523-48B6-A02F-6C4B01F6620C}"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3666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691B6C-F523-48B6-A02F-6C4B01F6620C}"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80986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691B6C-F523-48B6-A02F-6C4B01F6620C}"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33327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691B6C-F523-48B6-A02F-6C4B01F6620C}"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403496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91B6C-F523-48B6-A02F-6C4B01F6620C}"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55728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691B6C-F523-48B6-A02F-6C4B01F6620C}"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266294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691B6C-F523-48B6-A02F-6C4B01F6620C}"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A7DCFB-449D-4E33-BA83-5AB4F39045F2}" type="slidenum">
              <a:rPr lang="en-US" smtClean="0"/>
              <a:t>‹#›</a:t>
            </a:fld>
            <a:endParaRPr lang="en-US"/>
          </a:p>
        </p:txBody>
      </p:sp>
    </p:spTree>
    <p:extLst>
      <p:ext uri="{BB962C8B-B14F-4D97-AF65-F5344CB8AC3E}">
        <p14:creationId xmlns:p14="http://schemas.microsoft.com/office/powerpoint/2010/main" val="39345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691B6C-F523-48B6-A02F-6C4B01F6620C}" type="datetimeFigureOut">
              <a:rPr lang="en-US" smtClean="0"/>
              <a:t>5/29/2022</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A7DCFB-449D-4E33-BA83-5AB4F39045F2}" type="slidenum">
              <a:rPr lang="en-US" smtClean="0"/>
              <a:t>‹#›</a:t>
            </a:fld>
            <a:endParaRPr lang="en-US"/>
          </a:p>
        </p:txBody>
      </p:sp>
    </p:spTree>
    <p:extLst>
      <p:ext uri="{BB962C8B-B14F-4D97-AF65-F5344CB8AC3E}">
        <p14:creationId xmlns:p14="http://schemas.microsoft.com/office/powerpoint/2010/main" val="8998808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Báo cáo bài tập tập quá trình</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Chủ đề: ETL Git</a:t>
            </a:r>
            <a:endParaRPr lang="en-US">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4502727" y="4637959"/>
            <a:ext cx="3602182" cy="2220041"/>
          </a:xfrm>
        </p:spPr>
        <p:txBody>
          <a:bodyPr>
            <a:normAutofit/>
          </a:bodyPr>
          <a:lstStyle/>
          <a:p>
            <a:r>
              <a:rPr lang="en-US" smtClean="0">
                <a:latin typeface="Arial" panose="020B0604020202020204" pitchFamily="34" charset="0"/>
                <a:cs typeface="Arial" panose="020B0604020202020204" pitchFamily="34" charset="0"/>
              </a:rPr>
              <a:t>Nhóm 4: </a:t>
            </a:r>
          </a:p>
          <a:p>
            <a:r>
              <a:rPr lang="en-US">
                <a:latin typeface="Arial" panose="020B0604020202020204" pitchFamily="34" charset="0"/>
                <a:cs typeface="Arial" panose="020B0604020202020204" pitchFamily="34" charset="0"/>
              </a:rPr>
              <a:t> 20170057	Nguyễn Thế Đức</a:t>
            </a:r>
          </a:p>
          <a:p>
            <a:r>
              <a:rPr lang="en-US">
                <a:latin typeface="Arial" panose="020B0604020202020204" pitchFamily="34" charset="0"/>
                <a:cs typeface="Arial" panose="020B0604020202020204" pitchFamily="34" charset="0"/>
              </a:rPr>
              <a:t>20183500	Nguyễn Minh Đức</a:t>
            </a:r>
          </a:p>
          <a:p>
            <a:r>
              <a:rPr lang="en-US">
                <a:latin typeface="Arial" panose="020B0604020202020204" pitchFamily="34" charset="0"/>
                <a:cs typeface="Arial" panose="020B0604020202020204" pitchFamily="34" charset="0"/>
              </a:rPr>
              <a:t>20183501	Nguyễn Trung Đức</a:t>
            </a:r>
          </a:p>
          <a:p>
            <a:r>
              <a:rPr lang="en-US">
                <a:latin typeface="Arial" panose="020B0604020202020204" pitchFamily="34" charset="0"/>
                <a:cs typeface="Arial" panose="020B0604020202020204" pitchFamily="34" charset="0"/>
              </a:rPr>
              <a:t>20194027	Lê Tiến Dũng</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8573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t>2. Blaze</a:t>
            </a:r>
            <a:br>
              <a:rPr lang="en-US" smtClean="0"/>
            </a:br>
            <a:r>
              <a:rPr lang="en-US" sz="3200" smtClean="0"/>
              <a:t>2.2. Cách cài đặt</a:t>
            </a:r>
            <a:endParaRPr lang="en-US" sz="3200"/>
          </a:p>
        </p:txBody>
      </p:sp>
      <p:sp>
        <p:nvSpPr>
          <p:cNvPr id="4" name="Rectangle 3"/>
          <p:cNvSpPr/>
          <p:nvPr/>
        </p:nvSpPr>
        <p:spPr>
          <a:xfrm>
            <a:off x="1537854" y="2537798"/>
            <a:ext cx="6096000" cy="2862322"/>
          </a:xfrm>
          <a:prstGeom prst="rect">
            <a:avLst/>
          </a:prstGeom>
        </p:spPr>
        <p:txBody>
          <a:bodyPr>
            <a:spAutoFit/>
          </a:bodyPr>
          <a:lstStyle/>
          <a:p>
            <a:pPr marL="285750" indent="-285750">
              <a:buFont typeface="Arial" panose="020B0604020202020204" pitchFamily="34" charset="0"/>
              <a:buChar char="•"/>
            </a:pPr>
            <a:r>
              <a:rPr lang="vi-VN" smtClean="0"/>
              <a:t>Blaze có thể được cài đặt dễ dàng nhất từ conda:</a:t>
            </a:r>
          </a:p>
          <a:p>
            <a:r>
              <a:rPr lang="vi-VN" smtClean="0"/>
              <a:t>conda install blaze</a:t>
            </a:r>
            <a:endParaRPr lang="en-US" smtClean="0"/>
          </a:p>
          <a:p>
            <a:pPr marL="285750" indent="-285750">
              <a:buFont typeface="Arial" panose="020B0604020202020204" pitchFamily="34" charset="0"/>
              <a:buChar char="•"/>
            </a:pPr>
            <a:r>
              <a:rPr lang="en-US"/>
              <a:t>Blaze cũng có thể được cài đặt bằng cách sử dụng pip:</a:t>
            </a:r>
          </a:p>
          <a:p>
            <a:r>
              <a:rPr lang="en-US"/>
              <a:t>pip install blaze --upgrade</a:t>
            </a:r>
          </a:p>
          <a:p>
            <a:r>
              <a:rPr lang="en-US" b="1"/>
              <a:t>or</a:t>
            </a:r>
            <a:endParaRPr lang="en-US"/>
          </a:p>
          <a:p>
            <a:r>
              <a:rPr lang="en-US"/>
              <a:t>pip install git+https://github.com/blaze/blaze  --upgrade</a:t>
            </a:r>
          </a:p>
          <a:p>
            <a:pPr marL="285750" indent="-285750">
              <a:buFont typeface="Arial" panose="020B0604020202020204" pitchFamily="34" charset="0"/>
              <a:buChar char="•"/>
            </a:pPr>
            <a:r>
              <a:rPr lang="en-US"/>
              <a:t>Nếu bạn quan tâm đến phiên bản phát triển của Blaze, bạn có thể lấy nguồn từ Github.</a:t>
            </a:r>
          </a:p>
          <a:p>
            <a:r>
              <a:rPr lang="en-US" smtClean="0"/>
              <a:t>git </a:t>
            </a:r>
            <a:r>
              <a:rPr lang="en-US"/>
              <a:t>clone git@github.com:blaze/blaze.git</a:t>
            </a:r>
          </a:p>
          <a:p>
            <a:endParaRPr lang="vi-VN"/>
          </a:p>
        </p:txBody>
      </p:sp>
    </p:spTree>
    <p:extLst>
      <p:ext uri="{BB962C8B-B14F-4D97-AF65-F5344CB8AC3E}">
        <p14:creationId xmlns:p14="http://schemas.microsoft.com/office/powerpoint/2010/main" val="942881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 Blaze</a:t>
            </a:r>
            <a:br>
              <a:rPr lang="en-US" smtClean="0">
                <a:latin typeface="Arial" panose="020B0604020202020204" pitchFamily="34" charset="0"/>
                <a:cs typeface="Arial" panose="020B0604020202020204" pitchFamily="34" charset="0"/>
              </a:rPr>
            </a:br>
            <a:r>
              <a:rPr lang="en-US" sz="3200" smtClean="0">
                <a:latin typeface="Arial" panose="020B0604020202020204" pitchFamily="34" charset="0"/>
                <a:cs typeface="Arial" panose="020B0604020202020204" pitchFamily="34" charset="0"/>
              </a:rPr>
              <a:t>2.3. Cách hoạt động</a:t>
            </a:r>
            <a:endParaRPr lang="en-US" sz="320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748145" y="2346661"/>
            <a:ext cx="31538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Blaze phân tách các phép tính mà chúng ta muốn thực hiện:</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660" y="2651704"/>
            <a:ext cx="6191250" cy="876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54954" y="38643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
        <p:nvSpPr>
          <p:cNvPr id="6" name="Rectangle 5"/>
          <p:cNvSpPr>
            <a:spLocks noChangeArrowheads="1"/>
          </p:cNvSpPr>
          <p:nvPr/>
        </p:nvSpPr>
        <p:spPr bwMode="auto">
          <a:xfrm>
            <a:off x="748146" y="3462634"/>
            <a:ext cx="39573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Blaze cho phép người dùng giải quyết các vấn đề theo hướng dữ liệu:</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20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660" y="4078845"/>
            <a:ext cx="7002625" cy="7023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154954" y="5054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
        <p:nvSpPr>
          <p:cNvPr id="8" name="Rectangle 8"/>
          <p:cNvSpPr>
            <a:spLocks noChangeArrowheads="1"/>
          </p:cNvSpPr>
          <p:nvPr/>
        </p:nvSpPr>
        <p:spPr bwMode="auto">
          <a:xfrm>
            <a:off x="748147" y="4430041"/>
            <a:ext cx="41286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Nhưng việc tách biểu thức khỏi dữ liệu cho phép chúng ta chuyển đổi giữa các phần phụ trợ khác </a:t>
            </a: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nhau</a:t>
            </a: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Ở đây Blaze giải quyết vấn đề tương tự bằng cách sử dụng Pandas thay vì Pure Python.</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205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395" y="5417582"/>
            <a:ext cx="6833586" cy="12046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748146" y="65373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624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 Blaze</a:t>
            </a:r>
            <a:br>
              <a:rPr lang="en-US" smtClean="0">
                <a:latin typeface="Arial" panose="020B0604020202020204" pitchFamily="34" charset="0"/>
                <a:cs typeface="Arial" panose="020B0604020202020204" pitchFamily="34" charset="0"/>
              </a:rPr>
            </a:br>
            <a:r>
              <a:rPr lang="en-US" sz="3200">
                <a:latin typeface="Arial" panose="020B0604020202020204" pitchFamily="34" charset="0"/>
                <a:cs typeface="Arial" panose="020B0604020202020204" pitchFamily="34" charset="0"/>
              </a:rPr>
              <a:t>2.4. Thiết kế Expression</a:t>
            </a:r>
          </a:p>
        </p:txBody>
      </p:sp>
      <p:sp>
        <p:nvSpPr>
          <p:cNvPr id="4" name="Rectangle 3"/>
          <p:cNvSpPr/>
          <p:nvPr/>
        </p:nvSpPr>
        <p:spPr>
          <a:xfrm>
            <a:off x="1154954" y="2325658"/>
            <a:ext cx="6096000" cy="923330"/>
          </a:xfrm>
          <a:prstGeom prst="rect">
            <a:avLst/>
          </a:prstGeom>
        </p:spPr>
        <p:txBody>
          <a:bodyPr>
            <a:spAutoFit/>
          </a:bodyPr>
          <a:lstStyle/>
          <a:p>
            <a:r>
              <a:rPr lang="en-US">
                <a:latin typeface="Arial" panose="020B0604020202020204" pitchFamily="34" charset="0"/>
                <a:ea typeface="Calibri" panose="020F0502020204030204" pitchFamily="34" charset="0"/>
                <a:cs typeface="Arial" panose="020B0604020202020204" pitchFamily="34" charset="0"/>
              </a:rPr>
              <a:t>Về cốt lõi, Blaze thể hiện các truy vấn phân tích một cách tượng trưng. Nó biểu diễn các truy vấn này như một cây biểu thức trừu tượng.</a:t>
            </a:r>
            <a:endParaRPr lang="en-US">
              <a:latin typeface="Arial" panose="020B0604020202020204" pitchFamily="34" charset="0"/>
              <a:cs typeface="Arial" panose="020B0604020202020204" pitchFamily="34" charset="0"/>
            </a:endParaRPr>
          </a:p>
        </p:txBody>
      </p:sp>
      <p:sp>
        <p:nvSpPr>
          <p:cNvPr id="8" name="Rectangle 7"/>
          <p:cNvSpPr>
            <a:spLocks noChangeArrowheads="1"/>
          </p:cNvSpPr>
          <p:nvPr/>
        </p:nvSpPr>
        <p:spPr bwMode="auto">
          <a:xfrm>
            <a:off x="742950" y="2772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
        <p:nvSpPr>
          <p:cNvPr id="9" name="Rectangle 8"/>
          <p:cNvSpPr>
            <a:spLocks noChangeArrowheads="1"/>
          </p:cNvSpPr>
          <p:nvPr/>
        </p:nvSpPr>
        <p:spPr bwMode="auto">
          <a:xfrm>
            <a:off x="1154954" y="3383458"/>
            <a:ext cx="726861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Chúng ta biểu diễn biểu thức toán học dưới dạng một cây trong đó mọi toán </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tử </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là </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một nút mà các nút con của nó là đối số của </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nó</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 Blaze mã hóa cây này như một cấu trúc dữ liệu trong đó mọi nút là một đối tượng có kiểu tương ứng với hoạt động của nó. </a:t>
            </a:r>
            <a:r>
              <a:rPr kumimoji="0" lang="en-US" altLang="en-US" sz="1100" b="0" i="0" u="none" strike="noStrike" cap="none" normalizeH="0" baseline="0" smtClean="0">
                <a:ln>
                  <a:noFill/>
                </a:ln>
                <a:solidFill>
                  <a:schemeClr val="tx1"/>
                </a:solidFill>
                <a:effectLst/>
                <a:cs typeface="Arial" panose="020B0604020202020204" pitchFamily="34" charset="0"/>
              </a:rPr>
              <a:t> </a:t>
            </a:r>
            <a:endParaRPr kumimoji="0" lang="en-US" altLang="en-US" sz="1800" b="0" i="0" u="none" strike="noStrike" cap="none" normalizeH="0" baseline="0" smtClean="0">
              <a:ln>
                <a:noFill/>
              </a:ln>
              <a:solidFill>
                <a:schemeClr val="tx1"/>
              </a:solidFill>
              <a:effectLst/>
              <a:cs typeface="Arial" panose="020B0604020202020204" pitchFamily="34" charset="0"/>
            </a:endParaRPr>
          </a:p>
        </p:txBody>
      </p:sp>
      <p:sp>
        <p:nvSpPr>
          <p:cNvPr id="10" name="Rectangle 10"/>
          <p:cNvSpPr>
            <a:spLocks noChangeArrowheads="1"/>
          </p:cNvSpPr>
          <p:nvPr/>
        </p:nvSpPr>
        <p:spPr bwMode="auto">
          <a:xfrm>
            <a:off x="1154954" y="5949696"/>
            <a:ext cx="32196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Blaze thấy, sẽ giống như sau:</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30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618" y="4860786"/>
            <a:ext cx="9756295" cy="22236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1"/>
          <p:cNvSpPr>
            <a:spLocks noChangeArrowheads="1"/>
          </p:cNvSpPr>
          <p:nvPr/>
        </p:nvSpPr>
        <p:spPr bwMode="auto">
          <a:xfrm>
            <a:off x="1461483" y="73718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587" y="2500400"/>
            <a:ext cx="2326240" cy="3243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94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 Blaze</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2.5. Kết luận</a:t>
            </a:r>
            <a:endParaRPr lang="en-US" sz="3200">
              <a:latin typeface="Arial" panose="020B0604020202020204" pitchFamily="34" charset="0"/>
              <a:cs typeface="Arial" panose="020B0604020202020204" pitchFamily="34" charset="0"/>
            </a:endParaRPr>
          </a:p>
        </p:txBody>
      </p:sp>
      <p:sp>
        <p:nvSpPr>
          <p:cNvPr id="4" name="Rectangle 3"/>
          <p:cNvSpPr/>
          <p:nvPr/>
        </p:nvSpPr>
        <p:spPr>
          <a:xfrm>
            <a:off x="2382981" y="3053343"/>
            <a:ext cx="7218218" cy="2372060"/>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a:latin typeface="Arial" panose="020B0604020202020204" pitchFamily="34" charset="0"/>
                <a:ea typeface="Calibri" panose="020F0502020204030204" pitchFamily="34" charset="0"/>
                <a:cs typeface="Arial" panose="020B0604020202020204" pitchFamily="34" charset="0"/>
              </a:rPr>
              <a:t>Blaze giao tiếp với Python và Pandas như đã thấy ở trên và một số công nghệ khác, bao gồm NumPy, SQL, Mongo, Spark, PyTables, v.v. Blaze được xây dựng để giúp kết nối với công nghệ mới dễ </a:t>
            </a:r>
            <a:r>
              <a:rPr lang="en-US">
                <a:latin typeface="Arial" panose="020B0604020202020204" pitchFamily="34" charset="0"/>
                <a:ea typeface="Calibri" panose="020F0502020204030204" pitchFamily="34" charset="0"/>
                <a:cs typeface="Arial" panose="020B0604020202020204" pitchFamily="34" charset="0"/>
              </a:rPr>
              <a:t>dàng</a:t>
            </a:r>
            <a:r>
              <a:rPr lang="en-US" smtClean="0">
                <a:latin typeface="Arial" panose="020B0604020202020204" pitchFamily="34" charset="0"/>
                <a:ea typeface="Calibri" panose="020F0502020204030204" pitchFamily="34" charset="0"/>
                <a:cs typeface="Arial" panose="020B0604020202020204" pitchFamily="34" charset="0"/>
              </a:rPr>
              <a:t>.</a:t>
            </a:r>
          </a:p>
          <a:p>
            <a:pPr marL="285750" indent="-285750">
              <a:lnSpc>
                <a:spcPct val="107000"/>
              </a:lnSpc>
              <a:spcAft>
                <a:spcPts val="800"/>
              </a:spcAft>
              <a:buFont typeface="Arial" panose="020B0604020202020204" pitchFamily="34" charset="0"/>
              <a:buChar char="•"/>
            </a:pPr>
            <a:r>
              <a:rPr lang="en-US">
                <a:latin typeface="Arial" panose="020B0604020202020204" pitchFamily="34" charset="0"/>
                <a:cs typeface="Arial" panose="020B0604020202020204" pitchFamily="34" charset="0"/>
              </a:rPr>
              <a:t>Blaze hiện nhắm mục tiêu vào cơ sở dữ liệu và công nghệ được sử dụng cho các truy vấn phân </a:t>
            </a:r>
            <a:r>
              <a:rPr lang="en-US">
                <a:latin typeface="Arial" panose="020B0604020202020204" pitchFamily="34" charset="0"/>
                <a:cs typeface="Arial" panose="020B0604020202020204" pitchFamily="34" charset="0"/>
              </a:rPr>
              <a:t>tích</a:t>
            </a:r>
            <a:r>
              <a:rPr lang="en-US" smtClean="0">
                <a:latin typeface="Arial" panose="020B0604020202020204" pitchFamily="34" charset="0"/>
                <a:cs typeface="Arial" panose="020B0604020202020204" pitchFamily="34" charset="0"/>
              </a:rPr>
              <a:t>.</a:t>
            </a:r>
          </a:p>
          <a:p>
            <a:pPr marL="285750" indent="-285750">
              <a:lnSpc>
                <a:spcPct val="107000"/>
              </a:lnSpc>
              <a:spcAft>
                <a:spcPts val="800"/>
              </a:spcAft>
              <a:buFont typeface="Arial" panose="020B0604020202020204" pitchFamily="34" charset="0"/>
              <a:buChar char="•"/>
            </a:pPr>
            <a:r>
              <a:rPr lang="en-US" smtClean="0">
                <a:latin typeface="Arial" panose="020B0604020202020204" pitchFamily="34" charset="0"/>
                <a:cs typeface="Arial" panose="020B0604020202020204" pitchFamily="34" charset="0"/>
              </a:rPr>
              <a:t>Và </a:t>
            </a:r>
            <a:r>
              <a:rPr lang="en-US">
                <a:latin typeface="Arial" panose="020B0604020202020204" pitchFamily="34" charset="0"/>
                <a:cs typeface="Arial" panose="020B0604020202020204" pitchFamily="34" charset="0"/>
              </a:rPr>
              <a:t>quan trọng nhất, Blaze không thay thế Pandas</a:t>
            </a:r>
            <a:endParaRPr lang="en-US" sz="14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44252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Bonobo</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3.1. Giới thiệu</a:t>
            </a:r>
            <a:endParaRPr lang="en-US" sz="3200">
              <a:latin typeface="Arial" panose="020B0604020202020204" pitchFamily="34" charset="0"/>
              <a:cs typeface="Arial" panose="020B0604020202020204" pitchFamily="34" charset="0"/>
            </a:endParaRPr>
          </a:p>
        </p:txBody>
      </p:sp>
      <p:sp>
        <p:nvSpPr>
          <p:cNvPr id="4" name="Rectangle 3"/>
          <p:cNvSpPr/>
          <p:nvPr/>
        </p:nvSpPr>
        <p:spPr>
          <a:xfrm>
            <a:off x="1607126" y="2947925"/>
            <a:ext cx="8936183" cy="295715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a:latin typeface="Arial" panose="020B0604020202020204" pitchFamily="34" charset="0"/>
                <a:ea typeface="Calibri" panose="020F0502020204030204" pitchFamily="34" charset="0"/>
                <a:cs typeface="Arial" panose="020B0604020202020204" pitchFamily="34" charset="0"/>
              </a:rPr>
              <a:t>Bonobo là một framwork, một thư viện ETL (Etract- Tranform- Load) khá nhẹ được viết bằng Python, hỗ trợ Python 3.5</a:t>
            </a:r>
            <a:r>
              <a:rPr lang="en-US">
                <a:latin typeface="Arial" panose="020B0604020202020204" pitchFamily="34" charset="0"/>
                <a:ea typeface="Calibri" panose="020F0502020204030204" pitchFamily="34" charset="0"/>
                <a:cs typeface="Arial" panose="020B0604020202020204" pitchFamily="34" charset="0"/>
              </a:rPr>
              <a:t>+. </a:t>
            </a:r>
            <a:endParaRPr lang="en-US" smtClean="0">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Nó cung cấp công cụ cho việc xây dựng các đường ống (pipelines) để chuyển đổi dữ liệu, bằng cách sử dụng python thuần, và thực hiện nó một cách song song</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Nó hoạt động bằng cách truyền dữ liệu trực tiếp thông qua một đồ thị có hướng của các hàm python, dữ liệu được truyền vào row(có thể là một object hoặc một bản ghi SQL) theo kiểu hàng đợi (queue) first in first out </a:t>
            </a:r>
          </a:p>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Bonobo có thể làm việc với các định dạng dữ liệu phổ biến (XML, JSON, CSV, EXCEL,...) và các dịch vụ phổ biến (các cơ sở dữ liệu SQL hay REST web service) </a:t>
            </a:r>
            <a:endParaRPr lang="en-US">
              <a:latin typeface="Arial" panose="020B0604020202020204" pitchFamily="34" charset="0"/>
              <a:cs typeface="Arial" panose="020B0604020202020204" pitchFamily="34" charset="0"/>
            </a:endParaRPr>
          </a:p>
          <a:p>
            <a:pPr>
              <a:lnSpc>
                <a:spcPct val="107000"/>
              </a:lnSpc>
              <a:spcAft>
                <a:spcPts val="800"/>
              </a:spcAft>
            </a:pPr>
            <a:endParaRPr lang="en-US" sz="14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7963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Bonobo</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3400" smtClean="0">
                <a:latin typeface="Arial" panose="020B0604020202020204" pitchFamily="34" charset="0"/>
                <a:cs typeface="Arial" panose="020B0604020202020204" pitchFamily="34" charset="0"/>
              </a:rPr>
              <a:t>3.2. Cài đặt</a:t>
            </a:r>
            <a:endParaRPr lang="en-US" sz="340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2105891" y="2759517"/>
            <a:ext cx="15664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Yêu cầu: </a:t>
            </a:r>
            <a:endParaRPr kumimoji="0" lang="en-US" altLang="en-US" b="0" i="0" u="none" strike="noStrike" cap="none" normalizeH="0" baseline="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Python 3.5 +</a:t>
            </a:r>
            <a:endParaRPr kumimoji="0" lang="en-US" altLang="en-US" b="0" i="0" u="none" strike="noStrike" cap="none" normalizeH="0" baseline="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cs typeface="Arial" panose="020B0604020202020204" pitchFamily="34" charset="0"/>
            </a:endParaRPr>
          </a:p>
        </p:txBody>
      </p:sp>
      <p:pic>
        <p:nvPicPr>
          <p:cNvPr id="4097" name="Picture 1266692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891" y="3449781"/>
            <a:ext cx="9642756" cy="803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105891" y="4765964"/>
            <a:ext cx="75328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Nên sử dụng python venv để tránh xung đột giữa các thư viện liên quan</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0504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Bonobo</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3400" smtClean="0">
                <a:latin typeface="Arial" panose="020B0604020202020204" pitchFamily="34" charset="0"/>
                <a:cs typeface="Arial" panose="020B0604020202020204" pitchFamily="34" charset="0"/>
              </a:rPr>
              <a:t>3.3. Các thành phần chính </a:t>
            </a:r>
            <a:endParaRPr lang="en-US" sz="3400">
              <a:latin typeface="Arial" panose="020B0604020202020204" pitchFamily="34" charset="0"/>
              <a:cs typeface="Arial" panose="020B0604020202020204" pitchFamily="34" charset="0"/>
            </a:endParaRPr>
          </a:p>
        </p:txBody>
      </p:sp>
      <p:sp>
        <p:nvSpPr>
          <p:cNvPr id="4" name="Rectangle 3"/>
          <p:cNvSpPr/>
          <p:nvPr/>
        </p:nvSpPr>
        <p:spPr>
          <a:xfrm>
            <a:off x="886690" y="2330147"/>
            <a:ext cx="9684327" cy="2694071"/>
          </a:xfrm>
          <a:prstGeom prst="rect">
            <a:avLst/>
          </a:prstGeom>
        </p:spPr>
        <p:txBody>
          <a:bodyPr wrap="square">
            <a:spAutoFit/>
          </a:bodyPr>
          <a:lstStyle/>
          <a:p>
            <a:pPr>
              <a:lnSpc>
                <a:spcPct val="107000"/>
              </a:lnSpc>
              <a:spcBef>
                <a:spcPts val="200"/>
              </a:spcBef>
              <a:spcAft>
                <a:spcPts val="0"/>
              </a:spcAft>
            </a:pPr>
            <a:r>
              <a:rPr lang="en-US" b="1">
                <a:solidFill>
                  <a:srgbClr val="1F3763"/>
                </a:solidFill>
                <a:latin typeface="Arial" panose="020B0604020202020204" pitchFamily="34" charset="0"/>
                <a:ea typeface="Times New Roman" panose="02020603050405020304" pitchFamily="18" charset="0"/>
                <a:cs typeface="Arial" panose="020B0604020202020204" pitchFamily="34" charset="0"/>
              </a:rPr>
              <a:t>Node </a:t>
            </a:r>
            <a:endParaRPr lang="en-US" sz="1600" b="1" smtClean="0">
              <a:solidFill>
                <a:srgbClr val="1F3763"/>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a:latin typeface="Arial" panose="020B0604020202020204" pitchFamily="34" charset="0"/>
                <a:ea typeface="Calibri" panose="020F0502020204030204" pitchFamily="34" charset="0"/>
                <a:cs typeface="Arial" panose="020B0604020202020204" pitchFamily="34" charset="0"/>
              </a:rPr>
              <a:t>Trên các Graph ta định nghĩa các Node để xử lý dữ liệu mỗi Node trên graph đều có input và output, output của Node này có thể là input của Node khác.</a:t>
            </a:r>
            <a:endParaRPr lang="en-US" sz="140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a:latin typeface="Arial" panose="020B0604020202020204" pitchFamily="34" charset="0"/>
                <a:ea typeface="Calibri" panose="020F0502020204030204" pitchFamily="34" charset="0"/>
                <a:cs typeface="Arial" panose="020B0604020202020204" pitchFamily="34" charset="0"/>
              </a:rPr>
              <a:t>Mỗi Node có thể sinh ra ouput chuyển đến hoặc nhận input từ nhiều Node khác</a:t>
            </a:r>
            <a:endParaRPr lang="en-US" sz="140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200"/>
              </a:spcBef>
              <a:spcAft>
                <a:spcPts val="0"/>
              </a:spcAft>
            </a:pPr>
            <a:r>
              <a:rPr lang="en-US" b="1">
                <a:solidFill>
                  <a:srgbClr val="1F3763"/>
                </a:solidFill>
                <a:latin typeface="Arial" panose="020B0604020202020204" pitchFamily="34" charset="0"/>
                <a:ea typeface="Times New Roman" panose="02020603050405020304" pitchFamily="18" charset="0"/>
                <a:cs typeface="Arial" panose="020B0604020202020204" pitchFamily="34" charset="0"/>
              </a:rPr>
              <a:t>Graph</a:t>
            </a:r>
            <a:endParaRPr lang="en-US" sz="1600" b="1" smtClean="0">
              <a:solidFill>
                <a:srgbClr val="1F3763"/>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a:latin typeface="Arial" panose="020B0604020202020204" pitchFamily="34" charset="0"/>
                <a:ea typeface="Calibri" panose="020F0502020204030204" pitchFamily="34" charset="0"/>
                <a:cs typeface="Arial" panose="020B0604020202020204" pitchFamily="34" charset="0"/>
              </a:rPr>
              <a:t>Graph trong bonobo được định nghĩa là một đồ thị có hướng đại diện cho đường ống để thực hiện các công việc để chuyển đổi dữ liệu. Mỗi graph sẽ đại diện cho job mà ta thực hiện. Dưới đây là một ví dụ: </a:t>
            </a:r>
            <a:endParaRPr lang="en-US" sz="140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442853" y="5087415"/>
            <a:ext cx="4572000" cy="1181100"/>
          </a:xfrm>
          <a:prstGeom prst="rect">
            <a:avLst/>
          </a:prstGeom>
        </p:spPr>
      </p:pic>
    </p:spTree>
    <p:extLst>
      <p:ext uri="{BB962C8B-B14F-4D97-AF65-F5344CB8AC3E}">
        <p14:creationId xmlns:p14="http://schemas.microsoft.com/office/powerpoint/2010/main" val="27810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Bonobo</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3400" smtClean="0">
                <a:latin typeface="Arial" panose="020B0604020202020204" pitchFamily="34" charset="0"/>
                <a:cs typeface="Arial" panose="020B0604020202020204" pitchFamily="34" charset="0"/>
              </a:rPr>
              <a:t>3.3. Các thành phần chính </a:t>
            </a:r>
            <a:endParaRPr lang="en-US" sz="3400">
              <a:latin typeface="Arial" panose="020B0604020202020204" pitchFamily="34" charset="0"/>
              <a:cs typeface="Arial" panose="020B0604020202020204" pitchFamily="34" charset="0"/>
            </a:endParaRPr>
          </a:p>
        </p:txBody>
      </p:sp>
      <p:pic>
        <p:nvPicPr>
          <p:cNvPr id="7171" name="Picture 148730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255" y="2552700"/>
            <a:ext cx="45720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8686069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567" y="3665825"/>
            <a:ext cx="414337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328636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405" y="5118387"/>
            <a:ext cx="4133850" cy="1466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731818" y="2390685"/>
            <a:ext cx="25667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Các loại Graph cơ </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bản</a:t>
            </a: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smtClean="0">
                <a:ln>
                  <a:noFill/>
                </a:ln>
                <a:solidFill>
                  <a:schemeClr val="tx1"/>
                </a:solidFill>
                <a:effectLst/>
                <a:ea typeface="Calibri" panose="020F0502020204030204" pitchFamily="34" charset="0"/>
                <a:cs typeface="Arial" panose="020B0604020202020204" pitchFamily="34" charset="0"/>
              </a:rPr>
              <a:t>Linear Graph</a:t>
            </a:r>
            <a:endParaRPr kumimoji="0" lang="en-US" altLang="en-US" b="0" i="0" u="none" strike="noStrike" cap="none" normalizeH="0" baseline="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cs typeface="Arial" panose="020B0604020202020204" pitchFamily="34" charset="0"/>
            </a:endParaRPr>
          </a:p>
        </p:txBody>
      </p:sp>
      <p:sp>
        <p:nvSpPr>
          <p:cNvPr id="6" name="Rectangle 5"/>
          <p:cNvSpPr>
            <a:spLocks noChangeArrowheads="1"/>
          </p:cNvSpPr>
          <p:nvPr/>
        </p:nvSpPr>
        <p:spPr bwMode="auto">
          <a:xfrm>
            <a:off x="1731818" y="4083656"/>
            <a:ext cx="26500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Graph có điểm phân kỳ</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731818" y="5427954"/>
            <a:ext cx="24064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Graph có điểm hội tụ</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7"/>
          <p:cNvSpPr>
            <a:spLocks noChangeArrowheads="1"/>
          </p:cNvSpPr>
          <p:nvPr/>
        </p:nvSpPr>
        <p:spPr bwMode="auto">
          <a:xfrm>
            <a:off x="1510145" y="655297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5146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Bonobo</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3400" smtClean="0">
                <a:latin typeface="Arial" panose="020B0604020202020204" pitchFamily="34" charset="0"/>
                <a:cs typeface="Arial" panose="020B0604020202020204" pitchFamily="34" charset="0"/>
              </a:rPr>
              <a:t>3.4. </a:t>
            </a:r>
            <a:r>
              <a:rPr lang="en-US" sz="3400">
                <a:latin typeface="Arial" panose="020B0604020202020204" pitchFamily="34" charset="0"/>
                <a:cs typeface="Arial" panose="020B0604020202020204" pitchFamily="34" charset="0"/>
              </a:rPr>
              <a:t>Tạo một job với bonobo</a:t>
            </a:r>
            <a:endParaRPr lang="en-US" sz="340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697754" y="2359239"/>
            <a:ext cx="30700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Khởi tạo job</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Sử dụng câu lện bonobo init</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9217" name="Picture 14348848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0" y="2500745"/>
            <a:ext cx="6572250" cy="504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697754" y="3140809"/>
            <a:ext cx="596568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Định hình Graph</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Để tạo một job phục vụ việc extract, transform và load dữ liệu, việc đầu tiền là ta cần định nghĩa một đường ống để luân chuyển dữ liệu, tức là xây dựng một đồ thị (Graph) có hướng theo cú pháp của bonobo. </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9219" name="Picture 714473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983" y="3426897"/>
            <a:ext cx="4572000" cy="22574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auto">
          <a:xfrm>
            <a:off x="697754" y="4999596"/>
            <a:ext cx="35206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Xây dựng các Node</a:t>
            </a: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6721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54742" y="947920"/>
            <a:ext cx="8861625" cy="728480"/>
          </a:xfrm>
        </p:spPr>
        <p:txBody>
          <a:bodyPr/>
          <a:lstStyle/>
          <a:p>
            <a:r>
              <a:rPr lang="en-US" smtClean="0">
                <a:latin typeface="Arial" panose="020B0604020202020204" pitchFamily="34" charset="0"/>
                <a:cs typeface="Arial" panose="020B0604020202020204" pitchFamily="34" charset="0"/>
              </a:rPr>
              <a:t>3. Bonobo</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3400" smtClean="0">
                <a:latin typeface="Arial" panose="020B0604020202020204" pitchFamily="34" charset="0"/>
                <a:cs typeface="Arial" panose="020B0604020202020204" pitchFamily="34" charset="0"/>
              </a:rPr>
              <a:t>3.5. Ưu nhược điểm</a:t>
            </a:r>
            <a:endParaRPr lang="en-US" sz="3400">
              <a:latin typeface="Arial" panose="020B0604020202020204" pitchFamily="34" charset="0"/>
              <a:cs typeface="Arial" panose="020B0604020202020204" pitchFamily="34" charset="0"/>
            </a:endParaRPr>
          </a:p>
        </p:txBody>
      </p:sp>
      <p:sp>
        <p:nvSpPr>
          <p:cNvPr id="4" name="Rectangle 3"/>
          <p:cNvSpPr/>
          <p:nvPr/>
        </p:nvSpPr>
        <p:spPr>
          <a:xfrm>
            <a:off x="1842654" y="2508122"/>
            <a:ext cx="9490363" cy="3842847"/>
          </a:xfrm>
          <a:prstGeom prst="rect">
            <a:avLst/>
          </a:prstGeom>
        </p:spPr>
        <p:txBody>
          <a:bodyPr wrap="square">
            <a:spAutoFit/>
          </a:bodyPr>
          <a:lstStyle/>
          <a:p>
            <a:pPr>
              <a:lnSpc>
                <a:spcPct val="107000"/>
              </a:lnSpc>
              <a:spcBef>
                <a:spcPts val="200"/>
              </a:spcBef>
              <a:spcAft>
                <a:spcPts val="0"/>
              </a:spcAft>
            </a:pPr>
            <a:r>
              <a:rPr lang="en-US" sz="2000" b="1" smtClean="0">
                <a:solidFill>
                  <a:srgbClr val="1F3763"/>
                </a:solidFill>
                <a:effectLst/>
                <a:latin typeface="Arial" panose="020B0604020202020204" pitchFamily="34" charset="0"/>
                <a:ea typeface="Times New Roman" panose="02020603050405020304" pitchFamily="18" charset="0"/>
                <a:cs typeface="Arial" panose="020B0604020202020204" pitchFamily="34" charset="0"/>
              </a:rPr>
              <a:t>Ưu điểm</a:t>
            </a:r>
          </a:p>
          <a:p>
            <a:pPr marL="342900" lvl="0" indent="-342900">
              <a:lnSpc>
                <a:spcPct val="107000"/>
              </a:lnSpc>
              <a:spcAft>
                <a:spcPts val="0"/>
              </a:spcAft>
              <a:buFont typeface="Symbol" panose="05050102010706020507" pitchFamily="18" charset="2"/>
              <a:buChar char=""/>
            </a:pPr>
            <a:r>
              <a:rPr lang="en-US">
                <a:latin typeface="Arial" panose="020B0604020202020204" pitchFamily="34" charset="0"/>
                <a:ea typeface="Calibri" panose="020F0502020204030204" pitchFamily="34" charset="0"/>
                <a:cs typeface="Arial" panose="020B0604020202020204" pitchFamily="34" charset="0"/>
              </a:rPr>
              <a:t>Cấu trúc của Bonobo rất trực quan, giúp người đọc có cái nhìn rõ ràng về quy trình xử lý dữ liệu</a:t>
            </a:r>
          </a:p>
          <a:p>
            <a:pPr marL="342900" lvl="0" indent="-342900">
              <a:lnSpc>
                <a:spcPct val="107000"/>
              </a:lnSpc>
              <a:spcAft>
                <a:spcPts val="0"/>
              </a:spcAft>
              <a:buFont typeface="Symbol" panose="05050102010706020507" pitchFamily="18" charset="2"/>
              <a:buChar char=""/>
            </a:pPr>
            <a:r>
              <a:rPr lang="en-US">
                <a:latin typeface="Arial" panose="020B0604020202020204" pitchFamily="34" charset="0"/>
                <a:ea typeface="Calibri" panose="020F0502020204030204" pitchFamily="34" charset="0"/>
                <a:cs typeface="Arial" panose="020B0604020202020204" pitchFamily="34" charset="0"/>
              </a:rPr>
              <a:t>Bonobo xây dựng hướng đến việc chuyển đổi dữ liệu ở thế giới thực, vì vậy nó có thể hỗ trợ việc xây dựng mọi luồng dữ liệu</a:t>
            </a:r>
          </a:p>
          <a:p>
            <a:pPr marL="342900" lvl="0" indent="-342900">
              <a:lnSpc>
                <a:spcPct val="107000"/>
              </a:lnSpc>
              <a:spcAft>
                <a:spcPts val="0"/>
              </a:spcAft>
              <a:buFont typeface="Symbol" panose="05050102010706020507" pitchFamily="18" charset="2"/>
              <a:buChar char=""/>
            </a:pPr>
            <a:r>
              <a:rPr lang="en-US">
                <a:latin typeface="Arial" panose="020B0604020202020204" pitchFamily="34" charset="0"/>
                <a:ea typeface="Calibri" panose="020F0502020204030204" pitchFamily="34" charset="0"/>
                <a:cs typeface="Arial" panose="020B0604020202020204" pitchFamily="34" charset="0"/>
              </a:rPr>
              <a:t>Bonobo chỉ sử dụng Python thuần</a:t>
            </a:r>
          </a:p>
          <a:p>
            <a:pPr marL="342900" lvl="0" indent="-342900">
              <a:lnSpc>
                <a:spcPct val="107000"/>
              </a:lnSpc>
              <a:spcAft>
                <a:spcPts val="800"/>
              </a:spcAft>
              <a:buFont typeface="Symbol" panose="05050102010706020507" pitchFamily="18" charset="2"/>
              <a:buChar char=""/>
            </a:pPr>
            <a:r>
              <a:rPr lang="en-US">
                <a:latin typeface="Arial" panose="020B0604020202020204" pitchFamily="34" charset="0"/>
                <a:ea typeface="Calibri" panose="020F0502020204030204" pitchFamily="34" charset="0"/>
                <a:cs typeface="Arial" panose="020B0604020202020204" pitchFamily="34" charset="0"/>
              </a:rPr>
              <a:t>Bonobo là một thư viện mã nguồn mở</a:t>
            </a:r>
          </a:p>
          <a:p>
            <a:pPr>
              <a:lnSpc>
                <a:spcPct val="107000"/>
              </a:lnSpc>
              <a:spcBef>
                <a:spcPts val="200"/>
              </a:spcBef>
              <a:spcAft>
                <a:spcPts val="0"/>
              </a:spcAft>
            </a:pPr>
            <a:r>
              <a:rPr lang="en-US" sz="2000" b="1" smtClean="0">
                <a:solidFill>
                  <a:srgbClr val="1F3763"/>
                </a:solidFill>
                <a:effectLst/>
                <a:latin typeface="Arial" panose="020B0604020202020204" pitchFamily="34" charset="0"/>
                <a:ea typeface="Times New Roman" panose="02020603050405020304" pitchFamily="18" charset="0"/>
                <a:cs typeface="Arial" panose="020B0604020202020204" pitchFamily="34" charset="0"/>
              </a:rPr>
              <a:t>Nhược điểm</a:t>
            </a:r>
          </a:p>
          <a:p>
            <a:pPr marL="342900" lvl="0" indent="-342900">
              <a:lnSpc>
                <a:spcPct val="107000"/>
              </a:lnSpc>
              <a:spcAft>
                <a:spcPts val="0"/>
              </a:spcAft>
              <a:buFont typeface="Symbol" panose="05050102010706020507" pitchFamily="18" charset="2"/>
              <a:buChar char=""/>
            </a:pPr>
            <a:r>
              <a:rPr lang="en-US">
                <a:latin typeface="Arial" panose="020B0604020202020204" pitchFamily="34" charset="0"/>
                <a:ea typeface="Calibri" panose="020F0502020204030204" pitchFamily="34" charset="0"/>
                <a:cs typeface="Arial" panose="020B0604020202020204" pitchFamily="34" charset="0"/>
              </a:rPr>
              <a:t>Bonobo chỉ hướng đến cung cấp cấu trúc để thực thi luồng dữ liệu</a:t>
            </a:r>
          </a:p>
          <a:p>
            <a:pPr marL="342900" lvl="0" indent="-342900">
              <a:lnSpc>
                <a:spcPct val="107000"/>
              </a:lnSpc>
              <a:spcAft>
                <a:spcPts val="0"/>
              </a:spcAft>
              <a:buFont typeface="Symbol" panose="05050102010706020507" pitchFamily="18" charset="2"/>
              <a:buChar char=""/>
            </a:pPr>
            <a:r>
              <a:rPr lang="en-US">
                <a:latin typeface="Arial" panose="020B0604020202020204" pitchFamily="34" charset="0"/>
                <a:ea typeface="Calibri" panose="020F0502020204030204" pitchFamily="34" charset="0"/>
                <a:cs typeface="Arial" panose="020B0604020202020204" pitchFamily="34" charset="0"/>
              </a:rPr>
              <a:t>Các công cụ xử lý tại các Node như praser vẫn còn chưa hỗ trợ =&gt; Việc xử lý dữ liệu tại các Node hầu như phải sử dụng đến các thư viện hoặc extention khác</a:t>
            </a:r>
          </a:p>
          <a:p>
            <a:pPr marL="342900" lvl="0" indent="-342900">
              <a:lnSpc>
                <a:spcPct val="107000"/>
              </a:lnSpc>
              <a:spcAft>
                <a:spcPts val="800"/>
              </a:spcAft>
              <a:buFont typeface="Symbol" panose="05050102010706020507" pitchFamily="18" charset="2"/>
              <a:buChar char=""/>
            </a:pPr>
            <a:r>
              <a:rPr lang="en-US">
                <a:latin typeface="Arial" panose="020B0604020202020204" pitchFamily="34" charset="0"/>
                <a:ea typeface="Calibri" panose="020F0502020204030204" pitchFamily="34" charset="0"/>
                <a:cs typeface="Arial" panose="020B0604020202020204" pitchFamily="34" charset="0"/>
              </a:rPr>
              <a:t>Việc cài đặt còn nhiều lỗi do xung đột phiên bản giữa các thư viện Python phụ thuộc</a:t>
            </a:r>
          </a:p>
        </p:txBody>
      </p:sp>
    </p:spTree>
    <p:extLst>
      <p:ext uri="{BB962C8B-B14F-4D97-AF65-F5344CB8AC3E}">
        <p14:creationId xmlns:p14="http://schemas.microsoft.com/office/powerpoint/2010/main" val="90454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Beautiful Soup</a:t>
            </a:r>
            <a:br>
              <a:rPr lang="en-US" smtClean="0"/>
            </a:br>
            <a:r>
              <a:rPr lang="en-US" sz="3200" smtClean="0"/>
              <a:t>1.1. Giới thiệu</a:t>
            </a:r>
            <a:endParaRPr lang="en-US" sz="3200"/>
          </a:p>
        </p:txBody>
      </p:sp>
      <p:sp>
        <p:nvSpPr>
          <p:cNvPr id="4" name="TextBox 3"/>
          <p:cNvSpPr txBox="1"/>
          <p:nvPr/>
        </p:nvSpPr>
        <p:spPr>
          <a:xfrm>
            <a:off x="983674" y="2854037"/>
            <a:ext cx="6761018" cy="1477328"/>
          </a:xfrm>
          <a:prstGeom prst="rect">
            <a:avLst/>
          </a:prstGeom>
          <a:noFill/>
        </p:spPr>
        <p:txBody>
          <a:bodyPr wrap="square" rtlCol="0">
            <a:spAutoFit/>
          </a:bodyPr>
          <a:lstStyle/>
          <a:p>
            <a:pPr marL="285750" indent="-285750">
              <a:buFont typeface="Arial" panose="020B0604020202020204" pitchFamily="34" charset="0"/>
              <a:buChar char="•"/>
            </a:pPr>
            <a:r>
              <a:rPr lang="vi-VN" smtClean="0"/>
              <a:t>BeautifulSoup là một thư viện Python dùng để lấy dữ liệu ra khỏi các file HTML và XML.</a:t>
            </a:r>
            <a:endParaRPr lang="en-US" smtClean="0"/>
          </a:p>
          <a:p>
            <a:pPr marL="285750" indent="-285750">
              <a:buFont typeface="Arial" panose="020B0604020202020204" pitchFamily="34" charset="0"/>
              <a:buChar char="•"/>
            </a:pPr>
            <a:r>
              <a:rPr lang="vi-VN" smtClean="0"/>
              <a:t>Nó hoạt động cùng với các parser</a:t>
            </a:r>
            <a:endParaRPr lang="en-US" smtClean="0"/>
          </a:p>
          <a:p>
            <a:pPr marL="285750" indent="-285750">
              <a:buFont typeface="Arial" panose="020B0604020202020204" pitchFamily="34" charset="0"/>
              <a:buChar char="•"/>
            </a:pPr>
            <a:r>
              <a:rPr lang="vi-VN" smtClean="0"/>
              <a:t>Nhờ các parser này nó đã giúp các lập trình viên tiết kiệm được nhiều giờ làm việc. </a:t>
            </a:r>
            <a:endParaRPr lang="en-US"/>
          </a:p>
        </p:txBody>
      </p:sp>
    </p:spTree>
    <p:extLst>
      <p:ext uri="{BB962C8B-B14F-4D97-AF65-F5344CB8AC3E}">
        <p14:creationId xmlns:p14="http://schemas.microsoft.com/office/powerpoint/2010/main" val="408095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1. Beautiful Soup</a:t>
            </a:r>
            <a:br>
              <a:rPr lang="en-US" smtClean="0"/>
            </a:br>
            <a:r>
              <a:rPr lang="en-US" sz="3200" smtClean="0"/>
              <a:t>1.2. Cách cài đặt</a:t>
            </a:r>
            <a:endParaRPr lang="en-US" sz="3200"/>
          </a:p>
        </p:txBody>
      </p:sp>
      <p:sp>
        <p:nvSpPr>
          <p:cNvPr id="5" name="TextBox 4"/>
          <p:cNvSpPr txBox="1"/>
          <p:nvPr/>
        </p:nvSpPr>
        <p:spPr>
          <a:xfrm>
            <a:off x="471055" y="2604655"/>
            <a:ext cx="5278582" cy="3139321"/>
          </a:xfrm>
          <a:prstGeom prst="rect">
            <a:avLst/>
          </a:prstGeom>
          <a:noFill/>
        </p:spPr>
        <p:txBody>
          <a:bodyPr wrap="square" rtlCol="0">
            <a:spAutoFit/>
          </a:bodyPr>
          <a:lstStyle/>
          <a:p>
            <a:pPr marL="285750" indent="-285750">
              <a:buFont typeface="Arial" panose="020B0604020202020204" pitchFamily="34" charset="0"/>
              <a:buChar char="•"/>
            </a:pPr>
            <a:r>
              <a:rPr lang="en-US" smtClean="0"/>
              <a:t>Cài đặt beautiful soup</a:t>
            </a:r>
          </a:p>
          <a:p>
            <a:pPr marL="285750" indent="-285750">
              <a:buFont typeface="Arial" panose="020B0604020202020204" pitchFamily="34" charset="0"/>
              <a:buChar char="•"/>
            </a:pPr>
            <a:endParaRPr lang="en-US"/>
          </a:p>
          <a:p>
            <a:pPr marL="742950" lvl="1" indent="-285750">
              <a:buFontTx/>
              <a:buChar char="-"/>
            </a:pPr>
            <a:r>
              <a:rPr lang="en-US" smtClean="0"/>
              <a:t>Cài đặt trên Debian hay Ubuntu Linux:</a:t>
            </a:r>
          </a:p>
          <a:p>
            <a:r>
              <a:rPr lang="en-US" smtClean="0"/>
              <a:t>	apt-get install python-bs4 (Python 2)</a:t>
            </a:r>
          </a:p>
          <a:p>
            <a:r>
              <a:rPr lang="en-US" smtClean="0"/>
              <a:t>	apt-get install python3-bs4 (Python 3)</a:t>
            </a:r>
          </a:p>
          <a:p>
            <a:pPr lvl="1"/>
            <a:endParaRPr lang="en-US" smtClean="0"/>
          </a:p>
          <a:p>
            <a:pPr marL="742950" lvl="1" indent="-285750">
              <a:buFontTx/>
              <a:buChar char="-"/>
            </a:pPr>
            <a:r>
              <a:rPr lang="en-US" smtClean="0"/>
              <a:t>Thông qua pip hoặc easy_install</a:t>
            </a:r>
            <a:endParaRPr lang="en-US" smtClean="0"/>
          </a:p>
          <a:p>
            <a:r>
              <a:rPr lang="en-US"/>
              <a:t>	</a:t>
            </a:r>
            <a:r>
              <a:rPr lang="en-US" smtClean="0"/>
              <a:t>pip install beautifulsoup4</a:t>
            </a:r>
          </a:p>
          <a:p>
            <a:r>
              <a:rPr lang="en-US" smtClean="0"/>
              <a:t>	easy_install beautifulsoup4</a:t>
            </a:r>
          </a:p>
          <a:p>
            <a:endParaRPr lang="en-US" smtClean="0"/>
          </a:p>
          <a:p>
            <a:endParaRPr lang="en-US"/>
          </a:p>
        </p:txBody>
      </p:sp>
      <p:sp>
        <p:nvSpPr>
          <p:cNvPr id="6" name="TextBox 5"/>
          <p:cNvSpPr txBox="1"/>
          <p:nvPr/>
        </p:nvSpPr>
        <p:spPr>
          <a:xfrm>
            <a:off x="6719455" y="2604655"/>
            <a:ext cx="5098472" cy="3416320"/>
          </a:xfrm>
          <a:prstGeom prst="rect">
            <a:avLst/>
          </a:prstGeom>
          <a:noFill/>
        </p:spPr>
        <p:txBody>
          <a:bodyPr wrap="square" rtlCol="0">
            <a:spAutoFit/>
          </a:bodyPr>
          <a:lstStyle/>
          <a:p>
            <a:pPr marL="285750" indent="-285750">
              <a:buFont typeface="Arial" panose="020B0604020202020204" pitchFamily="34" charset="0"/>
              <a:buChar char="•"/>
            </a:pPr>
            <a:r>
              <a:rPr lang="en-US" smtClean="0"/>
              <a:t>Cài đặt parser</a:t>
            </a:r>
            <a:endParaRPr lang="en-US"/>
          </a:p>
          <a:p>
            <a:pPr marL="285750" indent="-285750">
              <a:buFont typeface="Arial" panose="020B0604020202020204" pitchFamily="34" charset="0"/>
              <a:buChar char="•"/>
            </a:pPr>
            <a:endParaRPr lang="en-US" smtClean="0"/>
          </a:p>
          <a:p>
            <a:pPr marL="742950" lvl="1" indent="-285750">
              <a:buFontTx/>
              <a:buChar char="-"/>
            </a:pPr>
            <a:r>
              <a:rPr lang="en-US" smtClean="0"/>
              <a:t>Lxml</a:t>
            </a:r>
          </a:p>
          <a:p>
            <a:pPr lvl="1"/>
            <a:r>
              <a:rPr lang="en-US" smtClean="0"/>
              <a:t>apt-get install python-lxml</a:t>
            </a:r>
          </a:p>
          <a:p>
            <a:pPr lvl="1"/>
            <a:r>
              <a:rPr lang="en-US" smtClean="0"/>
              <a:t>easy_install lxml</a:t>
            </a:r>
          </a:p>
          <a:p>
            <a:pPr lvl="1"/>
            <a:r>
              <a:rPr lang="en-US" smtClean="0"/>
              <a:t>pip install lxml</a:t>
            </a:r>
          </a:p>
          <a:p>
            <a:pPr lvl="1"/>
            <a:endParaRPr lang="en-US" smtClean="0"/>
          </a:p>
          <a:p>
            <a:pPr marL="742950" lvl="1" indent="-285750">
              <a:buFontTx/>
              <a:buChar char="-"/>
            </a:pPr>
            <a:r>
              <a:rPr lang="en-US" smtClean="0"/>
              <a:t>html5lib parser</a:t>
            </a:r>
          </a:p>
          <a:p>
            <a:pPr lvl="1"/>
            <a:r>
              <a:rPr lang="en-US" smtClean="0"/>
              <a:t>apt-get install python-html5lib</a:t>
            </a:r>
          </a:p>
          <a:p>
            <a:pPr lvl="1"/>
            <a:r>
              <a:rPr lang="en-US" smtClean="0"/>
              <a:t>easy_install html5lib</a:t>
            </a:r>
          </a:p>
          <a:p>
            <a:pPr lvl="1"/>
            <a:r>
              <a:rPr lang="en-US" smtClean="0"/>
              <a:t>pip install html5lib</a:t>
            </a:r>
          </a:p>
          <a:p>
            <a:pPr lvl="1"/>
            <a:endParaRPr lang="en-US" smtClean="0"/>
          </a:p>
        </p:txBody>
      </p:sp>
    </p:spTree>
    <p:extLst>
      <p:ext uri="{BB962C8B-B14F-4D97-AF65-F5344CB8AC3E}">
        <p14:creationId xmlns:p14="http://schemas.microsoft.com/office/powerpoint/2010/main" val="719726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Beautiful Soup</a:t>
            </a:r>
            <a:br>
              <a:rPr lang="en-US" smtClean="0">
                <a:latin typeface="Arial" panose="020B0604020202020204" pitchFamily="34" charset="0"/>
                <a:cs typeface="Arial" panose="020B0604020202020204" pitchFamily="34" charset="0"/>
              </a:rPr>
            </a:br>
            <a:r>
              <a:rPr lang="en-US" sz="3200" smtClean="0">
                <a:latin typeface="Arial" panose="020B0604020202020204" pitchFamily="34" charset="0"/>
                <a:cs typeface="Arial" panose="020B0604020202020204" pitchFamily="34" charset="0"/>
              </a:rPr>
              <a:t>1.3. Tạo soup</a:t>
            </a:r>
            <a:endParaRPr lang="en-US" sz="3200">
              <a:latin typeface="Arial" panose="020B0604020202020204" pitchFamily="34" charset="0"/>
              <a:cs typeface="Arial" panose="020B0604020202020204" pitchFamily="34" charset="0"/>
            </a:endParaRPr>
          </a:p>
        </p:txBody>
      </p:sp>
      <p:sp>
        <p:nvSpPr>
          <p:cNvPr id="4" name="Rectangle 3"/>
          <p:cNvSpPr/>
          <p:nvPr/>
        </p:nvSpPr>
        <p:spPr>
          <a:xfrm>
            <a:off x="872836" y="2568435"/>
            <a:ext cx="8368145" cy="981423"/>
          </a:xfrm>
          <a:prstGeom prst="rect">
            <a:avLst/>
          </a:prstGeom>
        </p:spPr>
        <p:txBody>
          <a:bodyPr wrap="square">
            <a:spAutoFit/>
          </a:bodyPr>
          <a:lstStyle/>
          <a:p>
            <a:pPr marL="243840">
              <a:lnSpc>
                <a:spcPct val="107000"/>
              </a:lnSpc>
              <a:spcAft>
                <a:spcPts val="800"/>
              </a:spcAft>
            </a:pPr>
            <a:r>
              <a:rPr lang="en-US">
                <a:latin typeface="Arial" panose="020B0604020202020204" pitchFamily="34" charset="0"/>
                <a:ea typeface="Calibri" panose="020F0502020204030204" pitchFamily="34" charset="0"/>
                <a:cs typeface="Arial" panose="020B0604020202020204" pitchFamily="34" charset="0"/>
              </a:rPr>
              <a:t>Để bóc tách một tài liệu chỉ cần truyền nó vào constructor của BeautifulSoup dưới dạng string hoặc File object đang mở, hàm sẽ trả về một BeautifulSoup object biểu diễn cây phân tích được.</a:t>
            </a:r>
          </a:p>
        </p:txBody>
      </p:sp>
      <p:sp>
        <p:nvSpPr>
          <p:cNvPr id="5" name="Rectangle 4"/>
          <p:cNvSpPr/>
          <p:nvPr/>
        </p:nvSpPr>
        <p:spPr>
          <a:xfrm>
            <a:off x="872836" y="4239491"/>
            <a:ext cx="10113819" cy="2166875"/>
          </a:xfrm>
          <a:prstGeom prst="rect">
            <a:avLst/>
          </a:prstGeom>
        </p:spPr>
        <p:txBody>
          <a:bodyPr wrap="square">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a:solidFill>
                  <a:srgbClr val="007020"/>
                </a:solidFill>
                <a:latin typeface="Arial" panose="020B0604020202020204" pitchFamily="34" charset="0"/>
                <a:ea typeface="Times New Roman" panose="02020603050405020304" pitchFamily="18" charset="0"/>
                <a:cs typeface="Arial" panose="020B0604020202020204" pitchFamily="34" charset="0"/>
              </a:rPr>
              <a:t>from</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a:t>
            </a:r>
            <a:r>
              <a:rPr lang="en-US" b="1">
                <a:solidFill>
                  <a:srgbClr val="0E84B5"/>
                </a:solidFill>
                <a:latin typeface="Arial" panose="020B0604020202020204" pitchFamily="34" charset="0"/>
                <a:ea typeface="Times New Roman" panose="02020603050405020304" pitchFamily="18" charset="0"/>
                <a:cs typeface="Arial" panose="020B0604020202020204" pitchFamily="34" charset="0"/>
              </a:rPr>
              <a:t>bs4</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a:t>
            </a:r>
            <a:r>
              <a:rPr lang="en-US" b="1">
                <a:solidFill>
                  <a:srgbClr val="007020"/>
                </a:solidFill>
                <a:latin typeface="Arial" panose="020B0604020202020204" pitchFamily="34" charset="0"/>
                <a:ea typeface="Times New Roman" panose="02020603050405020304" pitchFamily="18" charset="0"/>
                <a:cs typeface="Arial" panose="020B0604020202020204" pitchFamily="34" charset="0"/>
              </a:rPr>
              <a:t>import</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a:t>
            </a:r>
            <a:r>
              <a:rPr lang="en-US" smtClean="0">
                <a:solidFill>
                  <a:srgbClr val="404040"/>
                </a:solidFill>
                <a:latin typeface="Arial" panose="020B0604020202020204" pitchFamily="34" charset="0"/>
                <a:ea typeface="Times New Roman" panose="02020603050405020304" pitchFamily="18" charset="0"/>
                <a:cs typeface="Arial" panose="020B0604020202020204" pitchFamily="34" charset="0"/>
              </a:rPr>
              <a:t>BeautifulSoup</a:t>
            </a:r>
            <a:endParaRPr lang="en-US"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a:solidFill>
                  <a:srgbClr val="007020"/>
                </a:solidFill>
                <a:latin typeface="Arial" panose="020B0604020202020204" pitchFamily="34" charset="0"/>
                <a:ea typeface="Times New Roman" panose="02020603050405020304" pitchFamily="18" charset="0"/>
                <a:cs typeface="Arial" panose="020B0604020202020204" pitchFamily="34" charset="0"/>
              </a:rPr>
              <a:t>with</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a:t>
            </a:r>
            <a:r>
              <a:rPr lang="en-US">
                <a:solidFill>
                  <a:srgbClr val="007020"/>
                </a:solidFill>
                <a:latin typeface="Arial" panose="020B0604020202020204" pitchFamily="34" charset="0"/>
                <a:ea typeface="Times New Roman" panose="02020603050405020304" pitchFamily="18" charset="0"/>
                <a:cs typeface="Arial" panose="020B0604020202020204" pitchFamily="34" charset="0"/>
              </a:rPr>
              <a:t>open</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a:t>
            </a:r>
            <a:r>
              <a:rPr lang="en-US">
                <a:solidFill>
                  <a:srgbClr val="4070A0"/>
                </a:solidFill>
                <a:latin typeface="Arial" panose="020B0604020202020204" pitchFamily="34" charset="0"/>
                <a:ea typeface="Times New Roman" panose="02020603050405020304" pitchFamily="18" charset="0"/>
                <a:cs typeface="Arial" panose="020B0604020202020204" pitchFamily="34" charset="0"/>
              </a:rPr>
              <a:t>"index.html"</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a:t>
            </a:r>
            <a:r>
              <a:rPr lang="en-US" b="1">
                <a:solidFill>
                  <a:srgbClr val="007020"/>
                </a:solidFill>
                <a:latin typeface="Arial" panose="020B0604020202020204" pitchFamily="34" charset="0"/>
                <a:ea typeface="Times New Roman" panose="02020603050405020304" pitchFamily="18" charset="0"/>
                <a:cs typeface="Arial" panose="020B0604020202020204" pitchFamily="34" charset="0"/>
              </a:rPr>
              <a:t>as</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fp:</a:t>
            </a:r>
            <a:endParaRPr lang="en-US"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soup </a:t>
            </a:r>
            <a:r>
              <a:rPr lang="en-US">
                <a:solidFill>
                  <a:srgbClr val="666666"/>
                </a:solidFill>
                <a:latin typeface="Arial" panose="020B0604020202020204" pitchFamily="34" charset="0"/>
                <a:ea typeface="Times New Roman" panose="02020603050405020304" pitchFamily="18" charset="0"/>
                <a:cs typeface="Arial" panose="020B0604020202020204" pitchFamily="34" charset="0"/>
              </a:rPr>
              <a:t>=</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BeautifulSoup(fp</a:t>
            </a:r>
            <a:r>
              <a:rPr lang="en-US" smtClean="0">
                <a:solidFill>
                  <a:srgbClr val="404040"/>
                </a:solidFill>
                <a:latin typeface="Arial" panose="020B0604020202020204" pitchFamily="34" charset="0"/>
                <a:ea typeface="Times New Roman" panose="02020603050405020304" pitchFamily="18" charset="0"/>
                <a:cs typeface="Arial" panose="020B0604020202020204" pitchFamily="34" charset="0"/>
              </a:rPr>
              <a:t>)</a:t>
            </a:r>
            <a:endParaRPr lang="en-US"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soup </a:t>
            </a:r>
            <a:r>
              <a:rPr lang="en-US">
                <a:solidFill>
                  <a:srgbClr val="666666"/>
                </a:solidFill>
                <a:latin typeface="Arial" panose="020B0604020202020204" pitchFamily="34" charset="0"/>
                <a:ea typeface="Times New Roman" panose="02020603050405020304" pitchFamily="18" charset="0"/>
                <a:cs typeface="Arial" panose="020B0604020202020204" pitchFamily="34" charset="0"/>
              </a:rPr>
              <a:t>=</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BeautifulSoup(</a:t>
            </a:r>
            <a:r>
              <a:rPr lang="en-US">
                <a:solidFill>
                  <a:srgbClr val="4070A0"/>
                </a:solidFill>
                <a:latin typeface="Arial" panose="020B0604020202020204" pitchFamily="34" charset="0"/>
                <a:ea typeface="Times New Roman" panose="02020603050405020304" pitchFamily="18" charset="0"/>
                <a:cs typeface="Arial" panose="020B0604020202020204" pitchFamily="34" charset="0"/>
              </a:rPr>
              <a:t>"&lt;html&gt;data&lt;/html&gt;"</a:t>
            </a: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a:t>
            </a:r>
            <a:endParaRPr lang="en-US"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404040"/>
                </a:solidFill>
                <a:latin typeface="Arial" panose="020B0604020202020204" pitchFamily="34" charset="0"/>
                <a:ea typeface="Times New Roman" panose="02020603050405020304" pitchFamily="18" charset="0"/>
                <a:cs typeface="Arial" panose="020B0604020202020204" pitchFamily="34" charset="0"/>
              </a:rPr>
              <a:t> </a:t>
            </a:r>
            <a:endParaRPr lang="en-US"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mtClean="0">
                <a:effectLst/>
                <a:latin typeface="Arial" panose="020B0604020202020204" pitchFamily="34" charset="0"/>
                <a:ea typeface="Calibri" panose="020F0502020204030204" pitchFamily="34" charset="0"/>
                <a:cs typeface="Arial" panose="020B0604020202020204" pitchFamily="34" charset="0"/>
              </a:rPr>
              <a:t>Đầu tiên tài liệu được chuyển đổi thành Unicode, và các phần tử HTML được chuyển đổi sang kí tự Unicode. Sau đó nó sẽ được bóc tách bằng parser tốt nhất hiện có.</a:t>
            </a:r>
            <a:endParaRPr lang="en-US">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38133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t>1. Beautiful Soup</a:t>
            </a:r>
            <a:br>
              <a:rPr lang="en-US" smtClean="0"/>
            </a:br>
            <a:r>
              <a:rPr lang="en-US" sz="3200" smtClean="0"/>
              <a:t>1.3. Tạo soup</a:t>
            </a:r>
            <a:endParaRPr lang="en-US" sz="3200"/>
          </a:p>
        </p:txBody>
      </p:sp>
      <p:sp>
        <p:nvSpPr>
          <p:cNvPr id="4" name="Rectangle 3"/>
          <p:cNvSpPr/>
          <p:nvPr/>
        </p:nvSpPr>
        <p:spPr>
          <a:xfrm>
            <a:off x="1648690" y="2481089"/>
            <a:ext cx="8104909" cy="4458015"/>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a:latin typeface="Arial" panose="020B0604020202020204" pitchFamily="34" charset="0"/>
                <a:ea typeface="Calibri" panose="020F0502020204030204" pitchFamily="34" charset="0"/>
                <a:cs typeface="Arial" panose="020B0604020202020204" pitchFamily="34" charset="0"/>
              </a:rPr>
              <a:t>BeautifulSoup sẽ biến một tài liệu HTML phức tạp thành một cây object mà ở đó ta chủ yếu chỉ thao tác với các object bao gồm: Tag, NavigableString, BeautifulSoup, </a:t>
            </a:r>
            <a:r>
              <a:rPr lang="en-US">
                <a:latin typeface="Arial" panose="020B0604020202020204" pitchFamily="34" charset="0"/>
                <a:ea typeface="Calibri" panose="020F0502020204030204" pitchFamily="34" charset="0"/>
                <a:cs typeface="Arial" panose="020B0604020202020204" pitchFamily="34" charset="0"/>
              </a:rPr>
              <a:t>Comment</a:t>
            </a:r>
            <a:r>
              <a:rPr lang="en-US" smtClean="0">
                <a:latin typeface="Arial" panose="020B0604020202020204" pitchFamily="34" charset="0"/>
                <a:ea typeface="Calibri" panose="020F0502020204030204" pitchFamily="34" charset="0"/>
                <a:cs typeface="Arial" panose="020B0604020202020204" pitchFamily="34" charset="0"/>
              </a:rPr>
              <a:t>.</a:t>
            </a:r>
          </a:p>
          <a:p>
            <a:pPr lvl="1">
              <a:lnSpc>
                <a:spcPct val="107000"/>
              </a:lnSpc>
              <a:spcAft>
                <a:spcPts val="800"/>
              </a:spcAft>
            </a:pPr>
            <a:r>
              <a:rPr lang="en-US" smtClean="0">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cs typeface="Arial" panose="020B0604020202020204" pitchFamily="34" charset="0"/>
              </a:rPr>
              <a:t>Một Tag object tương ứng với một tag (còn được gọi là một thẻ hoặc một phần tử - element) trong tài liệu html hay xml.</a:t>
            </a:r>
          </a:p>
          <a:p>
            <a:pPr lvl="1">
              <a:lnSpc>
                <a:spcPct val="107000"/>
              </a:lnSpc>
              <a:spcAft>
                <a:spcPts val="800"/>
              </a:spcAft>
            </a:pPr>
            <a:r>
              <a:rPr lang="en-US" smtClean="0">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cs typeface="Arial" panose="020B0604020202020204" pitchFamily="34" charset="0"/>
              </a:rPr>
              <a:t>Một NavigableString giống như một chuỗi Unicode trong Python, ngoài ra nó còn được hỗ trợ thêm một vài tính năng như điều hướng trong cây và tìm kiếm trong cây, có thể chuyển đổi một NavigableString thành một chuỗi Unicode bằng hàm str().</a:t>
            </a:r>
          </a:p>
          <a:p>
            <a:pPr lvl="1">
              <a:lnSpc>
                <a:spcPct val="107000"/>
              </a:lnSpc>
              <a:spcAft>
                <a:spcPts val="800"/>
              </a:spcAft>
            </a:pPr>
            <a:r>
              <a:rPr lang="en-US" smtClean="0">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cs typeface="Arial" panose="020B0604020202020204" pitchFamily="34" charset="0"/>
              </a:rPr>
              <a:t>Bản thân BeautifulSoup object đại diện cho toàn bộ tài liệu. Nhưng với hầu hết các mục đích sử dụng, có thể sử dụng nó như một Tag object.</a:t>
            </a:r>
          </a:p>
          <a:p>
            <a:pPr lvl="1">
              <a:lnSpc>
                <a:spcPct val="107000"/>
              </a:lnSpc>
              <a:spcAft>
                <a:spcPts val="800"/>
              </a:spcAft>
            </a:pPr>
            <a:r>
              <a:rPr lang="en-US" smtClean="0">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cs typeface="Arial" panose="020B0604020202020204" pitchFamily="34" charset="0"/>
              </a:rPr>
              <a:t>Comment object là một dạng đặc biệt của NavigableString.</a:t>
            </a:r>
          </a:p>
          <a:p>
            <a:pPr lvl="1">
              <a:lnSpc>
                <a:spcPct val="107000"/>
              </a:lnSpc>
              <a:spcAft>
                <a:spcPts val="800"/>
              </a:spcAft>
            </a:pPr>
            <a:endParaRPr lang="en-US">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5315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t>1. Beautiful Soup</a:t>
            </a:r>
            <a:br>
              <a:rPr lang="en-US" smtClean="0"/>
            </a:br>
            <a:r>
              <a:rPr lang="en-US" sz="3200" smtClean="0"/>
              <a:t>1.3. Tạo soup</a:t>
            </a:r>
            <a:endParaRPr lang="en-US" sz="3200"/>
          </a:p>
        </p:txBody>
      </p:sp>
      <p:sp>
        <p:nvSpPr>
          <p:cNvPr id="4" name="Rectangle 3"/>
          <p:cNvSpPr/>
          <p:nvPr/>
        </p:nvSpPr>
        <p:spPr>
          <a:xfrm>
            <a:off x="1648691" y="2540726"/>
            <a:ext cx="7315200" cy="4173065"/>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a:latin typeface="Arial" panose="020B0604020202020204" pitchFamily="34" charset="0"/>
                <a:ea typeface="Calibri" panose="020F0502020204030204" pitchFamily="34" charset="0"/>
                <a:cs typeface="Arial" panose="020B0604020202020204" pitchFamily="34" charset="0"/>
              </a:rPr>
              <a:t>Các Tag có thể chứa string hoặc một tag khác. Những phần tử như này gọi là tag con (tag's children). BeautifulSoup cung cấp rất nhiều thuộc tính khác nhau để điều hướng và lặp qua các tag con </a:t>
            </a:r>
            <a:r>
              <a:rPr lang="en-US">
                <a:latin typeface="Arial" panose="020B0604020202020204" pitchFamily="34" charset="0"/>
                <a:ea typeface="Calibri" panose="020F0502020204030204" pitchFamily="34" charset="0"/>
                <a:cs typeface="Arial" panose="020B0604020202020204" pitchFamily="34" charset="0"/>
              </a:rPr>
              <a:t>này</a:t>
            </a:r>
            <a:r>
              <a:rPr lang="en-US" smtClean="0">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FontTx/>
              <a:buChar char="-"/>
            </a:pPr>
            <a:r>
              <a:rPr lang="vi-VN" smtClean="0">
                <a:latin typeface="Arial" panose="020B0604020202020204" pitchFamily="34" charset="0"/>
                <a:ea typeface="Calibri" panose="020F0502020204030204" pitchFamily="34" charset="0"/>
                <a:cs typeface="Arial" panose="020B0604020202020204" pitchFamily="34" charset="0"/>
              </a:rPr>
              <a:t>Điều hướng bằng tên thẻ</a:t>
            </a:r>
            <a:endParaRPr lang="en-US" smtClean="0">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Tx/>
              <a:buChar char="-"/>
            </a:pPr>
            <a:r>
              <a:rPr lang="vi-VN" smtClean="0">
                <a:latin typeface="Arial" panose="020B0604020202020204" pitchFamily="34" charset="0"/>
                <a:ea typeface="Calibri" panose="020F0502020204030204" pitchFamily="34" charset="0"/>
                <a:cs typeface="Arial" panose="020B0604020202020204" pitchFamily="34" charset="0"/>
              </a:rPr>
              <a:t>Sử dụng .content và .children</a:t>
            </a:r>
            <a:endParaRPr lang="en-US" smtClean="0">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Tx/>
              <a:buChar char="-"/>
            </a:pPr>
            <a:r>
              <a:rPr lang="en-US" smtClean="0">
                <a:latin typeface="Arial" panose="020B0604020202020204" pitchFamily="34" charset="0"/>
                <a:ea typeface="Calibri" panose="020F0502020204030204" pitchFamily="34" charset="0"/>
                <a:cs typeface="Arial" panose="020B0604020202020204" pitchFamily="34" charset="0"/>
              </a:rPr>
              <a:t>Sử dụng .descendants</a:t>
            </a:r>
          </a:p>
          <a:p>
            <a:pPr marL="742950" lvl="1" indent="-285750">
              <a:lnSpc>
                <a:spcPct val="107000"/>
              </a:lnSpc>
              <a:spcAft>
                <a:spcPts val="800"/>
              </a:spcAft>
              <a:buFontTx/>
              <a:buChar char="-"/>
            </a:pPr>
            <a:r>
              <a:rPr lang="en-US" smtClean="0">
                <a:latin typeface="Arial" panose="020B0604020202020204" pitchFamily="34" charset="0"/>
                <a:ea typeface="Calibri" panose="020F0502020204030204" pitchFamily="34" charset="0"/>
                <a:cs typeface="Arial" panose="020B0604020202020204" pitchFamily="34" charset="0"/>
              </a:rPr>
              <a:t>Sử dụng .string</a:t>
            </a:r>
          </a:p>
          <a:p>
            <a:pPr marL="742950" lvl="1" indent="-285750">
              <a:lnSpc>
                <a:spcPct val="107000"/>
              </a:lnSpc>
              <a:spcAft>
                <a:spcPts val="800"/>
              </a:spcAft>
              <a:buFontTx/>
              <a:buChar char="-"/>
            </a:pPr>
            <a:r>
              <a:rPr lang="en-US" smtClean="0">
                <a:latin typeface="Arial" panose="020B0604020202020204" pitchFamily="34" charset="0"/>
                <a:ea typeface="Calibri" panose="020F0502020204030204" pitchFamily="34" charset="0"/>
                <a:cs typeface="Arial" panose="020B0604020202020204" pitchFamily="34" charset="0"/>
              </a:rPr>
              <a:t>Sử dụng .strings and .stripped_strings</a:t>
            </a:r>
          </a:p>
          <a:p>
            <a:pPr marL="742950" lvl="1" indent="-285750">
              <a:lnSpc>
                <a:spcPct val="107000"/>
              </a:lnSpc>
              <a:spcAft>
                <a:spcPts val="800"/>
              </a:spcAft>
              <a:buFontTx/>
              <a:buChar char="-"/>
            </a:pPr>
            <a:endParaRPr lang="vi-VN" smtClean="0">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Tx/>
              <a:buChar char="-"/>
            </a:pPr>
            <a:endParaRPr lang="vi-VN" smtClean="0">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pPr>
            <a:endParaRPr lang="en-US">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0807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Beautiful Soup</a:t>
            </a:r>
            <a:br>
              <a:rPr lang="en-US" smtClean="0">
                <a:latin typeface="Arial" panose="020B0604020202020204" pitchFamily="34" charset="0"/>
                <a:cs typeface="Arial" panose="020B0604020202020204" pitchFamily="34" charset="0"/>
              </a:rPr>
            </a:br>
            <a:r>
              <a:rPr lang="en-US" sz="3200" smtClean="0">
                <a:latin typeface="Arial" panose="020B0604020202020204" pitchFamily="34" charset="0"/>
                <a:cs typeface="Arial" panose="020B0604020202020204" pitchFamily="34" charset="0"/>
              </a:rPr>
              <a:t>1.3. Tạo soup</a:t>
            </a:r>
            <a:endParaRPr lang="en-US" sz="3200">
              <a:latin typeface="Arial" panose="020B0604020202020204" pitchFamily="34" charset="0"/>
              <a:cs typeface="Arial" panose="020B0604020202020204" pitchFamily="34" charset="0"/>
            </a:endParaRPr>
          </a:p>
        </p:txBody>
      </p:sp>
      <p:sp>
        <p:nvSpPr>
          <p:cNvPr id="4" name="TextBox 3"/>
          <p:cNvSpPr txBox="1"/>
          <p:nvPr/>
        </p:nvSpPr>
        <p:spPr>
          <a:xfrm>
            <a:off x="2230581" y="2854036"/>
            <a:ext cx="9033163" cy="2308324"/>
          </a:xfrm>
          <a:prstGeom prst="rect">
            <a:avLst/>
          </a:prstGeom>
          <a:noFill/>
        </p:spPr>
        <p:txBody>
          <a:bodyPr wrap="square" rtlCol="0">
            <a:spAutoFit/>
          </a:bodyPr>
          <a:lstStyle/>
          <a:p>
            <a:pPr marL="285750" indent="-285750">
              <a:buFont typeface="Arial" panose="020B0604020202020204" pitchFamily="34" charset="0"/>
              <a:buChar char="•"/>
            </a:pPr>
            <a:r>
              <a:rPr lang="vi-VN" smtClean="0">
                <a:latin typeface="Arial" panose="020B0604020202020204" pitchFamily="34" charset="0"/>
                <a:cs typeface="Arial" panose="020B0604020202020204" pitchFamily="34" charset="0"/>
              </a:rPr>
              <a:t>Tìm kiếm trong cây</a:t>
            </a:r>
            <a:endParaRPr lang="en-US" smtClean="0">
              <a:latin typeface="Arial" panose="020B0604020202020204" pitchFamily="34" charset="0"/>
              <a:cs typeface="Arial" panose="020B0604020202020204" pitchFamily="34" charset="0"/>
            </a:endParaRPr>
          </a:p>
          <a:p>
            <a:pPr lvl="1"/>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Beautiful Soup định nghĩa rất nhiều phương thức dùng để tìm kiếm trong parse tree, nhưng chúng rất giống nhau, hai phương thức phổ biến nhất: find() và find_all()</a:t>
            </a:r>
          </a:p>
          <a:p>
            <a:pPr lvl="1"/>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Phương thức find_all() sẽ duyệt qua tất cả các thẻ con và lấy tất cả các thẻ mà phù hợp với bộ lọc.</a:t>
            </a:r>
          </a:p>
          <a:p>
            <a:pPr lvl="1"/>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Phương thức find_all() quét toàn bộ tài liệu để tìm kiếm kết quả. Nhưng khi chỉ muốn tìm một kết quả ta thể sử dụng phương thức find()</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94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Beautiful Soup</a:t>
            </a:r>
            <a:br>
              <a:rPr lang="en-US" smtClean="0">
                <a:latin typeface="Arial" panose="020B0604020202020204" pitchFamily="34" charset="0"/>
                <a:cs typeface="Arial" panose="020B0604020202020204" pitchFamily="34" charset="0"/>
              </a:rPr>
            </a:br>
            <a:r>
              <a:rPr lang="en-US" sz="3200" smtClean="0">
                <a:latin typeface="Arial" panose="020B0604020202020204" pitchFamily="34" charset="0"/>
                <a:cs typeface="Arial" panose="020B0604020202020204" pitchFamily="34" charset="0"/>
              </a:rPr>
              <a:t>1.3. Tạo soup</a:t>
            </a:r>
            <a:endParaRPr lang="en-US" sz="3200">
              <a:latin typeface="Arial" panose="020B0604020202020204" pitchFamily="34" charset="0"/>
              <a:cs typeface="Arial" panose="020B0604020202020204" pitchFamily="34" charset="0"/>
            </a:endParaRPr>
          </a:p>
        </p:txBody>
      </p:sp>
      <p:sp>
        <p:nvSpPr>
          <p:cNvPr id="4" name="TextBox 3"/>
          <p:cNvSpPr txBox="1"/>
          <p:nvPr/>
        </p:nvSpPr>
        <p:spPr>
          <a:xfrm>
            <a:off x="1260763" y="2576945"/>
            <a:ext cx="9531927" cy="3139321"/>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Các loại bộ lọc</a:t>
            </a:r>
          </a:p>
          <a:p>
            <a:pPr lvl="1"/>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String:  Đây là bộ lọc đơn giản nhất. Truyền một chuỗi vào một phương thức tìm kiếm và BeautifulSoup sẽ thực hiện so khớp chính xác với chuỗi đó. </a:t>
            </a:r>
          </a:p>
          <a:p>
            <a:pPr lvl="1"/>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Regular Expression: Nếu truyền vào một regular expression object, Beautiful Soup sẽ lọc theo regular expression đó bằng cách sử dụng phương thức search() của nó. </a:t>
            </a:r>
          </a:p>
          <a:p>
            <a:pPr lvl="1"/>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List: Nếu truyền vào một list, Beautiful Soup sẽ cho phép một chuỗi match bất kì phần tử nào có trong list đó.</a:t>
            </a:r>
          </a:p>
          <a:p>
            <a:pPr lvl="1"/>
            <a:r>
              <a:rPr lang="en-US" smtClean="0">
                <a:latin typeface="Arial" panose="020B0604020202020204" pitchFamily="34" charset="0"/>
                <a:cs typeface="Arial" panose="020B0604020202020204" pitchFamily="34" charset="0"/>
              </a:rPr>
              <a:t>- Function</a:t>
            </a:r>
            <a:r>
              <a:rPr lang="en-US">
                <a:latin typeface="Arial" panose="020B0604020202020204" pitchFamily="34" charset="0"/>
                <a:cs typeface="Arial" panose="020B0604020202020204" pitchFamily="34" charset="0"/>
              </a:rPr>
              <a:t>: Nếu không có matcher nào phù hợp, có thể tự định nghĩa một function có 1 param là tag (param này mặc định sẽ được truyền vào một element). Hàm này trả về True nếu element đó match, và ngược lại trả về False.</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265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t>2. Blaze</a:t>
            </a:r>
            <a:br>
              <a:rPr lang="en-US" smtClean="0"/>
            </a:br>
            <a:r>
              <a:rPr lang="en-US" sz="3200" smtClean="0"/>
              <a:t>2.1. Giới thiệu</a:t>
            </a:r>
            <a:endParaRPr lang="en-US" sz="3200"/>
          </a:p>
        </p:txBody>
      </p:sp>
      <p:sp>
        <p:nvSpPr>
          <p:cNvPr id="4" name="Rectangle 3"/>
          <p:cNvSpPr/>
          <p:nvPr/>
        </p:nvSpPr>
        <p:spPr>
          <a:xfrm>
            <a:off x="2105889" y="3410728"/>
            <a:ext cx="8049491" cy="2308324"/>
          </a:xfrm>
          <a:prstGeom prst="rect">
            <a:avLst/>
          </a:prstGeom>
        </p:spPr>
        <p:txBody>
          <a:bodyPr wrap="square">
            <a:spAutoFit/>
          </a:bodyPr>
          <a:lstStyle/>
          <a:p>
            <a:pPr marL="285750" indent="-285750">
              <a:buFont typeface="Arial" panose="020B0604020202020204" pitchFamily="34" charset="0"/>
              <a:buChar char="•"/>
            </a:pPr>
            <a:r>
              <a:rPr lang="en-US">
                <a:latin typeface="Arial" panose="020B0604020202020204" pitchFamily="34" charset="0"/>
                <a:ea typeface="Calibri" panose="020F0502020204030204" pitchFamily="34" charset="0"/>
                <a:cs typeface="Arial" panose="020B0604020202020204" pitchFamily="34" charset="0"/>
              </a:rPr>
              <a:t>Blaze dịch một tập hợp con của cú pháp giống NumPy và Pandas đã được sửa đổi sang cơ sở dữ liệu và các hệ thống máy tính khác. Blaze cho phép người dùng Python một giao diện </a:t>
            </a:r>
            <a:r>
              <a:rPr lang="en-US">
                <a:latin typeface="Arial" panose="020B0604020202020204" pitchFamily="34" charset="0"/>
                <a:ea typeface="Calibri" panose="020F0502020204030204" pitchFamily="34" charset="0"/>
                <a:cs typeface="Arial" panose="020B0604020202020204" pitchFamily="34" charset="0"/>
              </a:rPr>
              <a:t>quen </a:t>
            </a:r>
            <a:r>
              <a:rPr lang="en-US" smtClean="0">
                <a:latin typeface="Arial" panose="020B0604020202020204" pitchFamily="34" charset="0"/>
                <a:ea typeface="Calibri" panose="020F0502020204030204" pitchFamily="34" charset="0"/>
                <a:cs typeface="Arial" panose="020B0604020202020204" pitchFamily="34" charset="0"/>
              </a:rPr>
              <a:t>thuộc</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Blaze không thực hiện tính toán. Nó dựa vào các hệ thống khác như SQL, Spark hoặc Pandas để thực hiện việc xử lý số thực</a:t>
            </a:r>
            <a:r>
              <a:rPr lang="en-US">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Blaze không triển khai toàn bộ API NumPy </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Pandas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Blaze là một cách tốt để kiểm tra dữ liệu ở trong cơ sở dữ </a:t>
            </a:r>
            <a:r>
              <a:rPr lang="en-US">
                <a:latin typeface="Arial" panose="020B0604020202020204" pitchFamily="34" charset="0"/>
                <a:cs typeface="Arial" panose="020B0604020202020204" pitchFamily="34" charset="0"/>
              </a:rPr>
              <a:t>liệu </a:t>
            </a:r>
            <a:r>
              <a:rPr lang="en-US" smtClean="0">
                <a:latin typeface="Arial" panose="020B0604020202020204" pitchFamily="34" charset="0"/>
                <a:cs typeface="Arial" panose="020B0604020202020204" pitchFamily="34" charset="0"/>
              </a:rPr>
              <a:t>lớn</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6646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1489</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Symbol</vt:lpstr>
      <vt:lpstr>Times New Roman</vt:lpstr>
      <vt:lpstr>Wingdings 3</vt:lpstr>
      <vt:lpstr>Ion Boardroom</vt:lpstr>
      <vt:lpstr>Báo cáo bài tập tập quá trình Chủ đề: ETL Git</vt:lpstr>
      <vt:lpstr>1. Beautiful Soup 1.1. Giới thiệu</vt:lpstr>
      <vt:lpstr>1. Beautiful Soup 1.2. Cách cài đặt</vt:lpstr>
      <vt:lpstr>1. Beautiful Soup 1.3. Tạo soup</vt:lpstr>
      <vt:lpstr>1. Beautiful Soup 1.3. Tạo soup</vt:lpstr>
      <vt:lpstr>1. Beautiful Soup 1.3. Tạo soup</vt:lpstr>
      <vt:lpstr>1. Beautiful Soup 1.3. Tạo soup</vt:lpstr>
      <vt:lpstr>1. Beautiful Soup 1.3. Tạo soup</vt:lpstr>
      <vt:lpstr>2. Blaze 2.1. Giới thiệu</vt:lpstr>
      <vt:lpstr>2. Blaze 2.2. Cách cài đặt</vt:lpstr>
      <vt:lpstr>2. Blaze 2.3. Cách hoạt động</vt:lpstr>
      <vt:lpstr>2. Blaze 2.4. Thiết kế Expression</vt:lpstr>
      <vt:lpstr>2. Blaze 2.5. Kết luận</vt:lpstr>
      <vt:lpstr>3. Bonobo 3.1. Giới thiệu</vt:lpstr>
      <vt:lpstr>3. Bonobo 3.2. Cài đặt</vt:lpstr>
      <vt:lpstr>3. Bonobo 3.3. Các thành phần chính </vt:lpstr>
      <vt:lpstr>3. Bonobo 3.3. Các thành phần chính </vt:lpstr>
      <vt:lpstr>3. Bonobo 3.4. Tạo một job với bonobo</vt:lpstr>
      <vt:lpstr>3. Bonobo 3.5. Ưu nhược điểm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tập quá trình Chủ đề: ETL Git</dc:title>
  <dc:creator>Admin</dc:creator>
  <cp:lastModifiedBy>Admin</cp:lastModifiedBy>
  <cp:revision>15</cp:revision>
  <dcterms:created xsi:type="dcterms:W3CDTF">2022-05-29T14:20:22Z</dcterms:created>
  <dcterms:modified xsi:type="dcterms:W3CDTF">2022-05-29T16:18:41Z</dcterms:modified>
</cp:coreProperties>
</file>