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62" r:id="rId6"/>
    <p:sldId id="263" r:id="rId7"/>
    <p:sldId id="264" r:id="rId8"/>
    <p:sldId id="265" r:id="rId9"/>
    <p:sldId id="267" r:id="rId10"/>
    <p:sldId id="268" r:id="rId11"/>
    <p:sldId id="270" r:id="rId12"/>
    <p:sldId id="271" r:id="rId13"/>
    <p:sldId id="274" r:id="rId14"/>
    <p:sldId id="273" r:id="rId15"/>
    <p:sldId id="276" r:id="rId16"/>
    <p:sldId id="277" r:id="rId17"/>
    <p:sldId id="279" r:id="rId18"/>
    <p:sldId id="281" r:id="rId19"/>
    <p:sldId id="285" r:id="rId20"/>
    <p:sldId id="283" r:id="rId21"/>
    <p:sldId id="282" r:id="rId22"/>
    <p:sldId id="280" r:id="rId23"/>
    <p:sldId id="278" r:id="rId24"/>
    <p:sldId id="275"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399" autoAdjust="0"/>
  </p:normalViewPr>
  <p:slideViewPr>
    <p:cSldViewPr snapToGrid="0">
      <p:cViewPr>
        <p:scale>
          <a:sx n="75" d="100"/>
          <a:sy n="75" d="100"/>
        </p:scale>
        <p:origin x="931"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12A9E-55FD-4E50-90DF-54CE73E07AE9}"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6FAB0-F169-4BBD-BEFF-86D19375FD5B}" type="slidenum">
              <a:rPr lang="en-US" smtClean="0"/>
              <a:t>‹#›</a:t>
            </a:fld>
            <a:endParaRPr lang="en-US"/>
          </a:p>
        </p:txBody>
      </p:sp>
    </p:spTree>
    <p:extLst>
      <p:ext uri="{BB962C8B-B14F-4D97-AF65-F5344CB8AC3E}">
        <p14:creationId xmlns:p14="http://schemas.microsoft.com/office/powerpoint/2010/main" val="211888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s.miami.edu/home/burt/learning/Csc521.111/notes/process-life-cycle.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pin.atomicobject.com/htop-guid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scoutapm.com/blog/understanding-load-average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SIGHUP</a:t>
            </a:r>
            <a:r>
              <a:rPr lang="vi-VN" dirty="0"/>
              <a:t> là một tín hiệu được gửi đến tiến trình trong hệ thống Linux cho biết khi bất kỳ terminal điều khiển nào của nó bị đóng. </a:t>
            </a:r>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7</a:t>
            </a:fld>
            <a:endParaRPr lang="en-US"/>
          </a:p>
        </p:txBody>
      </p:sp>
    </p:spTree>
    <p:extLst>
      <p:ext uri="{BB962C8B-B14F-4D97-AF65-F5344CB8AC3E}">
        <p14:creationId xmlns:p14="http://schemas.microsoft.com/office/powerpoint/2010/main" val="3276556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16</a:t>
            </a:fld>
            <a:endParaRPr lang="en-US"/>
          </a:p>
        </p:txBody>
      </p:sp>
    </p:spTree>
    <p:extLst>
      <p:ext uri="{BB962C8B-B14F-4D97-AF65-F5344CB8AC3E}">
        <p14:creationId xmlns:p14="http://schemas.microsoft.com/office/powerpoint/2010/main" val="312432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17</a:t>
            </a:fld>
            <a:endParaRPr lang="en-US"/>
          </a:p>
        </p:txBody>
      </p:sp>
    </p:spTree>
    <p:extLst>
      <p:ext uri="{BB962C8B-B14F-4D97-AF65-F5344CB8AC3E}">
        <p14:creationId xmlns:p14="http://schemas.microsoft.com/office/powerpoint/2010/main" val="3606126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18</a:t>
            </a:fld>
            <a:endParaRPr lang="en-US"/>
          </a:p>
        </p:txBody>
      </p:sp>
    </p:spTree>
    <p:extLst>
      <p:ext uri="{BB962C8B-B14F-4D97-AF65-F5344CB8AC3E}">
        <p14:creationId xmlns:p14="http://schemas.microsoft.com/office/powerpoint/2010/main" val="53090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19</a:t>
            </a:fld>
            <a:endParaRPr lang="en-US"/>
          </a:p>
        </p:txBody>
      </p:sp>
    </p:spTree>
    <p:extLst>
      <p:ext uri="{BB962C8B-B14F-4D97-AF65-F5344CB8AC3E}">
        <p14:creationId xmlns:p14="http://schemas.microsoft.com/office/powerpoint/2010/main" val="1739393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20</a:t>
            </a:fld>
            <a:endParaRPr lang="en-US"/>
          </a:p>
        </p:txBody>
      </p:sp>
    </p:spTree>
    <p:extLst>
      <p:ext uri="{BB962C8B-B14F-4D97-AF65-F5344CB8AC3E}">
        <p14:creationId xmlns:p14="http://schemas.microsoft.com/office/powerpoint/2010/main" val="278753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a:t>
            </a:r>
            <a:r>
              <a:rPr lang="en-US" dirty="0"/>
              <a:t>Zombie</a:t>
            </a:r>
            <a:r>
              <a:rPr lang="en-US" baseline="0" dirty="0"/>
              <a:t>: </a:t>
            </a:r>
            <a:r>
              <a:rPr lang="vi-VN" baseline="0" dirty="0"/>
              <a:t>là một trạng thái của một process đã hoàn thành quá trình khởi chạy của mình nhưng chưa được dọn dẹp lại một cách toàn bộ, khi một process con dược hủy nó sẽ vào trạng thái zombie.</a:t>
            </a:r>
          </a:p>
          <a:p>
            <a:r>
              <a:rPr lang="vi-VN" baseline="0" dirty="0"/>
              <a:t>  Idle: là quá trình </a:t>
            </a:r>
          </a:p>
          <a:p>
            <a:endParaRPr lang="vi-VN" baseline="0" dirty="0"/>
          </a:p>
        </p:txBody>
      </p:sp>
      <p:sp>
        <p:nvSpPr>
          <p:cNvPr id="4" name="Slide Number Placeholder 3"/>
          <p:cNvSpPr>
            <a:spLocks noGrp="1"/>
          </p:cNvSpPr>
          <p:nvPr>
            <p:ph type="sldNum" sz="quarter" idx="10"/>
          </p:nvPr>
        </p:nvSpPr>
        <p:spPr/>
        <p:txBody>
          <a:bodyPr/>
          <a:lstStyle/>
          <a:p>
            <a:fld id="{E476FAB0-F169-4BBD-BEFF-86D19375FD5B}" type="slidenum">
              <a:rPr lang="en-US" smtClean="0"/>
              <a:t>8</a:t>
            </a:fld>
            <a:endParaRPr lang="en-US"/>
          </a:p>
        </p:txBody>
      </p:sp>
    </p:spTree>
    <p:extLst>
      <p:ext uri="{BB962C8B-B14F-4D97-AF65-F5344CB8AC3E}">
        <p14:creationId xmlns:p14="http://schemas.microsoft.com/office/powerpoint/2010/main" val="43390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a:t>
            </a:r>
            <a:r>
              <a:rPr lang="en-US" dirty="0">
                <a:hlinkClick r:id="rId3"/>
              </a:rPr>
              <a:t>Process Life Cycle (miami.edu)</a:t>
            </a:r>
            <a:endParaRPr lang="vi-VN" dirty="0"/>
          </a:p>
          <a:p>
            <a:r>
              <a:rPr lang="vi-VN" dirty="0"/>
              <a:t>Reaps là quá trình dọn dẹp các zombie process </a:t>
            </a:r>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9</a:t>
            </a:fld>
            <a:endParaRPr lang="en-US"/>
          </a:p>
        </p:txBody>
      </p:sp>
    </p:spTree>
    <p:extLst>
      <p:ext uri="{BB962C8B-B14F-4D97-AF65-F5344CB8AC3E}">
        <p14:creationId xmlns:p14="http://schemas.microsoft.com/office/powerpoint/2010/main" val="330480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Psgrep</a:t>
            </a:r>
            <a:r>
              <a:rPr lang="en-US" dirty="0"/>
              <a:t> </a:t>
            </a:r>
            <a:r>
              <a:rPr lang="vi-VN" dirty="0"/>
              <a:t>là chỉ ra PID của một process </a:t>
            </a:r>
          </a:p>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10</a:t>
            </a:fld>
            <a:endParaRPr lang="en-US"/>
          </a:p>
        </p:txBody>
      </p:sp>
    </p:spTree>
    <p:extLst>
      <p:ext uri="{BB962C8B-B14F-4D97-AF65-F5344CB8AC3E}">
        <p14:creationId xmlns:p14="http://schemas.microsoft.com/office/powerpoint/2010/main" val="2590217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 Beginner's Guide to </a:t>
            </a:r>
            <a:r>
              <a:rPr lang="en-US" dirty="0" err="1">
                <a:hlinkClick r:id="rId3"/>
              </a:rPr>
              <a:t>htop</a:t>
            </a:r>
            <a:r>
              <a:rPr lang="en-US" dirty="0">
                <a:hlinkClick r:id="rId3"/>
              </a:rPr>
              <a:t> – Setup, Commands, and Shortcuts (atomicobject.com)</a:t>
            </a:r>
            <a:endParaRPr lang="en-US" dirty="0"/>
          </a:p>
          <a:p>
            <a:r>
              <a:rPr lang="en-US" dirty="0"/>
              <a:t>CPU:</a:t>
            </a:r>
          </a:p>
          <a:p>
            <a:pPr fontAlgn="base"/>
            <a:r>
              <a:rPr lang="en-US" sz="1200" b="0" i="0" kern="1200" dirty="0">
                <a:solidFill>
                  <a:schemeClr val="tx1"/>
                </a:solidFill>
                <a:effectLst/>
                <a:latin typeface="+mn-lt"/>
                <a:ea typeface="+mn-ea"/>
                <a:cs typeface="+mn-cs"/>
              </a:rPr>
              <a:t>    Blue: low priority processes.</a:t>
            </a:r>
          </a:p>
          <a:p>
            <a:pPr fontAlgn="base"/>
            <a:r>
              <a:rPr lang="en-US" sz="1200" b="0" i="0" kern="1200" dirty="0">
                <a:solidFill>
                  <a:schemeClr val="tx1"/>
                </a:solidFill>
                <a:effectLst/>
                <a:latin typeface="+mn-lt"/>
                <a:ea typeface="+mn-ea"/>
                <a:cs typeface="+mn-cs"/>
              </a:rPr>
              <a:t>   Green: normal (user) processes.</a:t>
            </a:r>
          </a:p>
          <a:p>
            <a:pPr fontAlgn="base"/>
            <a:r>
              <a:rPr lang="en-US" sz="1200" b="0" i="0" kern="1200" dirty="0">
                <a:solidFill>
                  <a:schemeClr val="tx1"/>
                </a:solidFill>
                <a:effectLst/>
                <a:latin typeface="+mn-lt"/>
                <a:ea typeface="+mn-ea"/>
                <a:cs typeface="+mn-cs"/>
              </a:rPr>
              <a:t>   Red: kernel processes.</a:t>
            </a:r>
          </a:p>
          <a:p>
            <a:pPr fontAlgn="base"/>
            <a:r>
              <a:rPr lang="en-US" sz="1200" b="0" i="0" kern="1200" dirty="0">
                <a:solidFill>
                  <a:schemeClr val="tx1"/>
                </a:solidFill>
                <a:effectLst/>
                <a:latin typeface="+mn-lt"/>
                <a:ea typeface="+mn-ea"/>
                <a:cs typeface="+mn-cs"/>
              </a:rPr>
              <a:t>Memory,</a:t>
            </a:r>
            <a:r>
              <a:rPr lang="en-US" sz="1200" b="0" i="0" kern="1200" baseline="0" dirty="0">
                <a:solidFill>
                  <a:schemeClr val="tx1"/>
                </a:solidFill>
                <a:effectLst/>
                <a:latin typeface="+mn-lt"/>
                <a:ea typeface="+mn-ea"/>
                <a:cs typeface="+mn-cs"/>
              </a:rPr>
              <a:t> swap: </a:t>
            </a:r>
          </a:p>
          <a:p>
            <a:pPr fontAlgn="base"/>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Green: used memory pages.</a:t>
            </a:r>
          </a:p>
          <a:p>
            <a:pPr fontAlgn="base"/>
            <a:r>
              <a:rPr lang="en-US" sz="1200" b="0" i="0" kern="1200" dirty="0">
                <a:solidFill>
                  <a:schemeClr val="tx1"/>
                </a:solidFill>
                <a:effectLst/>
                <a:latin typeface="+mn-lt"/>
                <a:ea typeface="+mn-ea"/>
                <a:cs typeface="+mn-cs"/>
              </a:rPr>
              <a:t>   Blue: buffer pages.</a:t>
            </a:r>
          </a:p>
          <a:p>
            <a:pPr fontAlgn="base"/>
            <a:r>
              <a:rPr lang="en-US" sz="1200" b="0" i="0" kern="1200" dirty="0">
                <a:solidFill>
                  <a:schemeClr val="tx1"/>
                </a:solidFill>
                <a:effectLst/>
                <a:latin typeface="+mn-lt"/>
                <a:ea typeface="+mn-ea"/>
                <a:cs typeface="+mn-cs"/>
              </a:rPr>
              <a:t>   Yellow: cache pages.</a:t>
            </a:r>
          </a:p>
          <a:p>
            <a:pPr fontAlgn="base"/>
            <a:r>
              <a:rPr lang="en-US" sz="1200" b="0" i="0" kern="1200" dirty="0">
                <a:solidFill>
                  <a:schemeClr val="tx1"/>
                </a:solidFill>
                <a:effectLst/>
                <a:latin typeface="+mn-lt"/>
                <a:ea typeface="+mn-ea"/>
                <a:cs typeface="+mn-cs"/>
              </a:rPr>
              <a:t>There are three load average numbers listed, representing the one-minute average, five-minute average, and fifteen-minute average.</a:t>
            </a:r>
          </a:p>
          <a:p>
            <a:pPr fontAlgn="base"/>
            <a:r>
              <a:rPr lang="en-US" sz="1200" b="0" i="0" kern="1200" dirty="0">
                <a:solidFill>
                  <a:schemeClr val="tx1"/>
                </a:solidFill>
                <a:effectLst/>
                <a:latin typeface="+mn-lt"/>
                <a:ea typeface="+mn-ea"/>
                <a:cs typeface="+mn-cs"/>
              </a:rPr>
              <a:t>PID: process ID number.</a:t>
            </a:r>
          </a:p>
          <a:p>
            <a:pPr fontAlgn="base"/>
            <a:r>
              <a:rPr lang="en-US" sz="1200" b="0" i="0" kern="1200" dirty="0">
                <a:solidFill>
                  <a:schemeClr val="tx1"/>
                </a:solidFill>
                <a:effectLst/>
                <a:latin typeface="+mn-lt"/>
                <a:ea typeface="+mn-ea"/>
                <a:cs typeface="+mn-cs"/>
              </a:rPr>
              <a:t>USER: process owner.</a:t>
            </a:r>
          </a:p>
          <a:p>
            <a:pPr fontAlgn="base"/>
            <a:r>
              <a:rPr lang="en-US" sz="1200" b="0" i="0" kern="1200" dirty="0">
                <a:solidFill>
                  <a:schemeClr val="tx1"/>
                </a:solidFill>
                <a:effectLst/>
                <a:latin typeface="+mn-lt"/>
                <a:ea typeface="+mn-ea"/>
                <a:cs typeface="+mn-cs"/>
              </a:rPr>
              <a:t>PRI: process priority by the kernel.</a:t>
            </a:r>
          </a:p>
          <a:p>
            <a:pPr fontAlgn="base"/>
            <a:r>
              <a:rPr lang="en-US" sz="1200" b="0" i="0" kern="1200" dirty="0">
                <a:solidFill>
                  <a:schemeClr val="tx1"/>
                </a:solidFill>
                <a:effectLst/>
                <a:latin typeface="+mn-lt"/>
                <a:ea typeface="+mn-ea"/>
                <a:cs typeface="+mn-cs"/>
              </a:rPr>
              <a:t>NI: process priority reset by the user or root.</a:t>
            </a:r>
          </a:p>
          <a:p>
            <a:pPr fontAlgn="base"/>
            <a:r>
              <a:rPr lang="en-US" sz="1200" b="0" i="0" kern="1200" dirty="0">
                <a:solidFill>
                  <a:schemeClr val="tx1"/>
                </a:solidFill>
                <a:effectLst/>
                <a:latin typeface="+mn-lt"/>
                <a:ea typeface="+mn-ea"/>
                <a:cs typeface="+mn-cs"/>
              </a:rPr>
              <a:t>VIR: virtual memory the process is consuming.</a:t>
            </a:r>
          </a:p>
          <a:p>
            <a:pPr fontAlgn="base"/>
            <a:r>
              <a:rPr lang="en-US" sz="1200" b="0" i="0" kern="1200" dirty="0">
                <a:solidFill>
                  <a:schemeClr val="tx1"/>
                </a:solidFill>
                <a:effectLst/>
                <a:latin typeface="+mn-lt"/>
                <a:ea typeface="+mn-ea"/>
                <a:cs typeface="+mn-cs"/>
              </a:rPr>
              <a:t>RES: physical memory the process is consuming.</a:t>
            </a:r>
          </a:p>
          <a:p>
            <a:pPr fontAlgn="base"/>
            <a:r>
              <a:rPr lang="en-US" sz="1200" b="0" i="0" kern="1200" dirty="0">
                <a:solidFill>
                  <a:schemeClr val="tx1"/>
                </a:solidFill>
                <a:effectLst/>
                <a:latin typeface="+mn-lt"/>
                <a:ea typeface="+mn-ea"/>
                <a:cs typeface="+mn-cs"/>
              </a:rPr>
              <a:t>SHR: shared memory that the process is consuming.</a:t>
            </a:r>
          </a:p>
          <a:p>
            <a:pPr fontAlgn="base"/>
            <a:r>
              <a:rPr lang="en-US" sz="1200" b="0" i="0" kern="1200" dirty="0">
                <a:solidFill>
                  <a:schemeClr val="tx1"/>
                </a:solidFill>
                <a:effectLst/>
                <a:latin typeface="+mn-lt"/>
                <a:ea typeface="+mn-ea"/>
                <a:cs typeface="+mn-cs"/>
              </a:rPr>
              <a:t>S: current process state.</a:t>
            </a:r>
          </a:p>
          <a:p>
            <a:pPr fontAlgn="base"/>
            <a:r>
              <a:rPr lang="en-US" sz="1200" b="0" i="0" kern="1200" dirty="0">
                <a:solidFill>
                  <a:schemeClr val="tx1"/>
                </a:solidFill>
                <a:effectLst/>
                <a:latin typeface="+mn-lt"/>
                <a:ea typeface="+mn-ea"/>
                <a:cs typeface="+mn-cs"/>
              </a:rPr>
              <a:t>CPU%: percentage of CPU that the process is consuming.</a:t>
            </a:r>
          </a:p>
          <a:p>
            <a:pPr fontAlgn="base"/>
            <a:r>
              <a:rPr lang="en-US" sz="1200" b="0" i="0" kern="1200" dirty="0">
                <a:solidFill>
                  <a:schemeClr val="tx1"/>
                </a:solidFill>
                <a:effectLst/>
                <a:latin typeface="+mn-lt"/>
                <a:ea typeface="+mn-ea"/>
                <a:cs typeface="+mn-cs"/>
              </a:rPr>
              <a:t>MEM%: percentage of memory that the process is consuming.</a:t>
            </a:r>
          </a:p>
          <a:p>
            <a:pPr fontAlgn="base"/>
            <a:r>
              <a:rPr lang="en-US" sz="1200" b="0" i="0" kern="1200" dirty="0">
                <a:solidFill>
                  <a:schemeClr val="tx1"/>
                </a:solidFill>
                <a:effectLst/>
                <a:latin typeface="+mn-lt"/>
                <a:ea typeface="+mn-ea"/>
                <a:cs typeface="+mn-cs"/>
              </a:rPr>
              <a:t>TIME+: time measured in clock ticks since process execution started.</a:t>
            </a:r>
          </a:p>
          <a:p>
            <a:pPr fontAlgn="base"/>
            <a:r>
              <a:rPr lang="en-US" sz="1200" b="0" i="0" kern="1200" dirty="0">
                <a:solidFill>
                  <a:schemeClr val="tx1"/>
                </a:solidFill>
                <a:effectLst/>
                <a:latin typeface="+mn-lt"/>
                <a:ea typeface="+mn-ea"/>
                <a:cs typeface="+mn-cs"/>
              </a:rPr>
              <a:t>Command: name of the command that started the process</a:t>
            </a:r>
          </a:p>
          <a:p>
            <a:br>
              <a:rPr lang="en-US" dirty="0"/>
            </a:br>
            <a:r>
              <a:rPr lang="en-US" dirty="0">
                <a:hlinkClick r:id="rId4"/>
              </a:rPr>
              <a:t>Understanding Linux CPU Load - when should you be worried? | Scout APM Blog</a:t>
            </a:r>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11</a:t>
            </a:fld>
            <a:endParaRPr lang="en-US"/>
          </a:p>
        </p:txBody>
      </p:sp>
    </p:spTree>
    <p:extLst>
      <p:ext uri="{BB962C8B-B14F-4D97-AF65-F5344CB8AC3E}">
        <p14:creationId xmlns:p14="http://schemas.microsoft.com/office/powerpoint/2010/main" val="402471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12</a:t>
            </a:fld>
            <a:endParaRPr lang="en-US"/>
          </a:p>
        </p:txBody>
      </p:sp>
    </p:spTree>
    <p:extLst>
      <p:ext uri="{BB962C8B-B14F-4D97-AF65-F5344CB8AC3E}">
        <p14:creationId xmlns:p14="http://schemas.microsoft.com/office/powerpoint/2010/main" val="2874492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13</a:t>
            </a:fld>
            <a:endParaRPr lang="en-US"/>
          </a:p>
        </p:txBody>
      </p:sp>
    </p:spTree>
    <p:extLst>
      <p:ext uri="{BB962C8B-B14F-4D97-AF65-F5344CB8AC3E}">
        <p14:creationId xmlns:p14="http://schemas.microsoft.com/office/powerpoint/2010/main" val="348835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14</a:t>
            </a:fld>
            <a:endParaRPr lang="en-US"/>
          </a:p>
        </p:txBody>
      </p:sp>
    </p:spTree>
    <p:extLst>
      <p:ext uri="{BB962C8B-B14F-4D97-AF65-F5344CB8AC3E}">
        <p14:creationId xmlns:p14="http://schemas.microsoft.com/office/powerpoint/2010/main" val="215173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6FAB0-F169-4BBD-BEFF-86D19375FD5B}" type="slidenum">
              <a:rPr lang="en-US" smtClean="0"/>
              <a:t>15</a:t>
            </a:fld>
            <a:endParaRPr lang="en-US"/>
          </a:p>
        </p:txBody>
      </p:sp>
    </p:spTree>
    <p:extLst>
      <p:ext uri="{BB962C8B-B14F-4D97-AF65-F5344CB8AC3E}">
        <p14:creationId xmlns:p14="http://schemas.microsoft.com/office/powerpoint/2010/main" val="1316397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1DD910-F2C5-4761-A919-FC174EECAF5F}"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165567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1DD910-F2C5-4761-A919-FC174EECAF5F}"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131367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1DD910-F2C5-4761-A919-FC174EECAF5F}"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287747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1DD910-F2C5-4761-A919-FC174EECAF5F}"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80038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1DD910-F2C5-4761-A919-FC174EECAF5F}"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344862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1DD910-F2C5-4761-A919-FC174EECAF5F}"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64092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1DD910-F2C5-4761-A919-FC174EECAF5F}"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140557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1DD910-F2C5-4761-A919-FC174EECAF5F}"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116428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DD910-F2C5-4761-A919-FC174EECAF5F}"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224459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1DD910-F2C5-4761-A919-FC174EECAF5F}"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222433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1DD910-F2C5-4761-A919-FC174EECAF5F}"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B16A6-1C6B-405B-A13B-95D4FDA3815A}" type="slidenum">
              <a:rPr lang="en-US" smtClean="0"/>
              <a:t>‹#›</a:t>
            </a:fld>
            <a:endParaRPr lang="en-US"/>
          </a:p>
        </p:txBody>
      </p:sp>
    </p:spTree>
    <p:extLst>
      <p:ext uri="{BB962C8B-B14F-4D97-AF65-F5344CB8AC3E}">
        <p14:creationId xmlns:p14="http://schemas.microsoft.com/office/powerpoint/2010/main" val="300846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DD910-F2C5-4761-A919-FC174EECAF5F}" type="datetimeFigureOut">
              <a:rPr lang="en-US" smtClean="0"/>
              <a:t>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B16A6-1C6B-405B-A13B-95D4FDA3815A}" type="slidenum">
              <a:rPr lang="en-US" smtClean="0"/>
              <a:t>‹#›</a:t>
            </a:fld>
            <a:endParaRPr lang="en-US"/>
          </a:p>
        </p:txBody>
      </p:sp>
    </p:spTree>
    <p:extLst>
      <p:ext uri="{BB962C8B-B14F-4D97-AF65-F5344CB8AC3E}">
        <p14:creationId xmlns:p14="http://schemas.microsoft.com/office/powerpoint/2010/main" val="3859628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a:t>Internship report week 5 </a:t>
            </a:r>
            <a:endParaRPr lang="en-US" dirty="0"/>
          </a:p>
        </p:txBody>
      </p:sp>
      <p:sp>
        <p:nvSpPr>
          <p:cNvPr id="3" name="Subtitle 2"/>
          <p:cNvSpPr>
            <a:spLocks noGrp="1"/>
          </p:cNvSpPr>
          <p:nvPr>
            <p:ph type="subTitle" idx="1"/>
          </p:nvPr>
        </p:nvSpPr>
        <p:spPr/>
        <p:txBody>
          <a:bodyPr/>
          <a:lstStyle/>
          <a:p>
            <a:r>
              <a:rPr lang="vi-VN" dirty="0"/>
              <a:t>Process monitoring and scheduling – Bui Hoang Dung</a:t>
            </a:r>
            <a:endParaRPr lang="en-US" dirty="0"/>
          </a:p>
        </p:txBody>
      </p:sp>
    </p:spTree>
    <p:extLst>
      <p:ext uri="{BB962C8B-B14F-4D97-AF65-F5344CB8AC3E}">
        <p14:creationId xmlns:p14="http://schemas.microsoft.com/office/powerpoint/2010/main" val="754812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Process Management</a:t>
            </a:r>
            <a:endParaRPr lang="en-US" dirty="0"/>
          </a:p>
        </p:txBody>
      </p:sp>
      <p:sp>
        <p:nvSpPr>
          <p:cNvPr id="4" name="TextBox 3"/>
          <p:cNvSpPr txBox="1"/>
          <p:nvPr/>
        </p:nvSpPr>
        <p:spPr>
          <a:xfrm>
            <a:off x="940777" y="1899138"/>
            <a:ext cx="10621108" cy="461665"/>
          </a:xfrm>
          <a:prstGeom prst="rect">
            <a:avLst/>
          </a:prstGeom>
          <a:noFill/>
        </p:spPr>
        <p:txBody>
          <a:bodyPr wrap="square" rtlCol="0">
            <a:spAutoFit/>
          </a:bodyPr>
          <a:lstStyle/>
          <a:p>
            <a:r>
              <a:rPr lang="vi-VN" sz="2400" dirty="0"/>
              <a:t>2. Process monitoring  </a:t>
            </a:r>
            <a:endParaRPr lang="en-US" sz="2400" dirty="0"/>
          </a:p>
        </p:txBody>
      </p:sp>
      <p:sp>
        <p:nvSpPr>
          <p:cNvPr id="5" name="TextBox 4"/>
          <p:cNvSpPr txBox="1"/>
          <p:nvPr/>
        </p:nvSpPr>
        <p:spPr>
          <a:xfrm>
            <a:off x="940777" y="2593731"/>
            <a:ext cx="10832123" cy="400110"/>
          </a:xfrm>
          <a:prstGeom prst="rect">
            <a:avLst/>
          </a:prstGeom>
          <a:noFill/>
        </p:spPr>
        <p:txBody>
          <a:bodyPr wrap="square" rtlCol="0">
            <a:spAutoFit/>
          </a:bodyPr>
          <a:lstStyle/>
          <a:p>
            <a:pPr marL="285750" indent="-285750">
              <a:buFontTx/>
              <a:buChar char="-"/>
            </a:pPr>
            <a:r>
              <a:rPr lang="en-US" sz="2000" i="1" dirty="0" err="1">
                <a:latin typeface="Arial" panose="020B0604020202020204" pitchFamily="34" charset="0"/>
                <a:cs typeface="Arial" panose="020B0604020202020204" pitchFamily="34" charset="0"/>
              </a:rPr>
              <a:t>ps</a:t>
            </a:r>
            <a:r>
              <a:rPr lang="en-US" sz="2000" dirty="0">
                <a:latin typeface="Arial" panose="020B0604020202020204" pitchFamily="34" charset="0"/>
                <a:cs typeface="Arial" panose="020B0604020202020204" pitchFamily="34" charset="0"/>
              </a:rPr>
              <a:t> command </a:t>
            </a:r>
          </a:p>
        </p:txBody>
      </p:sp>
      <p:pic>
        <p:nvPicPr>
          <p:cNvPr id="6" name="Picture 5"/>
          <p:cNvPicPr>
            <a:picLocks noChangeAspect="1"/>
          </p:cNvPicPr>
          <p:nvPr/>
        </p:nvPicPr>
        <p:blipFill>
          <a:blip r:embed="rId3"/>
          <a:stretch>
            <a:fillRect/>
          </a:stretch>
        </p:blipFill>
        <p:spPr>
          <a:xfrm>
            <a:off x="1234986" y="3412460"/>
            <a:ext cx="9545682" cy="1546401"/>
          </a:xfrm>
          <a:prstGeom prst="rect">
            <a:avLst/>
          </a:prstGeom>
        </p:spPr>
      </p:pic>
    </p:spTree>
    <p:extLst>
      <p:ext uri="{BB962C8B-B14F-4D97-AF65-F5344CB8AC3E}">
        <p14:creationId xmlns:p14="http://schemas.microsoft.com/office/powerpoint/2010/main" val="1723500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Process Management</a:t>
            </a:r>
            <a:endParaRPr lang="en-US" dirty="0"/>
          </a:p>
        </p:txBody>
      </p:sp>
      <p:sp>
        <p:nvSpPr>
          <p:cNvPr id="4" name="TextBox 3"/>
          <p:cNvSpPr txBox="1"/>
          <p:nvPr/>
        </p:nvSpPr>
        <p:spPr>
          <a:xfrm>
            <a:off x="940777" y="1899138"/>
            <a:ext cx="10621108" cy="461665"/>
          </a:xfrm>
          <a:prstGeom prst="rect">
            <a:avLst/>
          </a:prstGeom>
          <a:noFill/>
        </p:spPr>
        <p:txBody>
          <a:bodyPr wrap="square" rtlCol="0">
            <a:spAutoFit/>
          </a:bodyPr>
          <a:lstStyle/>
          <a:p>
            <a:r>
              <a:rPr lang="vi-VN" sz="2400" dirty="0"/>
              <a:t>2. Process monitoring  </a:t>
            </a:r>
            <a:endParaRPr lang="en-US" sz="2400" dirty="0"/>
          </a:p>
        </p:txBody>
      </p:sp>
      <p:sp>
        <p:nvSpPr>
          <p:cNvPr id="5" name="TextBox 4"/>
          <p:cNvSpPr txBox="1"/>
          <p:nvPr/>
        </p:nvSpPr>
        <p:spPr>
          <a:xfrm>
            <a:off x="940777" y="2431100"/>
            <a:ext cx="10832123" cy="400110"/>
          </a:xfrm>
          <a:prstGeom prst="rect">
            <a:avLst/>
          </a:prstGeom>
          <a:noFill/>
        </p:spPr>
        <p:txBody>
          <a:bodyPr wrap="square" rtlCol="0">
            <a:spAutoFit/>
          </a:bodyPr>
          <a:lstStyle/>
          <a:p>
            <a:pPr marL="285750" indent="-285750">
              <a:buFontTx/>
              <a:buChar char="-"/>
            </a:pPr>
            <a:r>
              <a:rPr lang="vi-VN" sz="2000" i="1" dirty="0"/>
              <a:t>top, htop</a:t>
            </a:r>
            <a:r>
              <a:rPr lang="en-US" sz="2000" i="1" dirty="0"/>
              <a:t> </a:t>
            </a:r>
            <a:r>
              <a:rPr lang="en-US" sz="2000" dirty="0">
                <a:latin typeface="Arial" panose="020B0604020202020204" pitchFamily="34" charset="0"/>
                <a:cs typeface="Arial" panose="020B0604020202020204" pitchFamily="34" charset="0"/>
              </a:rPr>
              <a:t>command </a:t>
            </a:r>
          </a:p>
        </p:txBody>
      </p:sp>
      <p:pic>
        <p:nvPicPr>
          <p:cNvPr id="7" name="Picture 6"/>
          <p:cNvPicPr>
            <a:picLocks noChangeAspect="1"/>
          </p:cNvPicPr>
          <p:nvPr/>
        </p:nvPicPr>
        <p:blipFill>
          <a:blip r:embed="rId3"/>
          <a:stretch>
            <a:fillRect/>
          </a:stretch>
        </p:blipFill>
        <p:spPr>
          <a:xfrm>
            <a:off x="1056571" y="2875140"/>
            <a:ext cx="10078857" cy="3543795"/>
          </a:xfrm>
          <a:prstGeom prst="rect">
            <a:avLst/>
          </a:prstGeom>
        </p:spPr>
      </p:pic>
    </p:spTree>
    <p:extLst>
      <p:ext uri="{BB962C8B-B14F-4D97-AF65-F5344CB8AC3E}">
        <p14:creationId xmlns:p14="http://schemas.microsoft.com/office/powerpoint/2010/main" val="271170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Process Management</a:t>
            </a:r>
            <a:endParaRPr lang="en-US" dirty="0"/>
          </a:p>
        </p:txBody>
      </p:sp>
      <p:sp>
        <p:nvSpPr>
          <p:cNvPr id="4" name="TextBox 3"/>
          <p:cNvSpPr txBox="1"/>
          <p:nvPr/>
        </p:nvSpPr>
        <p:spPr>
          <a:xfrm>
            <a:off x="940777" y="1899138"/>
            <a:ext cx="10621108" cy="461665"/>
          </a:xfrm>
          <a:prstGeom prst="rect">
            <a:avLst/>
          </a:prstGeom>
          <a:noFill/>
        </p:spPr>
        <p:txBody>
          <a:bodyPr wrap="square" rtlCol="0">
            <a:spAutoFit/>
          </a:bodyPr>
          <a:lstStyle/>
          <a:p>
            <a:r>
              <a:rPr lang="vi-VN" sz="2400" dirty="0"/>
              <a:t>2. Process monitoring  </a:t>
            </a:r>
            <a:endParaRPr lang="en-US" sz="2400" dirty="0"/>
          </a:p>
        </p:txBody>
      </p:sp>
      <p:sp>
        <p:nvSpPr>
          <p:cNvPr id="5" name="TextBox 4"/>
          <p:cNvSpPr txBox="1"/>
          <p:nvPr/>
        </p:nvSpPr>
        <p:spPr>
          <a:xfrm>
            <a:off x="940777" y="2431100"/>
            <a:ext cx="10832123" cy="400110"/>
          </a:xfrm>
          <a:prstGeom prst="rect">
            <a:avLst/>
          </a:prstGeom>
          <a:noFill/>
        </p:spPr>
        <p:txBody>
          <a:bodyPr wrap="square" rtlCol="0">
            <a:spAutoFit/>
          </a:bodyPr>
          <a:lstStyle/>
          <a:p>
            <a:pPr marL="285750" indent="-285750">
              <a:buFontTx/>
              <a:buChar char="-"/>
            </a:pPr>
            <a:r>
              <a:rPr lang="en-US" sz="2000" i="1" dirty="0">
                <a:latin typeface="Arial" panose="020B0604020202020204" pitchFamily="34" charset="0"/>
                <a:cs typeface="Arial" panose="020B0604020202020204" pitchFamily="34" charset="0"/>
              </a:rPr>
              <a:t>kill</a:t>
            </a:r>
            <a:r>
              <a:rPr lang="en-US" sz="2000" dirty="0">
                <a:latin typeface="Arial" panose="020B0604020202020204" pitchFamily="34" charset="0"/>
                <a:cs typeface="Arial" panose="020B0604020202020204" pitchFamily="34" charset="0"/>
              </a:rPr>
              <a:t> command: </a:t>
            </a:r>
            <a:r>
              <a:rPr lang="vi-VN" sz="2000" dirty="0"/>
              <a:t>gửi các tín hiệu hủy, kết thúc chương trình đến một hay nhiều process</a:t>
            </a:r>
            <a:endParaRPr lang="en-US" sz="2000" dirty="0"/>
          </a:p>
        </p:txBody>
      </p:sp>
      <p:pic>
        <p:nvPicPr>
          <p:cNvPr id="3" name="Picture 2"/>
          <p:cNvPicPr>
            <a:picLocks noChangeAspect="1"/>
          </p:cNvPicPr>
          <p:nvPr/>
        </p:nvPicPr>
        <p:blipFill>
          <a:blip r:embed="rId3"/>
          <a:stretch>
            <a:fillRect/>
          </a:stretch>
        </p:blipFill>
        <p:spPr>
          <a:xfrm>
            <a:off x="1228775" y="2904285"/>
            <a:ext cx="9202434" cy="3343742"/>
          </a:xfrm>
          <a:prstGeom prst="rect">
            <a:avLst/>
          </a:prstGeom>
        </p:spPr>
      </p:pic>
    </p:spTree>
    <p:extLst>
      <p:ext uri="{BB962C8B-B14F-4D97-AF65-F5344CB8AC3E}">
        <p14:creationId xmlns:p14="http://schemas.microsoft.com/office/powerpoint/2010/main" val="278072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Cron</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38200" y="1771223"/>
            <a:ext cx="1169002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1. System </a:t>
            </a:r>
            <a:r>
              <a:rPr lang="en-US" sz="2400" dirty="0" err="1">
                <a:latin typeface="Arial" panose="020B0604020202020204" pitchFamily="34" charset="0"/>
                <a:cs typeface="Arial" panose="020B0604020202020204" pitchFamily="34" charset="0"/>
              </a:rPr>
              <a:t>crontab</a:t>
            </a:r>
            <a:r>
              <a:rPr lang="en-US" sz="2400" dirty="0">
                <a:latin typeface="Arial" panose="020B0604020202020204" pitchFamily="34" charset="0"/>
                <a:cs typeface="Arial" panose="020B0604020202020204" pitchFamily="34" charset="0"/>
              </a:rPr>
              <a:t> and user </a:t>
            </a:r>
            <a:r>
              <a:rPr lang="en-US" sz="2400" dirty="0" err="1">
                <a:latin typeface="Arial" panose="020B0604020202020204" pitchFamily="34" charset="0"/>
                <a:cs typeface="Arial" panose="020B0604020202020204" pitchFamily="34" charset="0"/>
              </a:rPr>
              <a:t>crontab</a:t>
            </a:r>
            <a:endParaRPr lang="en-US" sz="2400" dirty="0">
              <a:latin typeface="Arial" panose="020B0604020202020204" pitchFamily="34" charset="0"/>
              <a:cs typeface="Arial" panose="020B0604020202020204" pitchFamily="34" charset="0"/>
            </a:endParaRPr>
          </a:p>
        </p:txBody>
      </p:sp>
      <p:sp>
        <p:nvSpPr>
          <p:cNvPr id="7" name="TextBox 6"/>
          <p:cNvSpPr txBox="1"/>
          <p:nvPr/>
        </p:nvSpPr>
        <p:spPr>
          <a:xfrm>
            <a:off x="824059" y="2632669"/>
            <a:ext cx="10529741" cy="3266985"/>
          </a:xfrm>
          <a:prstGeom prst="rect">
            <a:avLst/>
          </a:prstGeom>
          <a:noFill/>
        </p:spPr>
        <p:txBody>
          <a:bodyPr wrap="square" rtlCol="0">
            <a:spAutoFit/>
          </a:bodyPr>
          <a:lstStyle/>
          <a:p>
            <a:pPr marL="285750" indent="-285750">
              <a:lnSpc>
                <a:spcPct val="150000"/>
              </a:lnSpc>
              <a:buFontTx/>
              <a:buChar char="-"/>
            </a:pPr>
            <a:r>
              <a:rPr lang="en-US" sz="2000" b="1" dirty="0">
                <a:latin typeface="Arial" panose="020B0604020202020204" pitchFamily="34" charset="0"/>
                <a:cs typeface="Arial" panose="020B0604020202020204" pitchFamily="34" charset="0"/>
              </a:rPr>
              <a:t>User </a:t>
            </a:r>
            <a:r>
              <a:rPr lang="en-US" sz="2000" b="1" dirty="0" err="1">
                <a:latin typeface="Arial" panose="020B0604020202020204" pitchFamily="34" charset="0"/>
                <a:cs typeface="Arial" panose="020B0604020202020204" pitchFamily="34" charset="0"/>
              </a:rPr>
              <a:t>crontab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crontab</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này chỉ được sử dụng đích danh cho user được gắn cùng, cho phép user đó được schedule các task mà sẽ được chạy dưới quyền của user đó. User có thể modify crontab file thông qua </a:t>
            </a:r>
            <a:r>
              <a:rPr lang="vi-VN" sz="2000" i="1" dirty="0">
                <a:latin typeface="Arial" panose="020B0604020202020204" pitchFamily="34" charset="0"/>
                <a:cs typeface="Arial" panose="020B0604020202020204" pitchFamily="34" charset="0"/>
              </a:rPr>
              <a:t>crontab </a:t>
            </a:r>
            <a:r>
              <a:rPr lang="vi-VN" sz="2000" dirty="0">
                <a:latin typeface="Arial" panose="020B0604020202020204" pitchFamily="34" charset="0"/>
                <a:cs typeface="Arial" panose="020B0604020202020204" pitchFamily="34" charset="0"/>
              </a:rPr>
              <a:t>command, user crontab sẽ được lưu trong thư mục </a:t>
            </a:r>
            <a:r>
              <a:rPr lang="vi-VN" sz="2000" i="1" dirty="0">
                <a:latin typeface="Arial" panose="020B0604020202020204" pitchFamily="34" charset="0"/>
                <a:cs typeface="Arial" panose="020B0604020202020204" pitchFamily="34" charset="0"/>
              </a:rPr>
              <a:t>/var/spool/cron/crontabs.</a:t>
            </a:r>
          </a:p>
          <a:p>
            <a:pPr marL="285750" indent="-285750">
              <a:lnSpc>
                <a:spcPct val="150000"/>
              </a:lnSpc>
              <a:buFontTx/>
              <a:buChar char="-"/>
            </a:pPr>
            <a:r>
              <a:rPr lang="vi-VN" sz="2000" b="1" dirty="0">
                <a:latin typeface="Arial" panose="020B0604020202020204" pitchFamily="34" charset="0"/>
                <a:cs typeface="Arial" panose="020B0604020202020204" pitchFamily="34" charset="0"/>
              </a:rPr>
              <a:t>System-wide crontab: </a:t>
            </a:r>
            <a:r>
              <a:rPr lang="vi-VN" sz="2000" dirty="0">
                <a:latin typeface="Arial" panose="020B0604020202020204" pitchFamily="34" charset="0"/>
                <a:cs typeface="Arial" panose="020B0604020202020204" pitchFamily="34" charset="0"/>
              </a:rPr>
              <a:t>crontab này sẽ ảnh hưởng đến cả hệ thống, chỉ cho phép người quản trị mới được schedule task, thường được lưu trong </a:t>
            </a:r>
            <a:r>
              <a:rPr lang="vi-VN" sz="2000" i="1" dirty="0">
                <a:latin typeface="Arial" panose="020B0604020202020204" pitchFamily="34" charset="0"/>
                <a:cs typeface="Arial" panose="020B0604020202020204" pitchFamily="34" charset="0"/>
              </a:rPr>
              <a:t>/etc/crontab </a:t>
            </a:r>
            <a:r>
              <a:rPr lang="vi-VN" sz="2000" dirty="0">
                <a:latin typeface="Arial" panose="020B0604020202020204" pitchFamily="34" charset="0"/>
                <a:cs typeface="Arial" panose="020B0604020202020204" pitchFamily="34" charset="0"/>
              </a:rPr>
              <a:t> hoặc /etc/cron.d</a:t>
            </a:r>
          </a:p>
          <a:p>
            <a:pPr>
              <a:lnSpc>
                <a:spcPct val="150000"/>
              </a:lnSpc>
            </a:pPr>
            <a:r>
              <a:rPr lang="vi-VN" sz="2000" b="1" dirty="0">
                <a:latin typeface="Arial" panose="020B0604020202020204" pitchFamily="34" charset="0"/>
                <a:cs typeface="Arial" panose="020B0604020202020204" pitchFamily="34" charset="0"/>
              </a:rPr>
              <a:t>-&gt; Sự khác biệt đến từ quyền được gắn cho các task ở cả hai loại crontab</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1222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Cron</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38200" y="1771223"/>
            <a:ext cx="1169002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1. System </a:t>
            </a:r>
            <a:r>
              <a:rPr lang="en-US" sz="2400" dirty="0" err="1">
                <a:latin typeface="Arial" panose="020B0604020202020204" pitchFamily="34" charset="0"/>
                <a:cs typeface="Arial" panose="020B0604020202020204" pitchFamily="34" charset="0"/>
              </a:rPr>
              <a:t>crontab</a:t>
            </a:r>
            <a:r>
              <a:rPr lang="en-US" sz="2400" dirty="0">
                <a:latin typeface="Arial" panose="020B0604020202020204" pitchFamily="34" charset="0"/>
                <a:cs typeface="Arial" panose="020B0604020202020204" pitchFamily="34" charset="0"/>
              </a:rPr>
              <a:t> and user </a:t>
            </a:r>
            <a:r>
              <a:rPr lang="en-US" sz="2400" dirty="0" err="1">
                <a:latin typeface="Arial" panose="020B0604020202020204" pitchFamily="34" charset="0"/>
                <a:cs typeface="Arial" panose="020B0604020202020204" pitchFamily="34" charset="0"/>
              </a:rPr>
              <a:t>crontab</a:t>
            </a:r>
            <a:endParaRPr lang="en-US" sz="24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838200" y="3067074"/>
            <a:ext cx="10655105" cy="437528"/>
          </a:xfrm>
          <a:prstGeom prst="rect">
            <a:avLst/>
          </a:prstGeom>
        </p:spPr>
      </p:pic>
      <p:pic>
        <p:nvPicPr>
          <p:cNvPr id="9" name="Picture 8"/>
          <p:cNvPicPr>
            <a:picLocks noChangeAspect="1"/>
          </p:cNvPicPr>
          <p:nvPr/>
        </p:nvPicPr>
        <p:blipFill>
          <a:blip r:embed="rId4"/>
          <a:stretch>
            <a:fillRect/>
          </a:stretch>
        </p:blipFill>
        <p:spPr>
          <a:xfrm>
            <a:off x="838200" y="4749571"/>
            <a:ext cx="9850809" cy="970873"/>
          </a:xfrm>
          <a:prstGeom prst="rect">
            <a:avLst/>
          </a:prstGeom>
        </p:spPr>
      </p:pic>
      <p:sp>
        <p:nvSpPr>
          <p:cNvPr id="10" name="TextBox 9"/>
          <p:cNvSpPr txBox="1"/>
          <p:nvPr/>
        </p:nvSpPr>
        <p:spPr>
          <a:xfrm>
            <a:off x="777825" y="2419148"/>
            <a:ext cx="10775853"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sudo</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nano</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etc</a:t>
            </a:r>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crontab</a:t>
            </a:r>
            <a:endParaRPr lang="en-US" sz="2000" i="1" dirty="0">
              <a:latin typeface="Arial" panose="020B0604020202020204" pitchFamily="34" charset="0"/>
              <a:cs typeface="Arial" panose="020B0604020202020204" pitchFamily="34" charset="0"/>
            </a:endParaRPr>
          </a:p>
        </p:txBody>
      </p:sp>
      <p:sp>
        <p:nvSpPr>
          <p:cNvPr id="11" name="TextBox 10"/>
          <p:cNvSpPr txBox="1"/>
          <p:nvPr/>
        </p:nvSpPr>
        <p:spPr>
          <a:xfrm>
            <a:off x="838200" y="4033449"/>
            <a:ext cx="9965788"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sudo</a:t>
            </a:r>
            <a:r>
              <a:rPr lang="en-US" sz="2000" i="1" dirty="0">
                <a:latin typeface="Arial" panose="020B0604020202020204" pitchFamily="34" charset="0"/>
                <a:cs typeface="Arial" panose="020B0604020202020204" pitchFamily="34" charset="0"/>
              </a:rPr>
              <a:t> cat /</a:t>
            </a:r>
            <a:r>
              <a:rPr lang="en-US" sz="2000" i="1" dirty="0" err="1">
                <a:latin typeface="Arial" panose="020B0604020202020204" pitchFamily="34" charset="0"/>
                <a:cs typeface="Arial" panose="020B0604020202020204" pitchFamily="34" charset="0"/>
              </a:rPr>
              <a:t>var</a:t>
            </a:r>
            <a:r>
              <a:rPr lang="en-US" sz="2000" i="1" dirty="0">
                <a:latin typeface="Arial" panose="020B0604020202020204" pitchFamily="34" charset="0"/>
                <a:cs typeface="Arial" panose="020B0604020202020204" pitchFamily="34" charset="0"/>
              </a:rPr>
              <a:t>/log/syslog | </a:t>
            </a:r>
            <a:r>
              <a:rPr lang="en-US" sz="2000" i="1" dirty="0" err="1">
                <a:latin typeface="Arial" panose="020B0604020202020204" pitchFamily="34" charset="0"/>
                <a:cs typeface="Arial" panose="020B0604020202020204" pitchFamily="34" charset="0"/>
              </a:rPr>
              <a:t>grep</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cron</a:t>
            </a:r>
            <a:r>
              <a:rPr lang="en-US" sz="2000" i="1" dirty="0">
                <a:latin typeface="Arial" panose="020B0604020202020204" pitchFamily="34" charset="0"/>
                <a:cs typeface="Arial" panose="020B0604020202020204" pitchFamily="34" charset="0"/>
              </a:rPr>
              <a:t> </a:t>
            </a:r>
          </a:p>
        </p:txBody>
      </p:sp>
      <p:sp>
        <p:nvSpPr>
          <p:cNvPr id="12" name="TextBox 11"/>
          <p:cNvSpPr txBox="1"/>
          <p:nvPr/>
        </p:nvSpPr>
        <p:spPr>
          <a:xfrm>
            <a:off x="838200" y="6052008"/>
            <a:ext cx="9757528" cy="400110"/>
          </a:xfrm>
          <a:prstGeom prst="rect">
            <a:avLst/>
          </a:prstGeom>
          <a:noFill/>
        </p:spPr>
        <p:txBody>
          <a:bodyPr wrap="square" rtlCol="0">
            <a:spAutoFit/>
          </a:bodyPr>
          <a:lstStyle/>
          <a:p>
            <a:pPr algn="ctr"/>
            <a:r>
              <a:rPr lang="vi-VN" sz="2000" dirty="0"/>
              <a:t>System-wide crontab</a:t>
            </a:r>
            <a:endParaRPr lang="en-US" sz="2000" dirty="0"/>
          </a:p>
        </p:txBody>
      </p:sp>
    </p:spTree>
    <p:extLst>
      <p:ext uri="{BB962C8B-B14F-4D97-AF65-F5344CB8AC3E}">
        <p14:creationId xmlns:p14="http://schemas.microsoft.com/office/powerpoint/2010/main" val="340649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Cron</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38200" y="1771223"/>
            <a:ext cx="1169002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1. System </a:t>
            </a:r>
            <a:r>
              <a:rPr lang="en-US" sz="2400" dirty="0" err="1">
                <a:latin typeface="Arial" panose="020B0604020202020204" pitchFamily="34" charset="0"/>
                <a:cs typeface="Arial" panose="020B0604020202020204" pitchFamily="34" charset="0"/>
              </a:rPr>
              <a:t>crontab</a:t>
            </a:r>
            <a:r>
              <a:rPr lang="en-US" sz="2400" dirty="0">
                <a:latin typeface="Arial" panose="020B0604020202020204" pitchFamily="34" charset="0"/>
                <a:cs typeface="Arial" panose="020B0604020202020204" pitchFamily="34" charset="0"/>
              </a:rPr>
              <a:t> and user </a:t>
            </a:r>
            <a:r>
              <a:rPr lang="en-US" sz="2400" dirty="0" err="1">
                <a:latin typeface="Arial" panose="020B0604020202020204" pitchFamily="34" charset="0"/>
                <a:cs typeface="Arial" panose="020B0604020202020204" pitchFamily="34" charset="0"/>
              </a:rPr>
              <a:t>crontab</a:t>
            </a:r>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973735" y="3553085"/>
            <a:ext cx="6803378" cy="2565088"/>
          </a:xfrm>
          <a:prstGeom prst="rect">
            <a:avLst/>
          </a:prstGeom>
        </p:spPr>
      </p:pic>
      <p:pic>
        <p:nvPicPr>
          <p:cNvPr id="4" name="Picture 3"/>
          <p:cNvPicPr>
            <a:picLocks noChangeAspect="1"/>
          </p:cNvPicPr>
          <p:nvPr/>
        </p:nvPicPr>
        <p:blipFill>
          <a:blip r:embed="rId4"/>
          <a:stretch>
            <a:fillRect/>
          </a:stretch>
        </p:blipFill>
        <p:spPr>
          <a:xfrm>
            <a:off x="973735" y="2818546"/>
            <a:ext cx="4606031" cy="405421"/>
          </a:xfrm>
          <a:prstGeom prst="rect">
            <a:avLst/>
          </a:prstGeom>
        </p:spPr>
      </p:pic>
      <p:sp>
        <p:nvSpPr>
          <p:cNvPr id="6" name="TextBox 5"/>
          <p:cNvSpPr txBox="1"/>
          <p:nvPr/>
        </p:nvSpPr>
        <p:spPr>
          <a:xfrm>
            <a:off x="973735" y="2221090"/>
            <a:ext cx="4597506"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sudo</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crontab</a:t>
            </a:r>
            <a:r>
              <a:rPr lang="en-US" sz="2000" i="1" dirty="0">
                <a:latin typeface="Arial" panose="020B0604020202020204" pitchFamily="34" charset="0"/>
                <a:cs typeface="Arial" panose="020B0604020202020204" pitchFamily="34" charset="0"/>
              </a:rPr>
              <a:t> –u </a:t>
            </a:r>
            <a:r>
              <a:rPr lang="en-US" sz="2000" i="1" dirty="0" err="1">
                <a:latin typeface="Arial" panose="020B0604020202020204" pitchFamily="34" charset="0"/>
                <a:cs typeface="Arial" panose="020B0604020202020204" pitchFamily="34" charset="0"/>
              </a:rPr>
              <a:t>buidung</a:t>
            </a:r>
            <a:r>
              <a:rPr lang="en-US" sz="2000" i="1" dirty="0">
                <a:latin typeface="Arial" panose="020B0604020202020204" pitchFamily="34" charset="0"/>
                <a:cs typeface="Arial" panose="020B0604020202020204" pitchFamily="34" charset="0"/>
              </a:rPr>
              <a:t> –e </a:t>
            </a:r>
          </a:p>
        </p:txBody>
      </p:sp>
      <p:sp>
        <p:nvSpPr>
          <p:cNvPr id="7" name="TextBox 6"/>
          <p:cNvSpPr txBox="1"/>
          <p:nvPr/>
        </p:nvSpPr>
        <p:spPr>
          <a:xfrm>
            <a:off x="973735" y="6287678"/>
            <a:ext cx="7020195"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User </a:t>
            </a:r>
            <a:r>
              <a:rPr lang="en-US" sz="2000" dirty="0" err="1">
                <a:latin typeface="Arial" panose="020B0604020202020204" pitchFamily="34" charset="0"/>
                <a:cs typeface="Arial" panose="020B0604020202020204" pitchFamily="34" charset="0"/>
              </a:rPr>
              <a:t>crontab</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54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Cron</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38200" y="1771223"/>
            <a:ext cx="1169002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1. System </a:t>
            </a:r>
            <a:r>
              <a:rPr lang="en-US" sz="2400" dirty="0" err="1">
                <a:latin typeface="Arial" panose="020B0604020202020204" pitchFamily="34" charset="0"/>
                <a:cs typeface="Arial" panose="020B0604020202020204" pitchFamily="34" charset="0"/>
              </a:rPr>
              <a:t>crontab</a:t>
            </a:r>
            <a:r>
              <a:rPr lang="en-US" sz="2400" dirty="0">
                <a:latin typeface="Arial" panose="020B0604020202020204" pitchFamily="34" charset="0"/>
                <a:cs typeface="Arial" panose="020B0604020202020204" pitchFamily="34" charset="0"/>
              </a:rPr>
              <a:t> and user </a:t>
            </a:r>
            <a:r>
              <a:rPr lang="en-US" sz="2400" dirty="0" err="1">
                <a:latin typeface="Arial" panose="020B0604020202020204" pitchFamily="34" charset="0"/>
                <a:cs typeface="Arial" panose="020B0604020202020204" pitchFamily="34" charset="0"/>
              </a:rPr>
              <a:t>crontab</a:t>
            </a:r>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973735" y="3553085"/>
            <a:ext cx="6803378" cy="2565088"/>
          </a:xfrm>
          <a:prstGeom prst="rect">
            <a:avLst/>
          </a:prstGeom>
        </p:spPr>
      </p:pic>
      <p:pic>
        <p:nvPicPr>
          <p:cNvPr id="4" name="Picture 3"/>
          <p:cNvPicPr>
            <a:picLocks noChangeAspect="1"/>
          </p:cNvPicPr>
          <p:nvPr/>
        </p:nvPicPr>
        <p:blipFill>
          <a:blip r:embed="rId4"/>
          <a:stretch>
            <a:fillRect/>
          </a:stretch>
        </p:blipFill>
        <p:spPr>
          <a:xfrm>
            <a:off x="973735" y="2818546"/>
            <a:ext cx="4606031" cy="405421"/>
          </a:xfrm>
          <a:prstGeom prst="rect">
            <a:avLst/>
          </a:prstGeom>
        </p:spPr>
      </p:pic>
      <p:sp>
        <p:nvSpPr>
          <p:cNvPr id="6" name="TextBox 5"/>
          <p:cNvSpPr txBox="1"/>
          <p:nvPr/>
        </p:nvSpPr>
        <p:spPr>
          <a:xfrm>
            <a:off x="973735" y="2221090"/>
            <a:ext cx="4597506"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sudo</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crontab</a:t>
            </a:r>
            <a:r>
              <a:rPr lang="en-US" sz="2000" i="1" dirty="0">
                <a:latin typeface="Arial" panose="020B0604020202020204" pitchFamily="34" charset="0"/>
                <a:cs typeface="Arial" panose="020B0604020202020204" pitchFamily="34" charset="0"/>
              </a:rPr>
              <a:t> –u </a:t>
            </a:r>
            <a:r>
              <a:rPr lang="en-US" sz="2000" i="1" dirty="0" err="1">
                <a:latin typeface="Arial" panose="020B0604020202020204" pitchFamily="34" charset="0"/>
                <a:cs typeface="Arial" panose="020B0604020202020204" pitchFamily="34" charset="0"/>
              </a:rPr>
              <a:t>buidung</a:t>
            </a:r>
            <a:r>
              <a:rPr lang="en-US" sz="2000" i="1" dirty="0">
                <a:latin typeface="Arial" panose="020B0604020202020204" pitchFamily="34" charset="0"/>
                <a:cs typeface="Arial" panose="020B0604020202020204" pitchFamily="34" charset="0"/>
              </a:rPr>
              <a:t> –e </a:t>
            </a:r>
          </a:p>
        </p:txBody>
      </p:sp>
      <p:sp>
        <p:nvSpPr>
          <p:cNvPr id="7" name="TextBox 6"/>
          <p:cNvSpPr txBox="1"/>
          <p:nvPr/>
        </p:nvSpPr>
        <p:spPr>
          <a:xfrm>
            <a:off x="973735" y="6287678"/>
            <a:ext cx="7020195"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User </a:t>
            </a:r>
            <a:r>
              <a:rPr lang="en-US" sz="2000" dirty="0" err="1">
                <a:latin typeface="Arial" panose="020B0604020202020204" pitchFamily="34" charset="0"/>
                <a:cs typeface="Arial" panose="020B0604020202020204" pitchFamily="34" charset="0"/>
              </a:rPr>
              <a:t>crontab</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89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Cron</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588138" y="2451456"/>
            <a:ext cx="7631276" cy="2835188"/>
          </a:xfrm>
          <a:prstGeom prst="rect">
            <a:avLst/>
          </a:prstGeom>
        </p:spPr>
      </p:pic>
      <p:sp>
        <p:nvSpPr>
          <p:cNvPr id="9" name="TextBox 8"/>
          <p:cNvSpPr txBox="1"/>
          <p:nvPr/>
        </p:nvSpPr>
        <p:spPr>
          <a:xfrm>
            <a:off x="904973" y="1506022"/>
            <a:ext cx="861609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2. </a:t>
            </a:r>
            <a:r>
              <a:rPr lang="en-US" sz="2400" dirty="0" err="1">
                <a:latin typeface="Arial" panose="020B0604020202020204" pitchFamily="34" charset="0"/>
                <a:cs typeface="Arial" panose="020B0604020202020204" pitchFamily="34" charset="0"/>
              </a:rPr>
              <a:t>Crontab</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config</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97821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Cron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04973" y="1506022"/>
            <a:ext cx="861609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2. </a:t>
            </a:r>
            <a:r>
              <a:rPr lang="en-US" sz="2400" dirty="0" err="1">
                <a:latin typeface="Arial" panose="020B0604020202020204" pitchFamily="34" charset="0"/>
                <a:cs typeface="Arial" panose="020B0604020202020204" pitchFamily="34" charset="0"/>
              </a:rPr>
              <a:t>Crontab</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config</a:t>
            </a:r>
            <a:r>
              <a:rPr lang="en-US" sz="2400" dirty="0">
                <a:latin typeface="Arial" panose="020B0604020202020204" pitchFamily="34" charset="0"/>
                <a:cs typeface="Arial" panose="020B0604020202020204" pitchFamily="34" charset="0"/>
              </a:rPr>
              <a:t>:</a:t>
            </a:r>
          </a:p>
        </p:txBody>
      </p:sp>
      <p:sp>
        <p:nvSpPr>
          <p:cNvPr id="3" name="TextBox 2"/>
          <p:cNvSpPr txBox="1"/>
          <p:nvPr/>
        </p:nvSpPr>
        <p:spPr>
          <a:xfrm>
            <a:off x="904973" y="1967687"/>
            <a:ext cx="10633435" cy="4651979"/>
          </a:xfrm>
          <a:prstGeom prst="rect">
            <a:avLst/>
          </a:prstGeom>
          <a:noFill/>
        </p:spPr>
        <p:txBody>
          <a:bodyPr wrap="square" rtlCol="0">
            <a:spAutoFit/>
          </a:bodyPr>
          <a:lstStyle/>
          <a:p>
            <a:pPr marL="285750" indent="-285750">
              <a:lnSpc>
                <a:spcPct val="150000"/>
              </a:lnSpc>
              <a:buFontTx/>
              <a:buChar char="-"/>
            </a:pPr>
            <a:r>
              <a:rPr lang="vi-VN" sz="2000" dirty="0">
                <a:cs typeface="Arial" panose="020B0604020202020204" pitchFamily="34" charset="0"/>
              </a:rPr>
              <a:t>‘ </a:t>
            </a:r>
            <a:r>
              <a:rPr lang="vi-VN" sz="2000" b="1" dirty="0">
                <a:cs typeface="Arial" panose="020B0604020202020204" pitchFamily="34" charset="0"/>
              </a:rPr>
              <a:t>* </a:t>
            </a:r>
            <a:r>
              <a:rPr lang="vi-VN" sz="2000" dirty="0">
                <a:cs typeface="Arial" panose="020B0604020202020204" pitchFamily="34" charset="0"/>
              </a:rPr>
              <a:t>’ : dấu * ở đây có nghĩa là tất cả giá trị được cho phép trong khoảng (VD * * * * * task: thực hiện task mỗi phút) </a:t>
            </a:r>
          </a:p>
          <a:p>
            <a:pPr marL="285750" indent="-285750">
              <a:lnSpc>
                <a:spcPct val="150000"/>
              </a:lnSpc>
              <a:buFontTx/>
              <a:buChar char="-"/>
            </a:pPr>
            <a:r>
              <a:rPr lang="vi-VN" sz="2000" dirty="0">
                <a:cs typeface="Arial" panose="020B0604020202020204" pitchFamily="34" charset="0"/>
              </a:rPr>
              <a:t>‘ </a:t>
            </a:r>
            <a:r>
              <a:rPr lang="vi-VN" sz="2000" b="1" dirty="0">
                <a:cs typeface="Arial" panose="020B0604020202020204" pitchFamily="34" charset="0"/>
              </a:rPr>
              <a:t>- </a:t>
            </a:r>
            <a:r>
              <a:rPr lang="vi-VN" sz="2000" dirty="0">
                <a:cs typeface="Arial" panose="020B0604020202020204" pitchFamily="34" charset="0"/>
              </a:rPr>
              <a:t>’ : dấu - ở đây có nghĩa là định nghĩa cho crontab chạy task trong một khoảng giá trị nào đó (VD:</a:t>
            </a:r>
          </a:p>
          <a:p>
            <a:pPr>
              <a:lnSpc>
                <a:spcPct val="150000"/>
              </a:lnSpc>
            </a:pPr>
            <a:r>
              <a:rPr lang="vi-VN" sz="2000" dirty="0">
                <a:cs typeface="Arial" panose="020B0604020202020204" pitchFamily="34" charset="0"/>
              </a:rPr>
              <a:t>    30 12  *  * 1-5)</a:t>
            </a:r>
          </a:p>
          <a:p>
            <a:pPr marL="285750" indent="-285750">
              <a:lnSpc>
                <a:spcPct val="150000"/>
              </a:lnSpc>
              <a:buFontTx/>
              <a:buChar char="-"/>
            </a:pPr>
            <a:r>
              <a:rPr lang="vi-VN" sz="2000" dirty="0">
                <a:cs typeface="Arial" panose="020B0604020202020204" pitchFamily="34" charset="0"/>
              </a:rPr>
              <a:t>‘ </a:t>
            </a:r>
            <a:r>
              <a:rPr lang="vi-VN" sz="2000" b="1" dirty="0">
                <a:cs typeface="Arial" panose="020B0604020202020204" pitchFamily="34" charset="0"/>
              </a:rPr>
              <a:t>,</a:t>
            </a:r>
            <a:r>
              <a:rPr lang="vi-VN" sz="2000" dirty="0">
                <a:cs typeface="Arial" panose="020B0604020202020204" pitchFamily="34" charset="0"/>
              </a:rPr>
              <a:t> ‘ : dấu , ở đây có nghĩa là liệt kê các giá trị để crontab lặp lại việc chạy các task (VD: 5,10 * * * *)</a:t>
            </a:r>
          </a:p>
          <a:p>
            <a:pPr marL="285750" indent="-285750">
              <a:lnSpc>
                <a:spcPct val="150000"/>
              </a:lnSpc>
              <a:buFontTx/>
              <a:buChar char="-"/>
            </a:pPr>
            <a:r>
              <a:rPr lang="vi-VN" sz="2000" dirty="0">
                <a:cs typeface="Arial" panose="020B0604020202020204" pitchFamily="34" charset="0"/>
              </a:rPr>
              <a:t>‘/’: dấu / ở đây có nghĩa là khoảng các các giá trị để crontab thực hiện việc chạy các task </a:t>
            </a:r>
          </a:p>
          <a:p>
            <a:pPr>
              <a:lnSpc>
                <a:spcPct val="150000"/>
              </a:lnSpc>
            </a:pPr>
            <a:r>
              <a:rPr lang="vi-VN" sz="2000" dirty="0">
                <a:cs typeface="Arial" panose="020B0604020202020204" pitchFamily="34" charset="0"/>
              </a:rPr>
              <a:t>    ( VD: */5 * * * * )</a:t>
            </a:r>
            <a:endParaRPr lang="en-US" sz="2000" dirty="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@yearly, @monthly, @weekly, @daily, @hourly, @reboot</a:t>
            </a:r>
            <a:endParaRPr lang="vi-V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629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Cron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04973" y="1506022"/>
            <a:ext cx="861609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2. </a:t>
            </a:r>
            <a:r>
              <a:rPr lang="en-US" sz="2400" dirty="0" err="1">
                <a:latin typeface="Arial" panose="020B0604020202020204" pitchFamily="34" charset="0"/>
                <a:cs typeface="Arial" panose="020B0604020202020204" pitchFamily="34" charset="0"/>
              </a:rPr>
              <a:t>Crontab</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config</a:t>
            </a:r>
            <a:r>
              <a:rPr lang="en-US" sz="2400"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3"/>
          <a:stretch>
            <a:fillRect/>
          </a:stretch>
        </p:blipFill>
        <p:spPr>
          <a:xfrm>
            <a:off x="1967530" y="2450447"/>
            <a:ext cx="8030696" cy="3258005"/>
          </a:xfrm>
          <a:prstGeom prst="rect">
            <a:avLst/>
          </a:prstGeom>
        </p:spPr>
      </p:pic>
      <p:cxnSp>
        <p:nvCxnSpPr>
          <p:cNvPr id="7" name="Straight Arrow Connector 6"/>
          <p:cNvCxnSpPr/>
          <p:nvPr/>
        </p:nvCxnSpPr>
        <p:spPr>
          <a:xfrm>
            <a:off x="778967" y="3110002"/>
            <a:ext cx="1188563" cy="2922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a:off x="778967" y="3294668"/>
            <a:ext cx="1188563" cy="2922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5298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 Background and Foreground processes</a:t>
            </a:r>
            <a:endParaRPr lang="en-US" dirty="0"/>
          </a:p>
        </p:txBody>
      </p:sp>
      <p:sp>
        <p:nvSpPr>
          <p:cNvPr id="3" name="Content Placeholder 2"/>
          <p:cNvSpPr>
            <a:spLocks noGrp="1"/>
          </p:cNvSpPr>
          <p:nvPr>
            <p:ph idx="1"/>
          </p:nvPr>
        </p:nvSpPr>
        <p:spPr/>
        <p:txBody>
          <a:bodyPr/>
          <a:lstStyle/>
          <a:p>
            <a:pPr>
              <a:lnSpc>
                <a:spcPct val="150000"/>
              </a:lnSpc>
            </a:pPr>
            <a:r>
              <a:rPr lang="vi-VN" dirty="0"/>
              <a:t>Background processes: </a:t>
            </a:r>
          </a:p>
          <a:p>
            <a:pPr marL="0" indent="0">
              <a:lnSpc>
                <a:spcPct val="150000"/>
              </a:lnSpc>
              <a:buNone/>
            </a:pPr>
            <a:r>
              <a:rPr lang="vi-VN" dirty="0"/>
              <a:t>Tiến trình mà ngắt kết nối khỏi terminal và không thể giao tiếp với user. Nếu một background cần tương tác với người dùng thì nó sẽ dừng lại để đợi thiết lập phiên kết nối với user.</a:t>
            </a:r>
          </a:p>
          <a:p>
            <a:pPr>
              <a:lnSpc>
                <a:spcPct val="150000"/>
              </a:lnSpc>
            </a:pPr>
            <a:r>
              <a:rPr lang="vi-VN" dirty="0"/>
              <a:t>Foreground processes: </a:t>
            </a:r>
          </a:p>
          <a:p>
            <a:pPr marL="0" indent="0">
              <a:lnSpc>
                <a:spcPct val="150000"/>
              </a:lnSpc>
              <a:buNone/>
            </a:pPr>
            <a:r>
              <a:rPr lang="vi-VN" dirty="0"/>
              <a:t>Tiến trình mà kết nối với terminal.</a:t>
            </a:r>
          </a:p>
        </p:txBody>
      </p:sp>
    </p:spTree>
    <p:extLst>
      <p:ext uri="{BB962C8B-B14F-4D97-AF65-F5344CB8AC3E}">
        <p14:creationId xmlns:p14="http://schemas.microsoft.com/office/powerpoint/2010/main" val="2081598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Cron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04973" y="1506022"/>
            <a:ext cx="861609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2. </a:t>
            </a:r>
            <a:r>
              <a:rPr lang="en-US" sz="2400" dirty="0" err="1">
                <a:latin typeface="Arial" panose="020B0604020202020204" pitchFamily="34" charset="0"/>
                <a:cs typeface="Arial" panose="020B0604020202020204" pitchFamily="34" charset="0"/>
              </a:rPr>
              <a:t>Crontab</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command</a:t>
            </a:r>
            <a:r>
              <a:rPr lang="en-US" sz="2400" dirty="0">
                <a:latin typeface="Arial" panose="020B0604020202020204" pitchFamily="34" charset="0"/>
                <a:cs typeface="Arial" panose="020B0604020202020204" pitchFamily="34" charset="0"/>
              </a:rPr>
              <a:t>:</a:t>
            </a:r>
          </a:p>
        </p:txBody>
      </p:sp>
      <p:sp>
        <p:nvSpPr>
          <p:cNvPr id="4" name="TextBox 3"/>
          <p:cNvSpPr txBox="1"/>
          <p:nvPr/>
        </p:nvSpPr>
        <p:spPr>
          <a:xfrm>
            <a:off x="1027522" y="2413262"/>
            <a:ext cx="10397765" cy="3667027"/>
          </a:xfrm>
          <a:prstGeom prst="rect">
            <a:avLst/>
          </a:prstGeom>
          <a:noFill/>
        </p:spPr>
        <p:txBody>
          <a:bodyPr wrap="square" rtlCol="0">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70465802"/>
              </p:ext>
            </p:extLst>
          </p:nvPr>
        </p:nvGraphicFramePr>
        <p:xfrm>
          <a:off x="1393072" y="2733774"/>
          <a:ext cx="8759596" cy="2818614"/>
        </p:xfrm>
        <a:graphic>
          <a:graphicData uri="http://schemas.openxmlformats.org/drawingml/2006/table">
            <a:tbl>
              <a:tblPr firstRow="1" bandRow="1">
                <a:tableStyleId>{5C22544A-7EE6-4342-B048-85BDC9FD1C3A}</a:tableStyleId>
              </a:tblPr>
              <a:tblGrid>
                <a:gridCol w="4379798">
                  <a:extLst>
                    <a:ext uri="{9D8B030D-6E8A-4147-A177-3AD203B41FA5}">
                      <a16:colId xmlns:a16="http://schemas.microsoft.com/office/drawing/2014/main" val="971786168"/>
                    </a:ext>
                  </a:extLst>
                </a:gridCol>
                <a:gridCol w="4379798">
                  <a:extLst>
                    <a:ext uri="{9D8B030D-6E8A-4147-A177-3AD203B41FA5}">
                      <a16:colId xmlns:a16="http://schemas.microsoft.com/office/drawing/2014/main" val="2117808105"/>
                    </a:ext>
                  </a:extLst>
                </a:gridCol>
              </a:tblGrid>
              <a:tr h="724686">
                <a:tc>
                  <a:txBody>
                    <a:bodyPr/>
                    <a:lstStyle/>
                    <a:p>
                      <a:pPr algn="ctr"/>
                      <a:r>
                        <a:rPr lang="vi-VN" dirty="0"/>
                        <a:t> Options</a:t>
                      </a:r>
                      <a:endParaRPr lang="en-US" dirty="0"/>
                    </a:p>
                  </a:txBody>
                  <a:tcPr/>
                </a:tc>
                <a:tc>
                  <a:txBody>
                    <a:bodyPr/>
                    <a:lstStyle/>
                    <a:p>
                      <a:pPr algn="ctr"/>
                      <a:r>
                        <a:rPr lang="vi-VN" dirty="0"/>
                        <a:t>Tác dụng</a:t>
                      </a:r>
                      <a:endParaRPr lang="en-US" dirty="0"/>
                    </a:p>
                  </a:txBody>
                  <a:tcPr/>
                </a:tc>
                <a:extLst>
                  <a:ext uri="{0D108BD9-81ED-4DB2-BD59-A6C34878D82A}">
                    <a16:rowId xmlns:a16="http://schemas.microsoft.com/office/drawing/2014/main" val="82441941"/>
                  </a:ext>
                </a:extLst>
              </a:tr>
              <a:tr h="523482">
                <a:tc>
                  <a:txBody>
                    <a:bodyPr/>
                    <a:lstStyle/>
                    <a:p>
                      <a:r>
                        <a:rPr lang="vi-VN" dirty="0"/>
                        <a:t>crontab –u</a:t>
                      </a:r>
                      <a:endParaRPr lang="en-US" dirty="0"/>
                    </a:p>
                  </a:txBody>
                  <a:tcPr/>
                </a:tc>
                <a:tc>
                  <a:txBody>
                    <a:bodyPr/>
                    <a:lstStyle/>
                    <a:p>
                      <a:r>
                        <a:rPr lang="vi-VN" dirty="0"/>
                        <a:t>Định nghĩa user edit crontab file</a:t>
                      </a:r>
                      <a:endParaRPr lang="en-US" dirty="0"/>
                    </a:p>
                  </a:txBody>
                  <a:tcPr/>
                </a:tc>
                <a:extLst>
                  <a:ext uri="{0D108BD9-81ED-4DB2-BD59-A6C34878D82A}">
                    <a16:rowId xmlns:a16="http://schemas.microsoft.com/office/drawing/2014/main" val="1901545336"/>
                  </a:ext>
                </a:extLst>
              </a:tr>
              <a:tr h="523482">
                <a:tc>
                  <a:txBody>
                    <a:bodyPr/>
                    <a:lstStyle/>
                    <a:p>
                      <a:r>
                        <a:rPr lang="vi-VN" dirty="0"/>
                        <a:t>crontab –l</a:t>
                      </a:r>
                      <a:endParaRPr lang="en-US" dirty="0"/>
                    </a:p>
                  </a:txBody>
                  <a:tcPr/>
                </a:tc>
                <a:tc>
                  <a:txBody>
                    <a:bodyPr/>
                    <a:lstStyle/>
                    <a:p>
                      <a:r>
                        <a:rPr lang="vi-VN" dirty="0"/>
                        <a:t>Liệt kê nội dung của crontab file</a:t>
                      </a:r>
                      <a:endParaRPr lang="en-US" dirty="0"/>
                    </a:p>
                  </a:txBody>
                  <a:tcPr/>
                </a:tc>
                <a:extLst>
                  <a:ext uri="{0D108BD9-81ED-4DB2-BD59-A6C34878D82A}">
                    <a16:rowId xmlns:a16="http://schemas.microsoft.com/office/drawing/2014/main" val="3793860083"/>
                  </a:ext>
                </a:extLst>
              </a:tr>
              <a:tr h="523482">
                <a:tc>
                  <a:txBody>
                    <a:bodyPr/>
                    <a:lstStyle/>
                    <a:p>
                      <a:r>
                        <a:rPr lang="vi-VN" dirty="0"/>
                        <a:t>crontab -</a:t>
                      </a:r>
                      <a:r>
                        <a:rPr lang="vi-VN" baseline="0" dirty="0"/>
                        <a:t>r</a:t>
                      </a:r>
                      <a:r>
                        <a:rPr lang="vi-VN" dirty="0"/>
                        <a:t> </a:t>
                      </a:r>
                      <a:endParaRPr lang="en-US" dirty="0"/>
                    </a:p>
                  </a:txBody>
                  <a:tcPr/>
                </a:tc>
                <a:tc>
                  <a:txBody>
                    <a:bodyPr/>
                    <a:lstStyle/>
                    <a:p>
                      <a:r>
                        <a:rPr lang="vi-VN" dirty="0"/>
                        <a:t>Remove crontab file</a:t>
                      </a:r>
                      <a:endParaRPr lang="en-US" dirty="0"/>
                    </a:p>
                  </a:txBody>
                  <a:tcPr/>
                </a:tc>
                <a:extLst>
                  <a:ext uri="{0D108BD9-81ED-4DB2-BD59-A6C34878D82A}">
                    <a16:rowId xmlns:a16="http://schemas.microsoft.com/office/drawing/2014/main" val="2394487156"/>
                  </a:ext>
                </a:extLst>
              </a:tr>
              <a:tr h="523482">
                <a:tc>
                  <a:txBody>
                    <a:bodyPr/>
                    <a:lstStyle/>
                    <a:p>
                      <a:r>
                        <a:rPr lang="vi-VN" dirty="0"/>
                        <a:t>crontab –e </a:t>
                      </a:r>
                      <a:endParaRPr lang="en-US" dirty="0"/>
                    </a:p>
                  </a:txBody>
                  <a:tcPr/>
                </a:tc>
                <a:tc>
                  <a:txBody>
                    <a:bodyPr/>
                    <a:lstStyle/>
                    <a:p>
                      <a:r>
                        <a:rPr lang="vi-VN" dirty="0"/>
                        <a:t>Edit contab file</a:t>
                      </a:r>
                      <a:endParaRPr lang="en-US" dirty="0"/>
                    </a:p>
                  </a:txBody>
                  <a:tcPr/>
                </a:tc>
                <a:extLst>
                  <a:ext uri="{0D108BD9-81ED-4DB2-BD59-A6C34878D82A}">
                    <a16:rowId xmlns:a16="http://schemas.microsoft.com/office/drawing/2014/main" val="3999567740"/>
                  </a:ext>
                </a:extLst>
              </a:tr>
            </a:tbl>
          </a:graphicData>
        </a:graphic>
      </p:graphicFrame>
    </p:spTree>
    <p:extLst>
      <p:ext uri="{BB962C8B-B14F-4D97-AF65-F5344CB8AC3E}">
        <p14:creationId xmlns:p14="http://schemas.microsoft.com/office/powerpoint/2010/main" val="2043728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88409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8115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66625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558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799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 Background and Foreground processes</a:t>
            </a:r>
            <a:endParaRPr lang="en-US" dirty="0"/>
          </a:p>
        </p:txBody>
      </p:sp>
      <p:pic>
        <p:nvPicPr>
          <p:cNvPr id="4" name="Content Placeholder 3"/>
          <p:cNvPicPr>
            <a:picLocks noGrp="1" noChangeAspect="1"/>
          </p:cNvPicPr>
          <p:nvPr>
            <p:ph idx="1"/>
          </p:nvPr>
        </p:nvPicPr>
        <p:blipFill>
          <a:blip r:embed="rId2"/>
          <a:stretch>
            <a:fillRect/>
          </a:stretch>
        </p:blipFill>
        <p:spPr>
          <a:xfrm>
            <a:off x="2340572" y="1998099"/>
            <a:ext cx="6276446" cy="3330360"/>
          </a:xfrm>
          <a:prstGeom prst="rect">
            <a:avLst/>
          </a:prstGeom>
        </p:spPr>
      </p:pic>
      <p:sp>
        <p:nvSpPr>
          <p:cNvPr id="6" name="TextBox 5"/>
          <p:cNvSpPr txBox="1"/>
          <p:nvPr/>
        </p:nvSpPr>
        <p:spPr>
          <a:xfrm>
            <a:off x="3233651" y="5635870"/>
            <a:ext cx="5744095" cy="369332"/>
          </a:xfrm>
          <a:prstGeom prst="rect">
            <a:avLst/>
          </a:prstGeom>
          <a:noFill/>
        </p:spPr>
        <p:txBody>
          <a:bodyPr wrap="square" rtlCol="0">
            <a:spAutoFit/>
          </a:bodyPr>
          <a:lstStyle/>
          <a:p>
            <a:r>
              <a:rPr lang="vi-VN" dirty="0"/>
              <a:t>Mối quan hệ về các trạng thái của process</a:t>
            </a:r>
            <a:endParaRPr lang="en-US" dirty="0"/>
          </a:p>
        </p:txBody>
      </p:sp>
    </p:spTree>
    <p:extLst>
      <p:ext uri="{BB962C8B-B14F-4D97-AF65-F5344CB8AC3E}">
        <p14:creationId xmlns:p14="http://schemas.microsoft.com/office/powerpoint/2010/main" val="235231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 Background and Foreground processes</a:t>
            </a:r>
            <a:endParaRPr lang="en-US" dirty="0"/>
          </a:p>
        </p:txBody>
      </p:sp>
      <p:pic>
        <p:nvPicPr>
          <p:cNvPr id="7" name="Content Placeholder 6"/>
          <p:cNvPicPr>
            <a:picLocks noGrp="1" noChangeAspect="1"/>
          </p:cNvPicPr>
          <p:nvPr>
            <p:ph idx="1"/>
          </p:nvPr>
        </p:nvPicPr>
        <p:blipFill>
          <a:blip r:embed="rId2"/>
          <a:stretch>
            <a:fillRect/>
          </a:stretch>
        </p:blipFill>
        <p:spPr>
          <a:xfrm>
            <a:off x="2209800" y="1848380"/>
            <a:ext cx="6992388" cy="38573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27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 Background and Foreground processes</a:t>
            </a:r>
            <a:endParaRPr lang="en-US" dirty="0"/>
          </a:p>
        </p:txBody>
      </p:sp>
      <p:pic>
        <p:nvPicPr>
          <p:cNvPr id="4" name="Content Placeholder 3"/>
          <p:cNvPicPr>
            <a:picLocks noGrp="1" noChangeAspect="1"/>
          </p:cNvPicPr>
          <p:nvPr>
            <p:ph idx="1"/>
          </p:nvPr>
        </p:nvPicPr>
        <p:blipFill>
          <a:blip r:embed="rId2"/>
          <a:stretch>
            <a:fillRect/>
          </a:stretch>
        </p:blipFill>
        <p:spPr>
          <a:xfrm>
            <a:off x="1596816" y="2010171"/>
            <a:ext cx="7929217" cy="3368163"/>
          </a:xfrm>
          <a:prstGeom prst="rect">
            <a:avLst/>
          </a:prstGeom>
          <a:ln w="88900" cap="sq" cmpd="thickThin">
            <a:solidFill>
              <a:srgbClr val="000000"/>
            </a:solidFill>
            <a:prstDash val="solid"/>
            <a:miter lim="800000"/>
          </a:ln>
          <a:effectLst>
            <a:innerShdw blurRad="76200">
              <a:srgbClr val="000000"/>
            </a:innerShdw>
          </a:effectLst>
        </p:spPr>
      </p:pic>
      <p:cxnSp>
        <p:nvCxnSpPr>
          <p:cNvPr id="9" name="Straight Arrow Connector 8"/>
          <p:cNvCxnSpPr/>
          <p:nvPr/>
        </p:nvCxnSpPr>
        <p:spPr>
          <a:xfrm flipH="1" flipV="1">
            <a:off x="3350029" y="3524596"/>
            <a:ext cx="3507971" cy="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286299" y="3591098"/>
            <a:ext cx="3571701" cy="65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8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 Background and Foreground processes</a:t>
            </a:r>
            <a:endParaRPr lang="en-US" dirty="0"/>
          </a:p>
        </p:txBody>
      </p:sp>
      <p:pic>
        <p:nvPicPr>
          <p:cNvPr id="6" name="Picture 5"/>
          <p:cNvPicPr>
            <a:picLocks noChangeAspect="1"/>
          </p:cNvPicPr>
          <p:nvPr/>
        </p:nvPicPr>
        <p:blipFill>
          <a:blip r:embed="rId2"/>
          <a:stretch>
            <a:fillRect/>
          </a:stretch>
        </p:blipFill>
        <p:spPr>
          <a:xfrm>
            <a:off x="1412238" y="1690688"/>
            <a:ext cx="7703582" cy="2241232"/>
          </a:xfrm>
          <a:prstGeom prst="rect">
            <a:avLst/>
          </a:prstGeom>
        </p:spPr>
      </p:pic>
      <p:pic>
        <p:nvPicPr>
          <p:cNvPr id="7" name="Picture 6"/>
          <p:cNvPicPr>
            <a:picLocks noChangeAspect="1"/>
          </p:cNvPicPr>
          <p:nvPr/>
        </p:nvPicPr>
        <p:blipFill>
          <a:blip r:embed="rId3"/>
          <a:stretch>
            <a:fillRect/>
          </a:stretch>
        </p:blipFill>
        <p:spPr>
          <a:xfrm>
            <a:off x="1412238" y="4804982"/>
            <a:ext cx="7011378" cy="905001"/>
          </a:xfrm>
          <a:prstGeom prst="rect">
            <a:avLst/>
          </a:prstGeom>
        </p:spPr>
      </p:pic>
      <p:cxnSp>
        <p:nvCxnSpPr>
          <p:cNvPr id="11" name="Straight Arrow Connector 10"/>
          <p:cNvCxnSpPr>
            <a:stCxn id="6" idx="2"/>
          </p:cNvCxnSpPr>
          <p:nvPr/>
        </p:nvCxnSpPr>
        <p:spPr>
          <a:xfrm>
            <a:off x="5264029" y="3931920"/>
            <a:ext cx="0" cy="87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888778" y="2563750"/>
            <a:ext cx="2161309" cy="62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331825" y="4804982"/>
            <a:ext cx="2718262" cy="4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050087" y="2231587"/>
            <a:ext cx="1421478" cy="646331"/>
          </a:xfrm>
          <a:prstGeom prst="rect">
            <a:avLst/>
          </a:prstGeom>
          <a:noFill/>
        </p:spPr>
        <p:txBody>
          <a:bodyPr wrap="square" rtlCol="0">
            <a:spAutoFit/>
          </a:bodyPr>
          <a:lstStyle/>
          <a:p>
            <a:r>
              <a:rPr lang="vi-VN" dirty="0"/>
              <a:t>Trước khi tắt terminal</a:t>
            </a:r>
            <a:endParaRPr lang="en-US" dirty="0"/>
          </a:p>
        </p:txBody>
      </p:sp>
      <p:sp>
        <p:nvSpPr>
          <p:cNvPr id="22" name="TextBox 21"/>
          <p:cNvSpPr txBox="1"/>
          <p:nvPr/>
        </p:nvSpPr>
        <p:spPr>
          <a:xfrm>
            <a:off x="10050087" y="4490813"/>
            <a:ext cx="1263536" cy="646331"/>
          </a:xfrm>
          <a:prstGeom prst="rect">
            <a:avLst/>
          </a:prstGeom>
          <a:noFill/>
        </p:spPr>
        <p:txBody>
          <a:bodyPr wrap="square" rtlCol="0">
            <a:spAutoFit/>
          </a:bodyPr>
          <a:lstStyle/>
          <a:p>
            <a:r>
              <a:rPr lang="vi-VN" dirty="0"/>
              <a:t>Sau khi tắt terminal</a:t>
            </a:r>
            <a:endParaRPr lang="en-US" dirty="0"/>
          </a:p>
        </p:txBody>
      </p:sp>
    </p:spTree>
    <p:extLst>
      <p:ext uri="{BB962C8B-B14F-4D97-AF65-F5344CB8AC3E}">
        <p14:creationId xmlns:p14="http://schemas.microsoft.com/office/powerpoint/2010/main" val="225099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 Background and Foreground processes</a:t>
            </a:r>
            <a:endParaRPr lang="en-US" dirty="0"/>
          </a:p>
        </p:txBody>
      </p:sp>
      <p:sp>
        <p:nvSpPr>
          <p:cNvPr id="3" name="TextBox 2"/>
          <p:cNvSpPr txBox="1"/>
          <p:nvPr/>
        </p:nvSpPr>
        <p:spPr>
          <a:xfrm>
            <a:off x="838200" y="2754717"/>
            <a:ext cx="11089178" cy="22486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400" dirty="0"/>
              <a:t>Usecase của nohup: Khi muốn đóng terminal đi hoặc logout khỏi terminal và vẫn muốn giữ cho các job đang chạy background vẫn hoạt động. </a:t>
            </a:r>
          </a:p>
          <a:p>
            <a:pPr>
              <a:lnSpc>
                <a:spcPct val="150000"/>
              </a:lnSpc>
            </a:pPr>
            <a:endParaRPr lang="vi-VN" sz="2400" dirty="0"/>
          </a:p>
          <a:p>
            <a:pPr marL="285750" indent="-285750">
              <a:lnSpc>
                <a:spcPct val="150000"/>
              </a:lnSpc>
              <a:buFont typeface="Arial" panose="020B0604020202020204" pitchFamily="34" charset="0"/>
              <a:buChar char="•"/>
            </a:pPr>
            <a:r>
              <a:rPr lang="vi-VN" sz="2400" dirty="0"/>
              <a:t>nohup: ngăn các processes nhận SIGHUP (signal hang up)  </a:t>
            </a:r>
            <a:endParaRPr lang="en-US" sz="2400" dirty="0"/>
          </a:p>
        </p:txBody>
      </p:sp>
    </p:spTree>
    <p:extLst>
      <p:ext uri="{BB962C8B-B14F-4D97-AF65-F5344CB8AC3E}">
        <p14:creationId xmlns:p14="http://schemas.microsoft.com/office/powerpoint/2010/main" val="269223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Process Management</a:t>
            </a:r>
            <a:endParaRPr lang="en-US" dirty="0"/>
          </a:p>
        </p:txBody>
      </p:sp>
      <p:sp>
        <p:nvSpPr>
          <p:cNvPr id="4" name="TextBox 3"/>
          <p:cNvSpPr txBox="1"/>
          <p:nvPr/>
        </p:nvSpPr>
        <p:spPr>
          <a:xfrm>
            <a:off x="940777" y="1899138"/>
            <a:ext cx="10621108" cy="461665"/>
          </a:xfrm>
          <a:prstGeom prst="rect">
            <a:avLst/>
          </a:prstGeom>
          <a:noFill/>
        </p:spPr>
        <p:txBody>
          <a:bodyPr wrap="square" rtlCol="0">
            <a:spAutoFit/>
          </a:bodyPr>
          <a:lstStyle/>
          <a:p>
            <a:r>
              <a:rPr lang="vi-VN" sz="2400" dirty="0"/>
              <a:t>1. Process lifecycle </a:t>
            </a:r>
            <a:endParaRPr lang="en-US" sz="2400" dirty="0"/>
          </a:p>
        </p:txBody>
      </p:sp>
      <p:pic>
        <p:nvPicPr>
          <p:cNvPr id="5" name="Picture 4"/>
          <p:cNvPicPr>
            <a:picLocks noChangeAspect="1"/>
          </p:cNvPicPr>
          <p:nvPr/>
        </p:nvPicPr>
        <p:blipFill>
          <a:blip r:embed="rId3"/>
          <a:stretch>
            <a:fillRect/>
          </a:stretch>
        </p:blipFill>
        <p:spPr>
          <a:xfrm>
            <a:off x="1917939" y="2476920"/>
            <a:ext cx="8830907" cy="2715004"/>
          </a:xfrm>
          <a:prstGeom prst="rect">
            <a:avLst/>
          </a:prstGeom>
        </p:spPr>
      </p:pic>
    </p:spTree>
    <p:extLst>
      <p:ext uri="{BB962C8B-B14F-4D97-AF65-F5344CB8AC3E}">
        <p14:creationId xmlns:p14="http://schemas.microsoft.com/office/powerpoint/2010/main" val="367807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II. Process Management</a:t>
            </a:r>
            <a:endParaRPr lang="en-US" dirty="0"/>
          </a:p>
        </p:txBody>
      </p:sp>
      <p:sp>
        <p:nvSpPr>
          <p:cNvPr id="4" name="TextBox 3"/>
          <p:cNvSpPr txBox="1"/>
          <p:nvPr/>
        </p:nvSpPr>
        <p:spPr>
          <a:xfrm>
            <a:off x="940777" y="1899138"/>
            <a:ext cx="10621108" cy="461665"/>
          </a:xfrm>
          <a:prstGeom prst="rect">
            <a:avLst/>
          </a:prstGeom>
          <a:noFill/>
        </p:spPr>
        <p:txBody>
          <a:bodyPr wrap="square" rtlCol="0">
            <a:spAutoFit/>
          </a:bodyPr>
          <a:lstStyle/>
          <a:p>
            <a:r>
              <a:rPr lang="vi-VN" sz="2400" dirty="0"/>
              <a:t>1. Process lifecycle </a:t>
            </a:r>
            <a:endParaRPr lang="en-US" sz="2400" dirty="0"/>
          </a:p>
        </p:txBody>
      </p:sp>
      <p:pic>
        <p:nvPicPr>
          <p:cNvPr id="3" name="Picture 2"/>
          <p:cNvPicPr>
            <a:picLocks noChangeAspect="1"/>
          </p:cNvPicPr>
          <p:nvPr/>
        </p:nvPicPr>
        <p:blipFill>
          <a:blip r:embed="rId3"/>
          <a:stretch>
            <a:fillRect/>
          </a:stretch>
        </p:blipFill>
        <p:spPr>
          <a:xfrm>
            <a:off x="1912257" y="2660599"/>
            <a:ext cx="7372419" cy="2937712"/>
          </a:xfrm>
          <a:prstGeom prst="rect">
            <a:avLst/>
          </a:prstGeom>
        </p:spPr>
      </p:pic>
    </p:spTree>
    <p:extLst>
      <p:ext uri="{BB962C8B-B14F-4D97-AF65-F5344CB8AC3E}">
        <p14:creationId xmlns:p14="http://schemas.microsoft.com/office/powerpoint/2010/main" val="213370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965</Words>
  <Application>Microsoft Office PowerPoint</Application>
  <PresentationFormat>Widescreen</PresentationFormat>
  <Paragraphs>117</Paragraphs>
  <Slides>25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Internship report week 5 </vt:lpstr>
      <vt:lpstr>I. Background and Foreground processes</vt:lpstr>
      <vt:lpstr>I. Background and Foreground processes</vt:lpstr>
      <vt:lpstr>I. Background and Foreground processes</vt:lpstr>
      <vt:lpstr>I. Background and Foreground processes</vt:lpstr>
      <vt:lpstr>I. Background and Foreground processes</vt:lpstr>
      <vt:lpstr>I. Background and Foreground processes</vt:lpstr>
      <vt:lpstr>II. Process Management</vt:lpstr>
      <vt:lpstr>II. Process Management</vt:lpstr>
      <vt:lpstr>II. Process Management</vt:lpstr>
      <vt:lpstr>II. Process Management</vt:lpstr>
      <vt:lpstr>II. Process Management</vt:lpstr>
      <vt:lpstr>III. Cron</vt:lpstr>
      <vt:lpstr>III. Cron</vt:lpstr>
      <vt:lpstr>III. Cron</vt:lpstr>
      <vt:lpstr>III. Cron</vt:lpstr>
      <vt:lpstr>III. Cron</vt:lpstr>
      <vt:lpstr>III. Cron</vt:lpstr>
      <vt:lpstr>III. Cron</vt:lpstr>
      <vt:lpstr>III. Cron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 week 5</dc:title>
  <dc:creator>admin</dc:creator>
  <cp:lastModifiedBy>Bui Hoang Dung 20203683</cp:lastModifiedBy>
  <cp:revision>24</cp:revision>
  <dcterms:created xsi:type="dcterms:W3CDTF">2023-12-21T08:26:12Z</dcterms:created>
  <dcterms:modified xsi:type="dcterms:W3CDTF">2024-01-02T17:38:54Z</dcterms:modified>
</cp:coreProperties>
</file>