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6" r:id="rId8"/>
    <p:sldId id="267" r:id="rId9"/>
    <p:sldId id="268" r:id="rId10"/>
    <p:sldId id="269" r:id="rId11"/>
    <p:sldId id="270" r:id="rId12"/>
    <p:sldId id="271" r:id="rId13"/>
    <p:sldId id="273" r:id="rId14"/>
    <p:sldId id="272" r:id="rId15"/>
    <p:sldId id="275" r:id="rId16"/>
    <p:sldId id="276" r:id="rId17"/>
    <p:sldId id="277" r:id="rId18"/>
    <p:sldId id="278" r:id="rId19"/>
    <p:sldId id="279" r:id="rId20"/>
    <p:sldId id="274" r:id="rId21"/>
    <p:sldId id="281" r:id="rId22"/>
    <p:sldId id="282" r:id="rId23"/>
    <p:sldId id="280"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3E61A2-CBB6-4741-A7C4-755382313282}">
          <p14:sldIdLst>
            <p14:sldId id="256"/>
            <p14:sldId id="257"/>
            <p14:sldId id="259"/>
            <p14:sldId id="260"/>
            <p14:sldId id="261"/>
            <p14:sldId id="264"/>
            <p14:sldId id="266"/>
            <p14:sldId id="267"/>
            <p14:sldId id="268"/>
            <p14:sldId id="269"/>
            <p14:sldId id="270"/>
            <p14:sldId id="271"/>
            <p14:sldId id="273"/>
            <p14:sldId id="272"/>
            <p14:sldId id="275"/>
            <p14:sldId id="276"/>
            <p14:sldId id="277"/>
            <p14:sldId id="278"/>
            <p14:sldId id="279"/>
            <p14:sldId id="274"/>
            <p14:sldId id="281"/>
            <p14:sldId id="282"/>
            <p14:sldId id="280"/>
            <p14:sldId id="283"/>
            <p14:sldId id="284"/>
          </p14:sldIdLst>
        </p14:section>
        <p14:section name="Untitled Section" id="{98AB7341-37C2-4237-8EB0-30BD4784B6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745E69-E30C-4EDA-A526-2C71623B1E1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20904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745E69-E30C-4EDA-A526-2C71623B1E1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1935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745E69-E30C-4EDA-A526-2C71623B1E1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69647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745E69-E30C-4EDA-A526-2C71623B1E1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334421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745E69-E30C-4EDA-A526-2C71623B1E1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116527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745E69-E30C-4EDA-A526-2C71623B1E16}"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18111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745E69-E30C-4EDA-A526-2C71623B1E16}" type="datetimeFigureOut">
              <a:rPr lang="en-US" smtClean="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274675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745E69-E30C-4EDA-A526-2C71623B1E16}"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282634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45E69-E30C-4EDA-A526-2C71623B1E16}" type="datetimeFigureOut">
              <a:rPr lang="en-US" smtClean="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99568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745E69-E30C-4EDA-A526-2C71623B1E16}"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423891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745E69-E30C-4EDA-A526-2C71623B1E16}"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18EA2-AD8D-40C9-BCF6-AF6FB641467B}" type="slidenum">
              <a:rPr lang="en-US" smtClean="0"/>
              <a:t>‹#›</a:t>
            </a:fld>
            <a:endParaRPr lang="en-US"/>
          </a:p>
        </p:txBody>
      </p:sp>
    </p:spTree>
    <p:extLst>
      <p:ext uri="{BB962C8B-B14F-4D97-AF65-F5344CB8AC3E}">
        <p14:creationId xmlns:p14="http://schemas.microsoft.com/office/powerpoint/2010/main" val="374717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45E69-E30C-4EDA-A526-2C71623B1E16}" type="datetimeFigureOut">
              <a:rPr lang="en-US" smtClean="0"/>
              <a:t>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18EA2-AD8D-40C9-BCF6-AF6FB641467B}" type="slidenum">
              <a:rPr lang="en-US" smtClean="0"/>
              <a:t>‹#›</a:t>
            </a:fld>
            <a:endParaRPr lang="en-US"/>
          </a:p>
        </p:txBody>
      </p:sp>
    </p:spTree>
    <p:extLst>
      <p:ext uri="{BB962C8B-B14F-4D97-AF65-F5344CB8AC3E}">
        <p14:creationId xmlns:p14="http://schemas.microsoft.com/office/powerpoint/2010/main" val="3603528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a:t>Internship report week6</a:t>
            </a:r>
            <a:endParaRPr lang="en-US" dirty="0"/>
          </a:p>
        </p:txBody>
      </p:sp>
      <p:sp>
        <p:nvSpPr>
          <p:cNvPr id="3" name="Subtitle 2"/>
          <p:cNvSpPr>
            <a:spLocks noGrp="1"/>
          </p:cNvSpPr>
          <p:nvPr>
            <p:ph type="subTitle" idx="1"/>
          </p:nvPr>
        </p:nvSpPr>
        <p:spPr/>
        <p:txBody>
          <a:bodyPr/>
          <a:lstStyle/>
          <a:p>
            <a:r>
              <a:rPr lang="vi-VN" dirty="0"/>
              <a:t>Bùi Hoàng Dũng – Backup and Restore</a:t>
            </a:r>
            <a:endParaRPr lang="en-US" dirty="0"/>
          </a:p>
        </p:txBody>
      </p:sp>
    </p:spTree>
    <p:extLst>
      <p:ext uri="{BB962C8B-B14F-4D97-AF65-F5344CB8AC3E}">
        <p14:creationId xmlns:p14="http://schemas.microsoft.com/office/powerpoint/2010/main" val="2241349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Bzip2, xz và zip </a:t>
            </a:r>
            <a:endParaRPr lang="en-US" dirty="0"/>
          </a:p>
        </p:txBody>
      </p:sp>
      <p:sp>
        <p:nvSpPr>
          <p:cNvPr id="6" name="TextBox 5"/>
          <p:cNvSpPr txBox="1"/>
          <p:nvPr/>
        </p:nvSpPr>
        <p:spPr>
          <a:xfrm>
            <a:off x="838200" y="1690688"/>
            <a:ext cx="10997738" cy="2805320"/>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2. </a:t>
            </a:r>
            <a:r>
              <a:rPr lang="vi-VN" sz="2000" dirty="0">
                <a:latin typeface="Arial" panose="020B0604020202020204" pitchFamily="34" charset="0"/>
                <a:cs typeface="Arial" panose="020B0604020202020204" pitchFamily="34" charset="0"/>
              </a:rPr>
              <a:t>Zip</a:t>
            </a:r>
            <a:r>
              <a:rPr lang="en-US" sz="2000" dirty="0">
                <a:latin typeface="Arial" panose="020B0604020202020204" pitchFamily="34" charset="0"/>
                <a:cs typeface="Arial" panose="020B0604020202020204" pitchFamily="34" charset="0"/>
              </a:rPr>
              <a:t>: </a:t>
            </a:r>
          </a:p>
          <a:p>
            <a:pPr marL="457200" indent="-457200">
              <a:lnSpc>
                <a:spcPct val="150000"/>
              </a:lnSpc>
              <a:buFontTx/>
              <a:buChar char="-"/>
            </a:pPr>
            <a:r>
              <a:rPr lang="vi-VN" sz="2000" dirty="0">
                <a:latin typeface="Arial" panose="020B0604020202020204" pitchFamily="34" charset="0"/>
                <a:cs typeface="Arial" panose="020B0604020202020204" pitchFamily="34" charset="0"/>
              </a:rPr>
              <a:t>Là một phần mềm nén file được sử dụng rộng rãi, hỗ trợ phương pháp nén không tổn hao (lossless compression: khi giải nén thì sẽ không bị thất thoát dữ liệu).</a:t>
            </a:r>
            <a:endParaRPr lang="en-US" sz="2000" dirty="0">
              <a:latin typeface="Arial" panose="020B0604020202020204" pitchFamily="34" charset="0"/>
              <a:cs typeface="Arial" panose="020B0604020202020204" pitchFamily="34" charset="0"/>
            </a:endParaRPr>
          </a:p>
          <a:p>
            <a:pPr marL="457200" indent="-457200">
              <a:lnSpc>
                <a:spcPct val="150000"/>
              </a:lnSpc>
              <a:buFontTx/>
              <a:buChar char="-"/>
            </a:pPr>
            <a:r>
              <a:rPr lang="vi-VN" sz="2000" dirty="0">
                <a:latin typeface="Arial" panose="020B0604020202020204" pitchFamily="34" charset="0"/>
                <a:cs typeface="Arial" panose="020B0604020202020204" pitchFamily="34" charset="0"/>
              </a:rPr>
              <a:t>Để nén và giải nén file sử dụng câu lệnh: </a:t>
            </a:r>
          </a:p>
          <a:p>
            <a:pPr>
              <a:lnSpc>
                <a:spcPct val="150000"/>
              </a:lnSpc>
            </a:pPr>
            <a:r>
              <a:rPr lang="vi-VN" sz="2000" dirty="0">
                <a:latin typeface="Arial" panose="020B0604020202020204" pitchFamily="34" charset="0"/>
                <a:cs typeface="Arial" panose="020B0604020202020204" pitchFamily="34" charset="0"/>
              </a:rPr>
              <a:t>## </a:t>
            </a:r>
            <a:r>
              <a:rPr lang="vi-VN" sz="2000" i="1" dirty="0">
                <a:latin typeface="Arial" panose="020B0604020202020204" pitchFamily="34" charset="0"/>
                <a:cs typeface="Arial" panose="020B0604020202020204" pitchFamily="34" charset="0"/>
              </a:rPr>
              <a:t>zip {zipfilename} {filename}</a:t>
            </a:r>
            <a:endParaRPr lang="vi-VN" sz="2000" dirty="0">
              <a:latin typeface="Arial" panose="020B0604020202020204" pitchFamily="34" charset="0"/>
              <a:cs typeface="Arial" panose="020B0604020202020204" pitchFamily="34" charset="0"/>
            </a:endParaRPr>
          </a:p>
          <a:p>
            <a:pPr>
              <a:lnSpc>
                <a:spcPct val="150000"/>
              </a:lnSpc>
            </a:pPr>
            <a:r>
              <a:rPr lang="vi-VN" sz="2000" dirty="0">
                <a:latin typeface="Arial" panose="020B0604020202020204" pitchFamily="34" charset="0"/>
                <a:cs typeface="Arial" panose="020B0604020202020204" pitchFamily="34" charset="0"/>
              </a:rPr>
              <a:t>## </a:t>
            </a:r>
            <a:r>
              <a:rPr lang="vi-VN" sz="2000" i="1" dirty="0">
                <a:latin typeface="Arial" panose="020B0604020202020204" pitchFamily="34" charset="0"/>
                <a:cs typeface="Arial" panose="020B0604020202020204" pitchFamily="34" charset="0"/>
              </a:rPr>
              <a:t>unzip {zipfilename}</a:t>
            </a:r>
            <a:endParaRPr lang="vi-VN"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121358" y="4851534"/>
            <a:ext cx="8917330" cy="1400700"/>
          </a:xfrm>
          <a:prstGeom prst="rect">
            <a:avLst/>
          </a:prstGeom>
        </p:spPr>
      </p:pic>
    </p:spTree>
    <p:extLst>
      <p:ext uri="{BB962C8B-B14F-4D97-AF65-F5344CB8AC3E}">
        <p14:creationId xmlns:p14="http://schemas.microsoft.com/office/powerpoint/2010/main" val="369898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Bzip2, xz và zip </a:t>
            </a:r>
            <a:endParaRPr lang="en-US" dirty="0"/>
          </a:p>
        </p:txBody>
      </p:sp>
      <p:sp>
        <p:nvSpPr>
          <p:cNvPr id="6" name="TextBox 5"/>
          <p:cNvSpPr txBox="1"/>
          <p:nvPr/>
        </p:nvSpPr>
        <p:spPr>
          <a:xfrm>
            <a:off x="838200" y="1690688"/>
            <a:ext cx="10997738" cy="2805320"/>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3. XZ:</a:t>
            </a:r>
          </a:p>
          <a:p>
            <a:pPr marL="457200" indent="-457200">
              <a:lnSpc>
                <a:spcPct val="150000"/>
              </a:lnSpc>
              <a:buFontTx/>
              <a:buChar char="-"/>
            </a:pPr>
            <a:r>
              <a:rPr lang="vi-VN" sz="2000" dirty="0">
                <a:latin typeface="Arial" panose="020B0604020202020204" pitchFamily="34" charset="0"/>
                <a:cs typeface="Arial" panose="020B0604020202020204" pitchFamily="34" charset="0"/>
              </a:rPr>
              <a:t>Đây là một phiên bản cải thiến của gzip, cung cấp khả năng nén file với kích thước file nén nhỏ hơn.</a:t>
            </a:r>
          </a:p>
          <a:p>
            <a:pPr marL="457200" indent="-457200">
              <a:lnSpc>
                <a:spcPct val="150000"/>
              </a:lnSpc>
              <a:buFontTx/>
              <a:buChar char="-"/>
            </a:pPr>
            <a:r>
              <a:rPr lang="vi-VN" sz="2000" dirty="0">
                <a:latin typeface="Arial" panose="020B0604020202020204" pitchFamily="34" charset="0"/>
                <a:cs typeface="Arial" panose="020B0604020202020204" pitchFamily="34" charset="0"/>
              </a:rPr>
              <a:t>Để nén và giải nén file sử dụng câu lệnh: </a:t>
            </a:r>
          </a:p>
          <a:p>
            <a:pPr>
              <a:lnSpc>
                <a:spcPct val="150000"/>
              </a:lnSpc>
            </a:pPr>
            <a:r>
              <a:rPr lang="vi-VN" sz="2000" dirty="0">
                <a:latin typeface="Arial" panose="020B0604020202020204" pitchFamily="34" charset="0"/>
                <a:cs typeface="Arial" panose="020B0604020202020204" pitchFamily="34" charset="0"/>
              </a:rPr>
              <a:t>## </a:t>
            </a:r>
            <a:r>
              <a:rPr lang="vi-VN" sz="2000" i="1" dirty="0">
                <a:latin typeface="Arial" panose="020B0604020202020204" pitchFamily="34" charset="0"/>
                <a:cs typeface="Arial" panose="020B0604020202020204" pitchFamily="34" charset="0"/>
              </a:rPr>
              <a:t>xz {filename}</a:t>
            </a:r>
          </a:p>
          <a:p>
            <a:pPr>
              <a:lnSpc>
                <a:spcPct val="150000"/>
              </a:lnSpc>
            </a:pPr>
            <a:r>
              <a:rPr lang="vi-VN" sz="2000" dirty="0">
                <a:latin typeface="Arial" panose="020B0604020202020204" pitchFamily="34" charset="0"/>
                <a:cs typeface="Arial" panose="020B0604020202020204" pitchFamily="34" charset="0"/>
              </a:rPr>
              <a:t>## xz –d {filename}</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09315" y="4646010"/>
            <a:ext cx="9325376" cy="1339153"/>
          </a:xfrm>
          <a:prstGeom prst="rect">
            <a:avLst/>
          </a:prstGeom>
        </p:spPr>
      </p:pic>
    </p:spTree>
    <p:extLst>
      <p:ext uri="{BB962C8B-B14F-4D97-AF65-F5344CB8AC3E}">
        <p14:creationId xmlns:p14="http://schemas.microsoft.com/office/powerpoint/2010/main" val="88926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 command </a:t>
            </a:r>
          </a:p>
        </p:txBody>
      </p:sp>
      <p:sp>
        <p:nvSpPr>
          <p:cNvPr id="3" name="TextBox 2"/>
          <p:cNvSpPr txBox="1"/>
          <p:nvPr/>
        </p:nvSpPr>
        <p:spPr>
          <a:xfrm>
            <a:off x="972589" y="1945178"/>
            <a:ext cx="10789920" cy="2350965"/>
          </a:xfrm>
          <a:prstGeom prst="rect">
            <a:avLst/>
          </a:prstGeom>
          <a:noFill/>
        </p:spPr>
        <p:txBody>
          <a:bodyPr wrap="square" rtlCol="0">
            <a:spAutoFit/>
          </a:bodyPr>
          <a:lstStyle/>
          <a:p>
            <a:pPr>
              <a:lnSpc>
                <a:spcPct val="150000"/>
              </a:lnSpc>
            </a:pPr>
            <a:r>
              <a:rPr lang="vi-VN" sz="2000" dirty="0"/>
              <a:t>- Lệnh dd trong linux có tác dụng để sao lưu giữ liệu, chuyển đổi file, cũng như xóa dữ liệu. </a:t>
            </a:r>
          </a:p>
          <a:p>
            <a:pPr marL="457200" indent="-457200">
              <a:lnSpc>
                <a:spcPct val="150000"/>
              </a:lnSpc>
              <a:buFontTx/>
              <a:buChar char="-"/>
            </a:pPr>
            <a:r>
              <a:rPr lang="vi-VN" sz="2000" dirty="0"/>
              <a:t>Lệnh dd có các options như: </a:t>
            </a:r>
          </a:p>
          <a:p>
            <a:pPr>
              <a:lnSpc>
                <a:spcPct val="150000"/>
              </a:lnSpc>
            </a:pPr>
            <a:r>
              <a:rPr lang="vi-VN" sz="2000" dirty="0"/>
              <a:t>+ if: inputfile</a:t>
            </a:r>
          </a:p>
          <a:p>
            <a:pPr>
              <a:lnSpc>
                <a:spcPct val="150000"/>
              </a:lnSpc>
            </a:pPr>
            <a:r>
              <a:rPr lang="vi-VN" sz="2000" dirty="0"/>
              <a:t>+ of: outputfile</a:t>
            </a:r>
          </a:p>
          <a:p>
            <a:pPr>
              <a:lnSpc>
                <a:spcPct val="150000"/>
              </a:lnSpc>
            </a:pPr>
            <a:r>
              <a:rPr lang="vi-VN" sz="2000" dirty="0"/>
              <a:t>+ bs: blocksize  </a:t>
            </a:r>
            <a:endParaRPr lang="en-US" sz="2000" dirty="0"/>
          </a:p>
        </p:txBody>
      </p:sp>
    </p:spTree>
    <p:extLst>
      <p:ext uri="{BB962C8B-B14F-4D97-AF65-F5344CB8AC3E}">
        <p14:creationId xmlns:p14="http://schemas.microsoft.com/office/powerpoint/2010/main" val="267799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 command </a:t>
            </a:r>
          </a:p>
        </p:txBody>
      </p:sp>
      <p:sp>
        <p:nvSpPr>
          <p:cNvPr id="3" name="TextBox 2"/>
          <p:cNvSpPr txBox="1"/>
          <p:nvPr/>
        </p:nvSpPr>
        <p:spPr>
          <a:xfrm>
            <a:off x="838200" y="1690688"/>
            <a:ext cx="10789920" cy="1427635"/>
          </a:xfrm>
          <a:prstGeom prst="rect">
            <a:avLst/>
          </a:prstGeom>
          <a:noFill/>
        </p:spPr>
        <p:txBody>
          <a:bodyPr wrap="square" rtlCol="0">
            <a:spAutoFit/>
          </a:bodyPr>
          <a:lstStyle/>
          <a:p>
            <a:pPr marL="457200" indent="-457200">
              <a:lnSpc>
                <a:spcPct val="150000"/>
              </a:lnSpc>
              <a:buFontTx/>
              <a:buChar char="-"/>
            </a:pPr>
            <a:r>
              <a:rPr lang="en-US" sz="2000" dirty="0">
                <a:latin typeface="Arial" panose="020B0604020202020204" pitchFamily="34" charset="0"/>
                <a:cs typeface="Arial" panose="020B0604020202020204" pitchFamily="34" charset="0"/>
              </a:rPr>
              <a:t>Backup</a:t>
            </a:r>
            <a:r>
              <a:rPr lang="vi-VN" sz="2000" dirty="0">
                <a:latin typeface="Arial" panose="020B0604020202020204" pitchFamily="34" charset="0"/>
                <a:cs typeface="Arial" panose="020B0604020202020204" pitchFamily="34" charset="0"/>
              </a:rPr>
              <a:t> một harddisk: </a:t>
            </a:r>
          </a:p>
          <a:p>
            <a:pPr>
              <a:lnSpc>
                <a:spcPct val="150000"/>
              </a:lnSpc>
            </a:pPr>
            <a:r>
              <a:rPr lang="vi-VN" sz="2000" dirty="0">
                <a:latin typeface="Arial" panose="020B0604020202020204" pitchFamily="34" charset="0"/>
                <a:cs typeface="Arial" panose="020B0604020202020204" pitchFamily="34" charset="0"/>
              </a:rPr>
              <a:t>## </a:t>
            </a:r>
            <a:r>
              <a:rPr lang="vi-VN" sz="2000" i="1" dirty="0">
                <a:cs typeface="Arial" panose="020B0604020202020204" pitchFamily="34" charset="0"/>
              </a:rPr>
              <a:t>dd if=/dev/sd</a:t>
            </a:r>
            <a:r>
              <a:rPr lang="en-US" sz="2000" i="1" dirty="0"/>
              <a:t>c of=/dev/</a:t>
            </a:r>
            <a:r>
              <a:rPr lang="en-US" sz="2000" i="1" dirty="0" err="1"/>
              <a:t>sdb</a:t>
            </a:r>
            <a:endParaRPr lang="en-US" sz="2000" i="1" dirty="0"/>
          </a:p>
          <a:p>
            <a:pPr>
              <a:lnSpc>
                <a:spcPct val="150000"/>
              </a:lnSpc>
            </a:pPr>
            <a:r>
              <a:rPr lang="en-US" sz="2000" i="1" dirty="0"/>
              <a:t>## </a:t>
            </a:r>
            <a:r>
              <a:rPr lang="en-US" sz="2000" i="1" dirty="0" err="1">
                <a:latin typeface="Arial" panose="020B0604020202020204" pitchFamily="34" charset="0"/>
                <a:cs typeface="Arial" panose="020B0604020202020204" pitchFamily="34" charset="0"/>
              </a:rPr>
              <a:t>dd</a:t>
            </a:r>
            <a:r>
              <a:rPr lang="en-US" sz="2000" i="1" dirty="0">
                <a:latin typeface="Arial" panose="020B0604020202020204" pitchFamily="34" charset="0"/>
                <a:cs typeface="Arial" panose="020B0604020202020204" pitchFamily="34" charset="0"/>
              </a:rPr>
              <a:t> if=/dev/</a:t>
            </a:r>
            <a:r>
              <a:rPr lang="en-US" sz="2000" i="1" dirty="0" err="1">
                <a:latin typeface="Arial" panose="020B0604020202020204" pitchFamily="34" charset="0"/>
                <a:cs typeface="Arial" panose="020B0604020202020204" pitchFamily="34" charset="0"/>
              </a:rPr>
              <a:t>sdc</a:t>
            </a:r>
            <a:r>
              <a:rPr lang="en-US" sz="2000" i="1" dirty="0">
                <a:latin typeface="Arial" panose="020B0604020202020204" pitchFamily="34" charset="0"/>
                <a:cs typeface="Arial" panose="020B0604020202020204" pitchFamily="34" charset="0"/>
              </a:rPr>
              <a:t> of=/dev/</a:t>
            </a:r>
            <a:r>
              <a:rPr lang="en-US" sz="2000" i="1" dirty="0" err="1">
                <a:latin typeface="Arial" panose="020B0604020202020204" pitchFamily="34" charset="0"/>
                <a:cs typeface="Arial" panose="020B0604020202020204" pitchFamily="34" charset="0"/>
              </a:rPr>
              <a:t>sdb</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conv</a:t>
            </a:r>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noerror</a:t>
            </a:r>
            <a:r>
              <a:rPr lang="en-US" sz="2000" i="1" dirty="0">
                <a:latin typeface="Arial" panose="020B0604020202020204" pitchFamily="34" charset="0"/>
                <a:cs typeface="Arial" panose="020B0604020202020204" pitchFamily="34" charset="0"/>
              </a:rPr>
              <a:t>, sync</a:t>
            </a:r>
          </a:p>
        </p:txBody>
      </p:sp>
      <p:pic>
        <p:nvPicPr>
          <p:cNvPr id="4" name="Picture 3"/>
          <p:cNvPicPr>
            <a:picLocks noChangeAspect="1"/>
          </p:cNvPicPr>
          <p:nvPr/>
        </p:nvPicPr>
        <p:blipFill>
          <a:blip r:embed="rId2"/>
          <a:stretch>
            <a:fillRect/>
          </a:stretch>
        </p:blipFill>
        <p:spPr>
          <a:xfrm>
            <a:off x="701914" y="5106641"/>
            <a:ext cx="8899598" cy="1296844"/>
          </a:xfrm>
          <a:prstGeom prst="rect">
            <a:avLst/>
          </a:prstGeom>
        </p:spPr>
      </p:pic>
      <p:cxnSp>
        <p:nvCxnSpPr>
          <p:cNvPr id="7" name="Straight Arrow Connector 6"/>
          <p:cNvCxnSpPr/>
          <p:nvPr/>
        </p:nvCxnSpPr>
        <p:spPr>
          <a:xfrm flipH="1">
            <a:off x="6344529" y="1027906"/>
            <a:ext cx="900333" cy="164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1341" y="662182"/>
            <a:ext cx="3826413" cy="369332"/>
          </a:xfrm>
          <a:prstGeom prst="rect">
            <a:avLst/>
          </a:prstGeom>
          <a:noFill/>
        </p:spPr>
        <p:txBody>
          <a:bodyPr wrap="square" rtlCol="0">
            <a:spAutoFit/>
          </a:bodyPr>
          <a:lstStyle/>
          <a:p>
            <a:r>
              <a:rPr lang="vi-VN" dirty="0"/>
              <a:t>Vẫn thực hiện backup dù gặp lỗi, </a:t>
            </a:r>
            <a:endParaRPr lang="en-US" dirty="0"/>
          </a:p>
        </p:txBody>
      </p:sp>
      <p:pic>
        <p:nvPicPr>
          <p:cNvPr id="9" name="Picture 8"/>
          <p:cNvPicPr>
            <a:picLocks noChangeAspect="1"/>
          </p:cNvPicPr>
          <p:nvPr/>
        </p:nvPicPr>
        <p:blipFill>
          <a:blip r:embed="rId3"/>
          <a:stretch>
            <a:fillRect/>
          </a:stretch>
        </p:blipFill>
        <p:spPr>
          <a:xfrm>
            <a:off x="678155" y="3678820"/>
            <a:ext cx="8899599" cy="1025000"/>
          </a:xfrm>
          <a:prstGeom prst="rect">
            <a:avLst/>
          </a:prstGeom>
        </p:spPr>
      </p:pic>
    </p:spTree>
    <p:extLst>
      <p:ext uri="{BB962C8B-B14F-4D97-AF65-F5344CB8AC3E}">
        <p14:creationId xmlns:p14="http://schemas.microsoft.com/office/powerpoint/2010/main" val="163584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 command </a:t>
            </a:r>
          </a:p>
        </p:txBody>
      </p:sp>
      <p:sp>
        <p:nvSpPr>
          <p:cNvPr id="3" name="TextBox 2"/>
          <p:cNvSpPr txBox="1"/>
          <p:nvPr/>
        </p:nvSpPr>
        <p:spPr>
          <a:xfrm>
            <a:off x="838200" y="1690688"/>
            <a:ext cx="10789920" cy="958660"/>
          </a:xfrm>
          <a:prstGeom prst="rect">
            <a:avLst/>
          </a:prstGeom>
          <a:noFill/>
        </p:spPr>
        <p:txBody>
          <a:bodyPr wrap="square" rtlCol="0">
            <a:spAutoFit/>
          </a:bodyPr>
          <a:lstStyle/>
          <a:p>
            <a:pPr marL="457200" indent="-457200">
              <a:lnSpc>
                <a:spcPct val="150000"/>
              </a:lnSpc>
              <a:buFontTx/>
              <a:buChar char="-"/>
            </a:pPr>
            <a:r>
              <a:rPr lang="vi-VN" sz="2000" dirty="0">
                <a:latin typeface="Arial" panose="020B0604020202020204" pitchFamily="34" charset="0"/>
                <a:cs typeface="Arial" panose="020B0604020202020204" pitchFamily="34" charset="0"/>
              </a:rPr>
              <a:t>Backup một partition: </a:t>
            </a:r>
          </a:p>
          <a:p>
            <a:pPr>
              <a:lnSpc>
                <a:spcPct val="150000"/>
              </a:lnSpc>
            </a:pPr>
            <a:r>
              <a:rPr lang="vi-VN" sz="2000" dirty="0">
                <a:latin typeface="Arial" panose="020B0604020202020204" pitchFamily="34" charset="0"/>
                <a:cs typeface="Arial" panose="020B0604020202020204" pitchFamily="34" charset="0"/>
              </a:rPr>
              <a:t># </a:t>
            </a:r>
            <a:r>
              <a:rPr lang="vi-VN" sz="2000" i="1" dirty="0">
                <a:latin typeface="Arial" panose="020B0604020202020204" pitchFamily="34" charset="0"/>
                <a:cs typeface="Arial" panose="020B0604020202020204" pitchFamily="34" charset="0"/>
              </a:rPr>
              <a:t>dd if=/dev/sda2 of=~/partitionsda2.img</a:t>
            </a:r>
          </a:p>
        </p:txBody>
      </p:sp>
      <p:pic>
        <p:nvPicPr>
          <p:cNvPr id="10" name="Picture 9"/>
          <p:cNvPicPr>
            <a:picLocks noChangeAspect="1"/>
          </p:cNvPicPr>
          <p:nvPr/>
        </p:nvPicPr>
        <p:blipFill>
          <a:blip r:embed="rId2"/>
          <a:stretch>
            <a:fillRect/>
          </a:stretch>
        </p:blipFill>
        <p:spPr>
          <a:xfrm>
            <a:off x="697523" y="3312818"/>
            <a:ext cx="11298964" cy="1990702"/>
          </a:xfrm>
          <a:prstGeom prst="rect">
            <a:avLst/>
          </a:prstGeom>
        </p:spPr>
      </p:pic>
      <p:cxnSp>
        <p:nvCxnSpPr>
          <p:cNvPr id="12" name="Straight Arrow Connector 11"/>
          <p:cNvCxnSpPr/>
          <p:nvPr/>
        </p:nvCxnSpPr>
        <p:spPr>
          <a:xfrm flipH="1">
            <a:off x="6386732" y="2053883"/>
            <a:ext cx="2715065" cy="271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06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 command </a:t>
            </a:r>
          </a:p>
        </p:txBody>
      </p:sp>
      <p:sp>
        <p:nvSpPr>
          <p:cNvPr id="3" name="TextBox 2"/>
          <p:cNvSpPr txBox="1"/>
          <p:nvPr/>
        </p:nvSpPr>
        <p:spPr>
          <a:xfrm>
            <a:off x="838200" y="1690688"/>
            <a:ext cx="10789920" cy="958660"/>
          </a:xfrm>
          <a:prstGeom prst="rect">
            <a:avLst/>
          </a:prstGeom>
          <a:noFill/>
        </p:spPr>
        <p:txBody>
          <a:bodyPr wrap="square" rtlCol="0">
            <a:spAutoFit/>
          </a:bodyPr>
          <a:lstStyle/>
          <a:p>
            <a:pPr marL="457200" indent="-457200">
              <a:lnSpc>
                <a:spcPct val="150000"/>
              </a:lnSpc>
              <a:buFontTx/>
              <a:buChar char="-"/>
            </a:pPr>
            <a:r>
              <a:rPr lang="vi-VN" sz="2000" dirty="0">
                <a:latin typeface="Arial" panose="020B0604020202020204" pitchFamily="34" charset="0"/>
                <a:cs typeface="Arial" panose="020B0604020202020204" pitchFamily="34" charset="0"/>
              </a:rPr>
              <a:t>Tạo image cho một harddisk: </a:t>
            </a:r>
          </a:p>
          <a:p>
            <a:pPr>
              <a:lnSpc>
                <a:spcPct val="150000"/>
              </a:lnSpc>
            </a:pPr>
            <a:r>
              <a:rPr lang="vi-VN" sz="2000" i="1" dirty="0">
                <a:latin typeface="Arial" panose="020B0604020202020204" pitchFamily="34" charset="0"/>
                <a:cs typeface="Arial" panose="020B0604020202020204" pitchFamily="34" charset="0"/>
              </a:rPr>
              <a:t>## dd if=/dev/sdc of=~/sdcimage.img </a:t>
            </a:r>
          </a:p>
        </p:txBody>
      </p:sp>
      <p:pic>
        <p:nvPicPr>
          <p:cNvPr id="4" name="Picture 3"/>
          <p:cNvPicPr>
            <a:picLocks noChangeAspect="1"/>
          </p:cNvPicPr>
          <p:nvPr/>
        </p:nvPicPr>
        <p:blipFill>
          <a:blip r:embed="rId2"/>
          <a:stretch>
            <a:fillRect/>
          </a:stretch>
        </p:blipFill>
        <p:spPr>
          <a:xfrm>
            <a:off x="838200" y="3279228"/>
            <a:ext cx="11229238" cy="1461584"/>
          </a:xfrm>
          <a:prstGeom prst="rect">
            <a:avLst/>
          </a:prstGeom>
        </p:spPr>
      </p:pic>
      <p:cxnSp>
        <p:nvCxnSpPr>
          <p:cNvPr id="6" name="Straight Arrow Connector 5"/>
          <p:cNvCxnSpPr/>
          <p:nvPr/>
        </p:nvCxnSpPr>
        <p:spPr>
          <a:xfrm flipH="1">
            <a:off x="7146388" y="1153551"/>
            <a:ext cx="3052689" cy="3024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81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 command </a:t>
            </a:r>
          </a:p>
        </p:txBody>
      </p:sp>
      <p:sp>
        <p:nvSpPr>
          <p:cNvPr id="3" name="TextBox 2"/>
          <p:cNvSpPr txBox="1"/>
          <p:nvPr/>
        </p:nvSpPr>
        <p:spPr>
          <a:xfrm>
            <a:off x="838200" y="1690688"/>
            <a:ext cx="10789920" cy="954107"/>
          </a:xfrm>
          <a:prstGeom prst="rect">
            <a:avLst/>
          </a:prstGeom>
          <a:noFill/>
        </p:spPr>
        <p:txBody>
          <a:bodyPr wrap="square" rtlCol="0">
            <a:spAutoFit/>
          </a:bodyPr>
          <a:lstStyle/>
          <a:p>
            <a:pPr marL="457200" indent="-457200">
              <a:buFontTx/>
              <a:buChar char="-"/>
            </a:pPr>
            <a:r>
              <a:rPr lang="en-US" sz="2800" dirty="0" err="1">
                <a:latin typeface="Arial" panose="020B0604020202020204" pitchFamily="34" charset="0"/>
                <a:cs typeface="Arial" panose="020B0604020202020204" pitchFamily="34" charset="0"/>
              </a:rPr>
              <a:t>Retore</a:t>
            </a:r>
            <a:r>
              <a:rPr lang="en-US" sz="2800" dirty="0">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lại hard disk bằng cách sử dụng image hard disk</a:t>
            </a:r>
          </a:p>
          <a:p>
            <a:r>
              <a:rPr lang="vi-VN" sz="2800" i="1" dirty="0">
                <a:latin typeface="Arial" panose="020B0604020202020204" pitchFamily="34" charset="0"/>
                <a:cs typeface="Arial" panose="020B0604020202020204" pitchFamily="34" charset="0"/>
              </a:rPr>
              <a:t>## dd if=sdcimage.img of=/dev/sdc  </a:t>
            </a:r>
          </a:p>
        </p:txBody>
      </p:sp>
      <p:pic>
        <p:nvPicPr>
          <p:cNvPr id="5" name="Picture 4"/>
          <p:cNvPicPr>
            <a:picLocks noChangeAspect="1"/>
          </p:cNvPicPr>
          <p:nvPr/>
        </p:nvPicPr>
        <p:blipFill>
          <a:blip r:embed="rId2"/>
          <a:stretch>
            <a:fillRect/>
          </a:stretch>
        </p:blipFill>
        <p:spPr>
          <a:xfrm>
            <a:off x="1143895" y="3557620"/>
            <a:ext cx="10673044" cy="1070650"/>
          </a:xfrm>
          <a:prstGeom prst="rect">
            <a:avLst/>
          </a:prstGeom>
        </p:spPr>
      </p:pic>
      <p:sp>
        <p:nvSpPr>
          <p:cNvPr id="4" name="TextBox 3">
            <a:extLst>
              <a:ext uri="{FF2B5EF4-FFF2-40B4-BE49-F238E27FC236}">
                <a16:creationId xmlns:a16="http://schemas.microsoft.com/office/drawing/2014/main" id="{6FD698D5-48EA-A38D-BF27-186FC9C00D9E}"/>
              </a:ext>
            </a:extLst>
          </p:cNvPr>
          <p:cNvSpPr txBox="1"/>
          <p:nvPr/>
        </p:nvSpPr>
        <p:spPr>
          <a:xfrm>
            <a:off x="838200" y="5064041"/>
            <a:ext cx="10789920" cy="954107"/>
          </a:xfrm>
          <a:prstGeom prst="rect">
            <a:avLst/>
          </a:prstGeom>
          <a:noFill/>
        </p:spPr>
        <p:txBody>
          <a:bodyPr wrap="square" rtlCol="0">
            <a:spAutoFit/>
          </a:bodyPr>
          <a:lstStyle/>
          <a:p>
            <a:pPr marL="457200" indent="-457200">
              <a:buFontTx/>
              <a:buChar char="-"/>
            </a:pPr>
            <a:r>
              <a:rPr lang="vi-VN" sz="2800" dirty="0">
                <a:latin typeface="Arial" panose="020B0604020202020204" pitchFamily="34" charset="0"/>
                <a:cs typeface="Arial" panose="020B0604020202020204" pitchFamily="34" charset="0"/>
              </a:rPr>
              <a:t>Tạo một ổ đĩa CDROM để backup </a:t>
            </a:r>
          </a:p>
          <a:p>
            <a:r>
              <a:rPr lang="vi-VN" sz="2800" i="1" dirty="0">
                <a:latin typeface="Arial" panose="020B0604020202020204" pitchFamily="34" charset="0"/>
                <a:cs typeface="Arial" panose="020B0604020202020204" pitchFamily="34" charset="0"/>
              </a:rPr>
              <a:t>## dd if</a:t>
            </a:r>
            <a:r>
              <a:rPr lang="en-US" sz="2800" i="1" dirty="0">
                <a:latin typeface="Arial" panose="020B0604020202020204" pitchFamily="34" charset="0"/>
                <a:cs typeface="Arial" panose="020B0604020202020204" pitchFamily="34" charset="0"/>
              </a:rPr>
              <a:t>=/dev/</a:t>
            </a:r>
            <a:r>
              <a:rPr lang="en-US" sz="2800" i="1" dirty="0" err="1">
                <a:latin typeface="Arial" panose="020B0604020202020204" pitchFamily="34" charset="0"/>
                <a:cs typeface="Arial" panose="020B0604020202020204" pitchFamily="34" charset="0"/>
              </a:rPr>
              <a:t>cdrom</a:t>
            </a:r>
            <a:r>
              <a:rPr lang="en-US" sz="2800" i="1" dirty="0">
                <a:latin typeface="Arial" panose="020B0604020202020204" pitchFamily="34" charset="0"/>
                <a:cs typeface="Arial" panose="020B0604020202020204" pitchFamily="34" charset="0"/>
              </a:rPr>
              <a:t> of=~/</a:t>
            </a:r>
            <a:r>
              <a:rPr lang="en-US" sz="2800" i="1" dirty="0" err="1">
                <a:latin typeface="Arial" panose="020B0604020202020204" pitchFamily="34" charset="0"/>
                <a:cs typeface="Arial" panose="020B0604020202020204" pitchFamily="34" charset="0"/>
              </a:rPr>
              <a:t>cdrom.iso</a:t>
            </a:r>
            <a:r>
              <a:rPr lang="en-US" sz="2800" i="1" dirty="0">
                <a:latin typeface="Arial" panose="020B0604020202020204" pitchFamily="34" charset="0"/>
                <a:cs typeface="Arial" panose="020B0604020202020204" pitchFamily="34" charset="0"/>
              </a:rPr>
              <a:t> </a:t>
            </a:r>
            <a:endParaRPr lang="vi-VN"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653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rsync</a:t>
            </a:r>
            <a:r>
              <a:rPr lang="en-US" dirty="0">
                <a:latin typeface="Times New Roman" panose="02020603050405020304" pitchFamily="18" charset="0"/>
                <a:cs typeface="Times New Roman" panose="02020603050405020304" pitchFamily="18" charset="0"/>
              </a:rPr>
              <a:t> command </a:t>
            </a:r>
          </a:p>
        </p:txBody>
      </p:sp>
      <p:sp>
        <p:nvSpPr>
          <p:cNvPr id="4" name="TextBox 3">
            <a:extLst>
              <a:ext uri="{FF2B5EF4-FFF2-40B4-BE49-F238E27FC236}">
                <a16:creationId xmlns:a16="http://schemas.microsoft.com/office/drawing/2014/main" id="{925F505D-267C-C23C-E22B-5F88A5C1BEB7}"/>
              </a:ext>
            </a:extLst>
          </p:cNvPr>
          <p:cNvSpPr txBox="1"/>
          <p:nvPr/>
        </p:nvSpPr>
        <p:spPr>
          <a:xfrm>
            <a:off x="838200" y="1418253"/>
            <a:ext cx="10599575" cy="1703030"/>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rsync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là một câu lệnh dùng để copy, backup dữ liệu, giúp đồng bộ dữ liệu như các tệp tin, các thư mục giữa hai máy tính một cách nhanh chóng, rsync copy dữ liệu theo một cách đệ quy, và cung cấp cơ chế nén tệp tin trong quá trình backup dữ liệu giúp giảm thiểu băng thông trong mạng.</a:t>
            </a:r>
          </a:p>
          <a:p>
            <a:pPr>
              <a:lnSpc>
                <a:spcPct val="150000"/>
              </a:lnSpc>
            </a:pPr>
            <a:r>
              <a:rPr lang="vi-V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Trong </a:t>
            </a:r>
            <a:r>
              <a:rPr lang="en-US" dirty="0" err="1">
                <a:latin typeface="Arial" panose="020B0604020202020204" pitchFamily="34" charset="0"/>
                <a:cs typeface="Arial" panose="020B0604020202020204" pitchFamily="34" charset="0"/>
              </a:rPr>
              <a:t>rsync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có những options như sau:</a:t>
            </a:r>
            <a:endParaRPr lang="en-US"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4BB56C8-77E0-E8AB-2A45-57DB7E0DA7D1}"/>
              </a:ext>
            </a:extLst>
          </p:cNvPr>
          <p:cNvGraphicFramePr>
            <a:graphicFrameLocks noGrp="1"/>
          </p:cNvGraphicFramePr>
          <p:nvPr>
            <p:extLst>
              <p:ext uri="{D42A27DB-BD31-4B8C-83A1-F6EECF244321}">
                <p14:modId xmlns:p14="http://schemas.microsoft.com/office/powerpoint/2010/main" val="3761857949"/>
              </p:ext>
            </p:extLst>
          </p:nvPr>
        </p:nvGraphicFramePr>
        <p:xfrm>
          <a:off x="1369527" y="3386510"/>
          <a:ext cx="8763518" cy="2776789"/>
        </p:xfrm>
        <a:graphic>
          <a:graphicData uri="http://schemas.openxmlformats.org/drawingml/2006/table">
            <a:tbl>
              <a:tblPr firstRow="1" bandRow="1">
                <a:tableStyleId>{5C22544A-7EE6-4342-B048-85BDC9FD1C3A}</a:tableStyleId>
              </a:tblPr>
              <a:tblGrid>
                <a:gridCol w="2903893">
                  <a:extLst>
                    <a:ext uri="{9D8B030D-6E8A-4147-A177-3AD203B41FA5}">
                      <a16:colId xmlns:a16="http://schemas.microsoft.com/office/drawing/2014/main" val="3582695322"/>
                    </a:ext>
                  </a:extLst>
                </a:gridCol>
                <a:gridCol w="5859625">
                  <a:extLst>
                    <a:ext uri="{9D8B030D-6E8A-4147-A177-3AD203B41FA5}">
                      <a16:colId xmlns:a16="http://schemas.microsoft.com/office/drawing/2014/main" val="297226680"/>
                    </a:ext>
                  </a:extLst>
                </a:gridCol>
              </a:tblGrid>
              <a:tr h="431698">
                <a:tc>
                  <a:txBody>
                    <a:bodyPr/>
                    <a:lstStyle/>
                    <a:p>
                      <a:pPr algn="ctr"/>
                      <a:r>
                        <a:rPr lang="vi-VN" dirty="0"/>
                        <a:t>Options</a:t>
                      </a:r>
                      <a:endParaRPr lang="en-US" dirty="0"/>
                    </a:p>
                  </a:txBody>
                  <a:tcPr/>
                </a:tc>
                <a:tc>
                  <a:txBody>
                    <a:bodyPr/>
                    <a:lstStyle/>
                    <a:p>
                      <a:pPr algn="ctr"/>
                      <a:r>
                        <a:rPr lang="vi-VN" dirty="0"/>
                        <a:t>Mục đích </a:t>
                      </a:r>
                      <a:endParaRPr lang="en-US" dirty="0"/>
                    </a:p>
                  </a:txBody>
                  <a:tcPr/>
                </a:tc>
                <a:extLst>
                  <a:ext uri="{0D108BD9-81ED-4DB2-BD59-A6C34878D82A}">
                    <a16:rowId xmlns:a16="http://schemas.microsoft.com/office/drawing/2014/main" val="3540039518"/>
                  </a:ext>
                </a:extLst>
              </a:tr>
              <a:tr h="568337">
                <a:tc>
                  <a:txBody>
                    <a:bodyPr/>
                    <a:lstStyle/>
                    <a:p>
                      <a:r>
                        <a:rPr lang="vi-VN" dirty="0"/>
                        <a:t>-a</a:t>
                      </a:r>
                      <a:endParaRPr lang="en-US" dirty="0"/>
                    </a:p>
                  </a:txBody>
                  <a:tcPr/>
                </a:tc>
                <a:tc>
                  <a:txBody>
                    <a:bodyPr/>
                    <a:lstStyle/>
                    <a:p>
                      <a:r>
                        <a:rPr lang="vi-VN" dirty="0"/>
                        <a:t>Đồng bộ các thư mục và các file một cách đệ quy</a:t>
                      </a:r>
                      <a:endParaRPr lang="en-US" dirty="0"/>
                    </a:p>
                  </a:txBody>
                  <a:tcPr/>
                </a:tc>
                <a:extLst>
                  <a:ext uri="{0D108BD9-81ED-4DB2-BD59-A6C34878D82A}">
                    <a16:rowId xmlns:a16="http://schemas.microsoft.com/office/drawing/2014/main" val="1248240297"/>
                  </a:ext>
                </a:extLst>
              </a:tr>
              <a:tr h="568337">
                <a:tc>
                  <a:txBody>
                    <a:bodyPr/>
                    <a:lstStyle/>
                    <a:p>
                      <a:r>
                        <a:rPr lang="vi-VN" dirty="0"/>
                        <a:t>-v</a:t>
                      </a:r>
                      <a:endParaRPr lang="en-US" dirty="0"/>
                    </a:p>
                  </a:txBody>
                  <a:tcPr/>
                </a:tc>
                <a:tc>
                  <a:txBody>
                    <a:bodyPr/>
                    <a:lstStyle/>
                    <a:p>
                      <a:r>
                        <a:rPr lang="vi-VN" dirty="0"/>
                        <a:t>Bật chế độ Verbose</a:t>
                      </a:r>
                      <a:endParaRPr lang="en-US" dirty="0"/>
                    </a:p>
                  </a:txBody>
                  <a:tcPr/>
                </a:tc>
                <a:extLst>
                  <a:ext uri="{0D108BD9-81ED-4DB2-BD59-A6C34878D82A}">
                    <a16:rowId xmlns:a16="http://schemas.microsoft.com/office/drawing/2014/main" val="2402836260"/>
                  </a:ext>
                </a:extLst>
              </a:tr>
              <a:tr h="568337">
                <a:tc>
                  <a:txBody>
                    <a:bodyPr/>
                    <a:lstStyle/>
                    <a:p>
                      <a:r>
                        <a:rPr lang="vi-VN" dirty="0"/>
                        <a:t>-e</a:t>
                      </a:r>
                      <a:endParaRPr lang="en-US" dirty="0"/>
                    </a:p>
                  </a:txBody>
                  <a:tcPr/>
                </a:tc>
                <a:tc>
                  <a:txBody>
                    <a:bodyPr/>
                    <a:lstStyle/>
                    <a:p>
                      <a:r>
                        <a:rPr lang="vi-VN" dirty="0"/>
                        <a:t>Cho phép chọn một remote shell khác (thông qua ssh)</a:t>
                      </a:r>
                      <a:endParaRPr lang="en-US" dirty="0"/>
                    </a:p>
                  </a:txBody>
                  <a:tcPr/>
                </a:tc>
                <a:extLst>
                  <a:ext uri="{0D108BD9-81ED-4DB2-BD59-A6C34878D82A}">
                    <a16:rowId xmlns:a16="http://schemas.microsoft.com/office/drawing/2014/main" val="3857371030"/>
                  </a:ext>
                </a:extLst>
              </a:tr>
              <a:tr h="568337">
                <a:tc>
                  <a:txBody>
                    <a:bodyPr/>
                    <a:lstStyle/>
                    <a:p>
                      <a:r>
                        <a:rPr lang="vi-VN" dirty="0"/>
                        <a:t>-P</a:t>
                      </a:r>
                      <a:endParaRPr lang="en-US" dirty="0"/>
                    </a:p>
                  </a:txBody>
                  <a:tcPr/>
                </a:tc>
                <a:tc>
                  <a:txBody>
                    <a:bodyPr/>
                    <a:lstStyle/>
                    <a:p>
                      <a:r>
                        <a:rPr lang="vi-VN" dirty="0"/>
                        <a:t>Cung cấp thanh trạng thái diễn tả quá trình đồng bộ các thư mục</a:t>
                      </a:r>
                      <a:endParaRPr lang="en-US" dirty="0"/>
                    </a:p>
                  </a:txBody>
                  <a:tcPr/>
                </a:tc>
                <a:extLst>
                  <a:ext uri="{0D108BD9-81ED-4DB2-BD59-A6C34878D82A}">
                    <a16:rowId xmlns:a16="http://schemas.microsoft.com/office/drawing/2014/main" val="3509159300"/>
                  </a:ext>
                </a:extLst>
              </a:tr>
            </a:tbl>
          </a:graphicData>
        </a:graphic>
      </p:graphicFrame>
    </p:spTree>
    <p:extLst>
      <p:ext uri="{BB962C8B-B14F-4D97-AF65-F5344CB8AC3E}">
        <p14:creationId xmlns:p14="http://schemas.microsoft.com/office/powerpoint/2010/main" val="2000842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rsync</a:t>
            </a:r>
            <a:r>
              <a:rPr lang="en-US" dirty="0">
                <a:latin typeface="Times New Roman" panose="02020603050405020304" pitchFamily="18" charset="0"/>
                <a:cs typeface="Times New Roman" panose="02020603050405020304" pitchFamily="18" charset="0"/>
              </a:rPr>
              <a:t> command </a:t>
            </a:r>
          </a:p>
        </p:txBody>
      </p:sp>
      <p:sp>
        <p:nvSpPr>
          <p:cNvPr id="4" name="TextBox 3">
            <a:extLst>
              <a:ext uri="{FF2B5EF4-FFF2-40B4-BE49-F238E27FC236}">
                <a16:creationId xmlns:a16="http://schemas.microsoft.com/office/drawing/2014/main" id="{925F505D-267C-C23C-E22B-5F88A5C1BEB7}"/>
              </a:ext>
            </a:extLst>
          </p:cNvPr>
          <p:cNvSpPr txBox="1"/>
          <p:nvPr/>
        </p:nvSpPr>
        <p:spPr>
          <a:xfrm>
            <a:off x="796212" y="1466754"/>
            <a:ext cx="10599575" cy="872034"/>
          </a:xfrm>
          <a:prstGeom prst="rect">
            <a:avLst/>
          </a:prstGeom>
          <a:noFill/>
        </p:spPr>
        <p:txBody>
          <a:bodyPr wrap="square" rtlCol="0">
            <a:spAutoFit/>
          </a:bodyPr>
          <a:lstStyle/>
          <a:p>
            <a:pPr>
              <a:lnSpc>
                <a:spcPct val="150000"/>
              </a:lnSpc>
            </a:pPr>
            <a:r>
              <a:rPr lang="vi-VN" dirty="0">
                <a:latin typeface="Arial" panose="020B0604020202020204" pitchFamily="34" charset="0"/>
                <a:cs typeface="Arial" panose="020B0604020202020204" pitchFamily="34" charset="0"/>
              </a:rPr>
              <a:t>- Thực hiện đồng bộ hóa dữ liệu từ remote server đến local host:</a:t>
            </a:r>
          </a:p>
          <a:p>
            <a:pPr>
              <a:lnSpc>
                <a:spcPct val="150000"/>
              </a:lnSpc>
            </a:pPr>
            <a:r>
              <a:rPr lang="vi-VN" dirty="0">
                <a:latin typeface="Arial" panose="020B0604020202020204" pitchFamily="34" charset="0"/>
                <a:cs typeface="Arial" panose="020B0604020202020204" pitchFamily="34" charset="0"/>
              </a:rPr>
              <a:t>## </a:t>
            </a:r>
            <a:r>
              <a:rPr lang="vi-VN" i="1" dirty="0">
                <a:latin typeface="Arial" panose="020B0604020202020204" pitchFamily="34" charset="0"/>
                <a:cs typeface="Arial" panose="020B0604020202020204" pitchFamily="34" charset="0"/>
              </a:rPr>
              <a:t>rsync –avP –e ‘ssh –i path-to-publickey’ username@hostname:</a:t>
            </a:r>
            <a:r>
              <a:rPr lang="vi-VN" b="1" i="1" dirty="0">
                <a:latin typeface="Arial" panose="020B0604020202020204" pitchFamily="34" charset="0"/>
                <a:cs typeface="Arial" panose="020B0604020202020204" pitchFamily="34" charset="0"/>
              </a:rPr>
              <a:t>path-to-directory</a:t>
            </a:r>
            <a:r>
              <a:rPr lang="vi-VN" i="1" dirty="0">
                <a:latin typeface="Arial" panose="020B0604020202020204" pitchFamily="34" charset="0"/>
                <a:cs typeface="Arial" panose="020B0604020202020204" pitchFamily="34" charset="0"/>
              </a:rPr>
              <a:t> </a:t>
            </a:r>
            <a:r>
              <a:rPr lang="vi-VN" b="1" i="1" dirty="0">
                <a:latin typeface="Arial" panose="020B0604020202020204" pitchFamily="34" charset="0"/>
                <a:cs typeface="Arial" panose="020B0604020202020204" pitchFamily="34" charset="0"/>
              </a:rPr>
              <a:t>local-palth</a:t>
            </a:r>
            <a:endParaRPr lang="en-US" b="1" i="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B057559-B7C9-4326-D538-9E60713C5599}"/>
              </a:ext>
            </a:extLst>
          </p:cNvPr>
          <p:cNvPicPr>
            <a:picLocks noChangeAspect="1"/>
          </p:cNvPicPr>
          <p:nvPr/>
        </p:nvPicPr>
        <p:blipFill>
          <a:blip r:embed="rId2"/>
          <a:stretch>
            <a:fillRect/>
          </a:stretch>
        </p:blipFill>
        <p:spPr>
          <a:xfrm>
            <a:off x="2396642" y="2474089"/>
            <a:ext cx="6348524" cy="4223325"/>
          </a:xfrm>
          <a:prstGeom prst="rect">
            <a:avLst/>
          </a:prstGeom>
        </p:spPr>
      </p:pic>
    </p:spTree>
    <p:extLst>
      <p:ext uri="{BB962C8B-B14F-4D97-AF65-F5344CB8AC3E}">
        <p14:creationId xmlns:p14="http://schemas.microsoft.com/office/powerpoint/2010/main" val="253216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rsync</a:t>
            </a:r>
            <a:r>
              <a:rPr lang="en-US" dirty="0">
                <a:latin typeface="Times New Roman" panose="02020603050405020304" pitchFamily="18" charset="0"/>
                <a:cs typeface="Times New Roman" panose="02020603050405020304" pitchFamily="18" charset="0"/>
              </a:rPr>
              <a:t> command </a:t>
            </a:r>
          </a:p>
        </p:txBody>
      </p:sp>
      <p:sp>
        <p:nvSpPr>
          <p:cNvPr id="4" name="TextBox 3">
            <a:extLst>
              <a:ext uri="{FF2B5EF4-FFF2-40B4-BE49-F238E27FC236}">
                <a16:creationId xmlns:a16="http://schemas.microsoft.com/office/drawing/2014/main" id="{925F505D-267C-C23C-E22B-5F88A5C1BEB7}"/>
              </a:ext>
            </a:extLst>
          </p:cNvPr>
          <p:cNvSpPr txBox="1"/>
          <p:nvPr/>
        </p:nvSpPr>
        <p:spPr>
          <a:xfrm>
            <a:off x="838200" y="1690688"/>
            <a:ext cx="10599575" cy="369332"/>
          </a:xfrm>
          <a:prstGeom prst="rect">
            <a:avLst/>
          </a:prstGeom>
          <a:noFill/>
        </p:spPr>
        <p:txBody>
          <a:bodyPr wrap="square" rtlCol="0">
            <a:spAutoFit/>
          </a:bodyPr>
          <a:lstStyle/>
          <a:p>
            <a:r>
              <a:rPr lang="vi-VN" dirty="0">
                <a:latin typeface="Arial" panose="020B0604020202020204" pitchFamily="34" charset="0"/>
                <a:cs typeface="Arial" panose="020B0604020202020204" pitchFamily="34" charset="0"/>
              </a:rPr>
              <a:t>- Thực hiện đồng bộ hóa dữ liệu bằng rsync thông qua crontab</a:t>
            </a:r>
          </a:p>
        </p:txBody>
      </p:sp>
      <p:pic>
        <p:nvPicPr>
          <p:cNvPr id="5" name="Picture 4">
            <a:extLst>
              <a:ext uri="{FF2B5EF4-FFF2-40B4-BE49-F238E27FC236}">
                <a16:creationId xmlns:a16="http://schemas.microsoft.com/office/drawing/2014/main" id="{08556A13-BF7F-64DB-3DBE-59F83B6DA6B0}"/>
              </a:ext>
            </a:extLst>
          </p:cNvPr>
          <p:cNvPicPr>
            <a:picLocks noChangeAspect="1"/>
          </p:cNvPicPr>
          <p:nvPr/>
        </p:nvPicPr>
        <p:blipFill>
          <a:blip r:embed="rId2"/>
          <a:stretch>
            <a:fillRect/>
          </a:stretch>
        </p:blipFill>
        <p:spPr>
          <a:xfrm>
            <a:off x="1078937" y="2457499"/>
            <a:ext cx="8155434" cy="762356"/>
          </a:xfrm>
          <a:prstGeom prst="rect">
            <a:avLst/>
          </a:prstGeom>
        </p:spPr>
      </p:pic>
      <p:pic>
        <p:nvPicPr>
          <p:cNvPr id="7" name="Picture 6">
            <a:extLst>
              <a:ext uri="{FF2B5EF4-FFF2-40B4-BE49-F238E27FC236}">
                <a16:creationId xmlns:a16="http://schemas.microsoft.com/office/drawing/2014/main" id="{BFA8BA27-6517-7935-EE2D-33BA17E76823}"/>
              </a:ext>
            </a:extLst>
          </p:cNvPr>
          <p:cNvPicPr>
            <a:picLocks noChangeAspect="1"/>
          </p:cNvPicPr>
          <p:nvPr/>
        </p:nvPicPr>
        <p:blipFill>
          <a:blip r:embed="rId3"/>
          <a:stretch>
            <a:fillRect/>
          </a:stretch>
        </p:blipFill>
        <p:spPr>
          <a:xfrm>
            <a:off x="1036784" y="4053637"/>
            <a:ext cx="4895497" cy="1199299"/>
          </a:xfrm>
          <a:prstGeom prst="rect">
            <a:avLst/>
          </a:prstGeom>
        </p:spPr>
      </p:pic>
      <p:pic>
        <p:nvPicPr>
          <p:cNvPr id="9" name="Picture 8">
            <a:extLst>
              <a:ext uri="{FF2B5EF4-FFF2-40B4-BE49-F238E27FC236}">
                <a16:creationId xmlns:a16="http://schemas.microsoft.com/office/drawing/2014/main" id="{CBD9158E-A844-B203-BA7D-C21C24456555}"/>
              </a:ext>
            </a:extLst>
          </p:cNvPr>
          <p:cNvPicPr>
            <a:picLocks noChangeAspect="1"/>
          </p:cNvPicPr>
          <p:nvPr/>
        </p:nvPicPr>
        <p:blipFill>
          <a:blip r:embed="rId4"/>
          <a:stretch>
            <a:fillRect/>
          </a:stretch>
        </p:blipFill>
        <p:spPr>
          <a:xfrm>
            <a:off x="6346161" y="4317976"/>
            <a:ext cx="5269770" cy="934959"/>
          </a:xfrm>
          <a:prstGeom prst="rect">
            <a:avLst/>
          </a:prstGeom>
        </p:spPr>
      </p:pic>
    </p:spTree>
    <p:extLst>
      <p:ext uri="{BB962C8B-B14F-4D97-AF65-F5344CB8AC3E}">
        <p14:creationId xmlns:p14="http://schemas.microsoft.com/office/powerpoint/2010/main" val="118702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 Tape archiver (tar)</a:t>
            </a:r>
            <a:endParaRPr lang="en-US" dirty="0"/>
          </a:p>
        </p:txBody>
      </p:sp>
      <p:sp>
        <p:nvSpPr>
          <p:cNvPr id="3" name="Content Placeholder 2"/>
          <p:cNvSpPr>
            <a:spLocks noGrp="1"/>
          </p:cNvSpPr>
          <p:nvPr>
            <p:ph idx="1"/>
          </p:nvPr>
        </p:nvSpPr>
        <p:spPr/>
        <p:txBody>
          <a:bodyPr>
            <a:normAutofit/>
          </a:bodyPr>
          <a:lstStyle/>
          <a:p>
            <a:pPr>
              <a:lnSpc>
                <a:spcPct val="150000"/>
              </a:lnSpc>
              <a:buFontTx/>
              <a:buChar char="-"/>
            </a:pPr>
            <a:r>
              <a:rPr lang="vi-VN" sz="2000" i="1" dirty="0"/>
              <a:t>tar</a:t>
            </a:r>
            <a:r>
              <a:rPr lang="vi-VN" sz="2000" dirty="0"/>
              <a:t> command: dùng để nhóm một tập các file thành một tập duy nhất được gọi là tarball, có đuôi </a:t>
            </a:r>
            <a:r>
              <a:rPr lang="vi-VN" sz="2000" i="1" dirty="0"/>
              <a:t>.tar </a:t>
            </a:r>
            <a:r>
              <a:rPr lang="vi-VN" sz="2000" dirty="0"/>
              <a:t>ở đằng sau tên. </a:t>
            </a:r>
          </a:p>
          <a:p>
            <a:pPr marL="0" indent="0">
              <a:lnSpc>
                <a:spcPct val="150000"/>
              </a:lnSpc>
              <a:buNone/>
            </a:pPr>
            <a:endParaRPr lang="en-US" sz="2000" dirty="0"/>
          </a:p>
        </p:txBody>
      </p:sp>
      <p:pic>
        <p:nvPicPr>
          <p:cNvPr id="4" name="Picture 3"/>
          <p:cNvPicPr>
            <a:picLocks noChangeAspect="1"/>
          </p:cNvPicPr>
          <p:nvPr/>
        </p:nvPicPr>
        <p:blipFill>
          <a:blip r:embed="rId2"/>
          <a:stretch>
            <a:fillRect/>
          </a:stretch>
        </p:blipFill>
        <p:spPr>
          <a:xfrm>
            <a:off x="983106" y="3143328"/>
            <a:ext cx="6868579" cy="1653116"/>
          </a:xfrm>
          <a:prstGeom prst="rect">
            <a:avLst/>
          </a:prstGeom>
        </p:spPr>
      </p:pic>
    </p:spTree>
    <p:extLst>
      <p:ext uri="{BB962C8B-B14F-4D97-AF65-F5344CB8AC3E}">
        <p14:creationId xmlns:p14="http://schemas.microsoft.com/office/powerpoint/2010/main" val="3606188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IV. Scp command</a:t>
            </a:r>
            <a:endParaRPr lang="en-US" dirty="0"/>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 </a:t>
            </a:r>
            <a:r>
              <a:rPr lang="vi-VN" sz="1800" dirty="0">
                <a:latin typeface="Arial" panose="020B0604020202020204" pitchFamily="34" charset="0"/>
                <a:cs typeface="Arial" panose="020B0604020202020204" pitchFamily="34" charset="0"/>
              </a:rPr>
              <a:t>scp là một lệnh copy dữ liệu từ một host này sang một host khác thông qua cơ chế ssh để truyền dữ liệu.</a:t>
            </a:r>
          </a:p>
          <a:p>
            <a:pPr marL="0" indent="0">
              <a:buNone/>
            </a:pPr>
            <a:r>
              <a:rPr lang="vi-VN" sz="1800" dirty="0">
                <a:latin typeface="Arial" panose="020B0604020202020204" pitchFamily="34" charset="0"/>
                <a:cs typeface="Arial" panose="020B0604020202020204" pitchFamily="34" charset="0"/>
              </a:rPr>
              <a:t>- scp trong linux thường được sử dụng trong 3 trường hợp:</a:t>
            </a:r>
          </a:p>
          <a:p>
            <a:pPr marL="0" indent="0">
              <a:buNone/>
            </a:pPr>
            <a:r>
              <a:rPr lang="vi-VN" sz="1800" dirty="0">
                <a:latin typeface="Arial" panose="020B0604020202020204" pitchFamily="34" charset="0"/>
                <a:cs typeface="Arial" panose="020B0604020202020204" pitchFamily="34" charset="0"/>
              </a:rPr>
              <a:t>+ Khi muốn copy dữ liệu từ remote server về local host.</a:t>
            </a:r>
          </a:p>
          <a:p>
            <a:pPr marL="0" indent="0">
              <a:buNone/>
            </a:pPr>
            <a:r>
              <a:rPr lang="vi-VN" sz="1800" dirty="0">
                <a:latin typeface="Arial" panose="020B0604020202020204" pitchFamily="34" charset="0"/>
                <a:cs typeface="Arial" panose="020B0604020202020204" pitchFamily="34" charset="0"/>
              </a:rPr>
              <a:t>+ Khi muốn copy dữ liệu từ local host lên remote server.</a:t>
            </a:r>
          </a:p>
          <a:p>
            <a:pPr marL="0" indent="0">
              <a:buNone/>
            </a:pPr>
            <a:r>
              <a:rPr lang="vi-VN" sz="1800" dirty="0">
                <a:latin typeface="Arial" panose="020B0604020202020204" pitchFamily="34" charset="0"/>
                <a:cs typeface="Arial" panose="020B0604020202020204" pitchFamily="34" charset="0"/>
              </a:rPr>
              <a:t>+ Khi muốn copy dữ liệu từ remote server này sang remote server khác.</a:t>
            </a:r>
          </a:p>
          <a:p>
            <a:pPr marL="0" indent="0">
              <a:buNone/>
            </a:pPr>
            <a:r>
              <a:rPr lang="vi-VN" sz="1800" dirty="0">
                <a:latin typeface="Arial" panose="020B0604020202020204" pitchFamily="34" charset="0"/>
                <a:cs typeface="Arial" panose="020B0604020202020204" pitchFamily="34" charset="0"/>
              </a:rPr>
              <a:t>- scp syntax:</a:t>
            </a:r>
          </a:p>
          <a:p>
            <a:pPr marL="0" indent="0">
              <a:buNone/>
            </a:pPr>
            <a:r>
              <a:rPr lang="vi-VN" sz="1800" dirty="0">
                <a:latin typeface="Arial" panose="020B0604020202020204" pitchFamily="34" charset="0"/>
                <a:cs typeface="Arial" panose="020B0604020202020204" pitchFamily="34" charset="0"/>
              </a:rPr>
              <a:t>## </a:t>
            </a:r>
            <a:r>
              <a:rPr lang="vi-VN" sz="1800" i="1" dirty="0">
                <a:latin typeface="Arial" panose="020B0604020202020204" pitchFamily="34" charset="0"/>
                <a:cs typeface="Arial" panose="020B0604020202020204" pitchFamily="34" charset="0"/>
              </a:rPr>
              <a:t>scp [options] [username1@hostname1]:file1 [username2@hostname2]:file2</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51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IV. Scp command</a:t>
            </a:r>
            <a:endParaRPr lang="en-US" dirty="0"/>
          </a:p>
        </p:txBody>
      </p:sp>
      <p:sp>
        <p:nvSpPr>
          <p:cNvPr id="3" name="Content Placeholder 2"/>
          <p:cNvSpPr>
            <a:spLocks noGrp="1"/>
          </p:cNvSpPr>
          <p:nvPr>
            <p:ph idx="1"/>
          </p:nvPr>
        </p:nvSpPr>
        <p:spPr/>
        <p:txBody>
          <a:bodyPr/>
          <a:lstStyle/>
          <a:p>
            <a:pPr marL="0" indent="0">
              <a:buNone/>
            </a:pPr>
            <a:r>
              <a:rPr lang="vi-VN" dirty="0">
                <a:latin typeface="Arial" panose="020B0604020202020204" pitchFamily="34" charset="0"/>
                <a:cs typeface="Arial" panose="020B0604020202020204" pitchFamily="34" charset="0"/>
              </a:rPr>
              <a:t>- </a:t>
            </a:r>
            <a:r>
              <a:rPr lang="vi-VN" sz="1800" dirty="0">
                <a:latin typeface="Arial" panose="020B0604020202020204" pitchFamily="34" charset="0"/>
                <a:cs typeface="Arial" panose="020B0604020202020204" pitchFamily="34" charset="0"/>
              </a:rPr>
              <a:t>Các options hay được sử dụng trong scp:</a:t>
            </a:r>
            <a:endParaRPr lang="en-US" sz="18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B5A9254-4DA7-549F-C2BD-281AF774717A}"/>
              </a:ext>
            </a:extLst>
          </p:cNvPr>
          <p:cNvGraphicFramePr>
            <a:graphicFrameLocks noGrp="1"/>
          </p:cNvGraphicFramePr>
          <p:nvPr>
            <p:extLst>
              <p:ext uri="{D42A27DB-BD31-4B8C-83A1-F6EECF244321}">
                <p14:modId xmlns:p14="http://schemas.microsoft.com/office/powerpoint/2010/main" val="2604416682"/>
              </p:ext>
            </p:extLst>
          </p:nvPr>
        </p:nvGraphicFramePr>
        <p:xfrm>
          <a:off x="1761411" y="2580865"/>
          <a:ext cx="8138368" cy="3256355"/>
        </p:xfrm>
        <a:graphic>
          <a:graphicData uri="http://schemas.openxmlformats.org/drawingml/2006/table">
            <a:tbl>
              <a:tblPr firstRow="1" bandRow="1">
                <a:tableStyleId>{5C22544A-7EE6-4342-B048-85BDC9FD1C3A}</a:tableStyleId>
              </a:tblPr>
              <a:tblGrid>
                <a:gridCol w="4069184">
                  <a:extLst>
                    <a:ext uri="{9D8B030D-6E8A-4147-A177-3AD203B41FA5}">
                      <a16:colId xmlns:a16="http://schemas.microsoft.com/office/drawing/2014/main" val="188210049"/>
                    </a:ext>
                  </a:extLst>
                </a:gridCol>
                <a:gridCol w="4069184">
                  <a:extLst>
                    <a:ext uri="{9D8B030D-6E8A-4147-A177-3AD203B41FA5}">
                      <a16:colId xmlns:a16="http://schemas.microsoft.com/office/drawing/2014/main" val="203500166"/>
                    </a:ext>
                  </a:extLst>
                </a:gridCol>
              </a:tblGrid>
              <a:tr h="651271">
                <a:tc>
                  <a:txBody>
                    <a:bodyPr/>
                    <a:lstStyle/>
                    <a:p>
                      <a:pPr algn="ctr"/>
                      <a:r>
                        <a:rPr lang="vi-VN" dirty="0"/>
                        <a:t>Options</a:t>
                      </a:r>
                      <a:endParaRPr lang="en-US" dirty="0"/>
                    </a:p>
                  </a:txBody>
                  <a:tcPr/>
                </a:tc>
                <a:tc>
                  <a:txBody>
                    <a:bodyPr/>
                    <a:lstStyle/>
                    <a:p>
                      <a:pPr algn="ctr"/>
                      <a:r>
                        <a:rPr lang="vi-VN" dirty="0"/>
                        <a:t>Mục đích</a:t>
                      </a:r>
                      <a:endParaRPr lang="en-US" dirty="0"/>
                    </a:p>
                  </a:txBody>
                  <a:tcPr/>
                </a:tc>
                <a:extLst>
                  <a:ext uri="{0D108BD9-81ED-4DB2-BD59-A6C34878D82A}">
                    <a16:rowId xmlns:a16="http://schemas.microsoft.com/office/drawing/2014/main" val="596138981"/>
                  </a:ext>
                </a:extLst>
              </a:tr>
              <a:tr h="651271">
                <a:tc>
                  <a:txBody>
                    <a:bodyPr/>
                    <a:lstStyle/>
                    <a:p>
                      <a:r>
                        <a:rPr lang="vi-VN" dirty="0"/>
                        <a:t>-p</a:t>
                      </a:r>
                      <a:endParaRPr lang="en-US" dirty="0"/>
                    </a:p>
                  </a:txBody>
                  <a:tcPr/>
                </a:tc>
                <a:tc>
                  <a:txBody>
                    <a:bodyPr/>
                    <a:lstStyle/>
                    <a:p>
                      <a:r>
                        <a:rPr lang="vi-VN" dirty="0"/>
                        <a:t>Chỉ định port để thực hiện phiên kết nối</a:t>
                      </a:r>
                      <a:endParaRPr lang="en-US" dirty="0"/>
                    </a:p>
                  </a:txBody>
                  <a:tcPr/>
                </a:tc>
                <a:extLst>
                  <a:ext uri="{0D108BD9-81ED-4DB2-BD59-A6C34878D82A}">
                    <a16:rowId xmlns:a16="http://schemas.microsoft.com/office/drawing/2014/main" val="500937953"/>
                  </a:ext>
                </a:extLst>
              </a:tr>
              <a:tr h="651271">
                <a:tc>
                  <a:txBody>
                    <a:bodyPr/>
                    <a:lstStyle/>
                    <a:p>
                      <a:r>
                        <a:rPr lang="vi-VN" dirty="0"/>
                        <a:t>-i</a:t>
                      </a:r>
                      <a:endParaRPr lang="en-US" dirty="0"/>
                    </a:p>
                  </a:txBody>
                  <a:tcPr/>
                </a:tc>
                <a:tc>
                  <a:txBody>
                    <a:bodyPr/>
                    <a:lstStyle/>
                    <a:p>
                      <a:r>
                        <a:rPr lang="vi-VN" dirty="0"/>
                        <a:t>Chỉ định tệp tin publickey để thực hiện kết nối</a:t>
                      </a:r>
                      <a:endParaRPr lang="en-US" dirty="0"/>
                    </a:p>
                  </a:txBody>
                  <a:tcPr/>
                </a:tc>
                <a:extLst>
                  <a:ext uri="{0D108BD9-81ED-4DB2-BD59-A6C34878D82A}">
                    <a16:rowId xmlns:a16="http://schemas.microsoft.com/office/drawing/2014/main" val="1977128722"/>
                  </a:ext>
                </a:extLst>
              </a:tr>
              <a:tr h="651271">
                <a:tc>
                  <a:txBody>
                    <a:bodyPr/>
                    <a:lstStyle/>
                    <a:p>
                      <a:r>
                        <a:rPr lang="vi-VN" dirty="0"/>
                        <a:t>-C</a:t>
                      </a:r>
                      <a:endParaRPr lang="en-US" dirty="0"/>
                    </a:p>
                  </a:txBody>
                  <a:tcPr/>
                </a:tc>
                <a:tc>
                  <a:txBody>
                    <a:bodyPr/>
                    <a:lstStyle/>
                    <a:p>
                      <a:r>
                        <a:rPr lang="vi-VN" dirty="0"/>
                        <a:t>Nén file trong suốt phiên truyền</a:t>
                      </a:r>
                      <a:endParaRPr lang="en-US" dirty="0"/>
                    </a:p>
                  </a:txBody>
                  <a:tcPr/>
                </a:tc>
                <a:extLst>
                  <a:ext uri="{0D108BD9-81ED-4DB2-BD59-A6C34878D82A}">
                    <a16:rowId xmlns:a16="http://schemas.microsoft.com/office/drawing/2014/main" val="1760260375"/>
                  </a:ext>
                </a:extLst>
              </a:tr>
              <a:tr h="651271">
                <a:tc>
                  <a:txBody>
                    <a:bodyPr/>
                    <a:lstStyle/>
                    <a:p>
                      <a:r>
                        <a:rPr lang="vi-VN" dirty="0"/>
                        <a:t>-q</a:t>
                      </a:r>
                      <a:endParaRPr lang="en-US" dirty="0"/>
                    </a:p>
                  </a:txBody>
                  <a:tcPr/>
                </a:tc>
                <a:tc>
                  <a:txBody>
                    <a:bodyPr/>
                    <a:lstStyle/>
                    <a:p>
                      <a:r>
                        <a:rPr lang="vi-VN" dirty="0"/>
                        <a:t>Không hiển thị tin nhắn hay quá trình trong  phiên truyền</a:t>
                      </a:r>
                      <a:endParaRPr lang="en-US" dirty="0"/>
                    </a:p>
                  </a:txBody>
                  <a:tcPr/>
                </a:tc>
                <a:extLst>
                  <a:ext uri="{0D108BD9-81ED-4DB2-BD59-A6C34878D82A}">
                    <a16:rowId xmlns:a16="http://schemas.microsoft.com/office/drawing/2014/main" val="284100253"/>
                  </a:ext>
                </a:extLst>
              </a:tr>
            </a:tbl>
          </a:graphicData>
        </a:graphic>
      </p:graphicFrame>
    </p:spTree>
    <p:extLst>
      <p:ext uri="{BB962C8B-B14F-4D97-AF65-F5344CB8AC3E}">
        <p14:creationId xmlns:p14="http://schemas.microsoft.com/office/powerpoint/2010/main" val="100004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IV. Scp command</a:t>
            </a:r>
            <a:endParaRPr lang="en-US" dirty="0"/>
          </a:p>
        </p:txBody>
      </p:sp>
      <p:pic>
        <p:nvPicPr>
          <p:cNvPr id="6" name="Content Placeholder 5">
            <a:extLst>
              <a:ext uri="{FF2B5EF4-FFF2-40B4-BE49-F238E27FC236}">
                <a16:creationId xmlns:a16="http://schemas.microsoft.com/office/drawing/2014/main" id="{84FAFF49-2C9C-2F4B-79CE-361A66164DF6}"/>
              </a:ext>
            </a:extLst>
          </p:cNvPr>
          <p:cNvPicPr>
            <a:picLocks noGrp="1" noChangeAspect="1"/>
          </p:cNvPicPr>
          <p:nvPr>
            <p:ph idx="1"/>
          </p:nvPr>
        </p:nvPicPr>
        <p:blipFill>
          <a:blip r:embed="rId2"/>
          <a:stretch>
            <a:fillRect/>
          </a:stretch>
        </p:blipFill>
        <p:spPr>
          <a:xfrm>
            <a:off x="1065733" y="2063234"/>
            <a:ext cx="8708572" cy="1176077"/>
          </a:xfrm>
        </p:spPr>
      </p:pic>
      <p:pic>
        <p:nvPicPr>
          <p:cNvPr id="8" name="Picture 7">
            <a:extLst>
              <a:ext uri="{FF2B5EF4-FFF2-40B4-BE49-F238E27FC236}">
                <a16:creationId xmlns:a16="http://schemas.microsoft.com/office/drawing/2014/main" id="{599F4E80-CAC5-4B22-FC8E-C80F5CE68814}"/>
              </a:ext>
            </a:extLst>
          </p:cNvPr>
          <p:cNvPicPr>
            <a:picLocks noChangeAspect="1"/>
          </p:cNvPicPr>
          <p:nvPr/>
        </p:nvPicPr>
        <p:blipFill>
          <a:blip r:embed="rId3"/>
          <a:stretch>
            <a:fillRect/>
          </a:stretch>
        </p:blipFill>
        <p:spPr>
          <a:xfrm>
            <a:off x="2093976" y="4357991"/>
            <a:ext cx="7171041" cy="883997"/>
          </a:xfrm>
          <a:prstGeom prst="rect">
            <a:avLst/>
          </a:prstGeom>
        </p:spPr>
      </p:pic>
      <p:cxnSp>
        <p:nvCxnSpPr>
          <p:cNvPr id="10" name="Straight Arrow Connector 9">
            <a:extLst>
              <a:ext uri="{FF2B5EF4-FFF2-40B4-BE49-F238E27FC236}">
                <a16:creationId xmlns:a16="http://schemas.microsoft.com/office/drawing/2014/main" id="{CADCE31B-22A3-99F0-21DF-CCC0D2E8FB64}"/>
              </a:ext>
            </a:extLst>
          </p:cNvPr>
          <p:cNvCxnSpPr>
            <a:stCxn id="6" idx="2"/>
          </p:cNvCxnSpPr>
          <p:nvPr/>
        </p:nvCxnSpPr>
        <p:spPr>
          <a:xfrm>
            <a:off x="5420019" y="3239311"/>
            <a:ext cx="0" cy="111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242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055-C0F5-39E4-9616-2460CE6663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Sftp </a:t>
            </a:r>
          </a:p>
        </p:txBody>
      </p:sp>
      <p:sp>
        <p:nvSpPr>
          <p:cNvPr id="3" name="Content Placeholder 2">
            <a:extLst>
              <a:ext uri="{FF2B5EF4-FFF2-40B4-BE49-F238E27FC236}">
                <a16:creationId xmlns:a16="http://schemas.microsoft.com/office/drawing/2014/main" id="{7C1CC212-F9A4-F223-E5B0-AF3B46632C1F}"/>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Sftp (ssh file transfer protocol) </a:t>
            </a:r>
            <a:r>
              <a:rPr lang="vi-VN" sz="2000" dirty="0">
                <a:latin typeface="Arial" panose="020B0604020202020204" pitchFamily="34" charset="0"/>
                <a:cs typeface="Arial" panose="020B0604020202020204" pitchFamily="34" charset="0"/>
              </a:rPr>
              <a:t>là một giao thức để truyền file một cách bảo mật qua ssh, sftp bảo mật hơn so với ftp thông thường vì được hỗ trợ TLS. </a:t>
            </a:r>
          </a:p>
          <a:p>
            <a:pPr>
              <a:lnSpc>
                <a:spcPct val="150000"/>
              </a:lnSpc>
            </a:pPr>
            <a:r>
              <a:rPr lang="vi-VN" sz="2000" dirty="0">
                <a:latin typeface="Arial" panose="020B0604020202020204" pitchFamily="34" charset="0"/>
                <a:cs typeface="Arial" panose="020B0604020202020204" pitchFamily="34" charset="0"/>
              </a:rPr>
              <a:t>Để sử dụng sftp truyền file thì ta cần phải thực hiện bước thiết lập kết nối đến remote trước </a:t>
            </a:r>
          </a:p>
          <a:p>
            <a:pPr marL="0" indent="0">
              <a:lnSpc>
                <a:spcPct val="150000"/>
              </a:lnSpc>
              <a:buNone/>
            </a:pPr>
            <a:r>
              <a:rPr lang="vi-VN" sz="2000" dirty="0">
                <a:latin typeface="Arial" panose="020B0604020202020204" pitchFamily="34" charset="0"/>
                <a:cs typeface="Arial" panose="020B0604020202020204" pitchFamily="34" charset="0"/>
              </a:rPr>
              <a:t>## sftp user_name@host_name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945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055-C0F5-39E4-9616-2460CE6663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Sftp </a:t>
            </a:r>
          </a:p>
        </p:txBody>
      </p:sp>
      <p:pic>
        <p:nvPicPr>
          <p:cNvPr id="5" name="Content Placeholder 4">
            <a:extLst>
              <a:ext uri="{FF2B5EF4-FFF2-40B4-BE49-F238E27FC236}">
                <a16:creationId xmlns:a16="http://schemas.microsoft.com/office/drawing/2014/main" id="{33BB7D28-7D65-D94E-868E-A7049065177D}"/>
              </a:ext>
            </a:extLst>
          </p:cNvPr>
          <p:cNvPicPr>
            <a:picLocks noGrp="1" noChangeAspect="1"/>
          </p:cNvPicPr>
          <p:nvPr>
            <p:ph idx="1"/>
          </p:nvPr>
        </p:nvPicPr>
        <p:blipFill>
          <a:blip r:embed="rId2"/>
          <a:stretch>
            <a:fillRect/>
          </a:stretch>
        </p:blipFill>
        <p:spPr>
          <a:xfrm>
            <a:off x="4583194" y="1558197"/>
            <a:ext cx="5990771" cy="5142389"/>
          </a:xfrm>
        </p:spPr>
      </p:pic>
      <p:sp>
        <p:nvSpPr>
          <p:cNvPr id="6" name="TextBox 5">
            <a:extLst>
              <a:ext uri="{FF2B5EF4-FFF2-40B4-BE49-F238E27FC236}">
                <a16:creationId xmlns:a16="http://schemas.microsoft.com/office/drawing/2014/main" id="{6D4209A7-A1B4-D417-BDA5-15EB51974CF8}"/>
              </a:ext>
            </a:extLst>
          </p:cNvPr>
          <p:cNvSpPr txBox="1"/>
          <p:nvPr/>
        </p:nvSpPr>
        <p:spPr>
          <a:xfrm>
            <a:off x="838200" y="3244334"/>
            <a:ext cx="3521413" cy="400110"/>
          </a:xfrm>
          <a:prstGeom prst="rect">
            <a:avLst/>
          </a:prstGeom>
          <a:noFill/>
        </p:spPr>
        <p:txBody>
          <a:bodyPr wrap="square" rtlCol="0">
            <a:spAutoFit/>
          </a:bodyPr>
          <a:lstStyle/>
          <a:p>
            <a:r>
              <a:rPr lang="vi-VN" sz="2000" dirty="0"/>
              <a:t>Các command trong sftp</a:t>
            </a:r>
            <a:endParaRPr lang="en-US" sz="2000" dirty="0"/>
          </a:p>
        </p:txBody>
      </p:sp>
    </p:spTree>
    <p:extLst>
      <p:ext uri="{BB962C8B-B14F-4D97-AF65-F5344CB8AC3E}">
        <p14:creationId xmlns:p14="http://schemas.microsoft.com/office/powerpoint/2010/main" val="2293087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055-C0F5-39E4-9616-2460CE6663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Sftp </a:t>
            </a:r>
          </a:p>
        </p:txBody>
      </p:sp>
      <p:pic>
        <p:nvPicPr>
          <p:cNvPr id="8" name="Content Placeholder 7">
            <a:extLst>
              <a:ext uri="{FF2B5EF4-FFF2-40B4-BE49-F238E27FC236}">
                <a16:creationId xmlns:a16="http://schemas.microsoft.com/office/drawing/2014/main" id="{8D66283C-6C5E-EEA7-180C-EF49454A2B3F}"/>
              </a:ext>
            </a:extLst>
          </p:cNvPr>
          <p:cNvPicPr>
            <a:picLocks noGrp="1" noChangeAspect="1"/>
          </p:cNvPicPr>
          <p:nvPr>
            <p:ph idx="1"/>
          </p:nvPr>
        </p:nvPicPr>
        <p:blipFill>
          <a:blip r:embed="rId2"/>
          <a:stretch>
            <a:fillRect/>
          </a:stretch>
        </p:blipFill>
        <p:spPr>
          <a:xfrm>
            <a:off x="2951719" y="2024982"/>
            <a:ext cx="6950042" cy="3154953"/>
          </a:xfrm>
        </p:spPr>
      </p:pic>
      <p:cxnSp>
        <p:nvCxnSpPr>
          <p:cNvPr id="10" name="Straight Arrow Connector 9">
            <a:extLst>
              <a:ext uri="{FF2B5EF4-FFF2-40B4-BE49-F238E27FC236}">
                <a16:creationId xmlns:a16="http://schemas.microsoft.com/office/drawing/2014/main" id="{B90F7A37-E8BA-5268-EE3C-8AD4E8E37545}"/>
              </a:ext>
            </a:extLst>
          </p:cNvPr>
          <p:cNvCxnSpPr/>
          <p:nvPr/>
        </p:nvCxnSpPr>
        <p:spPr>
          <a:xfrm>
            <a:off x="838200" y="3014430"/>
            <a:ext cx="2177374" cy="817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D0B543-6C7F-C309-DA60-E233F7A743A4}"/>
              </a:ext>
            </a:extLst>
          </p:cNvPr>
          <p:cNvCxnSpPr/>
          <p:nvPr/>
        </p:nvCxnSpPr>
        <p:spPr>
          <a:xfrm>
            <a:off x="774345" y="3757286"/>
            <a:ext cx="2177374" cy="817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8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 Tape archiver (tar)</a:t>
            </a:r>
            <a:endParaRPr lang="en-US" dirty="0"/>
          </a:p>
        </p:txBody>
      </p:sp>
      <p:sp>
        <p:nvSpPr>
          <p:cNvPr id="3" name="Content Placeholder 2"/>
          <p:cNvSpPr>
            <a:spLocks noGrp="1"/>
          </p:cNvSpPr>
          <p:nvPr>
            <p:ph idx="1"/>
          </p:nvPr>
        </p:nvSpPr>
        <p:spPr/>
        <p:txBody>
          <a:bodyPr>
            <a:normAutofit/>
          </a:bodyPr>
          <a:lstStyle/>
          <a:p>
            <a:pPr>
              <a:buFontTx/>
              <a:buChar char="-"/>
            </a:pPr>
            <a:r>
              <a:rPr lang="vi-VN" sz="2000" dirty="0"/>
              <a:t>Để giải nén file .tar ta sử dụng option </a:t>
            </a:r>
            <a:r>
              <a:rPr lang="vi-VN" sz="2000" i="1" dirty="0"/>
              <a:t>–x </a:t>
            </a:r>
            <a:r>
              <a:rPr lang="vi-VN" sz="2000" dirty="0"/>
              <a:t>của command </a:t>
            </a:r>
            <a:r>
              <a:rPr lang="vi-VN" sz="2000" i="1" dirty="0"/>
              <a:t>tar </a:t>
            </a:r>
            <a:r>
              <a:rPr lang="vi-VN" sz="2000" dirty="0"/>
              <a:t>để giải nén: </a:t>
            </a:r>
            <a:endParaRPr lang="en-US" sz="2000" dirty="0"/>
          </a:p>
          <a:p>
            <a:pPr marL="0" indent="0">
              <a:buNone/>
            </a:pPr>
            <a:r>
              <a:rPr lang="en-US" sz="2000" dirty="0"/>
              <a:t>   </a:t>
            </a:r>
          </a:p>
        </p:txBody>
      </p:sp>
      <p:pic>
        <p:nvPicPr>
          <p:cNvPr id="5" name="Picture 4"/>
          <p:cNvPicPr>
            <a:picLocks noChangeAspect="1"/>
          </p:cNvPicPr>
          <p:nvPr/>
        </p:nvPicPr>
        <p:blipFill>
          <a:blip r:embed="rId2"/>
          <a:stretch>
            <a:fillRect/>
          </a:stretch>
        </p:blipFill>
        <p:spPr>
          <a:xfrm>
            <a:off x="1213500" y="2913091"/>
            <a:ext cx="7033213" cy="1850102"/>
          </a:xfrm>
          <a:prstGeom prst="rect">
            <a:avLst/>
          </a:prstGeom>
        </p:spPr>
      </p:pic>
    </p:spTree>
    <p:extLst>
      <p:ext uri="{BB962C8B-B14F-4D97-AF65-F5344CB8AC3E}">
        <p14:creationId xmlns:p14="http://schemas.microsoft.com/office/powerpoint/2010/main" val="247784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 Tape archiver (tar)</a:t>
            </a:r>
            <a:endParaRPr lang="en-US" dirty="0"/>
          </a:p>
        </p:txBody>
      </p:sp>
      <p:sp>
        <p:nvSpPr>
          <p:cNvPr id="3" name="Content Placeholder 2"/>
          <p:cNvSpPr>
            <a:spLocks noGrp="1"/>
          </p:cNvSpPr>
          <p:nvPr>
            <p:ph idx="1"/>
          </p:nvPr>
        </p:nvSpPr>
        <p:spPr/>
        <p:txBody>
          <a:bodyPr>
            <a:normAutofit/>
          </a:bodyPr>
          <a:lstStyle/>
          <a:p>
            <a:pPr>
              <a:buFontTx/>
              <a:buChar char="-"/>
            </a:pPr>
            <a:r>
              <a:rPr lang="vi-VN" sz="2000" dirty="0">
                <a:latin typeface="Arial" panose="020B0604020202020204" pitchFamily="34" charset="0"/>
                <a:cs typeface="Arial" panose="020B0604020202020204" pitchFamily="34" charset="0"/>
              </a:rPr>
              <a:t>Ngoài ra còn có các options khác liên quan đến tar: </a:t>
            </a:r>
          </a:p>
          <a:p>
            <a:pPr marL="0" indent="0">
              <a:buNone/>
            </a:pPr>
            <a:r>
              <a:rPr lang="vi-VN" sz="2000" dirty="0">
                <a:latin typeface="Arial" panose="020B0604020202020204" pitchFamily="34" charset="0"/>
                <a:cs typeface="Arial" panose="020B0604020202020204" pitchFamily="34" charset="0"/>
              </a:rPr>
              <a:t>   </a:t>
            </a:r>
            <a:r>
              <a:rPr lang="en-US" sz="2000" dirty="0"/>
              <a:t>   </a:t>
            </a:r>
          </a:p>
        </p:txBody>
      </p:sp>
      <p:graphicFrame>
        <p:nvGraphicFramePr>
          <p:cNvPr id="4" name="Table 3"/>
          <p:cNvGraphicFramePr>
            <a:graphicFrameLocks noGrp="1"/>
          </p:cNvGraphicFramePr>
          <p:nvPr>
            <p:extLst>
              <p:ext uri="{D42A27DB-BD31-4B8C-83A1-F6EECF244321}">
                <p14:modId xmlns:p14="http://schemas.microsoft.com/office/powerpoint/2010/main" val="1334939452"/>
              </p:ext>
            </p:extLst>
          </p:nvPr>
        </p:nvGraphicFramePr>
        <p:xfrm>
          <a:off x="1209038" y="2651760"/>
          <a:ext cx="8541790" cy="2402378"/>
        </p:xfrm>
        <a:graphic>
          <a:graphicData uri="http://schemas.openxmlformats.org/drawingml/2006/table">
            <a:tbl>
              <a:tblPr firstRow="1" bandRow="1">
                <a:tableStyleId>{5C22544A-7EE6-4342-B048-85BDC9FD1C3A}</a:tableStyleId>
              </a:tblPr>
              <a:tblGrid>
                <a:gridCol w="4270895">
                  <a:extLst>
                    <a:ext uri="{9D8B030D-6E8A-4147-A177-3AD203B41FA5}">
                      <a16:colId xmlns:a16="http://schemas.microsoft.com/office/drawing/2014/main" val="389376773"/>
                    </a:ext>
                  </a:extLst>
                </a:gridCol>
                <a:gridCol w="4270895">
                  <a:extLst>
                    <a:ext uri="{9D8B030D-6E8A-4147-A177-3AD203B41FA5}">
                      <a16:colId xmlns:a16="http://schemas.microsoft.com/office/drawing/2014/main" val="2657335410"/>
                    </a:ext>
                  </a:extLst>
                </a:gridCol>
              </a:tblGrid>
              <a:tr h="566765">
                <a:tc>
                  <a:txBody>
                    <a:bodyPr/>
                    <a:lstStyle/>
                    <a:p>
                      <a:r>
                        <a:rPr lang="vi-VN" dirty="0"/>
                        <a:t>Options</a:t>
                      </a:r>
                      <a:endParaRPr lang="en-US" dirty="0"/>
                    </a:p>
                  </a:txBody>
                  <a:tcPr/>
                </a:tc>
                <a:tc>
                  <a:txBody>
                    <a:bodyPr/>
                    <a:lstStyle/>
                    <a:p>
                      <a:r>
                        <a:rPr lang="vi-VN" dirty="0"/>
                        <a:t>Mục đích</a:t>
                      </a:r>
                    </a:p>
                  </a:txBody>
                  <a:tcPr/>
                </a:tc>
                <a:extLst>
                  <a:ext uri="{0D108BD9-81ED-4DB2-BD59-A6C34878D82A}">
                    <a16:rowId xmlns:a16="http://schemas.microsoft.com/office/drawing/2014/main" val="1279562715"/>
                  </a:ext>
                </a:extLst>
              </a:tr>
              <a:tr h="611871">
                <a:tc>
                  <a:txBody>
                    <a:bodyPr/>
                    <a:lstStyle/>
                    <a:p>
                      <a:r>
                        <a:rPr lang="en-US" dirty="0"/>
                        <a:t>-t</a:t>
                      </a:r>
                      <a:r>
                        <a:rPr lang="en-US" baseline="0" dirty="0"/>
                        <a:t> </a:t>
                      </a:r>
                      <a:endParaRPr lang="en-US" dirty="0"/>
                    </a:p>
                  </a:txBody>
                  <a:tcPr/>
                </a:tc>
                <a:tc>
                  <a:txBody>
                    <a:bodyPr/>
                    <a:lstStyle/>
                    <a:p>
                      <a:r>
                        <a:rPr lang="vi-VN" dirty="0"/>
                        <a:t>Xem bên trong tập nén có gì </a:t>
                      </a:r>
                      <a:endParaRPr lang="en-US" dirty="0"/>
                    </a:p>
                  </a:txBody>
                  <a:tcPr/>
                </a:tc>
                <a:extLst>
                  <a:ext uri="{0D108BD9-81ED-4DB2-BD59-A6C34878D82A}">
                    <a16:rowId xmlns:a16="http://schemas.microsoft.com/office/drawing/2014/main" val="1405488426"/>
                  </a:ext>
                </a:extLst>
              </a:tr>
              <a:tr h="611871">
                <a:tc>
                  <a:txBody>
                    <a:bodyPr/>
                    <a:lstStyle/>
                    <a:p>
                      <a:r>
                        <a:rPr lang="vi-VN" dirty="0"/>
                        <a:t>-v</a:t>
                      </a:r>
                      <a:endParaRPr lang="en-US" dirty="0"/>
                    </a:p>
                  </a:txBody>
                  <a:tcPr/>
                </a:tc>
                <a:tc>
                  <a:txBody>
                    <a:bodyPr/>
                    <a:lstStyle/>
                    <a:p>
                      <a:r>
                        <a:rPr lang="vi-VN" dirty="0"/>
                        <a:t>Kích hoạt chế độ verbose </a:t>
                      </a:r>
                      <a:endParaRPr lang="en-US" dirty="0"/>
                    </a:p>
                  </a:txBody>
                  <a:tcPr/>
                </a:tc>
                <a:extLst>
                  <a:ext uri="{0D108BD9-81ED-4DB2-BD59-A6C34878D82A}">
                    <a16:rowId xmlns:a16="http://schemas.microsoft.com/office/drawing/2014/main" val="552747666"/>
                  </a:ext>
                </a:extLst>
              </a:tr>
              <a:tr h="611871">
                <a:tc>
                  <a:txBody>
                    <a:bodyPr/>
                    <a:lstStyle/>
                    <a:p>
                      <a:r>
                        <a:rPr lang="en-US" dirty="0"/>
                        <a:t>-r</a:t>
                      </a:r>
                    </a:p>
                  </a:txBody>
                  <a:tcPr/>
                </a:tc>
                <a:tc>
                  <a:txBody>
                    <a:bodyPr/>
                    <a:lstStyle/>
                    <a:p>
                      <a:r>
                        <a:rPr lang="vi-VN" dirty="0"/>
                        <a:t>Thêm file vào tarball</a:t>
                      </a:r>
                      <a:endParaRPr lang="en-US" dirty="0"/>
                    </a:p>
                  </a:txBody>
                  <a:tcPr/>
                </a:tc>
                <a:extLst>
                  <a:ext uri="{0D108BD9-81ED-4DB2-BD59-A6C34878D82A}">
                    <a16:rowId xmlns:a16="http://schemas.microsoft.com/office/drawing/2014/main" val="2473226556"/>
                  </a:ext>
                </a:extLst>
              </a:tr>
            </a:tbl>
          </a:graphicData>
        </a:graphic>
      </p:graphicFrame>
    </p:spTree>
    <p:extLst>
      <p:ext uri="{BB962C8B-B14F-4D97-AF65-F5344CB8AC3E}">
        <p14:creationId xmlns:p14="http://schemas.microsoft.com/office/powerpoint/2010/main" val="345492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Gzip</a:t>
            </a:r>
            <a:endParaRPr lang="en-US" dirty="0"/>
          </a:p>
        </p:txBody>
      </p:sp>
      <p:sp>
        <p:nvSpPr>
          <p:cNvPr id="3" name="Content Placeholder 2"/>
          <p:cNvSpPr>
            <a:spLocks noGrp="1"/>
          </p:cNvSpPr>
          <p:nvPr>
            <p:ph idx="1"/>
          </p:nvPr>
        </p:nvSpPr>
        <p:spPr/>
        <p:txBody>
          <a:bodyPr>
            <a:normAutofit/>
          </a:bodyPr>
          <a:lstStyle/>
          <a:p>
            <a:pPr>
              <a:lnSpc>
                <a:spcPct val="150000"/>
              </a:lnSpc>
              <a:buFontTx/>
              <a:buChar char="-"/>
            </a:pPr>
            <a:r>
              <a:rPr lang="vi-VN" sz="2000" dirty="0"/>
              <a:t>Là một phương pháp để nén dữ liệu lại giúp việc tải lên hoặc truyền dữ liệu đi được dễ dàng và nhẹ nhàng hơn. Các tập được nén bằng gzip có đuôi là </a:t>
            </a:r>
            <a:r>
              <a:rPr lang="vi-VN" sz="2000" i="1" dirty="0"/>
              <a:t>.gz .</a:t>
            </a:r>
          </a:p>
          <a:p>
            <a:pPr>
              <a:lnSpc>
                <a:spcPct val="150000"/>
              </a:lnSpc>
              <a:buFontTx/>
              <a:buChar char="-"/>
            </a:pPr>
            <a:r>
              <a:rPr lang="vi-VN" sz="2000" dirty="0"/>
              <a:t>Thường được sử dụng để nén các tarball lại thành thành một tệp nén, thường có đuôi là </a:t>
            </a:r>
            <a:r>
              <a:rPr lang="vi-VN" sz="2000" i="1" dirty="0"/>
              <a:t>.tar.gz </a:t>
            </a:r>
            <a:r>
              <a:rPr lang="vi-VN" sz="2000" dirty="0"/>
              <a:t>và </a:t>
            </a:r>
            <a:r>
              <a:rPr lang="vi-VN" sz="2000" i="1" dirty="0"/>
              <a:t>.tgz .</a:t>
            </a:r>
          </a:p>
          <a:p>
            <a:pPr marL="0" indent="0">
              <a:lnSpc>
                <a:spcPct val="150000"/>
              </a:lnSpc>
              <a:buNone/>
            </a:pPr>
            <a:endParaRPr lang="vi-VN" sz="2000" dirty="0"/>
          </a:p>
        </p:txBody>
      </p:sp>
      <p:pic>
        <p:nvPicPr>
          <p:cNvPr id="4" name="Picture 3"/>
          <p:cNvPicPr>
            <a:picLocks noChangeAspect="1"/>
          </p:cNvPicPr>
          <p:nvPr/>
        </p:nvPicPr>
        <p:blipFill>
          <a:blip r:embed="rId2"/>
          <a:stretch>
            <a:fillRect/>
          </a:stretch>
        </p:blipFill>
        <p:spPr>
          <a:xfrm>
            <a:off x="1356788" y="4404500"/>
            <a:ext cx="7312924" cy="691202"/>
          </a:xfrm>
          <a:prstGeom prst="rect">
            <a:avLst/>
          </a:prstGeom>
        </p:spPr>
      </p:pic>
    </p:spTree>
    <p:extLst>
      <p:ext uri="{BB962C8B-B14F-4D97-AF65-F5344CB8AC3E}">
        <p14:creationId xmlns:p14="http://schemas.microsoft.com/office/powerpoint/2010/main" val="161484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Gzip</a:t>
            </a:r>
            <a:endParaRPr lang="en-US" dirty="0"/>
          </a:p>
        </p:txBody>
      </p:sp>
      <p:sp>
        <p:nvSpPr>
          <p:cNvPr id="3" name="Content Placeholder 2"/>
          <p:cNvSpPr>
            <a:spLocks noGrp="1"/>
          </p:cNvSpPr>
          <p:nvPr>
            <p:ph idx="1"/>
          </p:nvPr>
        </p:nvSpPr>
        <p:spPr/>
        <p:txBody>
          <a:bodyPr>
            <a:normAutofit/>
          </a:bodyPr>
          <a:lstStyle/>
          <a:p>
            <a:pPr>
              <a:lnSpc>
                <a:spcPct val="150000"/>
              </a:lnSpc>
              <a:buFontTx/>
              <a:buChar char="-"/>
            </a:pPr>
            <a:r>
              <a:rPr lang="vi-VN" sz="2000" dirty="0"/>
              <a:t>Để nén các file thực hiện câu lệnh: </a:t>
            </a:r>
          </a:p>
          <a:p>
            <a:pPr marL="0" indent="0">
              <a:lnSpc>
                <a:spcPct val="150000"/>
              </a:lnSpc>
              <a:buNone/>
            </a:pPr>
            <a:r>
              <a:rPr lang="vi-VN" sz="2000" dirty="0"/>
              <a:t>## </a:t>
            </a:r>
            <a:r>
              <a:rPr lang="vi-VN" sz="2000" i="1" dirty="0"/>
              <a:t>gzip {file name} </a:t>
            </a:r>
          </a:p>
          <a:p>
            <a:pPr>
              <a:lnSpc>
                <a:spcPct val="150000"/>
              </a:lnSpc>
              <a:buFontTx/>
              <a:buChar char="-"/>
            </a:pPr>
            <a:r>
              <a:rPr lang="vi-VN" sz="2000" dirty="0"/>
              <a:t>Để giải nén các file thực hiện</a:t>
            </a:r>
            <a:r>
              <a:rPr lang="en-US" sz="2000" dirty="0"/>
              <a:t>:</a:t>
            </a:r>
          </a:p>
          <a:p>
            <a:pPr marL="0" indent="0">
              <a:lnSpc>
                <a:spcPct val="150000"/>
              </a:lnSpc>
              <a:buNone/>
            </a:pPr>
            <a:r>
              <a:rPr lang="en-US" sz="2000" i="1" dirty="0"/>
              <a:t>## </a:t>
            </a:r>
            <a:r>
              <a:rPr lang="en-US" sz="2000" i="1" dirty="0" err="1">
                <a:latin typeface="Arial" panose="020B0604020202020204" pitchFamily="34" charset="0"/>
                <a:cs typeface="Arial" panose="020B0604020202020204" pitchFamily="34" charset="0"/>
              </a:rPr>
              <a:t>gzip</a:t>
            </a:r>
            <a:r>
              <a:rPr lang="en-US" sz="2000" i="1" dirty="0">
                <a:latin typeface="Arial" panose="020B0604020202020204" pitchFamily="34" charset="0"/>
                <a:cs typeface="Arial" panose="020B0604020202020204" pitchFamily="34" charset="0"/>
              </a:rPr>
              <a:t> –d {filename}</a:t>
            </a:r>
            <a:endParaRPr lang="vi-VN" sz="2000" i="1" dirty="0"/>
          </a:p>
        </p:txBody>
      </p:sp>
      <p:pic>
        <p:nvPicPr>
          <p:cNvPr id="5" name="Picture 4"/>
          <p:cNvPicPr>
            <a:picLocks noChangeAspect="1"/>
          </p:cNvPicPr>
          <p:nvPr/>
        </p:nvPicPr>
        <p:blipFill>
          <a:blip r:embed="rId2"/>
          <a:stretch>
            <a:fillRect/>
          </a:stretch>
        </p:blipFill>
        <p:spPr>
          <a:xfrm>
            <a:off x="838200" y="4347883"/>
            <a:ext cx="7292706" cy="1343790"/>
          </a:xfrm>
          <a:prstGeom prst="rect">
            <a:avLst/>
          </a:prstGeom>
        </p:spPr>
      </p:pic>
    </p:spTree>
    <p:extLst>
      <p:ext uri="{BB962C8B-B14F-4D97-AF65-F5344CB8AC3E}">
        <p14:creationId xmlns:p14="http://schemas.microsoft.com/office/powerpoint/2010/main" val="66264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Gzip</a:t>
            </a:r>
            <a:endParaRPr lang="en-US" dirty="0"/>
          </a:p>
        </p:txBody>
      </p:sp>
      <p:sp>
        <p:nvSpPr>
          <p:cNvPr id="3" name="Content Placeholder 2"/>
          <p:cNvSpPr>
            <a:spLocks noGrp="1"/>
          </p:cNvSpPr>
          <p:nvPr>
            <p:ph idx="1"/>
          </p:nvPr>
        </p:nvSpPr>
        <p:spPr/>
        <p:txBody>
          <a:bodyPr>
            <a:normAutofit/>
          </a:bodyPr>
          <a:lstStyle/>
          <a:p>
            <a:pPr>
              <a:buFontTx/>
              <a:buChar char="-"/>
            </a:pPr>
            <a:r>
              <a:rPr lang="vi-VN" sz="2000" dirty="0">
                <a:latin typeface="Arial" panose="020B0604020202020204" pitchFamily="34" charset="0"/>
                <a:cs typeface="Arial" panose="020B0604020202020204" pitchFamily="34" charset="0"/>
              </a:rPr>
              <a:t>Ngoài ra ta có thể nén nhiều tarball vào một file zip như sau: </a:t>
            </a:r>
          </a:p>
          <a:p>
            <a:pPr marL="0" indent="0">
              <a:buNone/>
            </a:pPr>
            <a:endParaRPr lang="vi-VN" sz="2000" i="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17770" y="2696960"/>
            <a:ext cx="8852193" cy="1617346"/>
          </a:xfrm>
          <a:prstGeom prst="rect">
            <a:avLst/>
          </a:prstGeom>
        </p:spPr>
      </p:pic>
      <p:cxnSp>
        <p:nvCxnSpPr>
          <p:cNvPr id="7" name="Straight Arrow Connector 6"/>
          <p:cNvCxnSpPr/>
          <p:nvPr/>
        </p:nvCxnSpPr>
        <p:spPr>
          <a:xfrm flipH="1">
            <a:off x="5979622" y="2320954"/>
            <a:ext cx="232756" cy="48213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8" name="TextBox 7"/>
          <p:cNvSpPr txBox="1"/>
          <p:nvPr/>
        </p:nvSpPr>
        <p:spPr>
          <a:xfrm>
            <a:off x="1217770" y="4846320"/>
            <a:ext cx="9181452" cy="923330"/>
          </a:xfrm>
          <a:prstGeom prst="rect">
            <a:avLst/>
          </a:prstGeom>
          <a:noFill/>
        </p:spPr>
        <p:txBody>
          <a:bodyPr wrap="square" rtlCol="0">
            <a:spAutoFit/>
          </a:bodyPr>
          <a:lstStyle/>
          <a:p>
            <a:r>
              <a:rPr lang="vi-VN" dirty="0"/>
              <a:t>Trong đó cờ c (compress) cho biết tạo một file nén mới, cờ z chỉ định dùng gzip để nén, cờ v bật chế độ verbose, cờ f chỉ định tên của file nén mới.</a:t>
            </a:r>
          </a:p>
          <a:p>
            <a:endParaRPr lang="en-US" dirty="0"/>
          </a:p>
        </p:txBody>
      </p:sp>
    </p:spTree>
    <p:extLst>
      <p:ext uri="{BB962C8B-B14F-4D97-AF65-F5344CB8AC3E}">
        <p14:creationId xmlns:p14="http://schemas.microsoft.com/office/powerpoint/2010/main" val="150284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Bzip2, xz và zip </a:t>
            </a:r>
            <a:endParaRPr lang="en-US" dirty="0"/>
          </a:p>
        </p:txBody>
      </p:sp>
      <p:sp>
        <p:nvSpPr>
          <p:cNvPr id="6" name="TextBox 5"/>
          <p:cNvSpPr txBox="1"/>
          <p:nvPr/>
        </p:nvSpPr>
        <p:spPr>
          <a:xfrm>
            <a:off x="838200" y="1828800"/>
            <a:ext cx="10997738" cy="3274294"/>
          </a:xfrm>
          <a:prstGeom prst="rect">
            <a:avLst/>
          </a:prstGeom>
          <a:noFill/>
        </p:spPr>
        <p:txBody>
          <a:bodyPr wrap="square" rtlCol="0">
            <a:spAutoFit/>
          </a:bodyPr>
          <a:lstStyle/>
          <a:p>
            <a:pPr marL="514350" indent="-514350">
              <a:lnSpc>
                <a:spcPct val="150000"/>
              </a:lnSpc>
              <a:buAutoNum type="arabicPeriod"/>
            </a:pPr>
            <a:r>
              <a:rPr lang="vi-VN" sz="2000" dirty="0"/>
              <a:t>Bzip2: </a:t>
            </a:r>
          </a:p>
          <a:p>
            <a:pPr>
              <a:lnSpc>
                <a:spcPct val="150000"/>
              </a:lnSpc>
            </a:pPr>
            <a:r>
              <a:rPr lang="vi-VN" sz="2000" dirty="0"/>
              <a:t>- Là một loại chương trình để nén hoặc giải nén file, thường được sử dụng để nén một file đơn lẻ </a:t>
            </a:r>
          </a:p>
          <a:p>
            <a:pPr>
              <a:lnSpc>
                <a:spcPct val="150000"/>
              </a:lnSpc>
            </a:pPr>
            <a:r>
              <a:rPr lang="en-US" sz="2000" dirty="0"/>
              <a:t>- </a:t>
            </a:r>
            <a:r>
              <a:rPr lang="vi-VN" sz="2000" dirty="0"/>
              <a:t>Để sử dụng Bzip2 để nén file ta sử dụng câu lệnh: </a:t>
            </a:r>
          </a:p>
          <a:p>
            <a:pPr>
              <a:lnSpc>
                <a:spcPct val="150000"/>
              </a:lnSpc>
            </a:pPr>
            <a:r>
              <a:rPr lang="vi-VN" sz="2000" i="1" dirty="0"/>
              <a:t>## bzip2 –z {filename}</a:t>
            </a:r>
            <a:endParaRPr lang="en-US" sz="2000" i="1" dirty="0"/>
          </a:p>
          <a:p>
            <a:pPr marL="457200" indent="-457200">
              <a:lnSpc>
                <a:spcPct val="150000"/>
              </a:lnSpc>
              <a:buFontTx/>
              <a:buChar char="-"/>
            </a:pPr>
            <a:r>
              <a:rPr lang="vi-VN" sz="2000" dirty="0"/>
              <a:t>Để giải nén sử dụng câu lệnh:</a:t>
            </a:r>
          </a:p>
          <a:p>
            <a:pPr>
              <a:lnSpc>
                <a:spcPct val="150000"/>
              </a:lnSpc>
            </a:pPr>
            <a:r>
              <a:rPr lang="vi-VN" sz="2000" i="1" dirty="0"/>
              <a:t>## bzip2 –d {filename}</a:t>
            </a:r>
            <a:r>
              <a:rPr lang="en-US" sz="2000" i="1" dirty="0"/>
              <a:t>   </a:t>
            </a:r>
          </a:p>
        </p:txBody>
      </p:sp>
      <p:pic>
        <p:nvPicPr>
          <p:cNvPr id="10" name="Picture 9"/>
          <p:cNvPicPr>
            <a:picLocks noChangeAspect="1"/>
          </p:cNvPicPr>
          <p:nvPr/>
        </p:nvPicPr>
        <p:blipFill>
          <a:blip r:embed="rId2"/>
          <a:stretch>
            <a:fillRect/>
          </a:stretch>
        </p:blipFill>
        <p:spPr>
          <a:xfrm>
            <a:off x="1177785" y="5241206"/>
            <a:ext cx="7601260" cy="1125226"/>
          </a:xfrm>
          <a:prstGeom prst="rect">
            <a:avLst/>
          </a:prstGeom>
        </p:spPr>
      </p:pic>
    </p:spTree>
    <p:extLst>
      <p:ext uri="{BB962C8B-B14F-4D97-AF65-F5344CB8AC3E}">
        <p14:creationId xmlns:p14="http://schemas.microsoft.com/office/powerpoint/2010/main" val="418341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Bzip2, xz và zip </a:t>
            </a:r>
            <a:endParaRPr lang="en-US" dirty="0"/>
          </a:p>
        </p:txBody>
      </p:sp>
      <p:sp>
        <p:nvSpPr>
          <p:cNvPr id="6" name="TextBox 5"/>
          <p:cNvSpPr txBox="1"/>
          <p:nvPr/>
        </p:nvSpPr>
        <p:spPr>
          <a:xfrm>
            <a:off x="838200" y="1828800"/>
            <a:ext cx="10997738" cy="3108543"/>
          </a:xfrm>
          <a:prstGeom prst="rect">
            <a:avLst/>
          </a:prstGeom>
          <a:noFill/>
        </p:spPr>
        <p:txBody>
          <a:bodyPr wrap="square" rtlCol="0">
            <a:spAutoFit/>
          </a:bodyPr>
          <a:lstStyle/>
          <a:p>
            <a:pPr marL="514350" indent="-514350">
              <a:buAutoNum type="arabicPeriod"/>
            </a:pPr>
            <a:r>
              <a:rPr lang="vi-VN" sz="2800" dirty="0"/>
              <a:t>Bzip2: </a:t>
            </a:r>
          </a:p>
          <a:p>
            <a:r>
              <a:rPr lang="vi-VN" sz="2800" dirty="0"/>
              <a:t>- Là một loại chương trình để nén hoặc giải nén file, thường được sử dụng để nén một file đơn lẻ </a:t>
            </a:r>
          </a:p>
          <a:p>
            <a:r>
              <a:rPr lang="en-US" sz="2800" dirty="0"/>
              <a:t>- </a:t>
            </a:r>
            <a:r>
              <a:rPr lang="vi-VN" sz="2800" dirty="0"/>
              <a:t>Để sử dụng Bzip2 để nén file ta sử dụng câu lệnh: </a:t>
            </a:r>
          </a:p>
          <a:p>
            <a:r>
              <a:rPr lang="vi-VN" sz="2800" i="1" dirty="0"/>
              <a:t>## bzip2 –z {filename}</a:t>
            </a:r>
            <a:endParaRPr lang="en-US" sz="2800" i="1" dirty="0"/>
          </a:p>
          <a:p>
            <a:pPr marL="457200" indent="-457200">
              <a:buFontTx/>
              <a:buChar char="-"/>
            </a:pPr>
            <a:r>
              <a:rPr lang="vi-VN" sz="2800" dirty="0"/>
              <a:t>Để giải nén sử dụng câu lệnh:</a:t>
            </a:r>
          </a:p>
          <a:p>
            <a:r>
              <a:rPr lang="vi-VN" sz="2800" i="1" dirty="0"/>
              <a:t>## bzip2 –d {filename}</a:t>
            </a:r>
            <a:r>
              <a:rPr lang="en-US" sz="2800" i="1" dirty="0"/>
              <a:t>   </a:t>
            </a:r>
          </a:p>
        </p:txBody>
      </p:sp>
      <p:pic>
        <p:nvPicPr>
          <p:cNvPr id="10" name="Picture 9"/>
          <p:cNvPicPr>
            <a:picLocks noChangeAspect="1"/>
          </p:cNvPicPr>
          <p:nvPr/>
        </p:nvPicPr>
        <p:blipFill>
          <a:blip r:embed="rId2"/>
          <a:stretch>
            <a:fillRect/>
          </a:stretch>
        </p:blipFill>
        <p:spPr>
          <a:xfrm>
            <a:off x="1009834" y="5134258"/>
            <a:ext cx="7601260" cy="1125226"/>
          </a:xfrm>
          <a:prstGeom prst="rect">
            <a:avLst/>
          </a:prstGeom>
        </p:spPr>
      </p:pic>
    </p:spTree>
    <p:extLst>
      <p:ext uri="{BB962C8B-B14F-4D97-AF65-F5344CB8AC3E}">
        <p14:creationId xmlns:p14="http://schemas.microsoft.com/office/powerpoint/2010/main" val="781106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1161</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Internship report week6</vt:lpstr>
      <vt:lpstr>I. Tape archiver (tar)</vt:lpstr>
      <vt:lpstr>I. Tape archiver (tar)</vt:lpstr>
      <vt:lpstr>I. Tape archiver (tar)</vt:lpstr>
      <vt:lpstr>II. Gzip</vt:lpstr>
      <vt:lpstr>II. Gzip</vt:lpstr>
      <vt:lpstr>II. Gzip</vt:lpstr>
      <vt:lpstr>II. Bzip2, xz và zip </vt:lpstr>
      <vt:lpstr>II. Bzip2, xz và zip </vt:lpstr>
      <vt:lpstr>II. Bzip2, xz và zip </vt:lpstr>
      <vt:lpstr>II. Bzip2, xz và zip </vt:lpstr>
      <vt:lpstr>III. dd command </vt:lpstr>
      <vt:lpstr>III. dd command </vt:lpstr>
      <vt:lpstr>III. dd command </vt:lpstr>
      <vt:lpstr>III. dd command </vt:lpstr>
      <vt:lpstr>III. dd command </vt:lpstr>
      <vt:lpstr>III. rsync command </vt:lpstr>
      <vt:lpstr>III. rsync command </vt:lpstr>
      <vt:lpstr>III. rsync command </vt:lpstr>
      <vt:lpstr>IV. Scp command</vt:lpstr>
      <vt:lpstr>IV. Scp command</vt:lpstr>
      <vt:lpstr>IV. Scp command</vt:lpstr>
      <vt:lpstr>V. Sftp </vt:lpstr>
      <vt:lpstr>V. Sftp </vt:lpstr>
      <vt:lpstr>V. Sftp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 week6</dc:title>
  <dc:creator>admin</dc:creator>
  <cp:lastModifiedBy>Bui Hoang Dung 20203683</cp:lastModifiedBy>
  <cp:revision>19</cp:revision>
  <dcterms:created xsi:type="dcterms:W3CDTF">2023-12-26T07:03:27Z</dcterms:created>
  <dcterms:modified xsi:type="dcterms:W3CDTF">2024-01-04T05:25:02Z</dcterms:modified>
</cp:coreProperties>
</file>