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9"/>
  </p:notesMasterIdLst>
  <p:sldIdLst>
    <p:sldId id="256" r:id="rId2"/>
    <p:sldId id="257" r:id="rId3"/>
    <p:sldId id="259" r:id="rId4"/>
    <p:sldId id="260" r:id="rId5"/>
    <p:sldId id="261" r:id="rId6"/>
    <p:sldId id="263" r:id="rId7"/>
    <p:sldId id="264" r:id="rId8"/>
    <p:sldId id="265" r:id="rId9"/>
    <p:sldId id="266" r:id="rId10"/>
    <p:sldId id="267" r:id="rId11"/>
    <p:sldId id="268" r:id="rId12"/>
    <p:sldId id="275" r:id="rId13"/>
    <p:sldId id="276" r:id="rId14"/>
    <p:sldId id="269" r:id="rId15"/>
    <p:sldId id="270" r:id="rId16"/>
    <p:sldId id="271" r:id="rId17"/>
    <p:sldId id="273" r:id="rId18"/>
    <p:sldId id="274" r:id="rId19"/>
    <p:sldId id="278" r:id="rId20"/>
    <p:sldId id="277" r:id="rId21"/>
    <p:sldId id="279" r:id="rId22"/>
    <p:sldId id="280" r:id="rId23"/>
    <p:sldId id="281" r:id="rId24"/>
    <p:sldId id="258" r:id="rId25"/>
    <p:sldId id="282" r:id="rId26"/>
    <p:sldId id="283" r:id="rId27"/>
    <p:sldId id="284"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3" r:id="rId45"/>
    <p:sldId id="305" r:id="rId46"/>
    <p:sldId id="306" r:id="rId47"/>
    <p:sldId id="307" r:id="rId48"/>
    <p:sldId id="304" r:id="rId49"/>
    <p:sldId id="310" r:id="rId50"/>
    <p:sldId id="309" r:id="rId51"/>
    <p:sldId id="311" r:id="rId52"/>
    <p:sldId id="312" r:id="rId53"/>
    <p:sldId id="313" r:id="rId54"/>
    <p:sldId id="314" r:id="rId55"/>
    <p:sldId id="315" r:id="rId56"/>
    <p:sldId id="316" r:id="rId57"/>
    <p:sldId id="317" r:id="rId58"/>
    <p:sldId id="308" r:id="rId59"/>
    <p:sldId id="318" r:id="rId60"/>
    <p:sldId id="319" r:id="rId61"/>
    <p:sldId id="302" r:id="rId62"/>
    <p:sldId id="321" r:id="rId63"/>
    <p:sldId id="322" r:id="rId64"/>
    <p:sldId id="320" r:id="rId65"/>
    <p:sldId id="325" r:id="rId66"/>
    <p:sldId id="326" r:id="rId67"/>
    <p:sldId id="327" r:id="rId68"/>
    <p:sldId id="328" r:id="rId69"/>
    <p:sldId id="329" r:id="rId70"/>
    <p:sldId id="330" r:id="rId71"/>
    <p:sldId id="331" r:id="rId72"/>
    <p:sldId id="332" r:id="rId73"/>
    <p:sldId id="333" r:id="rId74"/>
    <p:sldId id="334" r:id="rId75"/>
    <p:sldId id="324" r:id="rId76"/>
    <p:sldId id="335" r:id="rId77"/>
    <p:sldId id="336" r:id="rId78"/>
    <p:sldId id="323" r:id="rId79"/>
    <p:sldId id="337" r:id="rId80"/>
    <p:sldId id="338" r:id="rId81"/>
    <p:sldId id="340" r:id="rId82"/>
    <p:sldId id="342" r:id="rId83"/>
    <p:sldId id="343" r:id="rId84"/>
    <p:sldId id="344" r:id="rId85"/>
    <p:sldId id="345" r:id="rId86"/>
    <p:sldId id="346" r:id="rId87"/>
    <p:sldId id="347" r:id="rId88"/>
    <p:sldId id="348" r:id="rId89"/>
    <p:sldId id="349" r:id="rId90"/>
    <p:sldId id="350" r:id="rId91"/>
    <p:sldId id="351" r:id="rId92"/>
    <p:sldId id="352" r:id="rId93"/>
    <p:sldId id="353" r:id="rId94"/>
    <p:sldId id="354" r:id="rId95"/>
    <p:sldId id="355" r:id="rId96"/>
    <p:sldId id="356" r:id="rId97"/>
    <p:sldId id="357" r:id="rId98"/>
    <p:sldId id="359" r:id="rId99"/>
    <p:sldId id="360" r:id="rId100"/>
    <p:sldId id="361" r:id="rId101"/>
    <p:sldId id="362" r:id="rId102"/>
    <p:sldId id="363" r:id="rId103"/>
    <p:sldId id="364" r:id="rId104"/>
    <p:sldId id="365" r:id="rId105"/>
    <p:sldId id="358" r:id="rId106"/>
    <p:sldId id="341" r:id="rId107"/>
    <p:sldId id="339" r:id="rId10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4660"/>
  </p:normalViewPr>
  <p:slideViewPr>
    <p:cSldViewPr snapToGrid="0">
      <p:cViewPr varScale="1">
        <p:scale>
          <a:sx n="109" d="100"/>
          <a:sy n="109" d="100"/>
        </p:scale>
        <p:origin x="63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1C315E-9A86-4549-8F97-ED9270661F67}" type="datetimeFigureOut">
              <a:rPr lang="en-US" smtClean="0"/>
              <a:t>12/19/2023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BBA8B0-3360-483F-AC75-5BF11938492B}" type="slidenum">
              <a:rPr lang="en-US" smtClean="0"/>
              <a:t>‹#›</a:t>
            </a:fld>
            <a:endParaRPr lang="en-US"/>
          </a:p>
        </p:txBody>
      </p:sp>
    </p:spTree>
    <p:extLst>
      <p:ext uri="{BB962C8B-B14F-4D97-AF65-F5344CB8AC3E}">
        <p14:creationId xmlns:p14="http://schemas.microsoft.com/office/powerpoint/2010/main" val="1556079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Vùng boot là phân vùng </a:t>
            </a:r>
            <a:endParaRPr lang="en-US" dirty="0"/>
          </a:p>
        </p:txBody>
      </p:sp>
      <p:sp>
        <p:nvSpPr>
          <p:cNvPr id="4" name="Slide Number Placeholder 3"/>
          <p:cNvSpPr>
            <a:spLocks noGrp="1"/>
          </p:cNvSpPr>
          <p:nvPr>
            <p:ph type="sldNum" sz="quarter" idx="10"/>
          </p:nvPr>
        </p:nvSpPr>
        <p:spPr/>
        <p:txBody>
          <a:bodyPr/>
          <a:lstStyle/>
          <a:p>
            <a:fld id="{39BBA8B0-3360-483F-AC75-5BF11938492B}" type="slidenum">
              <a:rPr lang="en-US" smtClean="0"/>
              <a:t>9</a:t>
            </a:fld>
            <a:endParaRPr lang="en-US"/>
          </a:p>
        </p:txBody>
      </p:sp>
    </p:spTree>
    <p:extLst>
      <p:ext uri="{BB962C8B-B14F-4D97-AF65-F5344CB8AC3E}">
        <p14:creationId xmlns:p14="http://schemas.microsoft.com/office/powerpoint/2010/main" val="3258938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Vùng boot là phân vùng </a:t>
            </a:r>
            <a:endParaRPr lang="en-US" dirty="0"/>
          </a:p>
        </p:txBody>
      </p:sp>
      <p:sp>
        <p:nvSpPr>
          <p:cNvPr id="4" name="Slide Number Placeholder 3"/>
          <p:cNvSpPr>
            <a:spLocks noGrp="1"/>
          </p:cNvSpPr>
          <p:nvPr>
            <p:ph type="sldNum" sz="quarter" idx="10"/>
          </p:nvPr>
        </p:nvSpPr>
        <p:spPr/>
        <p:txBody>
          <a:bodyPr/>
          <a:lstStyle/>
          <a:p>
            <a:fld id="{39BBA8B0-3360-483F-AC75-5BF11938492B}" type="slidenum">
              <a:rPr lang="en-US" smtClean="0"/>
              <a:t>18</a:t>
            </a:fld>
            <a:endParaRPr lang="en-US"/>
          </a:p>
        </p:txBody>
      </p:sp>
    </p:spTree>
    <p:extLst>
      <p:ext uri="{BB962C8B-B14F-4D97-AF65-F5344CB8AC3E}">
        <p14:creationId xmlns:p14="http://schemas.microsoft.com/office/powerpoint/2010/main" val="1452116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Vùng boot là phân vùng </a:t>
            </a:r>
            <a:endParaRPr lang="en-US" dirty="0"/>
          </a:p>
        </p:txBody>
      </p:sp>
      <p:sp>
        <p:nvSpPr>
          <p:cNvPr id="4" name="Slide Number Placeholder 3"/>
          <p:cNvSpPr>
            <a:spLocks noGrp="1"/>
          </p:cNvSpPr>
          <p:nvPr>
            <p:ph type="sldNum" sz="quarter" idx="10"/>
          </p:nvPr>
        </p:nvSpPr>
        <p:spPr/>
        <p:txBody>
          <a:bodyPr/>
          <a:lstStyle/>
          <a:p>
            <a:fld id="{39BBA8B0-3360-483F-AC75-5BF11938492B}" type="slidenum">
              <a:rPr lang="en-US" smtClean="0"/>
              <a:t>19</a:t>
            </a:fld>
            <a:endParaRPr lang="en-US"/>
          </a:p>
        </p:txBody>
      </p:sp>
    </p:spTree>
    <p:extLst>
      <p:ext uri="{BB962C8B-B14F-4D97-AF65-F5344CB8AC3E}">
        <p14:creationId xmlns:p14="http://schemas.microsoft.com/office/powerpoint/2010/main" val="2716929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Vùng boot là phân vùng </a:t>
            </a:r>
            <a:endParaRPr lang="en-US" dirty="0"/>
          </a:p>
        </p:txBody>
      </p:sp>
      <p:sp>
        <p:nvSpPr>
          <p:cNvPr id="4" name="Slide Number Placeholder 3"/>
          <p:cNvSpPr>
            <a:spLocks noGrp="1"/>
          </p:cNvSpPr>
          <p:nvPr>
            <p:ph type="sldNum" sz="quarter" idx="10"/>
          </p:nvPr>
        </p:nvSpPr>
        <p:spPr/>
        <p:txBody>
          <a:bodyPr/>
          <a:lstStyle/>
          <a:p>
            <a:fld id="{39BBA8B0-3360-483F-AC75-5BF11938492B}" type="slidenum">
              <a:rPr lang="en-US" smtClean="0"/>
              <a:t>20</a:t>
            </a:fld>
            <a:endParaRPr lang="en-US"/>
          </a:p>
        </p:txBody>
      </p:sp>
    </p:spTree>
    <p:extLst>
      <p:ext uri="{BB962C8B-B14F-4D97-AF65-F5344CB8AC3E}">
        <p14:creationId xmlns:p14="http://schemas.microsoft.com/office/powerpoint/2010/main" val="1948230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Vùng boot là phân vùng </a:t>
            </a:r>
            <a:endParaRPr lang="en-US" dirty="0"/>
          </a:p>
        </p:txBody>
      </p:sp>
      <p:sp>
        <p:nvSpPr>
          <p:cNvPr id="4" name="Slide Number Placeholder 3"/>
          <p:cNvSpPr>
            <a:spLocks noGrp="1"/>
          </p:cNvSpPr>
          <p:nvPr>
            <p:ph type="sldNum" sz="quarter" idx="10"/>
          </p:nvPr>
        </p:nvSpPr>
        <p:spPr/>
        <p:txBody>
          <a:bodyPr/>
          <a:lstStyle/>
          <a:p>
            <a:fld id="{39BBA8B0-3360-483F-AC75-5BF11938492B}" type="slidenum">
              <a:rPr lang="en-US" smtClean="0"/>
              <a:t>21</a:t>
            </a:fld>
            <a:endParaRPr lang="en-US"/>
          </a:p>
        </p:txBody>
      </p:sp>
    </p:spTree>
    <p:extLst>
      <p:ext uri="{BB962C8B-B14F-4D97-AF65-F5344CB8AC3E}">
        <p14:creationId xmlns:p14="http://schemas.microsoft.com/office/powerpoint/2010/main" val="2355076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Vùng boot là phân vùng </a:t>
            </a:r>
            <a:endParaRPr lang="en-US" dirty="0"/>
          </a:p>
        </p:txBody>
      </p:sp>
      <p:sp>
        <p:nvSpPr>
          <p:cNvPr id="4" name="Slide Number Placeholder 3"/>
          <p:cNvSpPr>
            <a:spLocks noGrp="1"/>
          </p:cNvSpPr>
          <p:nvPr>
            <p:ph type="sldNum" sz="quarter" idx="10"/>
          </p:nvPr>
        </p:nvSpPr>
        <p:spPr/>
        <p:txBody>
          <a:bodyPr/>
          <a:lstStyle/>
          <a:p>
            <a:fld id="{39BBA8B0-3360-483F-AC75-5BF11938492B}" type="slidenum">
              <a:rPr lang="en-US" smtClean="0"/>
              <a:t>22</a:t>
            </a:fld>
            <a:endParaRPr lang="en-US"/>
          </a:p>
        </p:txBody>
      </p:sp>
    </p:spTree>
    <p:extLst>
      <p:ext uri="{BB962C8B-B14F-4D97-AF65-F5344CB8AC3E}">
        <p14:creationId xmlns:p14="http://schemas.microsoft.com/office/powerpoint/2010/main" val="1002790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Vùng boot là phân vùng </a:t>
            </a:r>
            <a:endParaRPr lang="en-US" dirty="0"/>
          </a:p>
        </p:txBody>
      </p:sp>
      <p:sp>
        <p:nvSpPr>
          <p:cNvPr id="4" name="Slide Number Placeholder 3"/>
          <p:cNvSpPr>
            <a:spLocks noGrp="1"/>
          </p:cNvSpPr>
          <p:nvPr>
            <p:ph type="sldNum" sz="quarter" idx="10"/>
          </p:nvPr>
        </p:nvSpPr>
        <p:spPr/>
        <p:txBody>
          <a:bodyPr/>
          <a:lstStyle/>
          <a:p>
            <a:fld id="{39BBA8B0-3360-483F-AC75-5BF11938492B}" type="slidenum">
              <a:rPr lang="en-US" smtClean="0"/>
              <a:t>23</a:t>
            </a:fld>
            <a:endParaRPr lang="en-US"/>
          </a:p>
        </p:txBody>
      </p:sp>
    </p:spTree>
    <p:extLst>
      <p:ext uri="{BB962C8B-B14F-4D97-AF65-F5344CB8AC3E}">
        <p14:creationId xmlns:p14="http://schemas.microsoft.com/office/powerpoint/2010/main" val="1844182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BBA8B0-3360-483F-AC75-5BF11938492B}" type="slidenum">
              <a:rPr lang="en-US" smtClean="0"/>
              <a:t>40</a:t>
            </a:fld>
            <a:endParaRPr lang="en-US"/>
          </a:p>
        </p:txBody>
      </p:sp>
    </p:spTree>
    <p:extLst>
      <p:ext uri="{BB962C8B-B14F-4D97-AF65-F5344CB8AC3E}">
        <p14:creationId xmlns:p14="http://schemas.microsoft.com/office/powerpoint/2010/main" val="2154195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BBA8B0-3360-483F-AC75-5BF11938492B}" type="slidenum">
              <a:rPr lang="en-US" smtClean="0"/>
              <a:t>41</a:t>
            </a:fld>
            <a:endParaRPr lang="en-US"/>
          </a:p>
        </p:txBody>
      </p:sp>
    </p:spTree>
    <p:extLst>
      <p:ext uri="{BB962C8B-B14F-4D97-AF65-F5344CB8AC3E}">
        <p14:creationId xmlns:p14="http://schemas.microsoft.com/office/powerpoint/2010/main" val="3889845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BBA8B0-3360-483F-AC75-5BF11938492B}" type="slidenum">
              <a:rPr lang="en-US" smtClean="0"/>
              <a:t>42</a:t>
            </a:fld>
            <a:endParaRPr lang="en-US"/>
          </a:p>
        </p:txBody>
      </p:sp>
    </p:spTree>
    <p:extLst>
      <p:ext uri="{BB962C8B-B14F-4D97-AF65-F5344CB8AC3E}">
        <p14:creationId xmlns:p14="http://schemas.microsoft.com/office/powerpoint/2010/main" val="33790431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BBA8B0-3360-483F-AC75-5BF11938492B}" type="slidenum">
              <a:rPr lang="en-US" smtClean="0"/>
              <a:t>43</a:t>
            </a:fld>
            <a:endParaRPr lang="en-US"/>
          </a:p>
        </p:txBody>
      </p:sp>
    </p:spTree>
    <p:extLst>
      <p:ext uri="{BB962C8B-B14F-4D97-AF65-F5344CB8AC3E}">
        <p14:creationId xmlns:p14="http://schemas.microsoft.com/office/powerpoint/2010/main" val="2770585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Vùng boot là phân vùng </a:t>
            </a:r>
            <a:endParaRPr lang="en-US" dirty="0"/>
          </a:p>
        </p:txBody>
      </p:sp>
      <p:sp>
        <p:nvSpPr>
          <p:cNvPr id="4" name="Slide Number Placeholder 3"/>
          <p:cNvSpPr>
            <a:spLocks noGrp="1"/>
          </p:cNvSpPr>
          <p:nvPr>
            <p:ph type="sldNum" sz="quarter" idx="10"/>
          </p:nvPr>
        </p:nvSpPr>
        <p:spPr/>
        <p:txBody>
          <a:bodyPr/>
          <a:lstStyle/>
          <a:p>
            <a:fld id="{39BBA8B0-3360-483F-AC75-5BF11938492B}" type="slidenum">
              <a:rPr lang="en-US" smtClean="0"/>
              <a:t>10</a:t>
            </a:fld>
            <a:endParaRPr lang="en-US"/>
          </a:p>
        </p:txBody>
      </p:sp>
    </p:spTree>
    <p:extLst>
      <p:ext uri="{BB962C8B-B14F-4D97-AF65-F5344CB8AC3E}">
        <p14:creationId xmlns:p14="http://schemas.microsoft.com/office/powerpoint/2010/main" val="2427916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BBA8B0-3360-483F-AC75-5BF11938492B}" type="slidenum">
              <a:rPr lang="en-US" smtClean="0"/>
              <a:t>44</a:t>
            </a:fld>
            <a:endParaRPr lang="en-US"/>
          </a:p>
        </p:txBody>
      </p:sp>
    </p:spTree>
    <p:extLst>
      <p:ext uri="{BB962C8B-B14F-4D97-AF65-F5344CB8AC3E}">
        <p14:creationId xmlns:p14="http://schemas.microsoft.com/office/powerpoint/2010/main" val="30672981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BBA8B0-3360-483F-AC75-5BF11938492B}" type="slidenum">
              <a:rPr lang="en-US" smtClean="0"/>
              <a:t>45</a:t>
            </a:fld>
            <a:endParaRPr lang="en-US"/>
          </a:p>
        </p:txBody>
      </p:sp>
    </p:spTree>
    <p:extLst>
      <p:ext uri="{BB962C8B-B14F-4D97-AF65-F5344CB8AC3E}">
        <p14:creationId xmlns:p14="http://schemas.microsoft.com/office/powerpoint/2010/main" val="528125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BBA8B0-3360-483F-AC75-5BF11938492B}" type="slidenum">
              <a:rPr lang="en-US" smtClean="0"/>
              <a:t>46</a:t>
            </a:fld>
            <a:endParaRPr lang="en-US"/>
          </a:p>
        </p:txBody>
      </p:sp>
    </p:spTree>
    <p:extLst>
      <p:ext uri="{BB962C8B-B14F-4D97-AF65-F5344CB8AC3E}">
        <p14:creationId xmlns:p14="http://schemas.microsoft.com/office/powerpoint/2010/main" val="10061220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BBA8B0-3360-483F-AC75-5BF11938492B}" type="slidenum">
              <a:rPr lang="en-US" smtClean="0"/>
              <a:t>47</a:t>
            </a:fld>
            <a:endParaRPr lang="en-US"/>
          </a:p>
        </p:txBody>
      </p:sp>
    </p:spTree>
    <p:extLst>
      <p:ext uri="{BB962C8B-B14F-4D97-AF65-F5344CB8AC3E}">
        <p14:creationId xmlns:p14="http://schemas.microsoft.com/office/powerpoint/2010/main" val="23648012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b="0" i="0" dirty="0">
                <a:solidFill>
                  <a:srgbClr val="E6EDF3"/>
                </a:solidFill>
                <a:effectLst/>
                <a:latin typeface="-apple-system"/>
              </a:rPr>
              <a:t>Vì mỗi thiết bị chạy Linux lại có một kernel khác nhau, nên không thể đảm bảo được việc một chương trình Linux có thể chạy được trên tát cả các thiết bị chạy Linux. Vì vậy, package ra đời để giải quyết việc như vậy. Trong package có các </a:t>
            </a:r>
            <a:r>
              <a:rPr lang="vi-VN" b="1" i="0" dirty="0">
                <a:solidFill>
                  <a:srgbClr val="E6EDF3"/>
                </a:solidFill>
                <a:effectLst/>
                <a:latin typeface="-apple-system"/>
              </a:rPr>
              <a:t>dependencies</a:t>
            </a:r>
            <a:r>
              <a:rPr lang="vi-VN" b="0" i="0" dirty="0">
                <a:solidFill>
                  <a:srgbClr val="E6EDF3"/>
                </a:solidFill>
                <a:effectLst/>
                <a:latin typeface="-apple-system"/>
              </a:rPr>
              <a:t> tức là danh sách các thư viện, phần mềm cần phải có trước khi cài đặt một phần mềm.</a:t>
            </a:r>
          </a:p>
          <a:p>
            <a:endParaRPr lang="en-US" dirty="0"/>
          </a:p>
        </p:txBody>
      </p:sp>
      <p:sp>
        <p:nvSpPr>
          <p:cNvPr id="4" name="Slide Number Placeholder 3"/>
          <p:cNvSpPr>
            <a:spLocks noGrp="1"/>
          </p:cNvSpPr>
          <p:nvPr>
            <p:ph type="sldNum" sz="quarter" idx="5"/>
          </p:nvPr>
        </p:nvSpPr>
        <p:spPr/>
        <p:txBody>
          <a:bodyPr/>
          <a:lstStyle/>
          <a:p>
            <a:fld id="{39BBA8B0-3360-483F-AC75-5BF11938492B}" type="slidenum">
              <a:rPr lang="en-US" smtClean="0"/>
              <a:t>48</a:t>
            </a:fld>
            <a:endParaRPr lang="en-US"/>
          </a:p>
        </p:txBody>
      </p:sp>
    </p:spTree>
    <p:extLst>
      <p:ext uri="{BB962C8B-B14F-4D97-AF65-F5344CB8AC3E}">
        <p14:creationId xmlns:p14="http://schemas.microsoft.com/office/powerpoint/2010/main" val="23816529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b="0" i="0" dirty="0">
                <a:solidFill>
                  <a:srgbClr val="1F2328"/>
                </a:solidFill>
                <a:effectLst/>
                <a:latin typeface="-apple-system"/>
              </a:rPr>
              <a:t>Trong đó, </a:t>
            </a:r>
            <a:r>
              <a:rPr lang="vi-VN" b="1" i="0" dirty="0">
                <a:solidFill>
                  <a:srgbClr val="1F2328"/>
                </a:solidFill>
                <a:effectLst/>
                <a:latin typeface="-apple-system"/>
              </a:rPr>
              <a:t>[localrepo]</a:t>
            </a:r>
            <a:r>
              <a:rPr lang="vi-VN" b="0" i="0" dirty="0">
                <a:solidFill>
                  <a:srgbClr val="1F2328"/>
                </a:solidFill>
                <a:effectLst/>
                <a:latin typeface="-apple-system"/>
              </a:rPr>
              <a:t> là tên của repo, </a:t>
            </a:r>
            <a:r>
              <a:rPr lang="vi-VN" b="1" i="0" dirty="0">
                <a:solidFill>
                  <a:srgbClr val="1F2328"/>
                </a:solidFill>
                <a:effectLst/>
                <a:latin typeface="-apple-system"/>
              </a:rPr>
              <a:t>name</a:t>
            </a:r>
            <a:r>
              <a:rPr lang="vi-VN" b="0" i="0" dirty="0">
                <a:solidFill>
                  <a:srgbClr val="1F2328"/>
                </a:solidFill>
                <a:effectLst/>
                <a:latin typeface="-apple-system"/>
              </a:rPr>
              <a:t> là tên mô tả của repo, là tên mà yum sẽ hiển thụ khi sử dụng các lệnh liên quan đến repo như yum repolist, </a:t>
            </a:r>
            <a:r>
              <a:rPr lang="vi-VN" b="1" i="0" dirty="0">
                <a:solidFill>
                  <a:srgbClr val="1F2328"/>
                </a:solidFill>
                <a:effectLst/>
                <a:latin typeface="-apple-system"/>
              </a:rPr>
              <a:t>baseurl</a:t>
            </a:r>
            <a:r>
              <a:rPr lang="vi-VN" b="0" i="0" dirty="0">
                <a:solidFill>
                  <a:srgbClr val="1F2328"/>
                </a:solidFill>
                <a:effectLst/>
                <a:latin typeface="-apple-system"/>
              </a:rPr>
              <a:t> là URL hoặc đường dẫn đến repo mà mình tạo, </a:t>
            </a:r>
            <a:r>
              <a:rPr lang="vi-VN" b="1" i="0" dirty="0">
                <a:solidFill>
                  <a:srgbClr val="1F2328"/>
                </a:solidFill>
                <a:effectLst/>
                <a:latin typeface="-apple-system"/>
              </a:rPr>
              <a:t>enabled</a:t>
            </a:r>
            <a:r>
              <a:rPr lang="vi-VN" b="0" i="0" dirty="0">
                <a:solidFill>
                  <a:srgbClr val="1F2328"/>
                </a:solidFill>
                <a:effectLst/>
                <a:latin typeface="-apple-system"/>
              </a:rPr>
              <a:t> là trường dùng để xác định xem repo có hoạt động hay không(giá trị 1 là repo được kích hoạt, còn giá trị 0 là repo bị vô hiệu hóa), </a:t>
            </a:r>
            <a:r>
              <a:rPr lang="vi-VN" b="1" i="0" dirty="0">
                <a:solidFill>
                  <a:srgbClr val="1F2328"/>
                </a:solidFill>
                <a:effectLst/>
                <a:latin typeface="-apple-system"/>
              </a:rPr>
              <a:t>gpgcheck</a:t>
            </a:r>
            <a:r>
              <a:rPr lang="vi-VN" b="0" i="0" dirty="0">
                <a:solidFill>
                  <a:srgbClr val="1F2328"/>
                </a:solidFill>
                <a:effectLst/>
                <a:latin typeface="-apple-system"/>
              </a:rPr>
              <a:t> là trường để xác định xem yum có kiểm tra chữ ký GPG(GNU Privacy Guard) hay không(giá trị 1 là có kiểm tra, còn giá trị 0 thì không kiểm tra).</a:t>
            </a:r>
          </a:p>
        </p:txBody>
      </p:sp>
      <p:sp>
        <p:nvSpPr>
          <p:cNvPr id="4" name="Slide Number Placeholder 3"/>
          <p:cNvSpPr>
            <a:spLocks noGrp="1"/>
          </p:cNvSpPr>
          <p:nvPr>
            <p:ph type="sldNum" sz="quarter" idx="5"/>
          </p:nvPr>
        </p:nvSpPr>
        <p:spPr/>
        <p:txBody>
          <a:bodyPr/>
          <a:lstStyle/>
          <a:p>
            <a:fld id="{39BBA8B0-3360-483F-AC75-5BF11938492B}" type="slidenum">
              <a:rPr lang="en-US" smtClean="0"/>
              <a:t>67</a:t>
            </a:fld>
            <a:endParaRPr lang="en-US"/>
          </a:p>
        </p:txBody>
      </p:sp>
    </p:spTree>
    <p:extLst>
      <p:ext uri="{BB962C8B-B14F-4D97-AF65-F5344CB8AC3E}">
        <p14:creationId xmlns:p14="http://schemas.microsoft.com/office/powerpoint/2010/main" val="3603190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b="0" i="0" dirty="0">
                <a:solidFill>
                  <a:srgbClr val="1F2328"/>
                </a:solidFill>
                <a:effectLst/>
                <a:latin typeface="-apple-system"/>
              </a:rPr>
              <a:t>Trong đó, </a:t>
            </a:r>
            <a:r>
              <a:rPr lang="vi-VN" b="1" i="0" dirty="0">
                <a:solidFill>
                  <a:srgbClr val="1F2328"/>
                </a:solidFill>
                <a:effectLst/>
                <a:latin typeface="-apple-system"/>
              </a:rPr>
              <a:t>[localrepo]</a:t>
            </a:r>
            <a:r>
              <a:rPr lang="vi-VN" b="0" i="0" dirty="0">
                <a:solidFill>
                  <a:srgbClr val="1F2328"/>
                </a:solidFill>
                <a:effectLst/>
                <a:latin typeface="-apple-system"/>
              </a:rPr>
              <a:t> là tên của repo, </a:t>
            </a:r>
            <a:r>
              <a:rPr lang="vi-VN" b="1" i="0" dirty="0">
                <a:solidFill>
                  <a:srgbClr val="1F2328"/>
                </a:solidFill>
                <a:effectLst/>
                <a:latin typeface="-apple-system"/>
              </a:rPr>
              <a:t>name</a:t>
            </a:r>
            <a:r>
              <a:rPr lang="vi-VN" b="0" i="0" dirty="0">
                <a:solidFill>
                  <a:srgbClr val="1F2328"/>
                </a:solidFill>
                <a:effectLst/>
                <a:latin typeface="-apple-system"/>
              </a:rPr>
              <a:t> là tên mô tả của repo, là tên mà yum sẽ hiển thụ khi sử dụng các lệnh liên quan đến repo như yum repolist, </a:t>
            </a:r>
            <a:r>
              <a:rPr lang="vi-VN" b="1" i="0" dirty="0">
                <a:solidFill>
                  <a:srgbClr val="1F2328"/>
                </a:solidFill>
                <a:effectLst/>
                <a:latin typeface="-apple-system"/>
              </a:rPr>
              <a:t>baseurl</a:t>
            </a:r>
            <a:r>
              <a:rPr lang="vi-VN" b="0" i="0" dirty="0">
                <a:solidFill>
                  <a:srgbClr val="1F2328"/>
                </a:solidFill>
                <a:effectLst/>
                <a:latin typeface="-apple-system"/>
              </a:rPr>
              <a:t> là URL hoặc đường dẫn đến repo mà mình tạo, </a:t>
            </a:r>
            <a:r>
              <a:rPr lang="vi-VN" b="1" i="0" dirty="0">
                <a:solidFill>
                  <a:srgbClr val="1F2328"/>
                </a:solidFill>
                <a:effectLst/>
                <a:latin typeface="-apple-system"/>
              </a:rPr>
              <a:t>enabled</a:t>
            </a:r>
            <a:r>
              <a:rPr lang="vi-VN" b="0" i="0" dirty="0">
                <a:solidFill>
                  <a:srgbClr val="1F2328"/>
                </a:solidFill>
                <a:effectLst/>
                <a:latin typeface="-apple-system"/>
              </a:rPr>
              <a:t> là trường dùng để xác định xem repo có hoạt động hay không(giá trị 1 là repo được kích hoạt, còn giá trị 0 là repo bị vô hiệu hóa), </a:t>
            </a:r>
            <a:r>
              <a:rPr lang="vi-VN" b="1" i="0" dirty="0">
                <a:solidFill>
                  <a:srgbClr val="1F2328"/>
                </a:solidFill>
                <a:effectLst/>
                <a:latin typeface="-apple-system"/>
              </a:rPr>
              <a:t>gpgcheck</a:t>
            </a:r>
            <a:r>
              <a:rPr lang="vi-VN" b="0" i="0" dirty="0">
                <a:solidFill>
                  <a:srgbClr val="1F2328"/>
                </a:solidFill>
                <a:effectLst/>
                <a:latin typeface="-apple-system"/>
              </a:rPr>
              <a:t> là trường để xác định xem yum có kiểm tra chữ ký GPG(GNU Privacy Guard) hay không(giá trị 1 là có kiểm tra, còn giá trị 0 thì không kiểm tra).</a:t>
            </a:r>
          </a:p>
        </p:txBody>
      </p:sp>
      <p:sp>
        <p:nvSpPr>
          <p:cNvPr id="4" name="Slide Number Placeholder 3"/>
          <p:cNvSpPr>
            <a:spLocks noGrp="1"/>
          </p:cNvSpPr>
          <p:nvPr>
            <p:ph type="sldNum" sz="quarter" idx="5"/>
          </p:nvPr>
        </p:nvSpPr>
        <p:spPr/>
        <p:txBody>
          <a:bodyPr/>
          <a:lstStyle/>
          <a:p>
            <a:fld id="{39BBA8B0-3360-483F-AC75-5BF11938492B}" type="slidenum">
              <a:rPr lang="en-US" smtClean="0"/>
              <a:t>68</a:t>
            </a:fld>
            <a:endParaRPr lang="en-US"/>
          </a:p>
        </p:txBody>
      </p:sp>
    </p:spTree>
    <p:extLst>
      <p:ext uri="{BB962C8B-B14F-4D97-AF65-F5344CB8AC3E}">
        <p14:creationId xmlns:p14="http://schemas.microsoft.com/office/powerpoint/2010/main" val="29707721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b="0" i="0" dirty="0">
                <a:solidFill>
                  <a:srgbClr val="1F2328"/>
                </a:solidFill>
                <a:effectLst/>
                <a:latin typeface="-apple-system"/>
              </a:rPr>
              <a:t>Trong đó, </a:t>
            </a:r>
            <a:r>
              <a:rPr lang="vi-VN" b="1" i="0" dirty="0">
                <a:solidFill>
                  <a:srgbClr val="1F2328"/>
                </a:solidFill>
                <a:effectLst/>
                <a:latin typeface="-apple-system"/>
              </a:rPr>
              <a:t>[localrepo]</a:t>
            </a:r>
            <a:r>
              <a:rPr lang="vi-VN" b="0" i="0" dirty="0">
                <a:solidFill>
                  <a:srgbClr val="1F2328"/>
                </a:solidFill>
                <a:effectLst/>
                <a:latin typeface="-apple-system"/>
              </a:rPr>
              <a:t> là tên của repo, </a:t>
            </a:r>
            <a:r>
              <a:rPr lang="vi-VN" b="1" i="0" dirty="0">
                <a:solidFill>
                  <a:srgbClr val="1F2328"/>
                </a:solidFill>
                <a:effectLst/>
                <a:latin typeface="-apple-system"/>
              </a:rPr>
              <a:t>name</a:t>
            </a:r>
            <a:r>
              <a:rPr lang="vi-VN" b="0" i="0" dirty="0">
                <a:solidFill>
                  <a:srgbClr val="1F2328"/>
                </a:solidFill>
                <a:effectLst/>
                <a:latin typeface="-apple-system"/>
              </a:rPr>
              <a:t> là tên mô tả của repo, là tên mà yum sẽ hiển thụ khi sử dụng các lệnh liên quan đến repo như yum repolist, </a:t>
            </a:r>
            <a:r>
              <a:rPr lang="vi-VN" b="1" i="0" dirty="0">
                <a:solidFill>
                  <a:srgbClr val="1F2328"/>
                </a:solidFill>
                <a:effectLst/>
                <a:latin typeface="-apple-system"/>
              </a:rPr>
              <a:t>baseurl</a:t>
            </a:r>
            <a:r>
              <a:rPr lang="vi-VN" b="0" i="0" dirty="0">
                <a:solidFill>
                  <a:srgbClr val="1F2328"/>
                </a:solidFill>
                <a:effectLst/>
                <a:latin typeface="-apple-system"/>
              </a:rPr>
              <a:t> là URL hoặc đường dẫn đến repo mà mình tạo, </a:t>
            </a:r>
            <a:r>
              <a:rPr lang="vi-VN" b="1" i="0" dirty="0">
                <a:solidFill>
                  <a:srgbClr val="1F2328"/>
                </a:solidFill>
                <a:effectLst/>
                <a:latin typeface="-apple-system"/>
              </a:rPr>
              <a:t>enabled</a:t>
            </a:r>
            <a:r>
              <a:rPr lang="vi-VN" b="0" i="0" dirty="0">
                <a:solidFill>
                  <a:srgbClr val="1F2328"/>
                </a:solidFill>
                <a:effectLst/>
                <a:latin typeface="-apple-system"/>
              </a:rPr>
              <a:t> là trường dùng để xác định xem repo có hoạt động hay không(giá trị 1 là repo được kích hoạt, còn giá trị 0 là repo bị vô hiệu hóa), </a:t>
            </a:r>
            <a:r>
              <a:rPr lang="vi-VN" b="1" i="0" dirty="0">
                <a:solidFill>
                  <a:srgbClr val="1F2328"/>
                </a:solidFill>
                <a:effectLst/>
                <a:latin typeface="-apple-system"/>
              </a:rPr>
              <a:t>gpgcheck</a:t>
            </a:r>
            <a:r>
              <a:rPr lang="vi-VN" b="0" i="0" dirty="0">
                <a:solidFill>
                  <a:srgbClr val="1F2328"/>
                </a:solidFill>
                <a:effectLst/>
                <a:latin typeface="-apple-system"/>
              </a:rPr>
              <a:t> là trường để xác định xem yum có kiểm tra chữ ký GPG(GNU Privacy Guard) hay không(giá trị 1 là có kiểm tra, còn giá trị 0 thì không kiểm tra).</a:t>
            </a:r>
          </a:p>
        </p:txBody>
      </p:sp>
      <p:sp>
        <p:nvSpPr>
          <p:cNvPr id="4" name="Slide Number Placeholder 3"/>
          <p:cNvSpPr>
            <a:spLocks noGrp="1"/>
          </p:cNvSpPr>
          <p:nvPr>
            <p:ph type="sldNum" sz="quarter" idx="5"/>
          </p:nvPr>
        </p:nvSpPr>
        <p:spPr/>
        <p:txBody>
          <a:bodyPr/>
          <a:lstStyle/>
          <a:p>
            <a:fld id="{39BBA8B0-3360-483F-AC75-5BF11938492B}" type="slidenum">
              <a:rPr lang="en-US" smtClean="0"/>
              <a:t>69</a:t>
            </a:fld>
            <a:endParaRPr lang="en-US"/>
          </a:p>
        </p:txBody>
      </p:sp>
    </p:spTree>
    <p:extLst>
      <p:ext uri="{BB962C8B-B14F-4D97-AF65-F5344CB8AC3E}">
        <p14:creationId xmlns:p14="http://schemas.microsoft.com/office/powerpoint/2010/main" val="23239313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b="0" i="0" dirty="0">
                <a:solidFill>
                  <a:srgbClr val="1F2328"/>
                </a:solidFill>
                <a:effectLst/>
                <a:latin typeface="-apple-system"/>
              </a:rPr>
              <a:t>Trong đó, </a:t>
            </a:r>
            <a:r>
              <a:rPr lang="vi-VN" b="1" i="0" dirty="0">
                <a:solidFill>
                  <a:srgbClr val="1F2328"/>
                </a:solidFill>
                <a:effectLst/>
                <a:latin typeface="-apple-system"/>
              </a:rPr>
              <a:t>[localrepo]</a:t>
            </a:r>
            <a:r>
              <a:rPr lang="vi-VN" b="0" i="0" dirty="0">
                <a:solidFill>
                  <a:srgbClr val="1F2328"/>
                </a:solidFill>
                <a:effectLst/>
                <a:latin typeface="-apple-system"/>
              </a:rPr>
              <a:t> là tên của repo, </a:t>
            </a:r>
            <a:r>
              <a:rPr lang="vi-VN" b="1" i="0" dirty="0">
                <a:solidFill>
                  <a:srgbClr val="1F2328"/>
                </a:solidFill>
                <a:effectLst/>
                <a:latin typeface="-apple-system"/>
              </a:rPr>
              <a:t>name</a:t>
            </a:r>
            <a:r>
              <a:rPr lang="vi-VN" b="0" i="0" dirty="0">
                <a:solidFill>
                  <a:srgbClr val="1F2328"/>
                </a:solidFill>
                <a:effectLst/>
                <a:latin typeface="-apple-system"/>
              </a:rPr>
              <a:t> là tên mô tả của repo, là tên mà yum sẽ hiển thụ khi sử dụng các lệnh liên quan đến repo như yum repolist, </a:t>
            </a:r>
            <a:r>
              <a:rPr lang="vi-VN" b="1" i="0" dirty="0">
                <a:solidFill>
                  <a:srgbClr val="1F2328"/>
                </a:solidFill>
                <a:effectLst/>
                <a:latin typeface="-apple-system"/>
              </a:rPr>
              <a:t>baseurl</a:t>
            </a:r>
            <a:r>
              <a:rPr lang="vi-VN" b="0" i="0" dirty="0">
                <a:solidFill>
                  <a:srgbClr val="1F2328"/>
                </a:solidFill>
                <a:effectLst/>
                <a:latin typeface="-apple-system"/>
              </a:rPr>
              <a:t> là URL hoặc đường dẫn đến repo mà mình tạo, </a:t>
            </a:r>
            <a:r>
              <a:rPr lang="vi-VN" b="1" i="0" dirty="0">
                <a:solidFill>
                  <a:srgbClr val="1F2328"/>
                </a:solidFill>
                <a:effectLst/>
                <a:latin typeface="-apple-system"/>
              </a:rPr>
              <a:t>enabled</a:t>
            </a:r>
            <a:r>
              <a:rPr lang="vi-VN" b="0" i="0" dirty="0">
                <a:solidFill>
                  <a:srgbClr val="1F2328"/>
                </a:solidFill>
                <a:effectLst/>
                <a:latin typeface="-apple-system"/>
              </a:rPr>
              <a:t> là trường dùng để xác định xem repo có hoạt động hay không(giá trị 1 là repo được kích hoạt, còn giá trị 0 là repo bị vô hiệu hóa), </a:t>
            </a:r>
            <a:r>
              <a:rPr lang="vi-VN" b="1" i="0" dirty="0">
                <a:solidFill>
                  <a:srgbClr val="1F2328"/>
                </a:solidFill>
                <a:effectLst/>
                <a:latin typeface="-apple-system"/>
              </a:rPr>
              <a:t>gpgcheck</a:t>
            </a:r>
            <a:r>
              <a:rPr lang="vi-VN" b="0" i="0" dirty="0">
                <a:solidFill>
                  <a:srgbClr val="1F2328"/>
                </a:solidFill>
                <a:effectLst/>
                <a:latin typeface="-apple-system"/>
              </a:rPr>
              <a:t> là trường để xác định xem yum có kiểm tra chữ ký GPG(GNU Privacy Guard) hay không(giá trị 1 là có kiểm tra, còn giá trị 0 thì không kiểm tra).</a:t>
            </a:r>
          </a:p>
        </p:txBody>
      </p:sp>
      <p:sp>
        <p:nvSpPr>
          <p:cNvPr id="4" name="Slide Number Placeholder 3"/>
          <p:cNvSpPr>
            <a:spLocks noGrp="1"/>
          </p:cNvSpPr>
          <p:nvPr>
            <p:ph type="sldNum" sz="quarter" idx="5"/>
          </p:nvPr>
        </p:nvSpPr>
        <p:spPr/>
        <p:txBody>
          <a:bodyPr/>
          <a:lstStyle/>
          <a:p>
            <a:fld id="{39BBA8B0-3360-483F-AC75-5BF11938492B}" type="slidenum">
              <a:rPr lang="en-US" smtClean="0"/>
              <a:t>70</a:t>
            </a:fld>
            <a:endParaRPr lang="en-US"/>
          </a:p>
        </p:txBody>
      </p:sp>
    </p:spTree>
    <p:extLst>
      <p:ext uri="{BB962C8B-B14F-4D97-AF65-F5344CB8AC3E}">
        <p14:creationId xmlns:p14="http://schemas.microsoft.com/office/powerpoint/2010/main" val="21827964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b="0" i="0" dirty="0">
                <a:solidFill>
                  <a:srgbClr val="1F2328"/>
                </a:solidFill>
                <a:effectLst/>
                <a:latin typeface="-apple-system"/>
              </a:rPr>
              <a:t>Trong đó, </a:t>
            </a:r>
            <a:r>
              <a:rPr lang="vi-VN" b="1" i="0" dirty="0">
                <a:solidFill>
                  <a:srgbClr val="1F2328"/>
                </a:solidFill>
                <a:effectLst/>
                <a:latin typeface="-apple-system"/>
              </a:rPr>
              <a:t>[localrepo]</a:t>
            </a:r>
            <a:r>
              <a:rPr lang="vi-VN" b="0" i="0" dirty="0">
                <a:solidFill>
                  <a:srgbClr val="1F2328"/>
                </a:solidFill>
                <a:effectLst/>
                <a:latin typeface="-apple-system"/>
              </a:rPr>
              <a:t> là tên của repo, </a:t>
            </a:r>
            <a:r>
              <a:rPr lang="vi-VN" b="1" i="0" dirty="0">
                <a:solidFill>
                  <a:srgbClr val="1F2328"/>
                </a:solidFill>
                <a:effectLst/>
                <a:latin typeface="-apple-system"/>
              </a:rPr>
              <a:t>name</a:t>
            </a:r>
            <a:r>
              <a:rPr lang="vi-VN" b="0" i="0" dirty="0">
                <a:solidFill>
                  <a:srgbClr val="1F2328"/>
                </a:solidFill>
                <a:effectLst/>
                <a:latin typeface="-apple-system"/>
              </a:rPr>
              <a:t> là tên mô tả của repo, là tên mà yum sẽ hiển thụ khi sử dụng các lệnh liên quan đến repo như yum repolist, </a:t>
            </a:r>
            <a:r>
              <a:rPr lang="vi-VN" b="1" i="0" dirty="0">
                <a:solidFill>
                  <a:srgbClr val="1F2328"/>
                </a:solidFill>
                <a:effectLst/>
                <a:latin typeface="-apple-system"/>
              </a:rPr>
              <a:t>baseurl</a:t>
            </a:r>
            <a:r>
              <a:rPr lang="vi-VN" b="0" i="0" dirty="0">
                <a:solidFill>
                  <a:srgbClr val="1F2328"/>
                </a:solidFill>
                <a:effectLst/>
                <a:latin typeface="-apple-system"/>
              </a:rPr>
              <a:t> là URL hoặc đường dẫn đến repo mà mình tạo, </a:t>
            </a:r>
            <a:r>
              <a:rPr lang="vi-VN" b="1" i="0" dirty="0">
                <a:solidFill>
                  <a:srgbClr val="1F2328"/>
                </a:solidFill>
                <a:effectLst/>
                <a:latin typeface="-apple-system"/>
              </a:rPr>
              <a:t>enabled</a:t>
            </a:r>
            <a:r>
              <a:rPr lang="vi-VN" b="0" i="0" dirty="0">
                <a:solidFill>
                  <a:srgbClr val="1F2328"/>
                </a:solidFill>
                <a:effectLst/>
                <a:latin typeface="-apple-system"/>
              </a:rPr>
              <a:t> là trường dùng để xác định xem repo có hoạt động hay không(giá trị 1 là repo được kích hoạt, còn giá trị 0 là repo bị vô hiệu hóa), </a:t>
            </a:r>
            <a:r>
              <a:rPr lang="vi-VN" b="1" i="0" dirty="0">
                <a:solidFill>
                  <a:srgbClr val="1F2328"/>
                </a:solidFill>
                <a:effectLst/>
                <a:latin typeface="-apple-system"/>
              </a:rPr>
              <a:t>gpgcheck</a:t>
            </a:r>
            <a:r>
              <a:rPr lang="vi-VN" b="0" i="0" dirty="0">
                <a:solidFill>
                  <a:srgbClr val="1F2328"/>
                </a:solidFill>
                <a:effectLst/>
                <a:latin typeface="-apple-system"/>
              </a:rPr>
              <a:t> là trường để xác định xem yum có kiểm tra chữ ký GPG(GNU Privacy Guard) hay không(giá trị 1 là có kiểm tra, còn giá trị 0 thì không kiểm tra).</a:t>
            </a:r>
          </a:p>
        </p:txBody>
      </p:sp>
      <p:sp>
        <p:nvSpPr>
          <p:cNvPr id="4" name="Slide Number Placeholder 3"/>
          <p:cNvSpPr>
            <a:spLocks noGrp="1"/>
          </p:cNvSpPr>
          <p:nvPr>
            <p:ph type="sldNum" sz="quarter" idx="5"/>
          </p:nvPr>
        </p:nvSpPr>
        <p:spPr/>
        <p:txBody>
          <a:bodyPr/>
          <a:lstStyle/>
          <a:p>
            <a:fld id="{39BBA8B0-3360-483F-AC75-5BF11938492B}" type="slidenum">
              <a:rPr lang="en-US" smtClean="0"/>
              <a:t>71</a:t>
            </a:fld>
            <a:endParaRPr lang="en-US"/>
          </a:p>
        </p:txBody>
      </p:sp>
    </p:spTree>
    <p:extLst>
      <p:ext uri="{BB962C8B-B14F-4D97-AF65-F5344CB8AC3E}">
        <p14:creationId xmlns:p14="http://schemas.microsoft.com/office/powerpoint/2010/main" val="3003428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Vùng boot là phân vùng </a:t>
            </a:r>
            <a:endParaRPr lang="en-US" dirty="0"/>
          </a:p>
        </p:txBody>
      </p:sp>
      <p:sp>
        <p:nvSpPr>
          <p:cNvPr id="4" name="Slide Number Placeholder 3"/>
          <p:cNvSpPr>
            <a:spLocks noGrp="1"/>
          </p:cNvSpPr>
          <p:nvPr>
            <p:ph type="sldNum" sz="quarter" idx="10"/>
          </p:nvPr>
        </p:nvSpPr>
        <p:spPr/>
        <p:txBody>
          <a:bodyPr/>
          <a:lstStyle/>
          <a:p>
            <a:fld id="{39BBA8B0-3360-483F-AC75-5BF11938492B}" type="slidenum">
              <a:rPr lang="en-US" smtClean="0"/>
              <a:t>11</a:t>
            </a:fld>
            <a:endParaRPr lang="en-US"/>
          </a:p>
        </p:txBody>
      </p:sp>
    </p:spTree>
    <p:extLst>
      <p:ext uri="{BB962C8B-B14F-4D97-AF65-F5344CB8AC3E}">
        <p14:creationId xmlns:p14="http://schemas.microsoft.com/office/powerpoint/2010/main" val="22092507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b="0" i="0" dirty="0">
                <a:solidFill>
                  <a:srgbClr val="1F2328"/>
                </a:solidFill>
                <a:effectLst/>
                <a:latin typeface="-apple-system"/>
              </a:rPr>
              <a:t>Trong đó, </a:t>
            </a:r>
            <a:r>
              <a:rPr lang="vi-VN" b="1" i="0" dirty="0">
                <a:solidFill>
                  <a:srgbClr val="1F2328"/>
                </a:solidFill>
                <a:effectLst/>
                <a:latin typeface="-apple-system"/>
              </a:rPr>
              <a:t>[localrepo]</a:t>
            </a:r>
            <a:r>
              <a:rPr lang="vi-VN" b="0" i="0" dirty="0">
                <a:solidFill>
                  <a:srgbClr val="1F2328"/>
                </a:solidFill>
                <a:effectLst/>
                <a:latin typeface="-apple-system"/>
              </a:rPr>
              <a:t> là tên của repo, </a:t>
            </a:r>
            <a:r>
              <a:rPr lang="vi-VN" b="1" i="0" dirty="0">
                <a:solidFill>
                  <a:srgbClr val="1F2328"/>
                </a:solidFill>
                <a:effectLst/>
                <a:latin typeface="-apple-system"/>
              </a:rPr>
              <a:t>name</a:t>
            </a:r>
            <a:r>
              <a:rPr lang="vi-VN" b="0" i="0" dirty="0">
                <a:solidFill>
                  <a:srgbClr val="1F2328"/>
                </a:solidFill>
                <a:effectLst/>
                <a:latin typeface="-apple-system"/>
              </a:rPr>
              <a:t> là tên mô tả của repo, là tên mà yum sẽ hiển thụ khi sử dụng các lệnh liên quan đến repo như yum repolist, </a:t>
            </a:r>
            <a:r>
              <a:rPr lang="vi-VN" b="1" i="0" dirty="0">
                <a:solidFill>
                  <a:srgbClr val="1F2328"/>
                </a:solidFill>
                <a:effectLst/>
                <a:latin typeface="-apple-system"/>
              </a:rPr>
              <a:t>baseurl</a:t>
            </a:r>
            <a:r>
              <a:rPr lang="vi-VN" b="0" i="0" dirty="0">
                <a:solidFill>
                  <a:srgbClr val="1F2328"/>
                </a:solidFill>
                <a:effectLst/>
                <a:latin typeface="-apple-system"/>
              </a:rPr>
              <a:t> là URL hoặc đường dẫn đến repo mà mình tạo, </a:t>
            </a:r>
            <a:r>
              <a:rPr lang="vi-VN" b="1" i="0" dirty="0">
                <a:solidFill>
                  <a:srgbClr val="1F2328"/>
                </a:solidFill>
                <a:effectLst/>
                <a:latin typeface="-apple-system"/>
              </a:rPr>
              <a:t>enabled</a:t>
            </a:r>
            <a:r>
              <a:rPr lang="vi-VN" b="0" i="0" dirty="0">
                <a:solidFill>
                  <a:srgbClr val="1F2328"/>
                </a:solidFill>
                <a:effectLst/>
                <a:latin typeface="-apple-system"/>
              </a:rPr>
              <a:t> là trường dùng để xác định xem repo có hoạt động hay không(giá trị 1 là repo được kích hoạt, còn giá trị 0 là repo bị vô hiệu hóa), </a:t>
            </a:r>
            <a:r>
              <a:rPr lang="vi-VN" b="1" i="0" dirty="0">
                <a:solidFill>
                  <a:srgbClr val="1F2328"/>
                </a:solidFill>
                <a:effectLst/>
                <a:latin typeface="-apple-system"/>
              </a:rPr>
              <a:t>gpgcheck</a:t>
            </a:r>
            <a:r>
              <a:rPr lang="vi-VN" b="0" i="0" dirty="0">
                <a:solidFill>
                  <a:srgbClr val="1F2328"/>
                </a:solidFill>
                <a:effectLst/>
                <a:latin typeface="-apple-system"/>
              </a:rPr>
              <a:t> là trường để xác định xem yum có kiểm tra chữ ký GPG(GNU Privacy Guard) hay không(giá trị 1 là có kiểm tra, còn giá trị 0 thì không kiểm tra).</a:t>
            </a:r>
          </a:p>
        </p:txBody>
      </p:sp>
      <p:sp>
        <p:nvSpPr>
          <p:cNvPr id="4" name="Slide Number Placeholder 3"/>
          <p:cNvSpPr>
            <a:spLocks noGrp="1"/>
          </p:cNvSpPr>
          <p:nvPr>
            <p:ph type="sldNum" sz="quarter" idx="5"/>
          </p:nvPr>
        </p:nvSpPr>
        <p:spPr/>
        <p:txBody>
          <a:bodyPr/>
          <a:lstStyle/>
          <a:p>
            <a:fld id="{39BBA8B0-3360-483F-AC75-5BF11938492B}" type="slidenum">
              <a:rPr lang="en-US" smtClean="0"/>
              <a:t>72</a:t>
            </a:fld>
            <a:endParaRPr lang="en-US"/>
          </a:p>
        </p:txBody>
      </p:sp>
    </p:spTree>
    <p:extLst>
      <p:ext uri="{BB962C8B-B14F-4D97-AF65-F5344CB8AC3E}">
        <p14:creationId xmlns:p14="http://schemas.microsoft.com/office/powerpoint/2010/main" val="26739907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b="0" i="0" dirty="0">
                <a:solidFill>
                  <a:srgbClr val="1F2328"/>
                </a:solidFill>
                <a:effectLst/>
                <a:latin typeface="-apple-system"/>
              </a:rPr>
              <a:t>Trong đó, </a:t>
            </a:r>
            <a:r>
              <a:rPr lang="vi-VN" b="1" i="0" dirty="0">
                <a:solidFill>
                  <a:srgbClr val="1F2328"/>
                </a:solidFill>
                <a:effectLst/>
                <a:latin typeface="-apple-system"/>
              </a:rPr>
              <a:t>[localrepo]</a:t>
            </a:r>
            <a:r>
              <a:rPr lang="vi-VN" b="0" i="0" dirty="0">
                <a:solidFill>
                  <a:srgbClr val="1F2328"/>
                </a:solidFill>
                <a:effectLst/>
                <a:latin typeface="-apple-system"/>
              </a:rPr>
              <a:t> là tên của repo, </a:t>
            </a:r>
            <a:r>
              <a:rPr lang="vi-VN" b="1" i="0" dirty="0">
                <a:solidFill>
                  <a:srgbClr val="1F2328"/>
                </a:solidFill>
                <a:effectLst/>
                <a:latin typeface="-apple-system"/>
              </a:rPr>
              <a:t>name</a:t>
            </a:r>
            <a:r>
              <a:rPr lang="vi-VN" b="0" i="0" dirty="0">
                <a:solidFill>
                  <a:srgbClr val="1F2328"/>
                </a:solidFill>
                <a:effectLst/>
                <a:latin typeface="-apple-system"/>
              </a:rPr>
              <a:t> là tên mô tả của repo, là tên mà yum sẽ hiển thụ khi sử dụng các lệnh liên quan đến repo như yum repolist, </a:t>
            </a:r>
            <a:r>
              <a:rPr lang="vi-VN" b="1" i="0" dirty="0">
                <a:solidFill>
                  <a:srgbClr val="1F2328"/>
                </a:solidFill>
                <a:effectLst/>
                <a:latin typeface="-apple-system"/>
              </a:rPr>
              <a:t>baseurl</a:t>
            </a:r>
            <a:r>
              <a:rPr lang="vi-VN" b="0" i="0" dirty="0">
                <a:solidFill>
                  <a:srgbClr val="1F2328"/>
                </a:solidFill>
                <a:effectLst/>
                <a:latin typeface="-apple-system"/>
              </a:rPr>
              <a:t> là URL hoặc đường dẫn đến repo mà mình tạo, </a:t>
            </a:r>
            <a:r>
              <a:rPr lang="vi-VN" b="1" i="0" dirty="0">
                <a:solidFill>
                  <a:srgbClr val="1F2328"/>
                </a:solidFill>
                <a:effectLst/>
                <a:latin typeface="-apple-system"/>
              </a:rPr>
              <a:t>enabled</a:t>
            </a:r>
            <a:r>
              <a:rPr lang="vi-VN" b="0" i="0" dirty="0">
                <a:solidFill>
                  <a:srgbClr val="1F2328"/>
                </a:solidFill>
                <a:effectLst/>
                <a:latin typeface="-apple-system"/>
              </a:rPr>
              <a:t> là trường dùng để xác định xem repo có hoạt động hay không(giá trị 1 là repo được kích hoạt, còn giá trị 0 là repo bị vô hiệu hóa), </a:t>
            </a:r>
            <a:r>
              <a:rPr lang="vi-VN" b="1" i="0" dirty="0">
                <a:solidFill>
                  <a:srgbClr val="1F2328"/>
                </a:solidFill>
                <a:effectLst/>
                <a:latin typeface="-apple-system"/>
              </a:rPr>
              <a:t>gpgcheck</a:t>
            </a:r>
            <a:r>
              <a:rPr lang="vi-VN" b="0" i="0" dirty="0">
                <a:solidFill>
                  <a:srgbClr val="1F2328"/>
                </a:solidFill>
                <a:effectLst/>
                <a:latin typeface="-apple-system"/>
              </a:rPr>
              <a:t> là trường để xác định xem yum có kiểm tra chữ ký GPG(GNU Privacy Guard) hay không(giá trị 1 là có kiểm tra, còn giá trị 0 thì không kiểm tra).</a:t>
            </a:r>
          </a:p>
        </p:txBody>
      </p:sp>
      <p:sp>
        <p:nvSpPr>
          <p:cNvPr id="4" name="Slide Number Placeholder 3"/>
          <p:cNvSpPr>
            <a:spLocks noGrp="1"/>
          </p:cNvSpPr>
          <p:nvPr>
            <p:ph type="sldNum" sz="quarter" idx="5"/>
          </p:nvPr>
        </p:nvSpPr>
        <p:spPr/>
        <p:txBody>
          <a:bodyPr/>
          <a:lstStyle/>
          <a:p>
            <a:fld id="{39BBA8B0-3360-483F-AC75-5BF11938492B}" type="slidenum">
              <a:rPr lang="en-US" smtClean="0"/>
              <a:t>73</a:t>
            </a:fld>
            <a:endParaRPr lang="en-US"/>
          </a:p>
        </p:txBody>
      </p:sp>
    </p:spTree>
    <p:extLst>
      <p:ext uri="{BB962C8B-B14F-4D97-AF65-F5344CB8AC3E}">
        <p14:creationId xmlns:p14="http://schemas.microsoft.com/office/powerpoint/2010/main" val="22481349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b="0" i="0" dirty="0">
                <a:solidFill>
                  <a:srgbClr val="1F2328"/>
                </a:solidFill>
                <a:effectLst/>
                <a:latin typeface="-apple-system"/>
              </a:rPr>
              <a:t>Trong đó, </a:t>
            </a:r>
            <a:r>
              <a:rPr lang="vi-VN" b="1" i="0" dirty="0">
                <a:solidFill>
                  <a:srgbClr val="1F2328"/>
                </a:solidFill>
                <a:effectLst/>
                <a:latin typeface="-apple-system"/>
              </a:rPr>
              <a:t>[localrepo]</a:t>
            </a:r>
            <a:r>
              <a:rPr lang="vi-VN" b="0" i="0" dirty="0">
                <a:solidFill>
                  <a:srgbClr val="1F2328"/>
                </a:solidFill>
                <a:effectLst/>
                <a:latin typeface="-apple-system"/>
              </a:rPr>
              <a:t> là tên của repo, </a:t>
            </a:r>
            <a:r>
              <a:rPr lang="vi-VN" b="1" i="0" dirty="0">
                <a:solidFill>
                  <a:srgbClr val="1F2328"/>
                </a:solidFill>
                <a:effectLst/>
                <a:latin typeface="-apple-system"/>
              </a:rPr>
              <a:t>name</a:t>
            </a:r>
            <a:r>
              <a:rPr lang="vi-VN" b="0" i="0" dirty="0">
                <a:solidFill>
                  <a:srgbClr val="1F2328"/>
                </a:solidFill>
                <a:effectLst/>
                <a:latin typeface="-apple-system"/>
              </a:rPr>
              <a:t> là tên mô tả của repo, là tên mà yum sẽ hiển thụ khi sử dụng các lệnh liên quan đến repo như yum repolist, </a:t>
            </a:r>
            <a:r>
              <a:rPr lang="vi-VN" b="1" i="0" dirty="0">
                <a:solidFill>
                  <a:srgbClr val="1F2328"/>
                </a:solidFill>
                <a:effectLst/>
                <a:latin typeface="-apple-system"/>
              </a:rPr>
              <a:t>baseurl</a:t>
            </a:r>
            <a:r>
              <a:rPr lang="vi-VN" b="0" i="0" dirty="0">
                <a:solidFill>
                  <a:srgbClr val="1F2328"/>
                </a:solidFill>
                <a:effectLst/>
                <a:latin typeface="-apple-system"/>
              </a:rPr>
              <a:t> là URL hoặc đường dẫn đến repo mà mình tạo, </a:t>
            </a:r>
            <a:r>
              <a:rPr lang="vi-VN" b="1" i="0" dirty="0">
                <a:solidFill>
                  <a:srgbClr val="1F2328"/>
                </a:solidFill>
                <a:effectLst/>
                <a:latin typeface="-apple-system"/>
              </a:rPr>
              <a:t>enabled</a:t>
            </a:r>
            <a:r>
              <a:rPr lang="vi-VN" b="0" i="0" dirty="0">
                <a:solidFill>
                  <a:srgbClr val="1F2328"/>
                </a:solidFill>
                <a:effectLst/>
                <a:latin typeface="-apple-system"/>
              </a:rPr>
              <a:t> là trường dùng để xác định xem repo có hoạt động hay không(giá trị 1 là repo được kích hoạt, còn giá trị 0 là repo bị vô hiệu hóa), </a:t>
            </a:r>
            <a:r>
              <a:rPr lang="vi-VN" b="1" i="0" dirty="0">
                <a:solidFill>
                  <a:srgbClr val="1F2328"/>
                </a:solidFill>
                <a:effectLst/>
                <a:latin typeface="-apple-system"/>
              </a:rPr>
              <a:t>gpgcheck</a:t>
            </a:r>
            <a:r>
              <a:rPr lang="vi-VN" b="0" i="0" dirty="0">
                <a:solidFill>
                  <a:srgbClr val="1F2328"/>
                </a:solidFill>
                <a:effectLst/>
                <a:latin typeface="-apple-system"/>
              </a:rPr>
              <a:t> là trường để xác định xem yum có kiểm tra chữ ký GPG(GNU Privacy Guard) hay không(giá trị 1 là có kiểm tra, còn giá trị 0 thì không kiểm tra).</a:t>
            </a:r>
          </a:p>
        </p:txBody>
      </p:sp>
      <p:sp>
        <p:nvSpPr>
          <p:cNvPr id="4" name="Slide Number Placeholder 3"/>
          <p:cNvSpPr>
            <a:spLocks noGrp="1"/>
          </p:cNvSpPr>
          <p:nvPr>
            <p:ph type="sldNum" sz="quarter" idx="5"/>
          </p:nvPr>
        </p:nvSpPr>
        <p:spPr/>
        <p:txBody>
          <a:bodyPr/>
          <a:lstStyle/>
          <a:p>
            <a:fld id="{39BBA8B0-3360-483F-AC75-5BF11938492B}" type="slidenum">
              <a:rPr lang="en-US" smtClean="0"/>
              <a:t>74</a:t>
            </a:fld>
            <a:endParaRPr lang="en-US"/>
          </a:p>
        </p:txBody>
      </p:sp>
    </p:spTree>
    <p:extLst>
      <p:ext uri="{BB962C8B-B14F-4D97-AF65-F5344CB8AC3E}">
        <p14:creationId xmlns:p14="http://schemas.microsoft.com/office/powerpoint/2010/main" val="22372835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b="0" i="0" dirty="0">
                <a:solidFill>
                  <a:srgbClr val="1F2328"/>
                </a:solidFill>
                <a:effectLst/>
                <a:latin typeface="-apple-system"/>
              </a:rPr>
              <a:t>Trong đó, </a:t>
            </a:r>
            <a:r>
              <a:rPr lang="vi-VN" b="1" i="0" dirty="0">
                <a:solidFill>
                  <a:srgbClr val="1F2328"/>
                </a:solidFill>
                <a:effectLst/>
                <a:latin typeface="-apple-system"/>
              </a:rPr>
              <a:t>[localrepo]</a:t>
            </a:r>
            <a:r>
              <a:rPr lang="vi-VN" b="0" i="0" dirty="0">
                <a:solidFill>
                  <a:srgbClr val="1F2328"/>
                </a:solidFill>
                <a:effectLst/>
                <a:latin typeface="-apple-system"/>
              </a:rPr>
              <a:t> là tên của repo, </a:t>
            </a:r>
            <a:r>
              <a:rPr lang="vi-VN" b="1" i="0" dirty="0">
                <a:solidFill>
                  <a:srgbClr val="1F2328"/>
                </a:solidFill>
                <a:effectLst/>
                <a:latin typeface="-apple-system"/>
              </a:rPr>
              <a:t>name</a:t>
            </a:r>
            <a:r>
              <a:rPr lang="vi-VN" b="0" i="0" dirty="0">
                <a:solidFill>
                  <a:srgbClr val="1F2328"/>
                </a:solidFill>
                <a:effectLst/>
                <a:latin typeface="-apple-system"/>
              </a:rPr>
              <a:t> là tên mô tả của repo, là tên mà yum sẽ hiển thụ khi sử dụng các lệnh liên quan đến repo như yum repolist, </a:t>
            </a:r>
            <a:r>
              <a:rPr lang="vi-VN" b="1" i="0" dirty="0">
                <a:solidFill>
                  <a:srgbClr val="1F2328"/>
                </a:solidFill>
                <a:effectLst/>
                <a:latin typeface="-apple-system"/>
              </a:rPr>
              <a:t>baseurl</a:t>
            </a:r>
            <a:r>
              <a:rPr lang="vi-VN" b="0" i="0" dirty="0">
                <a:solidFill>
                  <a:srgbClr val="1F2328"/>
                </a:solidFill>
                <a:effectLst/>
                <a:latin typeface="-apple-system"/>
              </a:rPr>
              <a:t> là URL hoặc đường dẫn đến repo mà mình tạo, </a:t>
            </a:r>
            <a:r>
              <a:rPr lang="vi-VN" b="1" i="0" dirty="0">
                <a:solidFill>
                  <a:srgbClr val="1F2328"/>
                </a:solidFill>
                <a:effectLst/>
                <a:latin typeface="-apple-system"/>
              </a:rPr>
              <a:t>enabled</a:t>
            </a:r>
            <a:r>
              <a:rPr lang="vi-VN" b="0" i="0" dirty="0">
                <a:solidFill>
                  <a:srgbClr val="1F2328"/>
                </a:solidFill>
                <a:effectLst/>
                <a:latin typeface="-apple-system"/>
              </a:rPr>
              <a:t> là trường dùng để xác định xem repo có hoạt động hay không(giá trị 1 là repo được kích hoạt, còn giá trị 0 là repo bị vô hiệu hóa), </a:t>
            </a:r>
            <a:r>
              <a:rPr lang="vi-VN" b="1" i="0" dirty="0">
                <a:solidFill>
                  <a:srgbClr val="1F2328"/>
                </a:solidFill>
                <a:effectLst/>
                <a:latin typeface="-apple-system"/>
              </a:rPr>
              <a:t>gpgcheck</a:t>
            </a:r>
            <a:r>
              <a:rPr lang="vi-VN" b="0" i="0" dirty="0">
                <a:solidFill>
                  <a:srgbClr val="1F2328"/>
                </a:solidFill>
                <a:effectLst/>
                <a:latin typeface="-apple-system"/>
              </a:rPr>
              <a:t> là trường để xác định xem yum có kiểm tra chữ ký GPG(GNU Privacy Guard) hay không(giá trị 1 là có kiểm tra, còn giá trị 0 thì không kiểm tra).</a:t>
            </a:r>
          </a:p>
        </p:txBody>
      </p:sp>
      <p:sp>
        <p:nvSpPr>
          <p:cNvPr id="4" name="Slide Number Placeholder 3"/>
          <p:cNvSpPr>
            <a:spLocks noGrp="1"/>
          </p:cNvSpPr>
          <p:nvPr>
            <p:ph type="sldNum" sz="quarter" idx="5"/>
          </p:nvPr>
        </p:nvSpPr>
        <p:spPr/>
        <p:txBody>
          <a:bodyPr/>
          <a:lstStyle/>
          <a:p>
            <a:fld id="{39BBA8B0-3360-483F-AC75-5BF11938492B}" type="slidenum">
              <a:rPr lang="en-US" smtClean="0"/>
              <a:t>76</a:t>
            </a:fld>
            <a:endParaRPr lang="en-US"/>
          </a:p>
        </p:txBody>
      </p:sp>
    </p:spTree>
    <p:extLst>
      <p:ext uri="{BB962C8B-B14F-4D97-AF65-F5344CB8AC3E}">
        <p14:creationId xmlns:p14="http://schemas.microsoft.com/office/powerpoint/2010/main" val="20281402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b="0" i="0" dirty="0">
                <a:solidFill>
                  <a:srgbClr val="1F2328"/>
                </a:solidFill>
                <a:effectLst/>
                <a:latin typeface="-apple-system"/>
              </a:rPr>
              <a:t>Trong đó, </a:t>
            </a:r>
            <a:r>
              <a:rPr lang="vi-VN" b="1" i="0" dirty="0">
                <a:solidFill>
                  <a:srgbClr val="1F2328"/>
                </a:solidFill>
                <a:effectLst/>
                <a:latin typeface="-apple-system"/>
              </a:rPr>
              <a:t>[localrepo]</a:t>
            </a:r>
            <a:r>
              <a:rPr lang="vi-VN" b="0" i="0" dirty="0">
                <a:solidFill>
                  <a:srgbClr val="1F2328"/>
                </a:solidFill>
                <a:effectLst/>
                <a:latin typeface="-apple-system"/>
              </a:rPr>
              <a:t> là tên của repo, </a:t>
            </a:r>
            <a:r>
              <a:rPr lang="vi-VN" b="1" i="0" dirty="0">
                <a:solidFill>
                  <a:srgbClr val="1F2328"/>
                </a:solidFill>
                <a:effectLst/>
                <a:latin typeface="-apple-system"/>
              </a:rPr>
              <a:t>name</a:t>
            </a:r>
            <a:r>
              <a:rPr lang="vi-VN" b="0" i="0" dirty="0">
                <a:solidFill>
                  <a:srgbClr val="1F2328"/>
                </a:solidFill>
                <a:effectLst/>
                <a:latin typeface="-apple-system"/>
              </a:rPr>
              <a:t> là tên mô tả của repo, là tên mà yum sẽ hiển thụ khi sử dụng các lệnh liên quan đến repo như yum repolist, </a:t>
            </a:r>
            <a:r>
              <a:rPr lang="vi-VN" b="1" i="0" dirty="0">
                <a:solidFill>
                  <a:srgbClr val="1F2328"/>
                </a:solidFill>
                <a:effectLst/>
                <a:latin typeface="-apple-system"/>
              </a:rPr>
              <a:t>baseurl</a:t>
            </a:r>
            <a:r>
              <a:rPr lang="vi-VN" b="0" i="0" dirty="0">
                <a:solidFill>
                  <a:srgbClr val="1F2328"/>
                </a:solidFill>
                <a:effectLst/>
                <a:latin typeface="-apple-system"/>
              </a:rPr>
              <a:t> là URL hoặc đường dẫn đến repo mà mình tạo, </a:t>
            </a:r>
            <a:r>
              <a:rPr lang="vi-VN" b="1" i="0" dirty="0">
                <a:solidFill>
                  <a:srgbClr val="1F2328"/>
                </a:solidFill>
                <a:effectLst/>
                <a:latin typeface="-apple-system"/>
              </a:rPr>
              <a:t>enabled</a:t>
            </a:r>
            <a:r>
              <a:rPr lang="vi-VN" b="0" i="0" dirty="0">
                <a:solidFill>
                  <a:srgbClr val="1F2328"/>
                </a:solidFill>
                <a:effectLst/>
                <a:latin typeface="-apple-system"/>
              </a:rPr>
              <a:t> là trường dùng để xác định xem repo có hoạt động hay không(giá trị 1 là repo được kích hoạt, còn giá trị 0 là repo bị vô hiệu hóa), </a:t>
            </a:r>
            <a:r>
              <a:rPr lang="vi-VN" b="1" i="0" dirty="0">
                <a:solidFill>
                  <a:srgbClr val="1F2328"/>
                </a:solidFill>
                <a:effectLst/>
                <a:latin typeface="-apple-system"/>
              </a:rPr>
              <a:t>gpgcheck</a:t>
            </a:r>
            <a:r>
              <a:rPr lang="vi-VN" b="0" i="0" dirty="0">
                <a:solidFill>
                  <a:srgbClr val="1F2328"/>
                </a:solidFill>
                <a:effectLst/>
                <a:latin typeface="-apple-system"/>
              </a:rPr>
              <a:t> là trường để xác định xem yum có kiểm tra chữ ký GPG(GNU Privacy Guard) hay không(giá trị 1 là có kiểm tra, còn giá trị 0 thì không kiểm tra).</a:t>
            </a:r>
          </a:p>
        </p:txBody>
      </p:sp>
      <p:sp>
        <p:nvSpPr>
          <p:cNvPr id="4" name="Slide Number Placeholder 3"/>
          <p:cNvSpPr>
            <a:spLocks noGrp="1"/>
          </p:cNvSpPr>
          <p:nvPr>
            <p:ph type="sldNum" sz="quarter" idx="5"/>
          </p:nvPr>
        </p:nvSpPr>
        <p:spPr/>
        <p:txBody>
          <a:bodyPr/>
          <a:lstStyle/>
          <a:p>
            <a:fld id="{39BBA8B0-3360-483F-AC75-5BF11938492B}" type="slidenum">
              <a:rPr lang="en-US" smtClean="0"/>
              <a:t>77</a:t>
            </a:fld>
            <a:endParaRPr lang="en-US"/>
          </a:p>
        </p:txBody>
      </p:sp>
    </p:spTree>
    <p:extLst>
      <p:ext uri="{BB962C8B-B14F-4D97-AF65-F5344CB8AC3E}">
        <p14:creationId xmlns:p14="http://schemas.microsoft.com/office/powerpoint/2010/main" val="974013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b="0" i="0" dirty="0">
                <a:solidFill>
                  <a:srgbClr val="1F2328"/>
                </a:solidFill>
                <a:effectLst/>
                <a:latin typeface="-apple-system"/>
              </a:rPr>
              <a:t>Trong đó, </a:t>
            </a:r>
            <a:r>
              <a:rPr lang="vi-VN" b="1" i="0" dirty="0">
                <a:solidFill>
                  <a:srgbClr val="1F2328"/>
                </a:solidFill>
                <a:effectLst/>
                <a:latin typeface="-apple-system"/>
              </a:rPr>
              <a:t>[localrepo]</a:t>
            </a:r>
            <a:r>
              <a:rPr lang="vi-VN" b="0" i="0" dirty="0">
                <a:solidFill>
                  <a:srgbClr val="1F2328"/>
                </a:solidFill>
                <a:effectLst/>
                <a:latin typeface="-apple-system"/>
              </a:rPr>
              <a:t> là tên của repo, </a:t>
            </a:r>
            <a:r>
              <a:rPr lang="vi-VN" b="1" i="0" dirty="0">
                <a:solidFill>
                  <a:srgbClr val="1F2328"/>
                </a:solidFill>
                <a:effectLst/>
                <a:latin typeface="-apple-system"/>
              </a:rPr>
              <a:t>name</a:t>
            </a:r>
            <a:r>
              <a:rPr lang="vi-VN" b="0" i="0" dirty="0">
                <a:solidFill>
                  <a:srgbClr val="1F2328"/>
                </a:solidFill>
                <a:effectLst/>
                <a:latin typeface="-apple-system"/>
              </a:rPr>
              <a:t> là tên mô tả của repo, là tên mà yum sẽ hiển thụ khi sử dụng các lệnh liên quan đến repo như yum repolist, </a:t>
            </a:r>
            <a:r>
              <a:rPr lang="vi-VN" b="1" i="0" dirty="0">
                <a:solidFill>
                  <a:srgbClr val="1F2328"/>
                </a:solidFill>
                <a:effectLst/>
                <a:latin typeface="-apple-system"/>
              </a:rPr>
              <a:t>baseurl</a:t>
            </a:r>
            <a:r>
              <a:rPr lang="vi-VN" b="0" i="0" dirty="0">
                <a:solidFill>
                  <a:srgbClr val="1F2328"/>
                </a:solidFill>
                <a:effectLst/>
                <a:latin typeface="-apple-system"/>
              </a:rPr>
              <a:t> là URL hoặc đường dẫn đến repo mà mình tạo, </a:t>
            </a:r>
            <a:r>
              <a:rPr lang="vi-VN" b="1" i="0" dirty="0">
                <a:solidFill>
                  <a:srgbClr val="1F2328"/>
                </a:solidFill>
                <a:effectLst/>
                <a:latin typeface="-apple-system"/>
              </a:rPr>
              <a:t>enabled</a:t>
            </a:r>
            <a:r>
              <a:rPr lang="vi-VN" b="0" i="0" dirty="0">
                <a:solidFill>
                  <a:srgbClr val="1F2328"/>
                </a:solidFill>
                <a:effectLst/>
                <a:latin typeface="-apple-system"/>
              </a:rPr>
              <a:t> là trường dùng để xác định xem repo có hoạt động hay không(giá trị 1 là repo được kích hoạt, còn giá trị 0 là repo bị vô hiệu hóa), </a:t>
            </a:r>
            <a:r>
              <a:rPr lang="vi-VN" b="1" i="0" dirty="0">
                <a:solidFill>
                  <a:srgbClr val="1F2328"/>
                </a:solidFill>
                <a:effectLst/>
                <a:latin typeface="-apple-system"/>
              </a:rPr>
              <a:t>gpgcheck</a:t>
            </a:r>
            <a:r>
              <a:rPr lang="vi-VN" b="0" i="0" dirty="0">
                <a:solidFill>
                  <a:srgbClr val="1F2328"/>
                </a:solidFill>
                <a:effectLst/>
                <a:latin typeface="-apple-system"/>
              </a:rPr>
              <a:t> là trường để xác định xem yum có kiểm tra chữ ký GPG(GNU Privacy Guard) hay không(giá trị 1 là có kiểm tra, còn giá trị 0 thì không kiểm tra).</a:t>
            </a:r>
          </a:p>
        </p:txBody>
      </p:sp>
      <p:sp>
        <p:nvSpPr>
          <p:cNvPr id="4" name="Slide Number Placeholder 3"/>
          <p:cNvSpPr>
            <a:spLocks noGrp="1"/>
          </p:cNvSpPr>
          <p:nvPr>
            <p:ph type="sldNum" sz="quarter" idx="5"/>
          </p:nvPr>
        </p:nvSpPr>
        <p:spPr/>
        <p:txBody>
          <a:bodyPr/>
          <a:lstStyle/>
          <a:p>
            <a:fld id="{39BBA8B0-3360-483F-AC75-5BF11938492B}" type="slidenum">
              <a:rPr lang="en-US" smtClean="0"/>
              <a:t>79</a:t>
            </a:fld>
            <a:endParaRPr lang="en-US"/>
          </a:p>
        </p:txBody>
      </p:sp>
    </p:spTree>
    <p:extLst>
      <p:ext uri="{BB962C8B-B14F-4D97-AF65-F5344CB8AC3E}">
        <p14:creationId xmlns:p14="http://schemas.microsoft.com/office/powerpoint/2010/main" val="699566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b="0" i="0" dirty="0">
                <a:solidFill>
                  <a:srgbClr val="1F2328"/>
                </a:solidFill>
                <a:effectLst/>
                <a:latin typeface="-apple-system"/>
              </a:rPr>
              <a:t>Trong đó, </a:t>
            </a:r>
            <a:r>
              <a:rPr lang="vi-VN" b="1" i="0" dirty="0">
                <a:solidFill>
                  <a:srgbClr val="1F2328"/>
                </a:solidFill>
                <a:effectLst/>
                <a:latin typeface="-apple-system"/>
              </a:rPr>
              <a:t>[localrepo]</a:t>
            </a:r>
            <a:r>
              <a:rPr lang="vi-VN" b="0" i="0" dirty="0">
                <a:solidFill>
                  <a:srgbClr val="1F2328"/>
                </a:solidFill>
                <a:effectLst/>
                <a:latin typeface="-apple-system"/>
              </a:rPr>
              <a:t> là tên của repo, </a:t>
            </a:r>
            <a:r>
              <a:rPr lang="vi-VN" b="1" i="0" dirty="0">
                <a:solidFill>
                  <a:srgbClr val="1F2328"/>
                </a:solidFill>
                <a:effectLst/>
                <a:latin typeface="-apple-system"/>
              </a:rPr>
              <a:t>name</a:t>
            </a:r>
            <a:r>
              <a:rPr lang="vi-VN" b="0" i="0" dirty="0">
                <a:solidFill>
                  <a:srgbClr val="1F2328"/>
                </a:solidFill>
                <a:effectLst/>
                <a:latin typeface="-apple-system"/>
              </a:rPr>
              <a:t> là tên mô tả của repo, là tên mà yum sẽ hiển thụ khi sử dụng các lệnh liên quan đến repo như yum repolist, </a:t>
            </a:r>
            <a:r>
              <a:rPr lang="vi-VN" b="1" i="0" dirty="0">
                <a:solidFill>
                  <a:srgbClr val="1F2328"/>
                </a:solidFill>
                <a:effectLst/>
                <a:latin typeface="-apple-system"/>
              </a:rPr>
              <a:t>baseurl</a:t>
            </a:r>
            <a:r>
              <a:rPr lang="vi-VN" b="0" i="0" dirty="0">
                <a:solidFill>
                  <a:srgbClr val="1F2328"/>
                </a:solidFill>
                <a:effectLst/>
                <a:latin typeface="-apple-system"/>
              </a:rPr>
              <a:t> là URL hoặc đường dẫn đến repo mà mình tạo, </a:t>
            </a:r>
            <a:r>
              <a:rPr lang="vi-VN" b="1" i="0" dirty="0">
                <a:solidFill>
                  <a:srgbClr val="1F2328"/>
                </a:solidFill>
                <a:effectLst/>
                <a:latin typeface="-apple-system"/>
              </a:rPr>
              <a:t>enabled</a:t>
            </a:r>
            <a:r>
              <a:rPr lang="vi-VN" b="0" i="0" dirty="0">
                <a:solidFill>
                  <a:srgbClr val="1F2328"/>
                </a:solidFill>
                <a:effectLst/>
                <a:latin typeface="-apple-system"/>
              </a:rPr>
              <a:t> là trường dùng để xác định xem repo có hoạt động hay không(giá trị 1 là repo được kích hoạt, còn giá trị 0 là repo bị vô hiệu hóa), </a:t>
            </a:r>
            <a:r>
              <a:rPr lang="vi-VN" b="1" i="0" dirty="0">
                <a:solidFill>
                  <a:srgbClr val="1F2328"/>
                </a:solidFill>
                <a:effectLst/>
                <a:latin typeface="-apple-system"/>
              </a:rPr>
              <a:t>gpgcheck</a:t>
            </a:r>
            <a:r>
              <a:rPr lang="vi-VN" b="0" i="0" dirty="0">
                <a:solidFill>
                  <a:srgbClr val="1F2328"/>
                </a:solidFill>
                <a:effectLst/>
                <a:latin typeface="-apple-system"/>
              </a:rPr>
              <a:t> là trường để xác định xem yum có kiểm tra chữ ký GPG(GNU Privacy Guard) hay không(giá trị 1 là có kiểm tra, còn giá trị 0 thì không kiểm tra).</a:t>
            </a:r>
          </a:p>
        </p:txBody>
      </p:sp>
      <p:sp>
        <p:nvSpPr>
          <p:cNvPr id="4" name="Slide Number Placeholder 3"/>
          <p:cNvSpPr>
            <a:spLocks noGrp="1"/>
          </p:cNvSpPr>
          <p:nvPr>
            <p:ph type="sldNum" sz="quarter" idx="5"/>
          </p:nvPr>
        </p:nvSpPr>
        <p:spPr/>
        <p:txBody>
          <a:bodyPr/>
          <a:lstStyle/>
          <a:p>
            <a:fld id="{39BBA8B0-3360-483F-AC75-5BF11938492B}" type="slidenum">
              <a:rPr lang="en-US" smtClean="0"/>
              <a:t>80</a:t>
            </a:fld>
            <a:endParaRPr lang="en-US"/>
          </a:p>
        </p:txBody>
      </p:sp>
    </p:spTree>
    <p:extLst>
      <p:ext uri="{BB962C8B-B14F-4D97-AF65-F5344CB8AC3E}">
        <p14:creationId xmlns:p14="http://schemas.microsoft.com/office/powerpoint/2010/main" val="18133555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b="0" i="0" dirty="0">
                <a:solidFill>
                  <a:srgbClr val="1F2328"/>
                </a:solidFill>
                <a:effectLst/>
                <a:latin typeface="-apple-system"/>
              </a:rPr>
              <a:t>Trong đó, </a:t>
            </a:r>
            <a:r>
              <a:rPr lang="vi-VN" b="1" i="0" dirty="0">
                <a:solidFill>
                  <a:srgbClr val="1F2328"/>
                </a:solidFill>
                <a:effectLst/>
                <a:latin typeface="-apple-system"/>
              </a:rPr>
              <a:t>[localrepo]</a:t>
            </a:r>
            <a:r>
              <a:rPr lang="vi-VN" b="0" i="0" dirty="0">
                <a:solidFill>
                  <a:srgbClr val="1F2328"/>
                </a:solidFill>
                <a:effectLst/>
                <a:latin typeface="-apple-system"/>
              </a:rPr>
              <a:t> là tên của repo, </a:t>
            </a:r>
            <a:r>
              <a:rPr lang="vi-VN" b="1" i="0" dirty="0">
                <a:solidFill>
                  <a:srgbClr val="1F2328"/>
                </a:solidFill>
                <a:effectLst/>
                <a:latin typeface="-apple-system"/>
              </a:rPr>
              <a:t>name</a:t>
            </a:r>
            <a:r>
              <a:rPr lang="vi-VN" b="0" i="0" dirty="0">
                <a:solidFill>
                  <a:srgbClr val="1F2328"/>
                </a:solidFill>
                <a:effectLst/>
                <a:latin typeface="-apple-system"/>
              </a:rPr>
              <a:t> là tên mô tả của repo, là tên mà yum sẽ hiển thụ khi sử dụng các lệnh liên quan đến repo như yum repolist, </a:t>
            </a:r>
            <a:r>
              <a:rPr lang="vi-VN" b="1" i="0" dirty="0">
                <a:solidFill>
                  <a:srgbClr val="1F2328"/>
                </a:solidFill>
                <a:effectLst/>
                <a:latin typeface="-apple-system"/>
              </a:rPr>
              <a:t>baseurl</a:t>
            </a:r>
            <a:r>
              <a:rPr lang="vi-VN" b="0" i="0" dirty="0">
                <a:solidFill>
                  <a:srgbClr val="1F2328"/>
                </a:solidFill>
                <a:effectLst/>
                <a:latin typeface="-apple-system"/>
              </a:rPr>
              <a:t> là URL hoặc đường dẫn đến repo mà mình tạo, </a:t>
            </a:r>
            <a:r>
              <a:rPr lang="vi-VN" b="1" i="0" dirty="0">
                <a:solidFill>
                  <a:srgbClr val="1F2328"/>
                </a:solidFill>
                <a:effectLst/>
                <a:latin typeface="-apple-system"/>
              </a:rPr>
              <a:t>enabled</a:t>
            </a:r>
            <a:r>
              <a:rPr lang="vi-VN" b="0" i="0" dirty="0">
                <a:solidFill>
                  <a:srgbClr val="1F2328"/>
                </a:solidFill>
                <a:effectLst/>
                <a:latin typeface="-apple-system"/>
              </a:rPr>
              <a:t> là trường dùng để xác định xem repo có hoạt động hay không(giá trị 1 là repo được kích hoạt, còn giá trị 0 là repo bị vô hiệu hóa), </a:t>
            </a:r>
            <a:r>
              <a:rPr lang="vi-VN" b="1" i="0" dirty="0">
                <a:solidFill>
                  <a:srgbClr val="1F2328"/>
                </a:solidFill>
                <a:effectLst/>
                <a:latin typeface="-apple-system"/>
              </a:rPr>
              <a:t>gpgcheck</a:t>
            </a:r>
            <a:r>
              <a:rPr lang="vi-VN" b="0" i="0" dirty="0">
                <a:solidFill>
                  <a:srgbClr val="1F2328"/>
                </a:solidFill>
                <a:effectLst/>
                <a:latin typeface="-apple-system"/>
              </a:rPr>
              <a:t> là trường để xác định xem yum có kiểm tra chữ ký GPG(GNU Privacy Guard) hay không(giá trị 1 là có kiểm tra, còn giá trị 0 thì không kiểm tra).</a:t>
            </a:r>
          </a:p>
        </p:txBody>
      </p:sp>
      <p:sp>
        <p:nvSpPr>
          <p:cNvPr id="4" name="Slide Number Placeholder 3"/>
          <p:cNvSpPr>
            <a:spLocks noGrp="1"/>
          </p:cNvSpPr>
          <p:nvPr>
            <p:ph type="sldNum" sz="quarter" idx="5"/>
          </p:nvPr>
        </p:nvSpPr>
        <p:spPr/>
        <p:txBody>
          <a:bodyPr/>
          <a:lstStyle/>
          <a:p>
            <a:fld id="{39BBA8B0-3360-483F-AC75-5BF11938492B}" type="slidenum">
              <a:rPr lang="en-US" smtClean="0"/>
              <a:t>81</a:t>
            </a:fld>
            <a:endParaRPr lang="en-US"/>
          </a:p>
        </p:txBody>
      </p:sp>
    </p:spTree>
    <p:extLst>
      <p:ext uri="{BB962C8B-B14F-4D97-AF65-F5344CB8AC3E}">
        <p14:creationId xmlns:p14="http://schemas.microsoft.com/office/powerpoint/2010/main" val="13818086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b="0" i="0" dirty="0">
                <a:solidFill>
                  <a:srgbClr val="1F2328"/>
                </a:solidFill>
                <a:effectLst/>
                <a:latin typeface="-apple-system"/>
              </a:rPr>
              <a:t>Trong đó, </a:t>
            </a:r>
            <a:r>
              <a:rPr lang="vi-VN" b="1" i="0" dirty="0">
                <a:solidFill>
                  <a:srgbClr val="1F2328"/>
                </a:solidFill>
                <a:effectLst/>
                <a:latin typeface="-apple-system"/>
              </a:rPr>
              <a:t>[localrepo]</a:t>
            </a:r>
            <a:r>
              <a:rPr lang="vi-VN" b="0" i="0" dirty="0">
                <a:solidFill>
                  <a:srgbClr val="1F2328"/>
                </a:solidFill>
                <a:effectLst/>
                <a:latin typeface="-apple-system"/>
              </a:rPr>
              <a:t> là tên của repo, </a:t>
            </a:r>
            <a:r>
              <a:rPr lang="vi-VN" b="1" i="0" dirty="0">
                <a:solidFill>
                  <a:srgbClr val="1F2328"/>
                </a:solidFill>
                <a:effectLst/>
                <a:latin typeface="-apple-system"/>
              </a:rPr>
              <a:t>name</a:t>
            </a:r>
            <a:r>
              <a:rPr lang="vi-VN" b="0" i="0" dirty="0">
                <a:solidFill>
                  <a:srgbClr val="1F2328"/>
                </a:solidFill>
                <a:effectLst/>
                <a:latin typeface="-apple-system"/>
              </a:rPr>
              <a:t> là tên mô tả của repo, là tên mà yum sẽ hiển thụ khi sử dụng các lệnh liên quan đến repo như yum repolist, </a:t>
            </a:r>
            <a:r>
              <a:rPr lang="vi-VN" b="1" i="0" dirty="0">
                <a:solidFill>
                  <a:srgbClr val="1F2328"/>
                </a:solidFill>
                <a:effectLst/>
                <a:latin typeface="-apple-system"/>
              </a:rPr>
              <a:t>baseurl</a:t>
            </a:r>
            <a:r>
              <a:rPr lang="vi-VN" b="0" i="0" dirty="0">
                <a:solidFill>
                  <a:srgbClr val="1F2328"/>
                </a:solidFill>
                <a:effectLst/>
                <a:latin typeface="-apple-system"/>
              </a:rPr>
              <a:t> là URL hoặc đường dẫn đến repo mà mình tạo, </a:t>
            </a:r>
            <a:r>
              <a:rPr lang="vi-VN" b="1" i="0" dirty="0">
                <a:solidFill>
                  <a:srgbClr val="1F2328"/>
                </a:solidFill>
                <a:effectLst/>
                <a:latin typeface="-apple-system"/>
              </a:rPr>
              <a:t>enabled</a:t>
            </a:r>
            <a:r>
              <a:rPr lang="vi-VN" b="0" i="0" dirty="0">
                <a:solidFill>
                  <a:srgbClr val="1F2328"/>
                </a:solidFill>
                <a:effectLst/>
                <a:latin typeface="-apple-system"/>
              </a:rPr>
              <a:t> là trường dùng để xác định xem repo có hoạt động hay không(giá trị 1 là repo được kích hoạt, còn giá trị 0 là repo bị vô hiệu hóa), </a:t>
            </a:r>
            <a:r>
              <a:rPr lang="vi-VN" b="1" i="0" dirty="0">
                <a:solidFill>
                  <a:srgbClr val="1F2328"/>
                </a:solidFill>
                <a:effectLst/>
                <a:latin typeface="-apple-system"/>
              </a:rPr>
              <a:t>gpgcheck</a:t>
            </a:r>
            <a:r>
              <a:rPr lang="vi-VN" b="0" i="0" dirty="0">
                <a:solidFill>
                  <a:srgbClr val="1F2328"/>
                </a:solidFill>
                <a:effectLst/>
                <a:latin typeface="-apple-system"/>
              </a:rPr>
              <a:t> là trường để xác định xem yum có kiểm tra chữ ký GPG(GNU Privacy Guard) hay không(giá trị 1 là có kiểm tra, còn giá trị 0 thì không kiểm tra).</a:t>
            </a:r>
          </a:p>
        </p:txBody>
      </p:sp>
      <p:sp>
        <p:nvSpPr>
          <p:cNvPr id="4" name="Slide Number Placeholder 3"/>
          <p:cNvSpPr>
            <a:spLocks noGrp="1"/>
          </p:cNvSpPr>
          <p:nvPr>
            <p:ph type="sldNum" sz="quarter" idx="5"/>
          </p:nvPr>
        </p:nvSpPr>
        <p:spPr/>
        <p:txBody>
          <a:bodyPr/>
          <a:lstStyle/>
          <a:p>
            <a:fld id="{39BBA8B0-3360-483F-AC75-5BF11938492B}" type="slidenum">
              <a:rPr lang="en-US" smtClean="0"/>
              <a:t>82</a:t>
            </a:fld>
            <a:endParaRPr lang="en-US"/>
          </a:p>
        </p:txBody>
      </p:sp>
    </p:spTree>
    <p:extLst>
      <p:ext uri="{BB962C8B-B14F-4D97-AF65-F5344CB8AC3E}">
        <p14:creationId xmlns:p14="http://schemas.microsoft.com/office/powerpoint/2010/main" val="27881574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b="0" i="0" dirty="0">
                <a:solidFill>
                  <a:srgbClr val="1F2328"/>
                </a:solidFill>
                <a:effectLst/>
                <a:latin typeface="-apple-system"/>
              </a:rPr>
              <a:t>Trong đó, </a:t>
            </a:r>
            <a:r>
              <a:rPr lang="vi-VN" b="1" i="0" dirty="0">
                <a:solidFill>
                  <a:srgbClr val="1F2328"/>
                </a:solidFill>
                <a:effectLst/>
                <a:latin typeface="-apple-system"/>
              </a:rPr>
              <a:t>[localrepo]</a:t>
            </a:r>
            <a:r>
              <a:rPr lang="vi-VN" b="0" i="0" dirty="0">
                <a:solidFill>
                  <a:srgbClr val="1F2328"/>
                </a:solidFill>
                <a:effectLst/>
                <a:latin typeface="-apple-system"/>
              </a:rPr>
              <a:t> là tên của repo, </a:t>
            </a:r>
            <a:r>
              <a:rPr lang="vi-VN" b="1" i="0" dirty="0">
                <a:solidFill>
                  <a:srgbClr val="1F2328"/>
                </a:solidFill>
                <a:effectLst/>
                <a:latin typeface="-apple-system"/>
              </a:rPr>
              <a:t>name</a:t>
            </a:r>
            <a:r>
              <a:rPr lang="vi-VN" b="0" i="0" dirty="0">
                <a:solidFill>
                  <a:srgbClr val="1F2328"/>
                </a:solidFill>
                <a:effectLst/>
                <a:latin typeface="-apple-system"/>
              </a:rPr>
              <a:t> là tên mô tả của repo, là tên mà yum sẽ hiển thụ khi sử dụng các lệnh liên quan đến repo như yum repolist, </a:t>
            </a:r>
            <a:r>
              <a:rPr lang="vi-VN" b="1" i="0" dirty="0">
                <a:solidFill>
                  <a:srgbClr val="1F2328"/>
                </a:solidFill>
                <a:effectLst/>
                <a:latin typeface="-apple-system"/>
              </a:rPr>
              <a:t>baseurl</a:t>
            </a:r>
            <a:r>
              <a:rPr lang="vi-VN" b="0" i="0" dirty="0">
                <a:solidFill>
                  <a:srgbClr val="1F2328"/>
                </a:solidFill>
                <a:effectLst/>
                <a:latin typeface="-apple-system"/>
              </a:rPr>
              <a:t> là URL hoặc đường dẫn đến repo mà mình tạo, </a:t>
            </a:r>
            <a:r>
              <a:rPr lang="vi-VN" b="1" i="0" dirty="0">
                <a:solidFill>
                  <a:srgbClr val="1F2328"/>
                </a:solidFill>
                <a:effectLst/>
                <a:latin typeface="-apple-system"/>
              </a:rPr>
              <a:t>enabled</a:t>
            </a:r>
            <a:r>
              <a:rPr lang="vi-VN" b="0" i="0" dirty="0">
                <a:solidFill>
                  <a:srgbClr val="1F2328"/>
                </a:solidFill>
                <a:effectLst/>
                <a:latin typeface="-apple-system"/>
              </a:rPr>
              <a:t> là trường dùng để xác định xem repo có hoạt động hay không(giá trị 1 là repo được kích hoạt, còn giá trị 0 là repo bị vô hiệu hóa), </a:t>
            </a:r>
            <a:r>
              <a:rPr lang="vi-VN" b="1" i="0" dirty="0">
                <a:solidFill>
                  <a:srgbClr val="1F2328"/>
                </a:solidFill>
                <a:effectLst/>
                <a:latin typeface="-apple-system"/>
              </a:rPr>
              <a:t>gpgcheck</a:t>
            </a:r>
            <a:r>
              <a:rPr lang="vi-VN" b="0" i="0" dirty="0">
                <a:solidFill>
                  <a:srgbClr val="1F2328"/>
                </a:solidFill>
                <a:effectLst/>
                <a:latin typeface="-apple-system"/>
              </a:rPr>
              <a:t> là trường để xác định xem yum có kiểm tra chữ ký GPG(GNU Privacy Guard) hay không(giá trị 1 là có kiểm tra, còn giá trị 0 thì không kiểm tra).</a:t>
            </a:r>
          </a:p>
        </p:txBody>
      </p:sp>
      <p:sp>
        <p:nvSpPr>
          <p:cNvPr id="4" name="Slide Number Placeholder 3"/>
          <p:cNvSpPr>
            <a:spLocks noGrp="1"/>
          </p:cNvSpPr>
          <p:nvPr>
            <p:ph type="sldNum" sz="quarter" idx="5"/>
          </p:nvPr>
        </p:nvSpPr>
        <p:spPr/>
        <p:txBody>
          <a:bodyPr/>
          <a:lstStyle/>
          <a:p>
            <a:fld id="{39BBA8B0-3360-483F-AC75-5BF11938492B}" type="slidenum">
              <a:rPr lang="en-US" smtClean="0"/>
              <a:t>83</a:t>
            </a:fld>
            <a:endParaRPr lang="en-US"/>
          </a:p>
        </p:txBody>
      </p:sp>
    </p:spTree>
    <p:extLst>
      <p:ext uri="{BB962C8B-B14F-4D97-AF65-F5344CB8AC3E}">
        <p14:creationId xmlns:p14="http://schemas.microsoft.com/office/powerpoint/2010/main" val="3056619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Vùng boot là phân vùng </a:t>
            </a:r>
            <a:endParaRPr lang="en-US" dirty="0"/>
          </a:p>
        </p:txBody>
      </p:sp>
      <p:sp>
        <p:nvSpPr>
          <p:cNvPr id="4" name="Slide Number Placeholder 3"/>
          <p:cNvSpPr>
            <a:spLocks noGrp="1"/>
          </p:cNvSpPr>
          <p:nvPr>
            <p:ph type="sldNum" sz="quarter" idx="10"/>
          </p:nvPr>
        </p:nvSpPr>
        <p:spPr/>
        <p:txBody>
          <a:bodyPr/>
          <a:lstStyle/>
          <a:p>
            <a:fld id="{39BBA8B0-3360-483F-AC75-5BF11938492B}" type="slidenum">
              <a:rPr lang="en-US" smtClean="0"/>
              <a:t>12</a:t>
            </a:fld>
            <a:endParaRPr lang="en-US"/>
          </a:p>
        </p:txBody>
      </p:sp>
    </p:spTree>
    <p:extLst>
      <p:ext uri="{BB962C8B-B14F-4D97-AF65-F5344CB8AC3E}">
        <p14:creationId xmlns:p14="http://schemas.microsoft.com/office/powerpoint/2010/main" val="28083211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b="0" i="0" dirty="0">
                <a:solidFill>
                  <a:srgbClr val="1F2328"/>
                </a:solidFill>
                <a:effectLst/>
                <a:latin typeface="-apple-system"/>
              </a:rPr>
              <a:t>Trong đó, </a:t>
            </a:r>
            <a:r>
              <a:rPr lang="vi-VN" b="1" i="0" dirty="0">
                <a:solidFill>
                  <a:srgbClr val="1F2328"/>
                </a:solidFill>
                <a:effectLst/>
                <a:latin typeface="-apple-system"/>
              </a:rPr>
              <a:t>[localrepo]</a:t>
            </a:r>
            <a:r>
              <a:rPr lang="vi-VN" b="0" i="0" dirty="0">
                <a:solidFill>
                  <a:srgbClr val="1F2328"/>
                </a:solidFill>
                <a:effectLst/>
                <a:latin typeface="-apple-system"/>
              </a:rPr>
              <a:t> là tên của repo, </a:t>
            </a:r>
            <a:r>
              <a:rPr lang="vi-VN" b="1" i="0" dirty="0">
                <a:solidFill>
                  <a:srgbClr val="1F2328"/>
                </a:solidFill>
                <a:effectLst/>
                <a:latin typeface="-apple-system"/>
              </a:rPr>
              <a:t>name</a:t>
            </a:r>
            <a:r>
              <a:rPr lang="vi-VN" b="0" i="0" dirty="0">
                <a:solidFill>
                  <a:srgbClr val="1F2328"/>
                </a:solidFill>
                <a:effectLst/>
                <a:latin typeface="-apple-system"/>
              </a:rPr>
              <a:t> là tên mô tả của repo, là tên mà yum sẽ hiển thụ khi sử dụng các lệnh liên quan đến repo như yum repolist, </a:t>
            </a:r>
            <a:r>
              <a:rPr lang="vi-VN" b="1" i="0" dirty="0">
                <a:solidFill>
                  <a:srgbClr val="1F2328"/>
                </a:solidFill>
                <a:effectLst/>
                <a:latin typeface="-apple-system"/>
              </a:rPr>
              <a:t>baseurl</a:t>
            </a:r>
            <a:r>
              <a:rPr lang="vi-VN" b="0" i="0" dirty="0">
                <a:solidFill>
                  <a:srgbClr val="1F2328"/>
                </a:solidFill>
                <a:effectLst/>
                <a:latin typeface="-apple-system"/>
              </a:rPr>
              <a:t> là URL hoặc đường dẫn đến repo mà mình tạo, </a:t>
            </a:r>
            <a:r>
              <a:rPr lang="vi-VN" b="1" i="0" dirty="0">
                <a:solidFill>
                  <a:srgbClr val="1F2328"/>
                </a:solidFill>
                <a:effectLst/>
                <a:latin typeface="-apple-system"/>
              </a:rPr>
              <a:t>enabled</a:t>
            </a:r>
            <a:r>
              <a:rPr lang="vi-VN" b="0" i="0" dirty="0">
                <a:solidFill>
                  <a:srgbClr val="1F2328"/>
                </a:solidFill>
                <a:effectLst/>
                <a:latin typeface="-apple-system"/>
              </a:rPr>
              <a:t> là trường dùng để xác định xem repo có hoạt động hay không(giá trị 1 là repo được kích hoạt, còn giá trị 0 là repo bị vô hiệu hóa), </a:t>
            </a:r>
            <a:r>
              <a:rPr lang="vi-VN" b="1" i="0" dirty="0">
                <a:solidFill>
                  <a:srgbClr val="1F2328"/>
                </a:solidFill>
                <a:effectLst/>
                <a:latin typeface="-apple-system"/>
              </a:rPr>
              <a:t>gpgcheck</a:t>
            </a:r>
            <a:r>
              <a:rPr lang="vi-VN" b="0" i="0" dirty="0">
                <a:solidFill>
                  <a:srgbClr val="1F2328"/>
                </a:solidFill>
                <a:effectLst/>
                <a:latin typeface="-apple-system"/>
              </a:rPr>
              <a:t> là trường để xác định xem yum có kiểm tra chữ ký GPG(GNU Privacy Guard) hay không(giá trị 1 là có kiểm tra, còn giá trị 0 thì không kiểm tra).</a:t>
            </a:r>
          </a:p>
        </p:txBody>
      </p:sp>
      <p:sp>
        <p:nvSpPr>
          <p:cNvPr id="4" name="Slide Number Placeholder 3"/>
          <p:cNvSpPr>
            <a:spLocks noGrp="1"/>
          </p:cNvSpPr>
          <p:nvPr>
            <p:ph type="sldNum" sz="quarter" idx="5"/>
          </p:nvPr>
        </p:nvSpPr>
        <p:spPr/>
        <p:txBody>
          <a:bodyPr/>
          <a:lstStyle/>
          <a:p>
            <a:fld id="{39BBA8B0-3360-483F-AC75-5BF11938492B}" type="slidenum">
              <a:rPr lang="en-US" smtClean="0"/>
              <a:t>84</a:t>
            </a:fld>
            <a:endParaRPr lang="en-US"/>
          </a:p>
        </p:txBody>
      </p:sp>
    </p:spTree>
    <p:extLst>
      <p:ext uri="{BB962C8B-B14F-4D97-AF65-F5344CB8AC3E}">
        <p14:creationId xmlns:p14="http://schemas.microsoft.com/office/powerpoint/2010/main" val="24243364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b="0" i="0" dirty="0">
                <a:solidFill>
                  <a:srgbClr val="1F2328"/>
                </a:solidFill>
                <a:effectLst/>
                <a:latin typeface="-apple-system"/>
              </a:rPr>
              <a:t>Trong đó, </a:t>
            </a:r>
            <a:r>
              <a:rPr lang="vi-VN" b="1" i="0" dirty="0">
                <a:solidFill>
                  <a:srgbClr val="1F2328"/>
                </a:solidFill>
                <a:effectLst/>
                <a:latin typeface="-apple-system"/>
              </a:rPr>
              <a:t>[localrepo]</a:t>
            </a:r>
            <a:r>
              <a:rPr lang="vi-VN" b="0" i="0" dirty="0">
                <a:solidFill>
                  <a:srgbClr val="1F2328"/>
                </a:solidFill>
                <a:effectLst/>
                <a:latin typeface="-apple-system"/>
              </a:rPr>
              <a:t> là tên của repo, </a:t>
            </a:r>
            <a:r>
              <a:rPr lang="vi-VN" b="1" i="0" dirty="0">
                <a:solidFill>
                  <a:srgbClr val="1F2328"/>
                </a:solidFill>
                <a:effectLst/>
                <a:latin typeface="-apple-system"/>
              </a:rPr>
              <a:t>name</a:t>
            </a:r>
            <a:r>
              <a:rPr lang="vi-VN" b="0" i="0" dirty="0">
                <a:solidFill>
                  <a:srgbClr val="1F2328"/>
                </a:solidFill>
                <a:effectLst/>
                <a:latin typeface="-apple-system"/>
              </a:rPr>
              <a:t> là tên mô tả của repo, là tên mà yum sẽ hiển thụ khi sử dụng các lệnh liên quan đến repo như yum repolist, </a:t>
            </a:r>
            <a:r>
              <a:rPr lang="vi-VN" b="1" i="0" dirty="0">
                <a:solidFill>
                  <a:srgbClr val="1F2328"/>
                </a:solidFill>
                <a:effectLst/>
                <a:latin typeface="-apple-system"/>
              </a:rPr>
              <a:t>baseurl</a:t>
            </a:r>
            <a:r>
              <a:rPr lang="vi-VN" b="0" i="0" dirty="0">
                <a:solidFill>
                  <a:srgbClr val="1F2328"/>
                </a:solidFill>
                <a:effectLst/>
                <a:latin typeface="-apple-system"/>
              </a:rPr>
              <a:t> là URL hoặc đường dẫn đến repo mà mình tạo, </a:t>
            </a:r>
            <a:r>
              <a:rPr lang="vi-VN" b="1" i="0" dirty="0">
                <a:solidFill>
                  <a:srgbClr val="1F2328"/>
                </a:solidFill>
                <a:effectLst/>
                <a:latin typeface="-apple-system"/>
              </a:rPr>
              <a:t>enabled</a:t>
            </a:r>
            <a:r>
              <a:rPr lang="vi-VN" b="0" i="0" dirty="0">
                <a:solidFill>
                  <a:srgbClr val="1F2328"/>
                </a:solidFill>
                <a:effectLst/>
                <a:latin typeface="-apple-system"/>
              </a:rPr>
              <a:t> là trường dùng để xác định xem repo có hoạt động hay không(giá trị 1 là repo được kích hoạt, còn giá trị 0 là repo bị vô hiệu hóa), </a:t>
            </a:r>
            <a:r>
              <a:rPr lang="vi-VN" b="1" i="0" dirty="0">
                <a:solidFill>
                  <a:srgbClr val="1F2328"/>
                </a:solidFill>
                <a:effectLst/>
                <a:latin typeface="-apple-system"/>
              </a:rPr>
              <a:t>gpgcheck</a:t>
            </a:r>
            <a:r>
              <a:rPr lang="vi-VN" b="0" i="0" dirty="0">
                <a:solidFill>
                  <a:srgbClr val="1F2328"/>
                </a:solidFill>
                <a:effectLst/>
                <a:latin typeface="-apple-system"/>
              </a:rPr>
              <a:t> là trường để xác định xem yum có kiểm tra chữ ký GPG(GNU Privacy Guard) hay không(giá trị 1 là có kiểm tra, còn giá trị 0 thì không kiểm tra).</a:t>
            </a:r>
          </a:p>
        </p:txBody>
      </p:sp>
      <p:sp>
        <p:nvSpPr>
          <p:cNvPr id="4" name="Slide Number Placeholder 3"/>
          <p:cNvSpPr>
            <a:spLocks noGrp="1"/>
          </p:cNvSpPr>
          <p:nvPr>
            <p:ph type="sldNum" sz="quarter" idx="5"/>
          </p:nvPr>
        </p:nvSpPr>
        <p:spPr/>
        <p:txBody>
          <a:bodyPr/>
          <a:lstStyle/>
          <a:p>
            <a:fld id="{39BBA8B0-3360-483F-AC75-5BF11938492B}" type="slidenum">
              <a:rPr lang="en-US" smtClean="0"/>
              <a:t>85</a:t>
            </a:fld>
            <a:endParaRPr lang="en-US"/>
          </a:p>
        </p:txBody>
      </p:sp>
    </p:spTree>
    <p:extLst>
      <p:ext uri="{BB962C8B-B14F-4D97-AF65-F5344CB8AC3E}">
        <p14:creationId xmlns:p14="http://schemas.microsoft.com/office/powerpoint/2010/main" val="26261442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b="0" i="0" dirty="0">
                <a:solidFill>
                  <a:srgbClr val="1F2328"/>
                </a:solidFill>
                <a:effectLst/>
                <a:latin typeface="-apple-system"/>
              </a:rPr>
              <a:t>Trong đó, </a:t>
            </a:r>
            <a:r>
              <a:rPr lang="vi-VN" b="1" i="0" dirty="0">
                <a:solidFill>
                  <a:srgbClr val="1F2328"/>
                </a:solidFill>
                <a:effectLst/>
                <a:latin typeface="-apple-system"/>
              </a:rPr>
              <a:t>[localrepo]</a:t>
            </a:r>
            <a:r>
              <a:rPr lang="vi-VN" b="0" i="0" dirty="0">
                <a:solidFill>
                  <a:srgbClr val="1F2328"/>
                </a:solidFill>
                <a:effectLst/>
                <a:latin typeface="-apple-system"/>
              </a:rPr>
              <a:t> là tên của repo, </a:t>
            </a:r>
            <a:r>
              <a:rPr lang="vi-VN" b="1" i="0" dirty="0">
                <a:solidFill>
                  <a:srgbClr val="1F2328"/>
                </a:solidFill>
                <a:effectLst/>
                <a:latin typeface="-apple-system"/>
              </a:rPr>
              <a:t>name</a:t>
            </a:r>
            <a:r>
              <a:rPr lang="vi-VN" b="0" i="0" dirty="0">
                <a:solidFill>
                  <a:srgbClr val="1F2328"/>
                </a:solidFill>
                <a:effectLst/>
                <a:latin typeface="-apple-system"/>
              </a:rPr>
              <a:t> là tên mô tả của repo, là tên mà yum sẽ hiển thụ khi sử dụng các lệnh liên quan đến repo như yum repolist, </a:t>
            </a:r>
            <a:r>
              <a:rPr lang="vi-VN" b="1" i="0" dirty="0">
                <a:solidFill>
                  <a:srgbClr val="1F2328"/>
                </a:solidFill>
                <a:effectLst/>
                <a:latin typeface="-apple-system"/>
              </a:rPr>
              <a:t>baseurl</a:t>
            </a:r>
            <a:r>
              <a:rPr lang="vi-VN" b="0" i="0" dirty="0">
                <a:solidFill>
                  <a:srgbClr val="1F2328"/>
                </a:solidFill>
                <a:effectLst/>
                <a:latin typeface="-apple-system"/>
              </a:rPr>
              <a:t> là URL hoặc đường dẫn đến repo mà mình tạo, </a:t>
            </a:r>
            <a:r>
              <a:rPr lang="vi-VN" b="1" i="0" dirty="0">
                <a:solidFill>
                  <a:srgbClr val="1F2328"/>
                </a:solidFill>
                <a:effectLst/>
                <a:latin typeface="-apple-system"/>
              </a:rPr>
              <a:t>enabled</a:t>
            </a:r>
            <a:r>
              <a:rPr lang="vi-VN" b="0" i="0" dirty="0">
                <a:solidFill>
                  <a:srgbClr val="1F2328"/>
                </a:solidFill>
                <a:effectLst/>
                <a:latin typeface="-apple-system"/>
              </a:rPr>
              <a:t> là trường dùng để xác định xem repo có hoạt động hay không(giá trị 1 là repo được kích hoạt, còn giá trị 0 là repo bị vô hiệu hóa), </a:t>
            </a:r>
            <a:r>
              <a:rPr lang="vi-VN" b="1" i="0" dirty="0">
                <a:solidFill>
                  <a:srgbClr val="1F2328"/>
                </a:solidFill>
                <a:effectLst/>
                <a:latin typeface="-apple-system"/>
              </a:rPr>
              <a:t>gpgcheck</a:t>
            </a:r>
            <a:r>
              <a:rPr lang="vi-VN" b="0" i="0" dirty="0">
                <a:solidFill>
                  <a:srgbClr val="1F2328"/>
                </a:solidFill>
                <a:effectLst/>
                <a:latin typeface="-apple-system"/>
              </a:rPr>
              <a:t> là trường để xác định xem yum có kiểm tra chữ ký GPG(GNU Privacy Guard) hay không(giá trị 1 là có kiểm tra, còn giá trị 0 thì không kiểm tra).</a:t>
            </a:r>
          </a:p>
        </p:txBody>
      </p:sp>
      <p:sp>
        <p:nvSpPr>
          <p:cNvPr id="4" name="Slide Number Placeholder 3"/>
          <p:cNvSpPr>
            <a:spLocks noGrp="1"/>
          </p:cNvSpPr>
          <p:nvPr>
            <p:ph type="sldNum" sz="quarter" idx="5"/>
          </p:nvPr>
        </p:nvSpPr>
        <p:spPr/>
        <p:txBody>
          <a:bodyPr/>
          <a:lstStyle/>
          <a:p>
            <a:fld id="{39BBA8B0-3360-483F-AC75-5BF11938492B}" type="slidenum">
              <a:rPr lang="en-US" smtClean="0"/>
              <a:t>86</a:t>
            </a:fld>
            <a:endParaRPr lang="en-US"/>
          </a:p>
        </p:txBody>
      </p:sp>
    </p:spTree>
    <p:extLst>
      <p:ext uri="{BB962C8B-B14F-4D97-AF65-F5344CB8AC3E}">
        <p14:creationId xmlns:p14="http://schemas.microsoft.com/office/powerpoint/2010/main" val="5981486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b="0" i="0" dirty="0">
                <a:solidFill>
                  <a:srgbClr val="1F2328"/>
                </a:solidFill>
                <a:effectLst/>
                <a:latin typeface="-apple-system"/>
              </a:rPr>
              <a:t>Trong đó, </a:t>
            </a:r>
            <a:r>
              <a:rPr lang="vi-VN" b="1" i="0" dirty="0">
                <a:solidFill>
                  <a:srgbClr val="1F2328"/>
                </a:solidFill>
                <a:effectLst/>
                <a:latin typeface="-apple-system"/>
              </a:rPr>
              <a:t>[localrepo]</a:t>
            </a:r>
            <a:r>
              <a:rPr lang="vi-VN" b="0" i="0" dirty="0">
                <a:solidFill>
                  <a:srgbClr val="1F2328"/>
                </a:solidFill>
                <a:effectLst/>
                <a:latin typeface="-apple-system"/>
              </a:rPr>
              <a:t> là tên của repo, </a:t>
            </a:r>
            <a:r>
              <a:rPr lang="vi-VN" b="1" i="0" dirty="0">
                <a:solidFill>
                  <a:srgbClr val="1F2328"/>
                </a:solidFill>
                <a:effectLst/>
                <a:latin typeface="-apple-system"/>
              </a:rPr>
              <a:t>name</a:t>
            </a:r>
            <a:r>
              <a:rPr lang="vi-VN" b="0" i="0" dirty="0">
                <a:solidFill>
                  <a:srgbClr val="1F2328"/>
                </a:solidFill>
                <a:effectLst/>
                <a:latin typeface="-apple-system"/>
              </a:rPr>
              <a:t> là tên mô tả của repo, là tên mà yum sẽ hiển thụ khi sử dụng các lệnh liên quan đến repo như yum repolist, </a:t>
            </a:r>
            <a:r>
              <a:rPr lang="vi-VN" b="1" i="0" dirty="0">
                <a:solidFill>
                  <a:srgbClr val="1F2328"/>
                </a:solidFill>
                <a:effectLst/>
                <a:latin typeface="-apple-system"/>
              </a:rPr>
              <a:t>baseurl</a:t>
            </a:r>
            <a:r>
              <a:rPr lang="vi-VN" b="0" i="0" dirty="0">
                <a:solidFill>
                  <a:srgbClr val="1F2328"/>
                </a:solidFill>
                <a:effectLst/>
                <a:latin typeface="-apple-system"/>
              </a:rPr>
              <a:t> là URL hoặc đường dẫn đến repo mà mình tạo, </a:t>
            </a:r>
            <a:r>
              <a:rPr lang="vi-VN" b="1" i="0" dirty="0">
                <a:solidFill>
                  <a:srgbClr val="1F2328"/>
                </a:solidFill>
                <a:effectLst/>
                <a:latin typeface="-apple-system"/>
              </a:rPr>
              <a:t>enabled</a:t>
            </a:r>
            <a:r>
              <a:rPr lang="vi-VN" b="0" i="0" dirty="0">
                <a:solidFill>
                  <a:srgbClr val="1F2328"/>
                </a:solidFill>
                <a:effectLst/>
                <a:latin typeface="-apple-system"/>
              </a:rPr>
              <a:t> là trường dùng để xác định xem repo có hoạt động hay không(giá trị 1 là repo được kích hoạt, còn giá trị 0 là repo bị vô hiệu hóa), </a:t>
            </a:r>
            <a:r>
              <a:rPr lang="vi-VN" b="1" i="0" dirty="0">
                <a:solidFill>
                  <a:srgbClr val="1F2328"/>
                </a:solidFill>
                <a:effectLst/>
                <a:latin typeface="-apple-system"/>
              </a:rPr>
              <a:t>gpgcheck</a:t>
            </a:r>
            <a:r>
              <a:rPr lang="vi-VN" b="0" i="0" dirty="0">
                <a:solidFill>
                  <a:srgbClr val="1F2328"/>
                </a:solidFill>
                <a:effectLst/>
                <a:latin typeface="-apple-system"/>
              </a:rPr>
              <a:t> là trường để xác định xem yum có kiểm tra chữ ký GPG(GNU Privacy Guard) hay không(giá trị 1 là có kiểm tra, còn giá trị 0 thì không kiểm tra).</a:t>
            </a:r>
          </a:p>
        </p:txBody>
      </p:sp>
      <p:sp>
        <p:nvSpPr>
          <p:cNvPr id="4" name="Slide Number Placeholder 3"/>
          <p:cNvSpPr>
            <a:spLocks noGrp="1"/>
          </p:cNvSpPr>
          <p:nvPr>
            <p:ph type="sldNum" sz="quarter" idx="5"/>
          </p:nvPr>
        </p:nvSpPr>
        <p:spPr/>
        <p:txBody>
          <a:bodyPr/>
          <a:lstStyle/>
          <a:p>
            <a:fld id="{39BBA8B0-3360-483F-AC75-5BF11938492B}" type="slidenum">
              <a:rPr lang="en-US" smtClean="0"/>
              <a:t>87</a:t>
            </a:fld>
            <a:endParaRPr lang="en-US"/>
          </a:p>
        </p:txBody>
      </p:sp>
    </p:spTree>
    <p:extLst>
      <p:ext uri="{BB962C8B-B14F-4D97-AF65-F5344CB8AC3E}">
        <p14:creationId xmlns:p14="http://schemas.microsoft.com/office/powerpoint/2010/main" val="26725606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b="0" i="0" dirty="0">
                <a:solidFill>
                  <a:srgbClr val="1F2328"/>
                </a:solidFill>
                <a:effectLst/>
                <a:latin typeface="-apple-system"/>
              </a:rPr>
              <a:t>Trong đó, </a:t>
            </a:r>
            <a:r>
              <a:rPr lang="vi-VN" b="1" i="0" dirty="0">
                <a:solidFill>
                  <a:srgbClr val="1F2328"/>
                </a:solidFill>
                <a:effectLst/>
                <a:latin typeface="-apple-system"/>
              </a:rPr>
              <a:t>[localrepo]</a:t>
            </a:r>
            <a:r>
              <a:rPr lang="vi-VN" b="0" i="0" dirty="0">
                <a:solidFill>
                  <a:srgbClr val="1F2328"/>
                </a:solidFill>
                <a:effectLst/>
                <a:latin typeface="-apple-system"/>
              </a:rPr>
              <a:t> là tên của repo, </a:t>
            </a:r>
            <a:r>
              <a:rPr lang="vi-VN" b="1" i="0" dirty="0">
                <a:solidFill>
                  <a:srgbClr val="1F2328"/>
                </a:solidFill>
                <a:effectLst/>
                <a:latin typeface="-apple-system"/>
              </a:rPr>
              <a:t>name</a:t>
            </a:r>
            <a:r>
              <a:rPr lang="vi-VN" b="0" i="0" dirty="0">
                <a:solidFill>
                  <a:srgbClr val="1F2328"/>
                </a:solidFill>
                <a:effectLst/>
                <a:latin typeface="-apple-system"/>
              </a:rPr>
              <a:t> là tên mô tả của repo, là tên mà yum sẽ hiển thụ khi sử dụng các lệnh liên quan đến repo như yum repolist, </a:t>
            </a:r>
            <a:r>
              <a:rPr lang="vi-VN" b="1" i="0" dirty="0">
                <a:solidFill>
                  <a:srgbClr val="1F2328"/>
                </a:solidFill>
                <a:effectLst/>
                <a:latin typeface="-apple-system"/>
              </a:rPr>
              <a:t>baseurl</a:t>
            </a:r>
            <a:r>
              <a:rPr lang="vi-VN" b="0" i="0" dirty="0">
                <a:solidFill>
                  <a:srgbClr val="1F2328"/>
                </a:solidFill>
                <a:effectLst/>
                <a:latin typeface="-apple-system"/>
              </a:rPr>
              <a:t> là URL hoặc đường dẫn đến repo mà mình tạo, </a:t>
            </a:r>
            <a:r>
              <a:rPr lang="vi-VN" b="1" i="0" dirty="0">
                <a:solidFill>
                  <a:srgbClr val="1F2328"/>
                </a:solidFill>
                <a:effectLst/>
                <a:latin typeface="-apple-system"/>
              </a:rPr>
              <a:t>enabled</a:t>
            </a:r>
            <a:r>
              <a:rPr lang="vi-VN" b="0" i="0" dirty="0">
                <a:solidFill>
                  <a:srgbClr val="1F2328"/>
                </a:solidFill>
                <a:effectLst/>
                <a:latin typeface="-apple-system"/>
              </a:rPr>
              <a:t> là trường dùng để xác định xem repo có hoạt động hay không(giá trị 1 là repo được kích hoạt, còn giá trị 0 là repo bị vô hiệu hóa), </a:t>
            </a:r>
            <a:r>
              <a:rPr lang="vi-VN" b="1" i="0" dirty="0">
                <a:solidFill>
                  <a:srgbClr val="1F2328"/>
                </a:solidFill>
                <a:effectLst/>
                <a:latin typeface="-apple-system"/>
              </a:rPr>
              <a:t>gpgcheck</a:t>
            </a:r>
            <a:r>
              <a:rPr lang="vi-VN" b="0" i="0" dirty="0">
                <a:solidFill>
                  <a:srgbClr val="1F2328"/>
                </a:solidFill>
                <a:effectLst/>
                <a:latin typeface="-apple-system"/>
              </a:rPr>
              <a:t> là trường để xác định xem yum có kiểm tra chữ ký GPG(GNU Privacy Guard) hay không(giá trị 1 là có kiểm tra, còn giá trị 0 thì không kiểm tra).</a:t>
            </a:r>
          </a:p>
        </p:txBody>
      </p:sp>
      <p:sp>
        <p:nvSpPr>
          <p:cNvPr id="4" name="Slide Number Placeholder 3"/>
          <p:cNvSpPr>
            <a:spLocks noGrp="1"/>
          </p:cNvSpPr>
          <p:nvPr>
            <p:ph type="sldNum" sz="quarter" idx="5"/>
          </p:nvPr>
        </p:nvSpPr>
        <p:spPr/>
        <p:txBody>
          <a:bodyPr/>
          <a:lstStyle/>
          <a:p>
            <a:fld id="{39BBA8B0-3360-483F-AC75-5BF11938492B}" type="slidenum">
              <a:rPr lang="en-US" smtClean="0"/>
              <a:t>88</a:t>
            </a:fld>
            <a:endParaRPr lang="en-US"/>
          </a:p>
        </p:txBody>
      </p:sp>
    </p:spTree>
    <p:extLst>
      <p:ext uri="{BB962C8B-B14F-4D97-AF65-F5344CB8AC3E}">
        <p14:creationId xmlns:p14="http://schemas.microsoft.com/office/powerpoint/2010/main" val="8742540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b="0" i="0" dirty="0">
                <a:solidFill>
                  <a:srgbClr val="1F2328"/>
                </a:solidFill>
                <a:effectLst/>
                <a:latin typeface="-apple-system"/>
              </a:rPr>
              <a:t>Trong đó, </a:t>
            </a:r>
            <a:r>
              <a:rPr lang="vi-VN" b="1" i="0" dirty="0">
                <a:solidFill>
                  <a:srgbClr val="1F2328"/>
                </a:solidFill>
                <a:effectLst/>
                <a:latin typeface="-apple-system"/>
              </a:rPr>
              <a:t>[localrepo]</a:t>
            </a:r>
            <a:r>
              <a:rPr lang="vi-VN" b="0" i="0" dirty="0">
                <a:solidFill>
                  <a:srgbClr val="1F2328"/>
                </a:solidFill>
                <a:effectLst/>
                <a:latin typeface="-apple-system"/>
              </a:rPr>
              <a:t> là tên của repo, </a:t>
            </a:r>
            <a:r>
              <a:rPr lang="vi-VN" b="1" i="0" dirty="0">
                <a:solidFill>
                  <a:srgbClr val="1F2328"/>
                </a:solidFill>
                <a:effectLst/>
                <a:latin typeface="-apple-system"/>
              </a:rPr>
              <a:t>name</a:t>
            </a:r>
            <a:r>
              <a:rPr lang="vi-VN" b="0" i="0" dirty="0">
                <a:solidFill>
                  <a:srgbClr val="1F2328"/>
                </a:solidFill>
                <a:effectLst/>
                <a:latin typeface="-apple-system"/>
              </a:rPr>
              <a:t> là tên mô tả của repo, là tên mà yum sẽ hiển thụ khi sử dụng các lệnh liên quan đến repo như yum repolist, </a:t>
            </a:r>
            <a:r>
              <a:rPr lang="vi-VN" b="1" i="0" dirty="0">
                <a:solidFill>
                  <a:srgbClr val="1F2328"/>
                </a:solidFill>
                <a:effectLst/>
                <a:latin typeface="-apple-system"/>
              </a:rPr>
              <a:t>baseurl</a:t>
            </a:r>
            <a:r>
              <a:rPr lang="vi-VN" b="0" i="0" dirty="0">
                <a:solidFill>
                  <a:srgbClr val="1F2328"/>
                </a:solidFill>
                <a:effectLst/>
                <a:latin typeface="-apple-system"/>
              </a:rPr>
              <a:t> là URL hoặc đường dẫn đến repo mà mình tạo, </a:t>
            </a:r>
            <a:r>
              <a:rPr lang="vi-VN" b="1" i="0" dirty="0">
                <a:solidFill>
                  <a:srgbClr val="1F2328"/>
                </a:solidFill>
                <a:effectLst/>
                <a:latin typeface="-apple-system"/>
              </a:rPr>
              <a:t>enabled</a:t>
            </a:r>
            <a:r>
              <a:rPr lang="vi-VN" b="0" i="0" dirty="0">
                <a:solidFill>
                  <a:srgbClr val="1F2328"/>
                </a:solidFill>
                <a:effectLst/>
                <a:latin typeface="-apple-system"/>
              </a:rPr>
              <a:t> là trường dùng để xác định xem repo có hoạt động hay không(giá trị 1 là repo được kích hoạt, còn giá trị 0 là repo bị vô hiệu hóa), </a:t>
            </a:r>
            <a:r>
              <a:rPr lang="vi-VN" b="1" i="0" dirty="0">
                <a:solidFill>
                  <a:srgbClr val="1F2328"/>
                </a:solidFill>
                <a:effectLst/>
                <a:latin typeface="-apple-system"/>
              </a:rPr>
              <a:t>gpgcheck</a:t>
            </a:r>
            <a:r>
              <a:rPr lang="vi-VN" b="0" i="0" dirty="0">
                <a:solidFill>
                  <a:srgbClr val="1F2328"/>
                </a:solidFill>
                <a:effectLst/>
                <a:latin typeface="-apple-system"/>
              </a:rPr>
              <a:t> là trường để xác định xem yum có kiểm tra chữ ký GPG(GNU Privacy Guard) hay không(giá trị 1 là có kiểm tra, còn giá trị 0 thì không kiểm tra).</a:t>
            </a:r>
          </a:p>
        </p:txBody>
      </p:sp>
      <p:sp>
        <p:nvSpPr>
          <p:cNvPr id="4" name="Slide Number Placeholder 3"/>
          <p:cNvSpPr>
            <a:spLocks noGrp="1"/>
          </p:cNvSpPr>
          <p:nvPr>
            <p:ph type="sldNum" sz="quarter" idx="5"/>
          </p:nvPr>
        </p:nvSpPr>
        <p:spPr/>
        <p:txBody>
          <a:bodyPr/>
          <a:lstStyle/>
          <a:p>
            <a:fld id="{39BBA8B0-3360-483F-AC75-5BF11938492B}" type="slidenum">
              <a:rPr lang="en-US" smtClean="0"/>
              <a:t>89</a:t>
            </a:fld>
            <a:endParaRPr lang="en-US"/>
          </a:p>
        </p:txBody>
      </p:sp>
    </p:spTree>
    <p:extLst>
      <p:ext uri="{BB962C8B-B14F-4D97-AF65-F5344CB8AC3E}">
        <p14:creationId xmlns:p14="http://schemas.microsoft.com/office/powerpoint/2010/main" val="11304876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b="0" i="0" dirty="0">
                <a:solidFill>
                  <a:srgbClr val="1F2328"/>
                </a:solidFill>
                <a:effectLst/>
                <a:latin typeface="-apple-system"/>
              </a:rPr>
              <a:t>Trong đó, </a:t>
            </a:r>
            <a:r>
              <a:rPr lang="vi-VN" b="1" i="0" dirty="0">
                <a:solidFill>
                  <a:srgbClr val="1F2328"/>
                </a:solidFill>
                <a:effectLst/>
                <a:latin typeface="-apple-system"/>
              </a:rPr>
              <a:t>[localrepo]</a:t>
            </a:r>
            <a:r>
              <a:rPr lang="vi-VN" b="0" i="0" dirty="0">
                <a:solidFill>
                  <a:srgbClr val="1F2328"/>
                </a:solidFill>
                <a:effectLst/>
                <a:latin typeface="-apple-system"/>
              </a:rPr>
              <a:t> là tên của repo, </a:t>
            </a:r>
            <a:r>
              <a:rPr lang="vi-VN" b="1" i="0" dirty="0">
                <a:solidFill>
                  <a:srgbClr val="1F2328"/>
                </a:solidFill>
                <a:effectLst/>
                <a:latin typeface="-apple-system"/>
              </a:rPr>
              <a:t>name</a:t>
            </a:r>
            <a:r>
              <a:rPr lang="vi-VN" b="0" i="0" dirty="0">
                <a:solidFill>
                  <a:srgbClr val="1F2328"/>
                </a:solidFill>
                <a:effectLst/>
                <a:latin typeface="-apple-system"/>
              </a:rPr>
              <a:t> là tên mô tả của repo, là tên mà yum sẽ hiển thụ khi sử dụng các lệnh liên quan đến repo như yum repolist, </a:t>
            </a:r>
            <a:r>
              <a:rPr lang="vi-VN" b="1" i="0" dirty="0">
                <a:solidFill>
                  <a:srgbClr val="1F2328"/>
                </a:solidFill>
                <a:effectLst/>
                <a:latin typeface="-apple-system"/>
              </a:rPr>
              <a:t>baseurl</a:t>
            </a:r>
            <a:r>
              <a:rPr lang="vi-VN" b="0" i="0" dirty="0">
                <a:solidFill>
                  <a:srgbClr val="1F2328"/>
                </a:solidFill>
                <a:effectLst/>
                <a:latin typeface="-apple-system"/>
              </a:rPr>
              <a:t> là URL hoặc đường dẫn đến repo mà mình tạo, </a:t>
            </a:r>
            <a:r>
              <a:rPr lang="vi-VN" b="1" i="0" dirty="0">
                <a:solidFill>
                  <a:srgbClr val="1F2328"/>
                </a:solidFill>
                <a:effectLst/>
                <a:latin typeface="-apple-system"/>
              </a:rPr>
              <a:t>enabled</a:t>
            </a:r>
            <a:r>
              <a:rPr lang="vi-VN" b="0" i="0" dirty="0">
                <a:solidFill>
                  <a:srgbClr val="1F2328"/>
                </a:solidFill>
                <a:effectLst/>
                <a:latin typeface="-apple-system"/>
              </a:rPr>
              <a:t> là trường dùng để xác định xem repo có hoạt động hay không(giá trị 1 là repo được kích hoạt, còn giá trị 0 là repo bị vô hiệu hóa), </a:t>
            </a:r>
            <a:r>
              <a:rPr lang="vi-VN" b="1" i="0" dirty="0">
                <a:solidFill>
                  <a:srgbClr val="1F2328"/>
                </a:solidFill>
                <a:effectLst/>
                <a:latin typeface="-apple-system"/>
              </a:rPr>
              <a:t>gpgcheck</a:t>
            </a:r>
            <a:r>
              <a:rPr lang="vi-VN" b="0" i="0" dirty="0">
                <a:solidFill>
                  <a:srgbClr val="1F2328"/>
                </a:solidFill>
                <a:effectLst/>
                <a:latin typeface="-apple-system"/>
              </a:rPr>
              <a:t> là trường để xác định xem yum có kiểm tra chữ ký GPG(GNU Privacy Guard) hay không(giá trị 1 là có kiểm tra, còn giá trị 0 thì không kiểm tra).</a:t>
            </a:r>
          </a:p>
        </p:txBody>
      </p:sp>
      <p:sp>
        <p:nvSpPr>
          <p:cNvPr id="4" name="Slide Number Placeholder 3"/>
          <p:cNvSpPr>
            <a:spLocks noGrp="1"/>
          </p:cNvSpPr>
          <p:nvPr>
            <p:ph type="sldNum" sz="quarter" idx="5"/>
          </p:nvPr>
        </p:nvSpPr>
        <p:spPr/>
        <p:txBody>
          <a:bodyPr/>
          <a:lstStyle/>
          <a:p>
            <a:fld id="{39BBA8B0-3360-483F-AC75-5BF11938492B}" type="slidenum">
              <a:rPr lang="en-US" smtClean="0"/>
              <a:t>90</a:t>
            </a:fld>
            <a:endParaRPr lang="en-US"/>
          </a:p>
        </p:txBody>
      </p:sp>
    </p:spTree>
    <p:extLst>
      <p:ext uri="{BB962C8B-B14F-4D97-AF65-F5344CB8AC3E}">
        <p14:creationId xmlns:p14="http://schemas.microsoft.com/office/powerpoint/2010/main" val="10023724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b="0" i="0" dirty="0">
                <a:solidFill>
                  <a:srgbClr val="1F2328"/>
                </a:solidFill>
                <a:effectLst/>
                <a:latin typeface="-apple-system"/>
              </a:rPr>
              <a:t>Trong đó, </a:t>
            </a:r>
            <a:r>
              <a:rPr lang="vi-VN" b="1" i="0" dirty="0">
                <a:solidFill>
                  <a:srgbClr val="1F2328"/>
                </a:solidFill>
                <a:effectLst/>
                <a:latin typeface="-apple-system"/>
              </a:rPr>
              <a:t>[localrepo]</a:t>
            </a:r>
            <a:r>
              <a:rPr lang="vi-VN" b="0" i="0" dirty="0">
                <a:solidFill>
                  <a:srgbClr val="1F2328"/>
                </a:solidFill>
                <a:effectLst/>
                <a:latin typeface="-apple-system"/>
              </a:rPr>
              <a:t> là tên của repo, </a:t>
            </a:r>
            <a:r>
              <a:rPr lang="vi-VN" b="1" i="0" dirty="0">
                <a:solidFill>
                  <a:srgbClr val="1F2328"/>
                </a:solidFill>
                <a:effectLst/>
                <a:latin typeface="-apple-system"/>
              </a:rPr>
              <a:t>name</a:t>
            </a:r>
            <a:r>
              <a:rPr lang="vi-VN" b="0" i="0" dirty="0">
                <a:solidFill>
                  <a:srgbClr val="1F2328"/>
                </a:solidFill>
                <a:effectLst/>
                <a:latin typeface="-apple-system"/>
              </a:rPr>
              <a:t> là tên mô tả của repo, là tên mà yum sẽ hiển thụ khi sử dụng các lệnh liên quan đến repo như yum repolist, </a:t>
            </a:r>
            <a:r>
              <a:rPr lang="vi-VN" b="1" i="0" dirty="0">
                <a:solidFill>
                  <a:srgbClr val="1F2328"/>
                </a:solidFill>
                <a:effectLst/>
                <a:latin typeface="-apple-system"/>
              </a:rPr>
              <a:t>baseurl</a:t>
            </a:r>
            <a:r>
              <a:rPr lang="vi-VN" b="0" i="0" dirty="0">
                <a:solidFill>
                  <a:srgbClr val="1F2328"/>
                </a:solidFill>
                <a:effectLst/>
                <a:latin typeface="-apple-system"/>
              </a:rPr>
              <a:t> là URL hoặc đường dẫn đến repo mà mình tạo, </a:t>
            </a:r>
            <a:r>
              <a:rPr lang="vi-VN" b="1" i="0" dirty="0">
                <a:solidFill>
                  <a:srgbClr val="1F2328"/>
                </a:solidFill>
                <a:effectLst/>
                <a:latin typeface="-apple-system"/>
              </a:rPr>
              <a:t>enabled</a:t>
            </a:r>
            <a:r>
              <a:rPr lang="vi-VN" b="0" i="0" dirty="0">
                <a:solidFill>
                  <a:srgbClr val="1F2328"/>
                </a:solidFill>
                <a:effectLst/>
                <a:latin typeface="-apple-system"/>
              </a:rPr>
              <a:t> là trường dùng để xác định xem repo có hoạt động hay không(giá trị 1 là repo được kích hoạt, còn giá trị 0 là repo bị vô hiệu hóa), </a:t>
            </a:r>
            <a:r>
              <a:rPr lang="vi-VN" b="1" i="0" dirty="0">
                <a:solidFill>
                  <a:srgbClr val="1F2328"/>
                </a:solidFill>
                <a:effectLst/>
                <a:latin typeface="-apple-system"/>
              </a:rPr>
              <a:t>gpgcheck</a:t>
            </a:r>
            <a:r>
              <a:rPr lang="vi-VN" b="0" i="0" dirty="0">
                <a:solidFill>
                  <a:srgbClr val="1F2328"/>
                </a:solidFill>
                <a:effectLst/>
                <a:latin typeface="-apple-system"/>
              </a:rPr>
              <a:t> là trường để xác định xem yum có kiểm tra chữ ký GPG(GNU Privacy Guard) hay không(giá trị 1 là có kiểm tra, còn giá trị 0 thì không kiểm tra).</a:t>
            </a:r>
          </a:p>
        </p:txBody>
      </p:sp>
      <p:sp>
        <p:nvSpPr>
          <p:cNvPr id="4" name="Slide Number Placeholder 3"/>
          <p:cNvSpPr>
            <a:spLocks noGrp="1"/>
          </p:cNvSpPr>
          <p:nvPr>
            <p:ph type="sldNum" sz="quarter" idx="5"/>
          </p:nvPr>
        </p:nvSpPr>
        <p:spPr/>
        <p:txBody>
          <a:bodyPr/>
          <a:lstStyle/>
          <a:p>
            <a:fld id="{39BBA8B0-3360-483F-AC75-5BF11938492B}" type="slidenum">
              <a:rPr lang="en-US" smtClean="0"/>
              <a:t>91</a:t>
            </a:fld>
            <a:endParaRPr lang="en-US"/>
          </a:p>
        </p:txBody>
      </p:sp>
    </p:spTree>
    <p:extLst>
      <p:ext uri="{BB962C8B-B14F-4D97-AF65-F5344CB8AC3E}">
        <p14:creationId xmlns:p14="http://schemas.microsoft.com/office/powerpoint/2010/main" val="17404490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b="0" i="0" dirty="0">
                <a:solidFill>
                  <a:srgbClr val="1F2328"/>
                </a:solidFill>
                <a:effectLst/>
                <a:latin typeface="-apple-system"/>
              </a:rPr>
              <a:t>Trong đó, </a:t>
            </a:r>
            <a:r>
              <a:rPr lang="vi-VN" b="1" i="0" dirty="0">
                <a:solidFill>
                  <a:srgbClr val="1F2328"/>
                </a:solidFill>
                <a:effectLst/>
                <a:latin typeface="-apple-system"/>
              </a:rPr>
              <a:t>[localrepo]</a:t>
            </a:r>
            <a:r>
              <a:rPr lang="vi-VN" b="0" i="0" dirty="0">
                <a:solidFill>
                  <a:srgbClr val="1F2328"/>
                </a:solidFill>
                <a:effectLst/>
                <a:latin typeface="-apple-system"/>
              </a:rPr>
              <a:t> là tên của repo, </a:t>
            </a:r>
            <a:r>
              <a:rPr lang="vi-VN" b="1" i="0" dirty="0">
                <a:solidFill>
                  <a:srgbClr val="1F2328"/>
                </a:solidFill>
                <a:effectLst/>
                <a:latin typeface="-apple-system"/>
              </a:rPr>
              <a:t>name</a:t>
            </a:r>
            <a:r>
              <a:rPr lang="vi-VN" b="0" i="0" dirty="0">
                <a:solidFill>
                  <a:srgbClr val="1F2328"/>
                </a:solidFill>
                <a:effectLst/>
                <a:latin typeface="-apple-system"/>
              </a:rPr>
              <a:t> là tên mô tả của repo, là tên mà yum sẽ hiển thụ khi sử dụng các lệnh liên quan đến repo như yum repolist, </a:t>
            </a:r>
            <a:r>
              <a:rPr lang="vi-VN" b="1" i="0" dirty="0">
                <a:solidFill>
                  <a:srgbClr val="1F2328"/>
                </a:solidFill>
                <a:effectLst/>
                <a:latin typeface="-apple-system"/>
              </a:rPr>
              <a:t>baseurl</a:t>
            </a:r>
            <a:r>
              <a:rPr lang="vi-VN" b="0" i="0" dirty="0">
                <a:solidFill>
                  <a:srgbClr val="1F2328"/>
                </a:solidFill>
                <a:effectLst/>
                <a:latin typeface="-apple-system"/>
              </a:rPr>
              <a:t> là URL hoặc đường dẫn đến repo mà mình tạo, </a:t>
            </a:r>
            <a:r>
              <a:rPr lang="vi-VN" b="1" i="0" dirty="0">
                <a:solidFill>
                  <a:srgbClr val="1F2328"/>
                </a:solidFill>
                <a:effectLst/>
                <a:latin typeface="-apple-system"/>
              </a:rPr>
              <a:t>enabled</a:t>
            </a:r>
            <a:r>
              <a:rPr lang="vi-VN" b="0" i="0" dirty="0">
                <a:solidFill>
                  <a:srgbClr val="1F2328"/>
                </a:solidFill>
                <a:effectLst/>
                <a:latin typeface="-apple-system"/>
              </a:rPr>
              <a:t> là trường dùng để xác định xem repo có hoạt động hay không(giá trị 1 là repo được kích hoạt, còn giá trị 0 là repo bị vô hiệu hóa), </a:t>
            </a:r>
            <a:r>
              <a:rPr lang="vi-VN" b="1" i="0" dirty="0">
                <a:solidFill>
                  <a:srgbClr val="1F2328"/>
                </a:solidFill>
                <a:effectLst/>
                <a:latin typeface="-apple-system"/>
              </a:rPr>
              <a:t>gpgcheck</a:t>
            </a:r>
            <a:r>
              <a:rPr lang="vi-VN" b="0" i="0" dirty="0">
                <a:solidFill>
                  <a:srgbClr val="1F2328"/>
                </a:solidFill>
                <a:effectLst/>
                <a:latin typeface="-apple-system"/>
              </a:rPr>
              <a:t> là trường để xác định xem yum có kiểm tra chữ ký GPG(GNU Privacy Guard) hay không(giá trị 1 là có kiểm tra, còn giá trị 0 thì không kiểm tra).</a:t>
            </a:r>
          </a:p>
        </p:txBody>
      </p:sp>
      <p:sp>
        <p:nvSpPr>
          <p:cNvPr id="4" name="Slide Number Placeholder 3"/>
          <p:cNvSpPr>
            <a:spLocks noGrp="1"/>
          </p:cNvSpPr>
          <p:nvPr>
            <p:ph type="sldNum" sz="quarter" idx="5"/>
          </p:nvPr>
        </p:nvSpPr>
        <p:spPr/>
        <p:txBody>
          <a:bodyPr/>
          <a:lstStyle/>
          <a:p>
            <a:fld id="{39BBA8B0-3360-483F-AC75-5BF11938492B}" type="slidenum">
              <a:rPr lang="en-US" smtClean="0"/>
              <a:t>92</a:t>
            </a:fld>
            <a:endParaRPr lang="en-US"/>
          </a:p>
        </p:txBody>
      </p:sp>
    </p:spTree>
    <p:extLst>
      <p:ext uri="{BB962C8B-B14F-4D97-AF65-F5344CB8AC3E}">
        <p14:creationId xmlns:p14="http://schemas.microsoft.com/office/powerpoint/2010/main" val="27475107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b="0" i="0" dirty="0">
                <a:solidFill>
                  <a:srgbClr val="1F2328"/>
                </a:solidFill>
                <a:effectLst/>
                <a:latin typeface="-apple-system"/>
              </a:rPr>
              <a:t>Trong đó, </a:t>
            </a:r>
            <a:r>
              <a:rPr lang="vi-VN" b="1" i="0" dirty="0">
                <a:solidFill>
                  <a:srgbClr val="1F2328"/>
                </a:solidFill>
                <a:effectLst/>
                <a:latin typeface="-apple-system"/>
              </a:rPr>
              <a:t>[localrepo]</a:t>
            </a:r>
            <a:r>
              <a:rPr lang="vi-VN" b="0" i="0" dirty="0">
                <a:solidFill>
                  <a:srgbClr val="1F2328"/>
                </a:solidFill>
                <a:effectLst/>
                <a:latin typeface="-apple-system"/>
              </a:rPr>
              <a:t> là tên của repo, </a:t>
            </a:r>
            <a:r>
              <a:rPr lang="vi-VN" b="1" i="0" dirty="0">
                <a:solidFill>
                  <a:srgbClr val="1F2328"/>
                </a:solidFill>
                <a:effectLst/>
                <a:latin typeface="-apple-system"/>
              </a:rPr>
              <a:t>name</a:t>
            </a:r>
            <a:r>
              <a:rPr lang="vi-VN" b="0" i="0" dirty="0">
                <a:solidFill>
                  <a:srgbClr val="1F2328"/>
                </a:solidFill>
                <a:effectLst/>
                <a:latin typeface="-apple-system"/>
              </a:rPr>
              <a:t> là tên mô tả của repo, là tên mà yum sẽ hiển thụ khi sử dụng các lệnh liên quan đến repo như yum repolist, </a:t>
            </a:r>
            <a:r>
              <a:rPr lang="vi-VN" b="1" i="0" dirty="0">
                <a:solidFill>
                  <a:srgbClr val="1F2328"/>
                </a:solidFill>
                <a:effectLst/>
                <a:latin typeface="-apple-system"/>
              </a:rPr>
              <a:t>baseurl</a:t>
            </a:r>
            <a:r>
              <a:rPr lang="vi-VN" b="0" i="0" dirty="0">
                <a:solidFill>
                  <a:srgbClr val="1F2328"/>
                </a:solidFill>
                <a:effectLst/>
                <a:latin typeface="-apple-system"/>
              </a:rPr>
              <a:t> là URL hoặc đường dẫn đến repo mà mình tạo, </a:t>
            </a:r>
            <a:r>
              <a:rPr lang="vi-VN" b="1" i="0" dirty="0">
                <a:solidFill>
                  <a:srgbClr val="1F2328"/>
                </a:solidFill>
                <a:effectLst/>
                <a:latin typeface="-apple-system"/>
              </a:rPr>
              <a:t>enabled</a:t>
            </a:r>
            <a:r>
              <a:rPr lang="vi-VN" b="0" i="0" dirty="0">
                <a:solidFill>
                  <a:srgbClr val="1F2328"/>
                </a:solidFill>
                <a:effectLst/>
                <a:latin typeface="-apple-system"/>
              </a:rPr>
              <a:t> là trường dùng để xác định xem repo có hoạt động hay không(giá trị 1 là repo được kích hoạt, còn giá trị 0 là repo bị vô hiệu hóa), </a:t>
            </a:r>
            <a:r>
              <a:rPr lang="vi-VN" b="1" i="0" dirty="0">
                <a:solidFill>
                  <a:srgbClr val="1F2328"/>
                </a:solidFill>
                <a:effectLst/>
                <a:latin typeface="-apple-system"/>
              </a:rPr>
              <a:t>gpgcheck</a:t>
            </a:r>
            <a:r>
              <a:rPr lang="vi-VN" b="0" i="0" dirty="0">
                <a:solidFill>
                  <a:srgbClr val="1F2328"/>
                </a:solidFill>
                <a:effectLst/>
                <a:latin typeface="-apple-system"/>
              </a:rPr>
              <a:t> là trường để xác định xem yum có kiểm tra chữ ký GPG(GNU Privacy Guard) hay không(giá trị 1 là có kiểm tra, còn giá trị 0 thì không kiểm tra).</a:t>
            </a:r>
          </a:p>
        </p:txBody>
      </p:sp>
      <p:sp>
        <p:nvSpPr>
          <p:cNvPr id="4" name="Slide Number Placeholder 3"/>
          <p:cNvSpPr>
            <a:spLocks noGrp="1"/>
          </p:cNvSpPr>
          <p:nvPr>
            <p:ph type="sldNum" sz="quarter" idx="5"/>
          </p:nvPr>
        </p:nvSpPr>
        <p:spPr/>
        <p:txBody>
          <a:bodyPr/>
          <a:lstStyle/>
          <a:p>
            <a:fld id="{39BBA8B0-3360-483F-AC75-5BF11938492B}" type="slidenum">
              <a:rPr lang="en-US" smtClean="0"/>
              <a:t>93</a:t>
            </a:fld>
            <a:endParaRPr lang="en-US"/>
          </a:p>
        </p:txBody>
      </p:sp>
    </p:spTree>
    <p:extLst>
      <p:ext uri="{BB962C8B-B14F-4D97-AF65-F5344CB8AC3E}">
        <p14:creationId xmlns:p14="http://schemas.microsoft.com/office/powerpoint/2010/main" val="2249800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Vùng boot là phân vùng </a:t>
            </a:r>
            <a:endParaRPr lang="en-US" dirty="0"/>
          </a:p>
        </p:txBody>
      </p:sp>
      <p:sp>
        <p:nvSpPr>
          <p:cNvPr id="4" name="Slide Number Placeholder 3"/>
          <p:cNvSpPr>
            <a:spLocks noGrp="1"/>
          </p:cNvSpPr>
          <p:nvPr>
            <p:ph type="sldNum" sz="quarter" idx="10"/>
          </p:nvPr>
        </p:nvSpPr>
        <p:spPr/>
        <p:txBody>
          <a:bodyPr/>
          <a:lstStyle/>
          <a:p>
            <a:fld id="{39BBA8B0-3360-483F-AC75-5BF11938492B}" type="slidenum">
              <a:rPr lang="en-US" smtClean="0"/>
              <a:t>13</a:t>
            </a:fld>
            <a:endParaRPr lang="en-US"/>
          </a:p>
        </p:txBody>
      </p:sp>
    </p:spTree>
    <p:extLst>
      <p:ext uri="{BB962C8B-B14F-4D97-AF65-F5344CB8AC3E}">
        <p14:creationId xmlns:p14="http://schemas.microsoft.com/office/powerpoint/2010/main" val="37807710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b="0" i="0" dirty="0">
                <a:solidFill>
                  <a:srgbClr val="1F2328"/>
                </a:solidFill>
                <a:effectLst/>
                <a:latin typeface="-apple-system"/>
              </a:rPr>
              <a:t>Trong đó, </a:t>
            </a:r>
            <a:r>
              <a:rPr lang="vi-VN" b="1" i="0" dirty="0">
                <a:solidFill>
                  <a:srgbClr val="1F2328"/>
                </a:solidFill>
                <a:effectLst/>
                <a:latin typeface="-apple-system"/>
              </a:rPr>
              <a:t>[localrepo]</a:t>
            </a:r>
            <a:r>
              <a:rPr lang="vi-VN" b="0" i="0" dirty="0">
                <a:solidFill>
                  <a:srgbClr val="1F2328"/>
                </a:solidFill>
                <a:effectLst/>
                <a:latin typeface="-apple-system"/>
              </a:rPr>
              <a:t> là tên của repo, </a:t>
            </a:r>
            <a:r>
              <a:rPr lang="vi-VN" b="1" i="0" dirty="0">
                <a:solidFill>
                  <a:srgbClr val="1F2328"/>
                </a:solidFill>
                <a:effectLst/>
                <a:latin typeface="-apple-system"/>
              </a:rPr>
              <a:t>name</a:t>
            </a:r>
            <a:r>
              <a:rPr lang="vi-VN" b="0" i="0" dirty="0">
                <a:solidFill>
                  <a:srgbClr val="1F2328"/>
                </a:solidFill>
                <a:effectLst/>
                <a:latin typeface="-apple-system"/>
              </a:rPr>
              <a:t> là tên mô tả của repo, là tên mà yum sẽ hiển thụ khi sử dụng các lệnh liên quan đến repo như yum repolist, </a:t>
            </a:r>
            <a:r>
              <a:rPr lang="vi-VN" b="1" i="0" dirty="0">
                <a:solidFill>
                  <a:srgbClr val="1F2328"/>
                </a:solidFill>
                <a:effectLst/>
                <a:latin typeface="-apple-system"/>
              </a:rPr>
              <a:t>baseurl</a:t>
            </a:r>
            <a:r>
              <a:rPr lang="vi-VN" b="0" i="0" dirty="0">
                <a:solidFill>
                  <a:srgbClr val="1F2328"/>
                </a:solidFill>
                <a:effectLst/>
                <a:latin typeface="-apple-system"/>
              </a:rPr>
              <a:t> là URL hoặc đường dẫn đến repo mà mình tạo, </a:t>
            </a:r>
            <a:r>
              <a:rPr lang="vi-VN" b="1" i="0" dirty="0">
                <a:solidFill>
                  <a:srgbClr val="1F2328"/>
                </a:solidFill>
                <a:effectLst/>
                <a:latin typeface="-apple-system"/>
              </a:rPr>
              <a:t>enabled</a:t>
            </a:r>
            <a:r>
              <a:rPr lang="vi-VN" b="0" i="0" dirty="0">
                <a:solidFill>
                  <a:srgbClr val="1F2328"/>
                </a:solidFill>
                <a:effectLst/>
                <a:latin typeface="-apple-system"/>
              </a:rPr>
              <a:t> là trường dùng để xác định xem repo có hoạt động hay không(giá trị 1 là repo được kích hoạt, còn giá trị 0 là repo bị vô hiệu hóa), </a:t>
            </a:r>
            <a:r>
              <a:rPr lang="vi-VN" b="1" i="0" dirty="0">
                <a:solidFill>
                  <a:srgbClr val="1F2328"/>
                </a:solidFill>
                <a:effectLst/>
                <a:latin typeface="-apple-system"/>
              </a:rPr>
              <a:t>gpgcheck</a:t>
            </a:r>
            <a:r>
              <a:rPr lang="vi-VN" b="0" i="0" dirty="0">
                <a:solidFill>
                  <a:srgbClr val="1F2328"/>
                </a:solidFill>
                <a:effectLst/>
                <a:latin typeface="-apple-system"/>
              </a:rPr>
              <a:t> là trường để xác định xem yum có kiểm tra chữ ký GPG(GNU Privacy Guard) hay không(giá trị 1 là có kiểm tra, còn giá trị 0 thì không kiểm tra).</a:t>
            </a:r>
          </a:p>
        </p:txBody>
      </p:sp>
      <p:sp>
        <p:nvSpPr>
          <p:cNvPr id="4" name="Slide Number Placeholder 3"/>
          <p:cNvSpPr>
            <a:spLocks noGrp="1"/>
          </p:cNvSpPr>
          <p:nvPr>
            <p:ph type="sldNum" sz="quarter" idx="5"/>
          </p:nvPr>
        </p:nvSpPr>
        <p:spPr/>
        <p:txBody>
          <a:bodyPr/>
          <a:lstStyle/>
          <a:p>
            <a:fld id="{39BBA8B0-3360-483F-AC75-5BF11938492B}" type="slidenum">
              <a:rPr lang="en-US" smtClean="0"/>
              <a:t>94</a:t>
            </a:fld>
            <a:endParaRPr lang="en-US"/>
          </a:p>
        </p:txBody>
      </p:sp>
    </p:spTree>
    <p:extLst>
      <p:ext uri="{BB962C8B-B14F-4D97-AF65-F5344CB8AC3E}">
        <p14:creationId xmlns:p14="http://schemas.microsoft.com/office/powerpoint/2010/main" val="28223591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b="0" i="0" dirty="0">
                <a:solidFill>
                  <a:srgbClr val="1F2328"/>
                </a:solidFill>
                <a:effectLst/>
                <a:latin typeface="-apple-system"/>
              </a:rPr>
              <a:t>Trong đó, </a:t>
            </a:r>
            <a:r>
              <a:rPr lang="vi-VN" b="1" i="0" dirty="0">
                <a:solidFill>
                  <a:srgbClr val="1F2328"/>
                </a:solidFill>
                <a:effectLst/>
                <a:latin typeface="-apple-system"/>
              </a:rPr>
              <a:t>[localrepo]</a:t>
            </a:r>
            <a:r>
              <a:rPr lang="vi-VN" b="0" i="0" dirty="0">
                <a:solidFill>
                  <a:srgbClr val="1F2328"/>
                </a:solidFill>
                <a:effectLst/>
                <a:latin typeface="-apple-system"/>
              </a:rPr>
              <a:t> là tên của repo, </a:t>
            </a:r>
            <a:r>
              <a:rPr lang="vi-VN" b="1" i="0" dirty="0">
                <a:solidFill>
                  <a:srgbClr val="1F2328"/>
                </a:solidFill>
                <a:effectLst/>
                <a:latin typeface="-apple-system"/>
              </a:rPr>
              <a:t>name</a:t>
            </a:r>
            <a:r>
              <a:rPr lang="vi-VN" b="0" i="0" dirty="0">
                <a:solidFill>
                  <a:srgbClr val="1F2328"/>
                </a:solidFill>
                <a:effectLst/>
                <a:latin typeface="-apple-system"/>
              </a:rPr>
              <a:t> là tên mô tả của repo, là tên mà yum sẽ hiển thụ khi sử dụng các lệnh liên quan đến repo như yum repolist, </a:t>
            </a:r>
            <a:r>
              <a:rPr lang="vi-VN" b="1" i="0" dirty="0">
                <a:solidFill>
                  <a:srgbClr val="1F2328"/>
                </a:solidFill>
                <a:effectLst/>
                <a:latin typeface="-apple-system"/>
              </a:rPr>
              <a:t>baseurl</a:t>
            </a:r>
            <a:r>
              <a:rPr lang="vi-VN" b="0" i="0" dirty="0">
                <a:solidFill>
                  <a:srgbClr val="1F2328"/>
                </a:solidFill>
                <a:effectLst/>
                <a:latin typeface="-apple-system"/>
              </a:rPr>
              <a:t> là URL hoặc đường dẫn đến repo mà mình tạo, </a:t>
            </a:r>
            <a:r>
              <a:rPr lang="vi-VN" b="1" i="0" dirty="0">
                <a:solidFill>
                  <a:srgbClr val="1F2328"/>
                </a:solidFill>
                <a:effectLst/>
                <a:latin typeface="-apple-system"/>
              </a:rPr>
              <a:t>enabled</a:t>
            </a:r>
            <a:r>
              <a:rPr lang="vi-VN" b="0" i="0" dirty="0">
                <a:solidFill>
                  <a:srgbClr val="1F2328"/>
                </a:solidFill>
                <a:effectLst/>
                <a:latin typeface="-apple-system"/>
              </a:rPr>
              <a:t> là trường dùng để xác định xem repo có hoạt động hay không(giá trị 1 là repo được kích hoạt, còn giá trị 0 là repo bị vô hiệu hóa), </a:t>
            </a:r>
            <a:r>
              <a:rPr lang="vi-VN" b="1" i="0" dirty="0">
                <a:solidFill>
                  <a:srgbClr val="1F2328"/>
                </a:solidFill>
                <a:effectLst/>
                <a:latin typeface="-apple-system"/>
              </a:rPr>
              <a:t>gpgcheck</a:t>
            </a:r>
            <a:r>
              <a:rPr lang="vi-VN" b="0" i="0" dirty="0">
                <a:solidFill>
                  <a:srgbClr val="1F2328"/>
                </a:solidFill>
                <a:effectLst/>
                <a:latin typeface="-apple-system"/>
              </a:rPr>
              <a:t> là trường để xác định xem yum có kiểm tra chữ ký GPG(GNU Privacy Guard) hay không(giá trị 1 là có kiểm tra, còn giá trị 0 thì không kiểm tra).</a:t>
            </a:r>
          </a:p>
        </p:txBody>
      </p:sp>
      <p:sp>
        <p:nvSpPr>
          <p:cNvPr id="4" name="Slide Number Placeholder 3"/>
          <p:cNvSpPr>
            <a:spLocks noGrp="1"/>
          </p:cNvSpPr>
          <p:nvPr>
            <p:ph type="sldNum" sz="quarter" idx="5"/>
          </p:nvPr>
        </p:nvSpPr>
        <p:spPr/>
        <p:txBody>
          <a:bodyPr/>
          <a:lstStyle/>
          <a:p>
            <a:fld id="{39BBA8B0-3360-483F-AC75-5BF11938492B}" type="slidenum">
              <a:rPr lang="en-US" smtClean="0"/>
              <a:t>95</a:t>
            </a:fld>
            <a:endParaRPr lang="en-US"/>
          </a:p>
        </p:txBody>
      </p:sp>
    </p:spTree>
    <p:extLst>
      <p:ext uri="{BB962C8B-B14F-4D97-AF65-F5344CB8AC3E}">
        <p14:creationId xmlns:p14="http://schemas.microsoft.com/office/powerpoint/2010/main" val="34386910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b="0" i="0" dirty="0">
                <a:solidFill>
                  <a:srgbClr val="1F2328"/>
                </a:solidFill>
                <a:effectLst/>
                <a:latin typeface="-apple-system"/>
              </a:rPr>
              <a:t>Trong đó, </a:t>
            </a:r>
            <a:r>
              <a:rPr lang="vi-VN" b="1" i="0" dirty="0">
                <a:solidFill>
                  <a:srgbClr val="1F2328"/>
                </a:solidFill>
                <a:effectLst/>
                <a:latin typeface="-apple-system"/>
              </a:rPr>
              <a:t>[localrepo]</a:t>
            </a:r>
            <a:r>
              <a:rPr lang="vi-VN" b="0" i="0" dirty="0">
                <a:solidFill>
                  <a:srgbClr val="1F2328"/>
                </a:solidFill>
                <a:effectLst/>
                <a:latin typeface="-apple-system"/>
              </a:rPr>
              <a:t> là tên của repo, </a:t>
            </a:r>
            <a:r>
              <a:rPr lang="vi-VN" b="1" i="0" dirty="0">
                <a:solidFill>
                  <a:srgbClr val="1F2328"/>
                </a:solidFill>
                <a:effectLst/>
                <a:latin typeface="-apple-system"/>
              </a:rPr>
              <a:t>name</a:t>
            </a:r>
            <a:r>
              <a:rPr lang="vi-VN" b="0" i="0" dirty="0">
                <a:solidFill>
                  <a:srgbClr val="1F2328"/>
                </a:solidFill>
                <a:effectLst/>
                <a:latin typeface="-apple-system"/>
              </a:rPr>
              <a:t> là tên mô tả của repo, là tên mà yum sẽ hiển thụ khi sử dụng các lệnh liên quan đến repo như yum repolist, </a:t>
            </a:r>
            <a:r>
              <a:rPr lang="vi-VN" b="1" i="0" dirty="0">
                <a:solidFill>
                  <a:srgbClr val="1F2328"/>
                </a:solidFill>
                <a:effectLst/>
                <a:latin typeface="-apple-system"/>
              </a:rPr>
              <a:t>baseurl</a:t>
            </a:r>
            <a:r>
              <a:rPr lang="vi-VN" b="0" i="0" dirty="0">
                <a:solidFill>
                  <a:srgbClr val="1F2328"/>
                </a:solidFill>
                <a:effectLst/>
                <a:latin typeface="-apple-system"/>
              </a:rPr>
              <a:t> là URL hoặc đường dẫn đến repo mà mình tạo, </a:t>
            </a:r>
            <a:r>
              <a:rPr lang="vi-VN" b="1" i="0" dirty="0">
                <a:solidFill>
                  <a:srgbClr val="1F2328"/>
                </a:solidFill>
                <a:effectLst/>
                <a:latin typeface="-apple-system"/>
              </a:rPr>
              <a:t>enabled</a:t>
            </a:r>
            <a:r>
              <a:rPr lang="vi-VN" b="0" i="0" dirty="0">
                <a:solidFill>
                  <a:srgbClr val="1F2328"/>
                </a:solidFill>
                <a:effectLst/>
                <a:latin typeface="-apple-system"/>
              </a:rPr>
              <a:t> là trường dùng để xác định xem repo có hoạt động hay không(giá trị 1 là repo được kích hoạt, còn giá trị 0 là repo bị vô hiệu hóa), </a:t>
            </a:r>
            <a:r>
              <a:rPr lang="vi-VN" b="1" i="0" dirty="0">
                <a:solidFill>
                  <a:srgbClr val="1F2328"/>
                </a:solidFill>
                <a:effectLst/>
                <a:latin typeface="-apple-system"/>
              </a:rPr>
              <a:t>gpgcheck</a:t>
            </a:r>
            <a:r>
              <a:rPr lang="vi-VN" b="0" i="0" dirty="0">
                <a:solidFill>
                  <a:srgbClr val="1F2328"/>
                </a:solidFill>
                <a:effectLst/>
                <a:latin typeface="-apple-system"/>
              </a:rPr>
              <a:t> là trường để xác định xem yum có kiểm tra chữ ký GPG(GNU Privacy Guard) hay không(giá trị 1 là có kiểm tra, còn giá trị 0 thì không kiểm tra).</a:t>
            </a:r>
          </a:p>
        </p:txBody>
      </p:sp>
      <p:sp>
        <p:nvSpPr>
          <p:cNvPr id="4" name="Slide Number Placeholder 3"/>
          <p:cNvSpPr>
            <a:spLocks noGrp="1"/>
          </p:cNvSpPr>
          <p:nvPr>
            <p:ph type="sldNum" sz="quarter" idx="5"/>
          </p:nvPr>
        </p:nvSpPr>
        <p:spPr/>
        <p:txBody>
          <a:bodyPr/>
          <a:lstStyle/>
          <a:p>
            <a:fld id="{39BBA8B0-3360-483F-AC75-5BF11938492B}" type="slidenum">
              <a:rPr lang="en-US" smtClean="0"/>
              <a:t>96</a:t>
            </a:fld>
            <a:endParaRPr lang="en-US"/>
          </a:p>
        </p:txBody>
      </p:sp>
    </p:spTree>
    <p:extLst>
      <p:ext uri="{BB962C8B-B14F-4D97-AF65-F5344CB8AC3E}">
        <p14:creationId xmlns:p14="http://schemas.microsoft.com/office/powerpoint/2010/main" val="16663802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b="0" i="0" dirty="0">
                <a:solidFill>
                  <a:srgbClr val="1F2328"/>
                </a:solidFill>
                <a:effectLst/>
                <a:latin typeface="-apple-system"/>
              </a:rPr>
              <a:t>Trong đó, </a:t>
            </a:r>
            <a:r>
              <a:rPr lang="vi-VN" b="1" i="0" dirty="0">
                <a:solidFill>
                  <a:srgbClr val="1F2328"/>
                </a:solidFill>
                <a:effectLst/>
                <a:latin typeface="-apple-system"/>
              </a:rPr>
              <a:t>[localrepo]</a:t>
            </a:r>
            <a:r>
              <a:rPr lang="vi-VN" b="0" i="0" dirty="0">
                <a:solidFill>
                  <a:srgbClr val="1F2328"/>
                </a:solidFill>
                <a:effectLst/>
                <a:latin typeface="-apple-system"/>
              </a:rPr>
              <a:t> là tên của repo, </a:t>
            </a:r>
            <a:r>
              <a:rPr lang="vi-VN" b="1" i="0" dirty="0">
                <a:solidFill>
                  <a:srgbClr val="1F2328"/>
                </a:solidFill>
                <a:effectLst/>
                <a:latin typeface="-apple-system"/>
              </a:rPr>
              <a:t>name</a:t>
            </a:r>
            <a:r>
              <a:rPr lang="vi-VN" b="0" i="0" dirty="0">
                <a:solidFill>
                  <a:srgbClr val="1F2328"/>
                </a:solidFill>
                <a:effectLst/>
                <a:latin typeface="-apple-system"/>
              </a:rPr>
              <a:t> là tên mô tả của repo, là tên mà yum sẽ hiển thụ khi sử dụng các lệnh liên quan đến repo như yum repolist, </a:t>
            </a:r>
            <a:r>
              <a:rPr lang="vi-VN" b="1" i="0" dirty="0">
                <a:solidFill>
                  <a:srgbClr val="1F2328"/>
                </a:solidFill>
                <a:effectLst/>
                <a:latin typeface="-apple-system"/>
              </a:rPr>
              <a:t>baseurl</a:t>
            </a:r>
            <a:r>
              <a:rPr lang="vi-VN" b="0" i="0" dirty="0">
                <a:solidFill>
                  <a:srgbClr val="1F2328"/>
                </a:solidFill>
                <a:effectLst/>
                <a:latin typeface="-apple-system"/>
              </a:rPr>
              <a:t> là URL hoặc đường dẫn đến repo mà mình tạo, </a:t>
            </a:r>
            <a:r>
              <a:rPr lang="vi-VN" b="1" i="0" dirty="0">
                <a:solidFill>
                  <a:srgbClr val="1F2328"/>
                </a:solidFill>
                <a:effectLst/>
                <a:latin typeface="-apple-system"/>
              </a:rPr>
              <a:t>enabled</a:t>
            </a:r>
            <a:r>
              <a:rPr lang="vi-VN" b="0" i="0" dirty="0">
                <a:solidFill>
                  <a:srgbClr val="1F2328"/>
                </a:solidFill>
                <a:effectLst/>
                <a:latin typeface="-apple-system"/>
              </a:rPr>
              <a:t> là trường dùng để xác định xem repo có hoạt động hay không(giá trị 1 là repo được kích hoạt, còn giá trị 0 là repo bị vô hiệu hóa), </a:t>
            </a:r>
            <a:r>
              <a:rPr lang="vi-VN" b="1" i="0" dirty="0">
                <a:solidFill>
                  <a:srgbClr val="1F2328"/>
                </a:solidFill>
                <a:effectLst/>
                <a:latin typeface="-apple-system"/>
              </a:rPr>
              <a:t>gpgcheck</a:t>
            </a:r>
            <a:r>
              <a:rPr lang="vi-VN" b="0" i="0" dirty="0">
                <a:solidFill>
                  <a:srgbClr val="1F2328"/>
                </a:solidFill>
                <a:effectLst/>
                <a:latin typeface="-apple-system"/>
              </a:rPr>
              <a:t> là trường để xác định xem yum có kiểm tra chữ ký GPG(GNU Privacy Guard) hay không(giá trị 1 là có kiểm tra, còn giá trị 0 thì không kiểm tra).</a:t>
            </a:r>
          </a:p>
        </p:txBody>
      </p:sp>
      <p:sp>
        <p:nvSpPr>
          <p:cNvPr id="4" name="Slide Number Placeholder 3"/>
          <p:cNvSpPr>
            <a:spLocks noGrp="1"/>
          </p:cNvSpPr>
          <p:nvPr>
            <p:ph type="sldNum" sz="quarter" idx="5"/>
          </p:nvPr>
        </p:nvSpPr>
        <p:spPr/>
        <p:txBody>
          <a:bodyPr/>
          <a:lstStyle/>
          <a:p>
            <a:fld id="{39BBA8B0-3360-483F-AC75-5BF11938492B}" type="slidenum">
              <a:rPr lang="en-US" smtClean="0"/>
              <a:t>97</a:t>
            </a:fld>
            <a:endParaRPr lang="en-US"/>
          </a:p>
        </p:txBody>
      </p:sp>
    </p:spTree>
    <p:extLst>
      <p:ext uri="{BB962C8B-B14F-4D97-AF65-F5344CB8AC3E}">
        <p14:creationId xmlns:p14="http://schemas.microsoft.com/office/powerpoint/2010/main" val="28500508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b="0" i="0" dirty="0">
                <a:solidFill>
                  <a:srgbClr val="1F2328"/>
                </a:solidFill>
                <a:effectLst/>
                <a:latin typeface="-apple-system"/>
              </a:rPr>
              <a:t>Trong đó, </a:t>
            </a:r>
            <a:r>
              <a:rPr lang="vi-VN" b="1" i="0" dirty="0">
                <a:solidFill>
                  <a:srgbClr val="1F2328"/>
                </a:solidFill>
                <a:effectLst/>
                <a:latin typeface="-apple-system"/>
              </a:rPr>
              <a:t>[localrepo]</a:t>
            </a:r>
            <a:r>
              <a:rPr lang="vi-VN" b="0" i="0" dirty="0">
                <a:solidFill>
                  <a:srgbClr val="1F2328"/>
                </a:solidFill>
                <a:effectLst/>
                <a:latin typeface="-apple-system"/>
              </a:rPr>
              <a:t> là tên của repo, </a:t>
            </a:r>
            <a:r>
              <a:rPr lang="vi-VN" b="1" i="0" dirty="0">
                <a:solidFill>
                  <a:srgbClr val="1F2328"/>
                </a:solidFill>
                <a:effectLst/>
                <a:latin typeface="-apple-system"/>
              </a:rPr>
              <a:t>name</a:t>
            </a:r>
            <a:r>
              <a:rPr lang="vi-VN" b="0" i="0" dirty="0">
                <a:solidFill>
                  <a:srgbClr val="1F2328"/>
                </a:solidFill>
                <a:effectLst/>
                <a:latin typeface="-apple-system"/>
              </a:rPr>
              <a:t> là tên mô tả của repo, là tên mà yum sẽ hiển thụ khi sử dụng các lệnh liên quan đến repo như yum repolist, </a:t>
            </a:r>
            <a:r>
              <a:rPr lang="vi-VN" b="1" i="0" dirty="0">
                <a:solidFill>
                  <a:srgbClr val="1F2328"/>
                </a:solidFill>
                <a:effectLst/>
                <a:latin typeface="-apple-system"/>
              </a:rPr>
              <a:t>baseurl</a:t>
            </a:r>
            <a:r>
              <a:rPr lang="vi-VN" b="0" i="0" dirty="0">
                <a:solidFill>
                  <a:srgbClr val="1F2328"/>
                </a:solidFill>
                <a:effectLst/>
                <a:latin typeface="-apple-system"/>
              </a:rPr>
              <a:t> là URL hoặc đường dẫn đến repo mà mình tạo, </a:t>
            </a:r>
            <a:r>
              <a:rPr lang="vi-VN" b="1" i="0" dirty="0">
                <a:solidFill>
                  <a:srgbClr val="1F2328"/>
                </a:solidFill>
                <a:effectLst/>
                <a:latin typeface="-apple-system"/>
              </a:rPr>
              <a:t>enabled</a:t>
            </a:r>
            <a:r>
              <a:rPr lang="vi-VN" b="0" i="0" dirty="0">
                <a:solidFill>
                  <a:srgbClr val="1F2328"/>
                </a:solidFill>
                <a:effectLst/>
                <a:latin typeface="-apple-system"/>
              </a:rPr>
              <a:t> là trường dùng để xác định xem repo có hoạt động hay không(giá trị 1 là repo được kích hoạt, còn giá trị 0 là repo bị vô hiệu hóa), </a:t>
            </a:r>
            <a:r>
              <a:rPr lang="vi-VN" b="1" i="0" dirty="0">
                <a:solidFill>
                  <a:srgbClr val="1F2328"/>
                </a:solidFill>
                <a:effectLst/>
                <a:latin typeface="-apple-system"/>
              </a:rPr>
              <a:t>gpgcheck</a:t>
            </a:r>
            <a:r>
              <a:rPr lang="vi-VN" b="0" i="0" dirty="0">
                <a:solidFill>
                  <a:srgbClr val="1F2328"/>
                </a:solidFill>
                <a:effectLst/>
                <a:latin typeface="-apple-system"/>
              </a:rPr>
              <a:t> là trường để xác định xem yum có kiểm tra chữ ký GPG(GNU Privacy Guard) hay không(giá trị 1 là có kiểm tra, còn giá trị 0 thì không kiểm tra).</a:t>
            </a:r>
          </a:p>
        </p:txBody>
      </p:sp>
      <p:sp>
        <p:nvSpPr>
          <p:cNvPr id="4" name="Slide Number Placeholder 3"/>
          <p:cNvSpPr>
            <a:spLocks noGrp="1"/>
          </p:cNvSpPr>
          <p:nvPr>
            <p:ph type="sldNum" sz="quarter" idx="5"/>
          </p:nvPr>
        </p:nvSpPr>
        <p:spPr/>
        <p:txBody>
          <a:bodyPr/>
          <a:lstStyle/>
          <a:p>
            <a:fld id="{39BBA8B0-3360-483F-AC75-5BF11938492B}" type="slidenum">
              <a:rPr lang="en-US" smtClean="0"/>
              <a:t>98</a:t>
            </a:fld>
            <a:endParaRPr lang="en-US"/>
          </a:p>
        </p:txBody>
      </p:sp>
    </p:spTree>
    <p:extLst>
      <p:ext uri="{BB962C8B-B14F-4D97-AF65-F5344CB8AC3E}">
        <p14:creationId xmlns:p14="http://schemas.microsoft.com/office/powerpoint/2010/main" val="26864420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b="0" i="0" dirty="0">
                <a:solidFill>
                  <a:srgbClr val="1F2328"/>
                </a:solidFill>
                <a:effectLst/>
                <a:latin typeface="-apple-system"/>
              </a:rPr>
              <a:t>Trong đó, </a:t>
            </a:r>
            <a:r>
              <a:rPr lang="vi-VN" b="1" i="0" dirty="0">
                <a:solidFill>
                  <a:srgbClr val="1F2328"/>
                </a:solidFill>
                <a:effectLst/>
                <a:latin typeface="-apple-system"/>
              </a:rPr>
              <a:t>[localrepo]</a:t>
            </a:r>
            <a:r>
              <a:rPr lang="vi-VN" b="0" i="0" dirty="0">
                <a:solidFill>
                  <a:srgbClr val="1F2328"/>
                </a:solidFill>
                <a:effectLst/>
                <a:latin typeface="-apple-system"/>
              </a:rPr>
              <a:t> là tên của repo, </a:t>
            </a:r>
            <a:r>
              <a:rPr lang="vi-VN" b="1" i="0" dirty="0">
                <a:solidFill>
                  <a:srgbClr val="1F2328"/>
                </a:solidFill>
                <a:effectLst/>
                <a:latin typeface="-apple-system"/>
              </a:rPr>
              <a:t>name</a:t>
            </a:r>
            <a:r>
              <a:rPr lang="vi-VN" b="0" i="0" dirty="0">
                <a:solidFill>
                  <a:srgbClr val="1F2328"/>
                </a:solidFill>
                <a:effectLst/>
                <a:latin typeface="-apple-system"/>
              </a:rPr>
              <a:t> là tên mô tả của repo, là tên mà yum sẽ hiển thụ khi sử dụng các lệnh liên quan đến repo như yum repolist, </a:t>
            </a:r>
            <a:r>
              <a:rPr lang="vi-VN" b="1" i="0" dirty="0">
                <a:solidFill>
                  <a:srgbClr val="1F2328"/>
                </a:solidFill>
                <a:effectLst/>
                <a:latin typeface="-apple-system"/>
              </a:rPr>
              <a:t>baseurl</a:t>
            </a:r>
            <a:r>
              <a:rPr lang="vi-VN" b="0" i="0" dirty="0">
                <a:solidFill>
                  <a:srgbClr val="1F2328"/>
                </a:solidFill>
                <a:effectLst/>
                <a:latin typeface="-apple-system"/>
              </a:rPr>
              <a:t> là URL hoặc đường dẫn đến repo mà mình tạo, </a:t>
            </a:r>
            <a:r>
              <a:rPr lang="vi-VN" b="1" i="0" dirty="0">
                <a:solidFill>
                  <a:srgbClr val="1F2328"/>
                </a:solidFill>
                <a:effectLst/>
                <a:latin typeface="-apple-system"/>
              </a:rPr>
              <a:t>enabled</a:t>
            </a:r>
            <a:r>
              <a:rPr lang="vi-VN" b="0" i="0" dirty="0">
                <a:solidFill>
                  <a:srgbClr val="1F2328"/>
                </a:solidFill>
                <a:effectLst/>
                <a:latin typeface="-apple-system"/>
              </a:rPr>
              <a:t> là trường dùng để xác định xem repo có hoạt động hay không(giá trị 1 là repo được kích hoạt, còn giá trị 0 là repo bị vô hiệu hóa), </a:t>
            </a:r>
            <a:r>
              <a:rPr lang="vi-VN" b="1" i="0" dirty="0">
                <a:solidFill>
                  <a:srgbClr val="1F2328"/>
                </a:solidFill>
                <a:effectLst/>
                <a:latin typeface="-apple-system"/>
              </a:rPr>
              <a:t>gpgcheck</a:t>
            </a:r>
            <a:r>
              <a:rPr lang="vi-VN" b="0" i="0" dirty="0">
                <a:solidFill>
                  <a:srgbClr val="1F2328"/>
                </a:solidFill>
                <a:effectLst/>
                <a:latin typeface="-apple-system"/>
              </a:rPr>
              <a:t> là trường để xác định xem yum có kiểm tra chữ ký GPG(GNU Privacy Guard) hay không(giá trị 1 là có kiểm tra, còn giá trị 0 thì không kiểm tra).</a:t>
            </a:r>
          </a:p>
        </p:txBody>
      </p:sp>
      <p:sp>
        <p:nvSpPr>
          <p:cNvPr id="4" name="Slide Number Placeholder 3"/>
          <p:cNvSpPr>
            <a:spLocks noGrp="1"/>
          </p:cNvSpPr>
          <p:nvPr>
            <p:ph type="sldNum" sz="quarter" idx="5"/>
          </p:nvPr>
        </p:nvSpPr>
        <p:spPr/>
        <p:txBody>
          <a:bodyPr/>
          <a:lstStyle/>
          <a:p>
            <a:fld id="{39BBA8B0-3360-483F-AC75-5BF11938492B}" type="slidenum">
              <a:rPr lang="en-US" smtClean="0"/>
              <a:t>99</a:t>
            </a:fld>
            <a:endParaRPr lang="en-US"/>
          </a:p>
        </p:txBody>
      </p:sp>
    </p:spTree>
    <p:extLst>
      <p:ext uri="{BB962C8B-B14F-4D97-AF65-F5344CB8AC3E}">
        <p14:creationId xmlns:p14="http://schemas.microsoft.com/office/powerpoint/2010/main" val="243542286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b="0" i="0" dirty="0">
                <a:solidFill>
                  <a:srgbClr val="1F2328"/>
                </a:solidFill>
                <a:effectLst/>
                <a:latin typeface="-apple-system"/>
              </a:rPr>
              <a:t>Trong đó, </a:t>
            </a:r>
            <a:r>
              <a:rPr lang="vi-VN" b="1" i="0" dirty="0">
                <a:solidFill>
                  <a:srgbClr val="1F2328"/>
                </a:solidFill>
                <a:effectLst/>
                <a:latin typeface="-apple-system"/>
              </a:rPr>
              <a:t>[localrepo]</a:t>
            </a:r>
            <a:r>
              <a:rPr lang="vi-VN" b="0" i="0" dirty="0">
                <a:solidFill>
                  <a:srgbClr val="1F2328"/>
                </a:solidFill>
                <a:effectLst/>
                <a:latin typeface="-apple-system"/>
              </a:rPr>
              <a:t> là tên của repo, </a:t>
            </a:r>
            <a:r>
              <a:rPr lang="vi-VN" b="1" i="0" dirty="0">
                <a:solidFill>
                  <a:srgbClr val="1F2328"/>
                </a:solidFill>
                <a:effectLst/>
                <a:latin typeface="-apple-system"/>
              </a:rPr>
              <a:t>name</a:t>
            </a:r>
            <a:r>
              <a:rPr lang="vi-VN" b="0" i="0" dirty="0">
                <a:solidFill>
                  <a:srgbClr val="1F2328"/>
                </a:solidFill>
                <a:effectLst/>
                <a:latin typeface="-apple-system"/>
              </a:rPr>
              <a:t> là tên mô tả của repo, là tên mà yum sẽ hiển thụ khi sử dụng các lệnh liên quan đến repo như yum repolist, </a:t>
            </a:r>
            <a:r>
              <a:rPr lang="vi-VN" b="1" i="0" dirty="0">
                <a:solidFill>
                  <a:srgbClr val="1F2328"/>
                </a:solidFill>
                <a:effectLst/>
                <a:latin typeface="-apple-system"/>
              </a:rPr>
              <a:t>baseurl</a:t>
            </a:r>
            <a:r>
              <a:rPr lang="vi-VN" b="0" i="0" dirty="0">
                <a:solidFill>
                  <a:srgbClr val="1F2328"/>
                </a:solidFill>
                <a:effectLst/>
                <a:latin typeface="-apple-system"/>
              </a:rPr>
              <a:t> là URL hoặc đường dẫn đến repo mà mình tạo, </a:t>
            </a:r>
            <a:r>
              <a:rPr lang="vi-VN" b="1" i="0" dirty="0">
                <a:solidFill>
                  <a:srgbClr val="1F2328"/>
                </a:solidFill>
                <a:effectLst/>
                <a:latin typeface="-apple-system"/>
              </a:rPr>
              <a:t>enabled</a:t>
            </a:r>
            <a:r>
              <a:rPr lang="vi-VN" b="0" i="0" dirty="0">
                <a:solidFill>
                  <a:srgbClr val="1F2328"/>
                </a:solidFill>
                <a:effectLst/>
                <a:latin typeface="-apple-system"/>
              </a:rPr>
              <a:t> là trường dùng để xác định xem repo có hoạt động hay không(giá trị 1 là repo được kích hoạt, còn giá trị 0 là repo bị vô hiệu hóa), </a:t>
            </a:r>
            <a:r>
              <a:rPr lang="vi-VN" b="1" i="0" dirty="0">
                <a:solidFill>
                  <a:srgbClr val="1F2328"/>
                </a:solidFill>
                <a:effectLst/>
                <a:latin typeface="-apple-system"/>
              </a:rPr>
              <a:t>gpgcheck</a:t>
            </a:r>
            <a:r>
              <a:rPr lang="vi-VN" b="0" i="0" dirty="0">
                <a:solidFill>
                  <a:srgbClr val="1F2328"/>
                </a:solidFill>
                <a:effectLst/>
                <a:latin typeface="-apple-system"/>
              </a:rPr>
              <a:t> là trường để xác định xem yum có kiểm tra chữ ký GPG(GNU Privacy Guard) hay không(giá trị 1 là có kiểm tra, còn giá trị 0 thì không kiểm tra).</a:t>
            </a:r>
          </a:p>
        </p:txBody>
      </p:sp>
      <p:sp>
        <p:nvSpPr>
          <p:cNvPr id="4" name="Slide Number Placeholder 3"/>
          <p:cNvSpPr>
            <a:spLocks noGrp="1"/>
          </p:cNvSpPr>
          <p:nvPr>
            <p:ph type="sldNum" sz="quarter" idx="5"/>
          </p:nvPr>
        </p:nvSpPr>
        <p:spPr/>
        <p:txBody>
          <a:bodyPr/>
          <a:lstStyle/>
          <a:p>
            <a:fld id="{39BBA8B0-3360-483F-AC75-5BF11938492B}" type="slidenum">
              <a:rPr lang="en-US" smtClean="0"/>
              <a:t>100</a:t>
            </a:fld>
            <a:endParaRPr lang="en-US"/>
          </a:p>
        </p:txBody>
      </p:sp>
    </p:spTree>
    <p:extLst>
      <p:ext uri="{BB962C8B-B14F-4D97-AF65-F5344CB8AC3E}">
        <p14:creationId xmlns:p14="http://schemas.microsoft.com/office/powerpoint/2010/main" val="20194914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b="0" i="0" dirty="0">
                <a:solidFill>
                  <a:srgbClr val="1F2328"/>
                </a:solidFill>
                <a:effectLst/>
                <a:latin typeface="-apple-system"/>
              </a:rPr>
              <a:t>Trong đó, </a:t>
            </a:r>
            <a:r>
              <a:rPr lang="vi-VN" b="1" i="0" dirty="0">
                <a:solidFill>
                  <a:srgbClr val="1F2328"/>
                </a:solidFill>
                <a:effectLst/>
                <a:latin typeface="-apple-system"/>
              </a:rPr>
              <a:t>[localrepo]</a:t>
            </a:r>
            <a:r>
              <a:rPr lang="vi-VN" b="0" i="0" dirty="0">
                <a:solidFill>
                  <a:srgbClr val="1F2328"/>
                </a:solidFill>
                <a:effectLst/>
                <a:latin typeface="-apple-system"/>
              </a:rPr>
              <a:t> là tên của repo, </a:t>
            </a:r>
            <a:r>
              <a:rPr lang="vi-VN" b="1" i="0" dirty="0">
                <a:solidFill>
                  <a:srgbClr val="1F2328"/>
                </a:solidFill>
                <a:effectLst/>
                <a:latin typeface="-apple-system"/>
              </a:rPr>
              <a:t>name</a:t>
            </a:r>
            <a:r>
              <a:rPr lang="vi-VN" b="0" i="0" dirty="0">
                <a:solidFill>
                  <a:srgbClr val="1F2328"/>
                </a:solidFill>
                <a:effectLst/>
                <a:latin typeface="-apple-system"/>
              </a:rPr>
              <a:t> là tên mô tả của repo, là tên mà yum sẽ hiển thụ khi sử dụng các lệnh liên quan đến repo như yum repolist, </a:t>
            </a:r>
            <a:r>
              <a:rPr lang="vi-VN" b="1" i="0" dirty="0">
                <a:solidFill>
                  <a:srgbClr val="1F2328"/>
                </a:solidFill>
                <a:effectLst/>
                <a:latin typeface="-apple-system"/>
              </a:rPr>
              <a:t>baseurl</a:t>
            </a:r>
            <a:r>
              <a:rPr lang="vi-VN" b="0" i="0" dirty="0">
                <a:solidFill>
                  <a:srgbClr val="1F2328"/>
                </a:solidFill>
                <a:effectLst/>
                <a:latin typeface="-apple-system"/>
              </a:rPr>
              <a:t> là URL hoặc đường dẫn đến repo mà mình tạo, </a:t>
            </a:r>
            <a:r>
              <a:rPr lang="vi-VN" b="1" i="0" dirty="0">
                <a:solidFill>
                  <a:srgbClr val="1F2328"/>
                </a:solidFill>
                <a:effectLst/>
                <a:latin typeface="-apple-system"/>
              </a:rPr>
              <a:t>enabled</a:t>
            </a:r>
            <a:r>
              <a:rPr lang="vi-VN" b="0" i="0" dirty="0">
                <a:solidFill>
                  <a:srgbClr val="1F2328"/>
                </a:solidFill>
                <a:effectLst/>
                <a:latin typeface="-apple-system"/>
              </a:rPr>
              <a:t> là trường dùng để xác định xem repo có hoạt động hay không(giá trị 1 là repo được kích hoạt, còn giá trị 0 là repo bị vô hiệu hóa), </a:t>
            </a:r>
            <a:r>
              <a:rPr lang="vi-VN" b="1" i="0" dirty="0">
                <a:solidFill>
                  <a:srgbClr val="1F2328"/>
                </a:solidFill>
                <a:effectLst/>
                <a:latin typeface="-apple-system"/>
              </a:rPr>
              <a:t>gpgcheck</a:t>
            </a:r>
            <a:r>
              <a:rPr lang="vi-VN" b="0" i="0" dirty="0">
                <a:solidFill>
                  <a:srgbClr val="1F2328"/>
                </a:solidFill>
                <a:effectLst/>
                <a:latin typeface="-apple-system"/>
              </a:rPr>
              <a:t> là trường để xác định xem yum có kiểm tra chữ ký GPG(GNU Privacy Guard) hay không(giá trị 1 là có kiểm tra, còn giá trị 0 thì không kiểm tra).</a:t>
            </a:r>
          </a:p>
        </p:txBody>
      </p:sp>
      <p:sp>
        <p:nvSpPr>
          <p:cNvPr id="4" name="Slide Number Placeholder 3"/>
          <p:cNvSpPr>
            <a:spLocks noGrp="1"/>
          </p:cNvSpPr>
          <p:nvPr>
            <p:ph type="sldNum" sz="quarter" idx="5"/>
          </p:nvPr>
        </p:nvSpPr>
        <p:spPr/>
        <p:txBody>
          <a:bodyPr/>
          <a:lstStyle/>
          <a:p>
            <a:fld id="{39BBA8B0-3360-483F-AC75-5BF11938492B}" type="slidenum">
              <a:rPr lang="en-US" smtClean="0"/>
              <a:t>101</a:t>
            </a:fld>
            <a:endParaRPr lang="en-US"/>
          </a:p>
        </p:txBody>
      </p:sp>
    </p:spTree>
    <p:extLst>
      <p:ext uri="{BB962C8B-B14F-4D97-AF65-F5344CB8AC3E}">
        <p14:creationId xmlns:p14="http://schemas.microsoft.com/office/powerpoint/2010/main" val="350098425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b="0" i="0" dirty="0">
                <a:solidFill>
                  <a:srgbClr val="1F2328"/>
                </a:solidFill>
                <a:effectLst/>
                <a:latin typeface="-apple-system"/>
              </a:rPr>
              <a:t>Trong đó, </a:t>
            </a:r>
            <a:r>
              <a:rPr lang="vi-VN" b="1" i="0" dirty="0">
                <a:solidFill>
                  <a:srgbClr val="1F2328"/>
                </a:solidFill>
                <a:effectLst/>
                <a:latin typeface="-apple-system"/>
              </a:rPr>
              <a:t>[localrepo]</a:t>
            </a:r>
            <a:r>
              <a:rPr lang="vi-VN" b="0" i="0" dirty="0">
                <a:solidFill>
                  <a:srgbClr val="1F2328"/>
                </a:solidFill>
                <a:effectLst/>
                <a:latin typeface="-apple-system"/>
              </a:rPr>
              <a:t> là tên của repo, </a:t>
            </a:r>
            <a:r>
              <a:rPr lang="vi-VN" b="1" i="0" dirty="0">
                <a:solidFill>
                  <a:srgbClr val="1F2328"/>
                </a:solidFill>
                <a:effectLst/>
                <a:latin typeface="-apple-system"/>
              </a:rPr>
              <a:t>name</a:t>
            </a:r>
            <a:r>
              <a:rPr lang="vi-VN" b="0" i="0" dirty="0">
                <a:solidFill>
                  <a:srgbClr val="1F2328"/>
                </a:solidFill>
                <a:effectLst/>
                <a:latin typeface="-apple-system"/>
              </a:rPr>
              <a:t> là tên mô tả của repo, là tên mà yum sẽ hiển thụ khi sử dụng các lệnh liên quan đến repo như yum repolist, </a:t>
            </a:r>
            <a:r>
              <a:rPr lang="vi-VN" b="1" i="0" dirty="0">
                <a:solidFill>
                  <a:srgbClr val="1F2328"/>
                </a:solidFill>
                <a:effectLst/>
                <a:latin typeface="-apple-system"/>
              </a:rPr>
              <a:t>baseurl</a:t>
            </a:r>
            <a:r>
              <a:rPr lang="vi-VN" b="0" i="0" dirty="0">
                <a:solidFill>
                  <a:srgbClr val="1F2328"/>
                </a:solidFill>
                <a:effectLst/>
                <a:latin typeface="-apple-system"/>
              </a:rPr>
              <a:t> là URL hoặc đường dẫn đến repo mà mình tạo, </a:t>
            </a:r>
            <a:r>
              <a:rPr lang="vi-VN" b="1" i="0" dirty="0">
                <a:solidFill>
                  <a:srgbClr val="1F2328"/>
                </a:solidFill>
                <a:effectLst/>
                <a:latin typeface="-apple-system"/>
              </a:rPr>
              <a:t>enabled</a:t>
            </a:r>
            <a:r>
              <a:rPr lang="vi-VN" b="0" i="0" dirty="0">
                <a:solidFill>
                  <a:srgbClr val="1F2328"/>
                </a:solidFill>
                <a:effectLst/>
                <a:latin typeface="-apple-system"/>
              </a:rPr>
              <a:t> là trường dùng để xác định xem repo có hoạt động hay không(giá trị 1 là repo được kích hoạt, còn giá trị 0 là repo bị vô hiệu hóa), </a:t>
            </a:r>
            <a:r>
              <a:rPr lang="vi-VN" b="1" i="0" dirty="0">
                <a:solidFill>
                  <a:srgbClr val="1F2328"/>
                </a:solidFill>
                <a:effectLst/>
                <a:latin typeface="-apple-system"/>
              </a:rPr>
              <a:t>gpgcheck</a:t>
            </a:r>
            <a:r>
              <a:rPr lang="vi-VN" b="0" i="0" dirty="0">
                <a:solidFill>
                  <a:srgbClr val="1F2328"/>
                </a:solidFill>
                <a:effectLst/>
                <a:latin typeface="-apple-system"/>
              </a:rPr>
              <a:t> là trường để xác định xem yum có kiểm tra chữ ký GPG(GNU Privacy Guard) hay không(giá trị 1 là có kiểm tra, còn giá trị 0 thì không kiểm tra).</a:t>
            </a:r>
          </a:p>
        </p:txBody>
      </p:sp>
      <p:sp>
        <p:nvSpPr>
          <p:cNvPr id="4" name="Slide Number Placeholder 3"/>
          <p:cNvSpPr>
            <a:spLocks noGrp="1"/>
          </p:cNvSpPr>
          <p:nvPr>
            <p:ph type="sldNum" sz="quarter" idx="5"/>
          </p:nvPr>
        </p:nvSpPr>
        <p:spPr/>
        <p:txBody>
          <a:bodyPr/>
          <a:lstStyle/>
          <a:p>
            <a:fld id="{39BBA8B0-3360-483F-AC75-5BF11938492B}" type="slidenum">
              <a:rPr lang="en-US" smtClean="0"/>
              <a:t>102</a:t>
            </a:fld>
            <a:endParaRPr lang="en-US"/>
          </a:p>
        </p:txBody>
      </p:sp>
    </p:spTree>
    <p:extLst>
      <p:ext uri="{BB962C8B-B14F-4D97-AF65-F5344CB8AC3E}">
        <p14:creationId xmlns:p14="http://schemas.microsoft.com/office/powerpoint/2010/main" val="340308909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b="0" i="0" dirty="0">
                <a:solidFill>
                  <a:srgbClr val="1F2328"/>
                </a:solidFill>
                <a:effectLst/>
                <a:latin typeface="-apple-system"/>
              </a:rPr>
              <a:t>Trong đó, </a:t>
            </a:r>
            <a:r>
              <a:rPr lang="vi-VN" b="1" i="0" dirty="0">
                <a:solidFill>
                  <a:srgbClr val="1F2328"/>
                </a:solidFill>
                <a:effectLst/>
                <a:latin typeface="-apple-system"/>
              </a:rPr>
              <a:t>[localrepo]</a:t>
            </a:r>
            <a:r>
              <a:rPr lang="vi-VN" b="0" i="0" dirty="0">
                <a:solidFill>
                  <a:srgbClr val="1F2328"/>
                </a:solidFill>
                <a:effectLst/>
                <a:latin typeface="-apple-system"/>
              </a:rPr>
              <a:t> là tên của repo, </a:t>
            </a:r>
            <a:r>
              <a:rPr lang="vi-VN" b="1" i="0" dirty="0">
                <a:solidFill>
                  <a:srgbClr val="1F2328"/>
                </a:solidFill>
                <a:effectLst/>
                <a:latin typeface="-apple-system"/>
              </a:rPr>
              <a:t>name</a:t>
            </a:r>
            <a:r>
              <a:rPr lang="vi-VN" b="0" i="0" dirty="0">
                <a:solidFill>
                  <a:srgbClr val="1F2328"/>
                </a:solidFill>
                <a:effectLst/>
                <a:latin typeface="-apple-system"/>
              </a:rPr>
              <a:t> là tên mô tả của repo, là tên mà yum sẽ hiển thụ khi sử dụng các lệnh liên quan đến repo như yum repolist, </a:t>
            </a:r>
            <a:r>
              <a:rPr lang="vi-VN" b="1" i="0" dirty="0">
                <a:solidFill>
                  <a:srgbClr val="1F2328"/>
                </a:solidFill>
                <a:effectLst/>
                <a:latin typeface="-apple-system"/>
              </a:rPr>
              <a:t>baseurl</a:t>
            </a:r>
            <a:r>
              <a:rPr lang="vi-VN" b="0" i="0" dirty="0">
                <a:solidFill>
                  <a:srgbClr val="1F2328"/>
                </a:solidFill>
                <a:effectLst/>
                <a:latin typeface="-apple-system"/>
              </a:rPr>
              <a:t> là URL hoặc đường dẫn đến repo mà mình tạo, </a:t>
            </a:r>
            <a:r>
              <a:rPr lang="vi-VN" b="1" i="0" dirty="0">
                <a:solidFill>
                  <a:srgbClr val="1F2328"/>
                </a:solidFill>
                <a:effectLst/>
                <a:latin typeface="-apple-system"/>
              </a:rPr>
              <a:t>enabled</a:t>
            </a:r>
            <a:r>
              <a:rPr lang="vi-VN" b="0" i="0" dirty="0">
                <a:solidFill>
                  <a:srgbClr val="1F2328"/>
                </a:solidFill>
                <a:effectLst/>
                <a:latin typeface="-apple-system"/>
              </a:rPr>
              <a:t> là trường dùng để xác định xem repo có hoạt động hay không(giá trị 1 là repo được kích hoạt, còn giá trị 0 là repo bị vô hiệu hóa), </a:t>
            </a:r>
            <a:r>
              <a:rPr lang="vi-VN" b="1" i="0" dirty="0">
                <a:solidFill>
                  <a:srgbClr val="1F2328"/>
                </a:solidFill>
                <a:effectLst/>
                <a:latin typeface="-apple-system"/>
              </a:rPr>
              <a:t>gpgcheck</a:t>
            </a:r>
            <a:r>
              <a:rPr lang="vi-VN" b="0" i="0" dirty="0">
                <a:solidFill>
                  <a:srgbClr val="1F2328"/>
                </a:solidFill>
                <a:effectLst/>
                <a:latin typeface="-apple-system"/>
              </a:rPr>
              <a:t> là trường để xác định xem yum có kiểm tra chữ ký GPG(GNU Privacy Guard) hay không(giá trị 1 là có kiểm tra, còn giá trị 0 thì không kiểm tra).</a:t>
            </a:r>
          </a:p>
        </p:txBody>
      </p:sp>
      <p:sp>
        <p:nvSpPr>
          <p:cNvPr id="4" name="Slide Number Placeholder 3"/>
          <p:cNvSpPr>
            <a:spLocks noGrp="1"/>
          </p:cNvSpPr>
          <p:nvPr>
            <p:ph type="sldNum" sz="quarter" idx="5"/>
          </p:nvPr>
        </p:nvSpPr>
        <p:spPr/>
        <p:txBody>
          <a:bodyPr/>
          <a:lstStyle/>
          <a:p>
            <a:fld id="{39BBA8B0-3360-483F-AC75-5BF11938492B}" type="slidenum">
              <a:rPr lang="en-US" smtClean="0"/>
              <a:t>103</a:t>
            </a:fld>
            <a:endParaRPr lang="en-US"/>
          </a:p>
        </p:txBody>
      </p:sp>
    </p:spTree>
    <p:extLst>
      <p:ext uri="{BB962C8B-B14F-4D97-AF65-F5344CB8AC3E}">
        <p14:creationId xmlns:p14="http://schemas.microsoft.com/office/powerpoint/2010/main" val="288013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Vùng boot là phân vùng </a:t>
            </a:r>
            <a:endParaRPr lang="en-US" dirty="0"/>
          </a:p>
        </p:txBody>
      </p:sp>
      <p:sp>
        <p:nvSpPr>
          <p:cNvPr id="4" name="Slide Number Placeholder 3"/>
          <p:cNvSpPr>
            <a:spLocks noGrp="1"/>
          </p:cNvSpPr>
          <p:nvPr>
            <p:ph type="sldNum" sz="quarter" idx="10"/>
          </p:nvPr>
        </p:nvSpPr>
        <p:spPr/>
        <p:txBody>
          <a:bodyPr/>
          <a:lstStyle/>
          <a:p>
            <a:fld id="{39BBA8B0-3360-483F-AC75-5BF11938492B}" type="slidenum">
              <a:rPr lang="en-US" smtClean="0"/>
              <a:t>14</a:t>
            </a:fld>
            <a:endParaRPr lang="en-US"/>
          </a:p>
        </p:txBody>
      </p:sp>
    </p:spTree>
    <p:extLst>
      <p:ext uri="{BB962C8B-B14F-4D97-AF65-F5344CB8AC3E}">
        <p14:creationId xmlns:p14="http://schemas.microsoft.com/office/powerpoint/2010/main" val="214691035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b="0" i="0" dirty="0">
                <a:solidFill>
                  <a:srgbClr val="1F2328"/>
                </a:solidFill>
                <a:effectLst/>
                <a:latin typeface="-apple-system"/>
              </a:rPr>
              <a:t>Trong đó, </a:t>
            </a:r>
            <a:r>
              <a:rPr lang="vi-VN" b="1" i="0" dirty="0">
                <a:solidFill>
                  <a:srgbClr val="1F2328"/>
                </a:solidFill>
                <a:effectLst/>
                <a:latin typeface="-apple-system"/>
              </a:rPr>
              <a:t>[localrepo]</a:t>
            </a:r>
            <a:r>
              <a:rPr lang="vi-VN" b="0" i="0" dirty="0">
                <a:solidFill>
                  <a:srgbClr val="1F2328"/>
                </a:solidFill>
                <a:effectLst/>
                <a:latin typeface="-apple-system"/>
              </a:rPr>
              <a:t> là tên của repo, </a:t>
            </a:r>
            <a:r>
              <a:rPr lang="vi-VN" b="1" i="0" dirty="0">
                <a:solidFill>
                  <a:srgbClr val="1F2328"/>
                </a:solidFill>
                <a:effectLst/>
                <a:latin typeface="-apple-system"/>
              </a:rPr>
              <a:t>name</a:t>
            </a:r>
            <a:r>
              <a:rPr lang="vi-VN" b="0" i="0" dirty="0">
                <a:solidFill>
                  <a:srgbClr val="1F2328"/>
                </a:solidFill>
                <a:effectLst/>
                <a:latin typeface="-apple-system"/>
              </a:rPr>
              <a:t> là tên mô tả của repo, là tên mà yum sẽ hiển thụ khi sử dụng các lệnh liên quan đến repo như yum repolist, </a:t>
            </a:r>
            <a:r>
              <a:rPr lang="vi-VN" b="1" i="0" dirty="0">
                <a:solidFill>
                  <a:srgbClr val="1F2328"/>
                </a:solidFill>
                <a:effectLst/>
                <a:latin typeface="-apple-system"/>
              </a:rPr>
              <a:t>baseurl</a:t>
            </a:r>
            <a:r>
              <a:rPr lang="vi-VN" b="0" i="0" dirty="0">
                <a:solidFill>
                  <a:srgbClr val="1F2328"/>
                </a:solidFill>
                <a:effectLst/>
                <a:latin typeface="-apple-system"/>
              </a:rPr>
              <a:t> là URL hoặc đường dẫn đến repo mà mình tạo, </a:t>
            </a:r>
            <a:r>
              <a:rPr lang="vi-VN" b="1" i="0" dirty="0">
                <a:solidFill>
                  <a:srgbClr val="1F2328"/>
                </a:solidFill>
                <a:effectLst/>
                <a:latin typeface="-apple-system"/>
              </a:rPr>
              <a:t>enabled</a:t>
            </a:r>
            <a:r>
              <a:rPr lang="vi-VN" b="0" i="0" dirty="0">
                <a:solidFill>
                  <a:srgbClr val="1F2328"/>
                </a:solidFill>
                <a:effectLst/>
                <a:latin typeface="-apple-system"/>
              </a:rPr>
              <a:t> là trường dùng để xác định xem repo có hoạt động hay không(giá trị 1 là repo được kích hoạt, còn giá trị 0 là repo bị vô hiệu hóa), </a:t>
            </a:r>
            <a:r>
              <a:rPr lang="vi-VN" b="1" i="0" dirty="0">
                <a:solidFill>
                  <a:srgbClr val="1F2328"/>
                </a:solidFill>
                <a:effectLst/>
                <a:latin typeface="-apple-system"/>
              </a:rPr>
              <a:t>gpgcheck</a:t>
            </a:r>
            <a:r>
              <a:rPr lang="vi-VN" b="0" i="0" dirty="0">
                <a:solidFill>
                  <a:srgbClr val="1F2328"/>
                </a:solidFill>
                <a:effectLst/>
                <a:latin typeface="-apple-system"/>
              </a:rPr>
              <a:t> là trường để xác định xem yum có kiểm tra chữ ký GPG(GNU Privacy Guard) hay không(giá trị 1 là có kiểm tra, còn giá trị 0 thì không kiểm tra).</a:t>
            </a:r>
          </a:p>
        </p:txBody>
      </p:sp>
      <p:sp>
        <p:nvSpPr>
          <p:cNvPr id="4" name="Slide Number Placeholder 3"/>
          <p:cNvSpPr>
            <a:spLocks noGrp="1"/>
          </p:cNvSpPr>
          <p:nvPr>
            <p:ph type="sldNum" sz="quarter" idx="5"/>
          </p:nvPr>
        </p:nvSpPr>
        <p:spPr/>
        <p:txBody>
          <a:bodyPr/>
          <a:lstStyle/>
          <a:p>
            <a:fld id="{39BBA8B0-3360-483F-AC75-5BF11938492B}" type="slidenum">
              <a:rPr lang="en-US" smtClean="0"/>
              <a:t>104</a:t>
            </a:fld>
            <a:endParaRPr lang="en-US"/>
          </a:p>
        </p:txBody>
      </p:sp>
    </p:spTree>
    <p:extLst>
      <p:ext uri="{BB962C8B-B14F-4D97-AF65-F5344CB8AC3E}">
        <p14:creationId xmlns:p14="http://schemas.microsoft.com/office/powerpoint/2010/main" val="2394720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Vùng boot là phân vùng </a:t>
            </a:r>
            <a:endParaRPr lang="en-US" dirty="0"/>
          </a:p>
        </p:txBody>
      </p:sp>
      <p:sp>
        <p:nvSpPr>
          <p:cNvPr id="4" name="Slide Number Placeholder 3"/>
          <p:cNvSpPr>
            <a:spLocks noGrp="1"/>
          </p:cNvSpPr>
          <p:nvPr>
            <p:ph type="sldNum" sz="quarter" idx="10"/>
          </p:nvPr>
        </p:nvSpPr>
        <p:spPr/>
        <p:txBody>
          <a:bodyPr/>
          <a:lstStyle/>
          <a:p>
            <a:fld id="{39BBA8B0-3360-483F-AC75-5BF11938492B}" type="slidenum">
              <a:rPr lang="en-US" smtClean="0"/>
              <a:t>15</a:t>
            </a:fld>
            <a:endParaRPr lang="en-US"/>
          </a:p>
        </p:txBody>
      </p:sp>
    </p:spTree>
    <p:extLst>
      <p:ext uri="{BB962C8B-B14F-4D97-AF65-F5344CB8AC3E}">
        <p14:creationId xmlns:p14="http://schemas.microsoft.com/office/powerpoint/2010/main" val="2078299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Vùng boot là phân vùng </a:t>
            </a:r>
            <a:endParaRPr lang="en-US" dirty="0"/>
          </a:p>
        </p:txBody>
      </p:sp>
      <p:sp>
        <p:nvSpPr>
          <p:cNvPr id="4" name="Slide Number Placeholder 3"/>
          <p:cNvSpPr>
            <a:spLocks noGrp="1"/>
          </p:cNvSpPr>
          <p:nvPr>
            <p:ph type="sldNum" sz="quarter" idx="10"/>
          </p:nvPr>
        </p:nvSpPr>
        <p:spPr/>
        <p:txBody>
          <a:bodyPr/>
          <a:lstStyle/>
          <a:p>
            <a:fld id="{39BBA8B0-3360-483F-AC75-5BF11938492B}" type="slidenum">
              <a:rPr lang="en-US" smtClean="0"/>
              <a:t>16</a:t>
            </a:fld>
            <a:endParaRPr lang="en-US"/>
          </a:p>
        </p:txBody>
      </p:sp>
    </p:spTree>
    <p:extLst>
      <p:ext uri="{BB962C8B-B14F-4D97-AF65-F5344CB8AC3E}">
        <p14:creationId xmlns:p14="http://schemas.microsoft.com/office/powerpoint/2010/main" val="2049027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Vùng boot là phân vùng </a:t>
            </a:r>
            <a:endParaRPr lang="en-US" dirty="0"/>
          </a:p>
        </p:txBody>
      </p:sp>
      <p:sp>
        <p:nvSpPr>
          <p:cNvPr id="4" name="Slide Number Placeholder 3"/>
          <p:cNvSpPr>
            <a:spLocks noGrp="1"/>
          </p:cNvSpPr>
          <p:nvPr>
            <p:ph type="sldNum" sz="quarter" idx="10"/>
          </p:nvPr>
        </p:nvSpPr>
        <p:spPr/>
        <p:txBody>
          <a:bodyPr/>
          <a:lstStyle/>
          <a:p>
            <a:fld id="{39BBA8B0-3360-483F-AC75-5BF11938492B}" type="slidenum">
              <a:rPr lang="en-US" smtClean="0"/>
              <a:t>17</a:t>
            </a:fld>
            <a:endParaRPr lang="en-US"/>
          </a:p>
        </p:txBody>
      </p:sp>
    </p:spTree>
    <p:extLst>
      <p:ext uri="{BB962C8B-B14F-4D97-AF65-F5344CB8AC3E}">
        <p14:creationId xmlns:p14="http://schemas.microsoft.com/office/powerpoint/2010/main" val="1135723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6E4160F-C7AE-4D13-939A-2F9E6C73D86B}"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18051-88C9-43AB-B8C2-0C041D09EF16}" type="slidenum">
              <a:rPr lang="en-US" smtClean="0"/>
              <a:t>‹#›</a:t>
            </a:fld>
            <a:endParaRPr lang="en-US"/>
          </a:p>
        </p:txBody>
      </p:sp>
    </p:spTree>
    <p:extLst>
      <p:ext uri="{BB962C8B-B14F-4D97-AF65-F5344CB8AC3E}">
        <p14:creationId xmlns:p14="http://schemas.microsoft.com/office/powerpoint/2010/main" val="1042721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E4160F-C7AE-4D13-939A-2F9E6C73D86B}"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18051-88C9-43AB-B8C2-0C041D09EF16}" type="slidenum">
              <a:rPr lang="en-US" smtClean="0"/>
              <a:t>‹#›</a:t>
            </a:fld>
            <a:endParaRPr lang="en-US"/>
          </a:p>
        </p:txBody>
      </p:sp>
    </p:spTree>
    <p:extLst>
      <p:ext uri="{BB962C8B-B14F-4D97-AF65-F5344CB8AC3E}">
        <p14:creationId xmlns:p14="http://schemas.microsoft.com/office/powerpoint/2010/main" val="2269419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E4160F-C7AE-4D13-939A-2F9E6C73D86B}"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18051-88C9-43AB-B8C2-0C041D09EF16}" type="slidenum">
              <a:rPr lang="en-US" smtClean="0"/>
              <a:t>‹#›</a:t>
            </a:fld>
            <a:endParaRPr lang="en-US"/>
          </a:p>
        </p:txBody>
      </p:sp>
    </p:spTree>
    <p:extLst>
      <p:ext uri="{BB962C8B-B14F-4D97-AF65-F5344CB8AC3E}">
        <p14:creationId xmlns:p14="http://schemas.microsoft.com/office/powerpoint/2010/main" val="1517942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E4160F-C7AE-4D13-939A-2F9E6C73D86B}"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18051-88C9-43AB-B8C2-0C041D09EF16}" type="slidenum">
              <a:rPr lang="en-US" smtClean="0"/>
              <a:t>‹#›</a:t>
            </a:fld>
            <a:endParaRPr lang="en-US"/>
          </a:p>
        </p:txBody>
      </p:sp>
    </p:spTree>
    <p:extLst>
      <p:ext uri="{BB962C8B-B14F-4D97-AF65-F5344CB8AC3E}">
        <p14:creationId xmlns:p14="http://schemas.microsoft.com/office/powerpoint/2010/main" val="4222484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E4160F-C7AE-4D13-939A-2F9E6C73D86B}"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18051-88C9-43AB-B8C2-0C041D09EF16}" type="slidenum">
              <a:rPr lang="en-US" smtClean="0"/>
              <a:t>‹#›</a:t>
            </a:fld>
            <a:endParaRPr lang="en-US"/>
          </a:p>
        </p:txBody>
      </p:sp>
    </p:spTree>
    <p:extLst>
      <p:ext uri="{BB962C8B-B14F-4D97-AF65-F5344CB8AC3E}">
        <p14:creationId xmlns:p14="http://schemas.microsoft.com/office/powerpoint/2010/main" val="1301708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6E4160F-C7AE-4D13-939A-2F9E6C73D86B}"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E18051-88C9-43AB-B8C2-0C041D09EF16}" type="slidenum">
              <a:rPr lang="en-US" smtClean="0"/>
              <a:t>‹#›</a:t>
            </a:fld>
            <a:endParaRPr lang="en-US"/>
          </a:p>
        </p:txBody>
      </p:sp>
    </p:spTree>
    <p:extLst>
      <p:ext uri="{BB962C8B-B14F-4D97-AF65-F5344CB8AC3E}">
        <p14:creationId xmlns:p14="http://schemas.microsoft.com/office/powerpoint/2010/main" val="127869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6E4160F-C7AE-4D13-939A-2F9E6C73D86B}" type="datetimeFigureOut">
              <a:rPr lang="en-US" smtClean="0"/>
              <a:t>12/19/2023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E18051-88C9-43AB-B8C2-0C041D09EF16}" type="slidenum">
              <a:rPr lang="en-US" smtClean="0"/>
              <a:t>‹#›</a:t>
            </a:fld>
            <a:endParaRPr lang="en-US"/>
          </a:p>
        </p:txBody>
      </p:sp>
    </p:spTree>
    <p:extLst>
      <p:ext uri="{BB962C8B-B14F-4D97-AF65-F5344CB8AC3E}">
        <p14:creationId xmlns:p14="http://schemas.microsoft.com/office/powerpoint/2010/main" val="987573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E4160F-C7AE-4D13-939A-2F9E6C73D86B}" type="datetimeFigureOut">
              <a:rPr lang="en-US" smtClean="0"/>
              <a:t>12/19/2023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E18051-88C9-43AB-B8C2-0C041D09EF16}" type="slidenum">
              <a:rPr lang="en-US" smtClean="0"/>
              <a:t>‹#›</a:t>
            </a:fld>
            <a:endParaRPr lang="en-US"/>
          </a:p>
        </p:txBody>
      </p:sp>
    </p:spTree>
    <p:extLst>
      <p:ext uri="{BB962C8B-B14F-4D97-AF65-F5344CB8AC3E}">
        <p14:creationId xmlns:p14="http://schemas.microsoft.com/office/powerpoint/2010/main" val="2500787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4160F-C7AE-4D13-939A-2F9E6C73D86B}" type="datetimeFigureOut">
              <a:rPr lang="en-US" smtClean="0"/>
              <a:t>12/19/2023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E18051-88C9-43AB-B8C2-0C041D09EF16}" type="slidenum">
              <a:rPr lang="en-US" smtClean="0"/>
              <a:t>‹#›</a:t>
            </a:fld>
            <a:endParaRPr lang="en-US"/>
          </a:p>
        </p:txBody>
      </p:sp>
    </p:spTree>
    <p:extLst>
      <p:ext uri="{BB962C8B-B14F-4D97-AF65-F5344CB8AC3E}">
        <p14:creationId xmlns:p14="http://schemas.microsoft.com/office/powerpoint/2010/main" val="727397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E4160F-C7AE-4D13-939A-2F9E6C73D86B}"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E18051-88C9-43AB-B8C2-0C041D09EF16}" type="slidenum">
              <a:rPr lang="en-US" smtClean="0"/>
              <a:t>‹#›</a:t>
            </a:fld>
            <a:endParaRPr lang="en-US"/>
          </a:p>
        </p:txBody>
      </p:sp>
    </p:spTree>
    <p:extLst>
      <p:ext uri="{BB962C8B-B14F-4D97-AF65-F5344CB8AC3E}">
        <p14:creationId xmlns:p14="http://schemas.microsoft.com/office/powerpoint/2010/main" val="2654477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E4160F-C7AE-4D13-939A-2F9E6C73D86B}"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E18051-88C9-43AB-B8C2-0C041D09EF16}" type="slidenum">
              <a:rPr lang="en-US" smtClean="0"/>
              <a:t>‹#›</a:t>
            </a:fld>
            <a:endParaRPr lang="en-US"/>
          </a:p>
        </p:txBody>
      </p:sp>
    </p:spTree>
    <p:extLst>
      <p:ext uri="{BB962C8B-B14F-4D97-AF65-F5344CB8AC3E}">
        <p14:creationId xmlns:p14="http://schemas.microsoft.com/office/powerpoint/2010/main" val="3606835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4160F-C7AE-4D13-939A-2F9E6C73D86B}" type="datetimeFigureOut">
              <a:rPr lang="en-US" smtClean="0"/>
              <a:t>12/19/2023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E18051-88C9-43AB-B8C2-0C041D09EF16}" type="slidenum">
              <a:rPr lang="en-US" smtClean="0"/>
              <a:t>‹#›</a:t>
            </a:fld>
            <a:endParaRPr lang="en-US"/>
          </a:p>
        </p:txBody>
      </p:sp>
    </p:spTree>
    <p:extLst>
      <p:ext uri="{BB962C8B-B14F-4D97-AF65-F5344CB8AC3E}">
        <p14:creationId xmlns:p14="http://schemas.microsoft.com/office/powerpoint/2010/main" val="2319159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dungad2k2/Ghi_chep_thuc_tap/blob/main/linux_administration/file_system.md"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Report internship </a:t>
            </a:r>
          </a:p>
        </p:txBody>
      </p:sp>
      <p:sp>
        <p:nvSpPr>
          <p:cNvPr id="3" name="Subtitle 2"/>
          <p:cNvSpPr>
            <a:spLocks noGrp="1"/>
          </p:cNvSpPr>
          <p:nvPr>
            <p:ph type="subTitle" idx="1"/>
          </p:nvPr>
        </p:nvSpPr>
        <p:spPr/>
        <p:txBody>
          <a:bodyPr/>
          <a:lstStyle/>
          <a:p>
            <a:r>
              <a:rPr lang="en-US" dirty="0"/>
              <a:t>Part1-part4</a:t>
            </a:r>
          </a:p>
          <a:p>
            <a:r>
              <a:rPr lang="vi-VN" dirty="0"/>
              <a:t>Bùi Hoàng Dũng </a:t>
            </a:r>
            <a:endParaRPr lang="en-US" dirty="0"/>
          </a:p>
        </p:txBody>
      </p:sp>
    </p:spTree>
    <p:extLst>
      <p:ext uri="{BB962C8B-B14F-4D97-AF65-F5344CB8AC3E}">
        <p14:creationId xmlns:p14="http://schemas.microsoft.com/office/powerpoint/2010/main" val="282333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mn-lt"/>
              </a:rPr>
              <a:t>I. File system configuration</a:t>
            </a:r>
            <a:endParaRPr lang="en-US" dirty="0">
              <a:latin typeface="+mn-lt"/>
            </a:endParaRPr>
          </a:p>
        </p:txBody>
      </p:sp>
      <p:sp>
        <p:nvSpPr>
          <p:cNvPr id="3" name="Content Placeholder 2"/>
          <p:cNvSpPr>
            <a:spLocks noGrp="1"/>
          </p:cNvSpPr>
          <p:nvPr>
            <p:ph idx="1"/>
          </p:nvPr>
        </p:nvSpPr>
        <p:spPr>
          <a:xfrm>
            <a:off x="838199" y="1643474"/>
            <a:ext cx="10601326" cy="4890676"/>
          </a:xfrm>
        </p:spPr>
        <p:txBody>
          <a:bodyPr>
            <a:normAutofit/>
          </a:bodyPr>
          <a:lstStyle/>
          <a:p>
            <a:pPr marL="0" indent="0">
              <a:buNone/>
            </a:pPr>
            <a:r>
              <a:rPr lang="en-US" dirty="0">
                <a:latin typeface="Arial" panose="020B0604020202020204" pitchFamily="34" charset="0"/>
                <a:cs typeface="Arial" panose="020B0604020202020204" pitchFamily="34" charset="0"/>
              </a:rPr>
              <a:t>4. </a:t>
            </a:r>
            <a:r>
              <a:rPr lang="vi-VN" dirty="0">
                <a:latin typeface="Arial" panose="020B0604020202020204" pitchFamily="34" charset="0"/>
                <a:cs typeface="Arial" panose="020B0604020202020204" pitchFamily="34" charset="0"/>
              </a:rPr>
              <a:t>Phân vùng ổ đĩa trong Linux:</a:t>
            </a:r>
          </a:p>
          <a:p>
            <a:pPr>
              <a:buFontTx/>
              <a:buChar char="-"/>
            </a:pPr>
            <a:r>
              <a:rPr lang="vi-VN" dirty="0">
                <a:latin typeface="Arial" panose="020B0604020202020204" pitchFamily="34" charset="0"/>
                <a:cs typeface="Arial" panose="020B0604020202020204" pitchFamily="34" charset="0"/>
              </a:rPr>
              <a:t>Để có thể phân vùng ổ đĩa ta có thể dùng 2 công cụ là </a:t>
            </a:r>
            <a:r>
              <a:rPr lang="vi-VN" b="1" i="1" dirty="0">
                <a:latin typeface="Arial" panose="020B0604020202020204" pitchFamily="34" charset="0"/>
                <a:cs typeface="Arial" panose="020B0604020202020204" pitchFamily="34" charset="0"/>
              </a:rPr>
              <a:t>fdisk</a:t>
            </a:r>
            <a:r>
              <a:rPr lang="vi-VN" dirty="0">
                <a:latin typeface="Arial" panose="020B0604020202020204" pitchFamily="34" charset="0"/>
                <a:cs typeface="Arial" panose="020B0604020202020204" pitchFamily="34" charset="0"/>
              </a:rPr>
              <a:t> và </a:t>
            </a:r>
            <a:r>
              <a:rPr lang="vi-VN" b="1" i="1" dirty="0">
                <a:latin typeface="Arial" panose="020B0604020202020204" pitchFamily="34" charset="0"/>
                <a:cs typeface="Arial" panose="020B0604020202020204" pitchFamily="34" charset="0"/>
              </a:rPr>
              <a:t>parted</a:t>
            </a:r>
            <a:r>
              <a:rPr lang="vi-VN" i="1" dirty="0">
                <a:latin typeface="Arial" panose="020B0604020202020204" pitchFamily="34" charset="0"/>
                <a:cs typeface="Arial" panose="020B0604020202020204" pitchFamily="34" charset="0"/>
              </a:rPr>
              <a:t>.</a:t>
            </a:r>
          </a:p>
          <a:p>
            <a:pPr>
              <a:buFontTx/>
              <a:buChar char="-"/>
            </a:pPr>
            <a:r>
              <a:rPr lang="vi-VN" dirty="0">
                <a:latin typeface="Arial" panose="020B0604020202020204" pitchFamily="34" charset="0"/>
                <a:cs typeface="Arial" panose="020B0604020202020204" pitchFamily="34" charset="0"/>
              </a:rPr>
              <a:t>Ngoài ra để tạo một filesystem cho một phân vùng ta sử dụng lệnh:  </a:t>
            </a:r>
            <a:r>
              <a:rPr lang="vi-VN" b="1" i="1" dirty="0">
                <a:latin typeface="Arial" panose="020B0604020202020204" pitchFamily="34" charset="0"/>
                <a:cs typeface="Arial" panose="020B0604020202020204" pitchFamily="34" charset="0"/>
              </a:rPr>
              <a:t>mkfs.ext4 /dev/sda2 </a:t>
            </a:r>
            <a:r>
              <a:rPr lang="vi-VN" i="1"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Có tác dụng tạo filesystem ext4 cho phân vùng /dev/sda2. </a:t>
            </a:r>
          </a:p>
          <a:p>
            <a:pPr marL="0" indent="0">
              <a:buNone/>
            </a:pPr>
            <a:endParaRPr lang="vi-V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808835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IV. System startup and shutdown</a:t>
            </a:r>
            <a:endParaRPr lang="en-US" dirty="0"/>
          </a:p>
        </p:txBody>
      </p:sp>
      <p:sp>
        <p:nvSpPr>
          <p:cNvPr id="3" name="Content Placeholder 2"/>
          <p:cNvSpPr>
            <a:spLocks noGrp="1"/>
          </p:cNvSpPr>
          <p:nvPr>
            <p:ph idx="1"/>
          </p:nvPr>
        </p:nvSpPr>
        <p:spPr>
          <a:xfrm>
            <a:off x="917331" y="1690688"/>
            <a:ext cx="10515600" cy="4351338"/>
          </a:xfrm>
        </p:spPr>
        <p:txBody>
          <a:bodyPr>
            <a:normAutofit/>
          </a:bodyPr>
          <a:lstStyle/>
          <a:p>
            <a:pPr marL="0" indent="0">
              <a:buNone/>
            </a:pPr>
            <a:r>
              <a:rPr lang="vi-VN" dirty="0" smtClean="0">
                <a:solidFill>
                  <a:srgbClr val="1F2328"/>
                </a:solidFill>
                <a:latin typeface="-apple-system"/>
              </a:rPr>
              <a:t>2. </a:t>
            </a:r>
            <a:r>
              <a:rPr lang="vi-VN" dirty="0" err="1">
                <a:latin typeface="+mj-lt"/>
              </a:rPr>
              <a:t>S</a:t>
            </a:r>
            <a:r>
              <a:rPr lang="en-US" dirty="0" err="1" smtClean="0">
                <a:latin typeface="+mj-lt"/>
              </a:rPr>
              <a:t>ystemd</a:t>
            </a:r>
            <a:r>
              <a:rPr lang="en-US" dirty="0" smtClean="0">
                <a:latin typeface="+mj-lt"/>
              </a:rPr>
              <a:t> </a:t>
            </a:r>
            <a:r>
              <a:rPr lang="en-US" dirty="0">
                <a:latin typeface="+mj-lt"/>
              </a:rPr>
              <a:t>vs </a:t>
            </a:r>
            <a:r>
              <a:rPr lang="vi-VN" dirty="0" err="1">
                <a:latin typeface="+mj-lt"/>
              </a:rPr>
              <a:t>S</a:t>
            </a:r>
            <a:r>
              <a:rPr lang="en-US" dirty="0" err="1" smtClean="0">
                <a:latin typeface="+mj-lt"/>
              </a:rPr>
              <a:t>ysVinit</a:t>
            </a:r>
            <a:r>
              <a:rPr lang="en-US" dirty="0" smtClean="0">
                <a:latin typeface="+mj-lt"/>
              </a:rPr>
              <a:t>(</a:t>
            </a:r>
            <a:r>
              <a:rPr lang="en-US" dirty="0" err="1" smtClean="0">
                <a:latin typeface="+mj-lt"/>
              </a:rPr>
              <a:t>systemV</a:t>
            </a:r>
            <a:r>
              <a:rPr lang="en-US" dirty="0">
                <a:latin typeface="+mj-lt"/>
              </a:rPr>
              <a:t>):</a:t>
            </a:r>
          </a:p>
          <a:p>
            <a:pPr marL="0" indent="0">
              <a:buNone/>
            </a:pPr>
            <a:r>
              <a:rPr lang="vi-VN" dirty="0" smtClean="0">
                <a:solidFill>
                  <a:srgbClr val="1F2328"/>
                </a:solidFill>
                <a:latin typeface="+mj-lt"/>
              </a:rPr>
              <a:t>2.6 </a:t>
            </a:r>
            <a:r>
              <a:rPr lang="en-US" dirty="0">
                <a:latin typeface="+mj-lt"/>
              </a:rPr>
              <a:t>Scripts </a:t>
            </a:r>
            <a:r>
              <a:rPr lang="en-US" dirty="0" err="1">
                <a:latin typeface="+mj-lt"/>
              </a:rPr>
              <a:t>trong</a:t>
            </a:r>
            <a:r>
              <a:rPr lang="en-US" dirty="0">
                <a:latin typeface="+mj-lt"/>
              </a:rPr>
              <a:t> startup/</a:t>
            </a:r>
            <a:r>
              <a:rPr lang="en-US" dirty="0" err="1">
                <a:latin typeface="+mj-lt"/>
              </a:rPr>
              <a:t>init</a:t>
            </a:r>
            <a:r>
              <a:rPr lang="en-US" dirty="0" smtClean="0">
                <a:latin typeface="+mj-lt"/>
              </a:rPr>
              <a:t>:</a:t>
            </a:r>
            <a:endParaRPr lang="vi-VN" dirty="0" smtClean="0">
              <a:latin typeface="+mj-lt"/>
            </a:endParaRPr>
          </a:p>
          <a:p>
            <a:pPr marL="0" indent="0">
              <a:buNone/>
            </a:pPr>
            <a:r>
              <a:rPr lang="vi-VN" dirty="0" smtClean="0">
                <a:latin typeface="+mj-lt"/>
              </a:rPr>
              <a:t>+ Sau đó cấp quyền execute cho file rc.local: </a:t>
            </a:r>
          </a:p>
          <a:p>
            <a:pPr marL="0" indent="0">
              <a:buNone/>
            </a:pPr>
            <a:r>
              <a:rPr lang="vi-VN" dirty="0" smtClean="0">
                <a:latin typeface="+mj-lt"/>
              </a:rPr>
              <a:t>## chmod u+x /etc/rc.local</a:t>
            </a:r>
          </a:p>
          <a:p>
            <a:pPr marL="0" indent="0">
              <a:buNone/>
            </a:pPr>
            <a:r>
              <a:rPr lang="vi-VN" dirty="0" smtClean="0">
                <a:latin typeface="+mj-lt"/>
              </a:rPr>
              <a:t>+ Thực hiện reboot và kiểm tra lại: </a:t>
            </a:r>
          </a:p>
          <a:p>
            <a:pPr marL="0" indent="0">
              <a:buNone/>
            </a:pPr>
            <a:endParaRPr lang="vi-VN" dirty="0" smtClean="0">
              <a:latin typeface="+mj-lt"/>
            </a:endParaRPr>
          </a:p>
        </p:txBody>
      </p:sp>
      <p:pic>
        <p:nvPicPr>
          <p:cNvPr id="4" name="Picture 3"/>
          <p:cNvPicPr>
            <a:picLocks noChangeAspect="1"/>
          </p:cNvPicPr>
          <p:nvPr/>
        </p:nvPicPr>
        <p:blipFill>
          <a:blip r:embed="rId3"/>
          <a:stretch>
            <a:fillRect/>
          </a:stretch>
        </p:blipFill>
        <p:spPr>
          <a:xfrm>
            <a:off x="1122888" y="4541905"/>
            <a:ext cx="6749378" cy="1120342"/>
          </a:xfrm>
          <a:prstGeom prst="rect">
            <a:avLst/>
          </a:prstGeom>
        </p:spPr>
      </p:pic>
    </p:spTree>
    <p:extLst>
      <p:ext uri="{BB962C8B-B14F-4D97-AF65-F5344CB8AC3E}">
        <p14:creationId xmlns:p14="http://schemas.microsoft.com/office/powerpoint/2010/main" val="172351022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IV. System startup and shutdown</a:t>
            </a:r>
            <a:endParaRPr lang="en-US" dirty="0"/>
          </a:p>
        </p:txBody>
      </p:sp>
      <p:sp>
        <p:nvSpPr>
          <p:cNvPr id="3" name="Content Placeholder 2"/>
          <p:cNvSpPr>
            <a:spLocks noGrp="1"/>
          </p:cNvSpPr>
          <p:nvPr>
            <p:ph idx="1"/>
          </p:nvPr>
        </p:nvSpPr>
        <p:spPr>
          <a:xfrm>
            <a:off x="917331" y="1690688"/>
            <a:ext cx="10515600" cy="4351338"/>
          </a:xfrm>
        </p:spPr>
        <p:txBody>
          <a:bodyPr>
            <a:normAutofit/>
          </a:bodyPr>
          <a:lstStyle/>
          <a:p>
            <a:pPr marL="0" indent="0">
              <a:buNone/>
            </a:pPr>
            <a:r>
              <a:rPr lang="vi-VN" dirty="0" smtClean="0">
                <a:solidFill>
                  <a:srgbClr val="1F2328"/>
                </a:solidFill>
                <a:latin typeface="-apple-system"/>
              </a:rPr>
              <a:t>2. </a:t>
            </a:r>
            <a:r>
              <a:rPr lang="vi-VN" dirty="0" err="1">
                <a:latin typeface="+mj-lt"/>
              </a:rPr>
              <a:t>S</a:t>
            </a:r>
            <a:r>
              <a:rPr lang="en-US" dirty="0" err="1" smtClean="0">
                <a:latin typeface="+mj-lt"/>
              </a:rPr>
              <a:t>ystemd</a:t>
            </a:r>
            <a:r>
              <a:rPr lang="en-US" dirty="0" smtClean="0">
                <a:latin typeface="+mj-lt"/>
              </a:rPr>
              <a:t> </a:t>
            </a:r>
            <a:r>
              <a:rPr lang="en-US" dirty="0">
                <a:latin typeface="+mj-lt"/>
              </a:rPr>
              <a:t>vs </a:t>
            </a:r>
            <a:r>
              <a:rPr lang="vi-VN" dirty="0" err="1">
                <a:latin typeface="+mj-lt"/>
              </a:rPr>
              <a:t>S</a:t>
            </a:r>
            <a:r>
              <a:rPr lang="en-US" dirty="0" err="1" smtClean="0">
                <a:latin typeface="+mj-lt"/>
              </a:rPr>
              <a:t>ysVinit</a:t>
            </a:r>
            <a:r>
              <a:rPr lang="en-US" dirty="0" smtClean="0">
                <a:latin typeface="+mj-lt"/>
              </a:rPr>
              <a:t>(</a:t>
            </a:r>
            <a:r>
              <a:rPr lang="en-US" dirty="0" err="1" smtClean="0">
                <a:latin typeface="+mj-lt"/>
              </a:rPr>
              <a:t>systemV</a:t>
            </a:r>
            <a:r>
              <a:rPr lang="en-US" dirty="0">
                <a:latin typeface="+mj-lt"/>
              </a:rPr>
              <a:t>):</a:t>
            </a:r>
          </a:p>
          <a:p>
            <a:pPr marL="0" indent="0">
              <a:buNone/>
            </a:pPr>
            <a:r>
              <a:rPr lang="vi-VN" dirty="0" smtClean="0">
                <a:solidFill>
                  <a:srgbClr val="1F2328"/>
                </a:solidFill>
                <a:latin typeface="+mj-lt"/>
              </a:rPr>
              <a:t>2.6 Tạo một service trong linux: </a:t>
            </a:r>
          </a:p>
          <a:p>
            <a:pPr marL="0" indent="0">
              <a:buNone/>
            </a:pPr>
            <a:r>
              <a:rPr lang="en-US" dirty="0" smtClean="0">
                <a:latin typeface="+mj-lt"/>
              </a:rPr>
              <a:t>B1: </a:t>
            </a:r>
            <a:r>
              <a:rPr lang="vi-VN" dirty="0" smtClean="0">
                <a:latin typeface="+mj-lt"/>
              </a:rPr>
              <a:t>Tạo file config của một service:</a:t>
            </a:r>
          </a:p>
          <a:p>
            <a:pPr marL="0" indent="0">
              <a:buNone/>
            </a:pPr>
            <a:r>
              <a:rPr lang="vi-VN" i="1" dirty="0">
                <a:latin typeface="+mj-lt"/>
              </a:rPr>
              <a:t>## sudo nano /</a:t>
            </a:r>
            <a:r>
              <a:rPr lang="vi-VN" i="1" dirty="0" smtClean="0">
                <a:latin typeface="+mj-lt"/>
              </a:rPr>
              <a:t>etc/systemd/system/test_service.service</a:t>
            </a:r>
            <a:endParaRPr lang="vi-VN" i="1" dirty="0">
              <a:latin typeface="+mj-lt"/>
            </a:endParaRPr>
          </a:p>
          <a:p>
            <a:pPr marL="0" indent="0">
              <a:buNone/>
            </a:pPr>
            <a:endParaRPr lang="vi-VN" dirty="0" smtClean="0">
              <a:latin typeface="+mj-lt"/>
            </a:endParaRPr>
          </a:p>
        </p:txBody>
      </p:sp>
      <p:pic>
        <p:nvPicPr>
          <p:cNvPr id="6" name="Picture 5"/>
          <p:cNvPicPr>
            <a:picLocks noChangeAspect="1"/>
          </p:cNvPicPr>
          <p:nvPr/>
        </p:nvPicPr>
        <p:blipFill>
          <a:blip r:embed="rId3"/>
          <a:stretch>
            <a:fillRect/>
          </a:stretch>
        </p:blipFill>
        <p:spPr>
          <a:xfrm>
            <a:off x="2427628" y="3799242"/>
            <a:ext cx="5116171" cy="2664120"/>
          </a:xfrm>
          <a:prstGeom prst="rect">
            <a:avLst/>
          </a:prstGeom>
        </p:spPr>
      </p:pic>
    </p:spTree>
    <p:extLst>
      <p:ext uri="{BB962C8B-B14F-4D97-AF65-F5344CB8AC3E}">
        <p14:creationId xmlns:p14="http://schemas.microsoft.com/office/powerpoint/2010/main" val="175073587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IV. System startup and shutdown</a:t>
            </a:r>
            <a:endParaRPr lang="en-US" dirty="0"/>
          </a:p>
        </p:txBody>
      </p:sp>
      <p:sp>
        <p:nvSpPr>
          <p:cNvPr id="3" name="Content Placeholder 2"/>
          <p:cNvSpPr>
            <a:spLocks noGrp="1"/>
          </p:cNvSpPr>
          <p:nvPr>
            <p:ph idx="1"/>
          </p:nvPr>
        </p:nvSpPr>
        <p:spPr>
          <a:xfrm>
            <a:off x="917331" y="1690688"/>
            <a:ext cx="10515600" cy="4351338"/>
          </a:xfrm>
        </p:spPr>
        <p:txBody>
          <a:bodyPr>
            <a:normAutofit/>
          </a:bodyPr>
          <a:lstStyle/>
          <a:p>
            <a:pPr marL="0" indent="0">
              <a:buNone/>
            </a:pPr>
            <a:r>
              <a:rPr lang="vi-VN" dirty="0" smtClean="0">
                <a:solidFill>
                  <a:srgbClr val="1F2328"/>
                </a:solidFill>
                <a:latin typeface="-apple-system"/>
              </a:rPr>
              <a:t>2. </a:t>
            </a:r>
            <a:r>
              <a:rPr lang="vi-VN" dirty="0" err="1">
                <a:latin typeface="+mj-lt"/>
              </a:rPr>
              <a:t>S</a:t>
            </a:r>
            <a:r>
              <a:rPr lang="en-US" dirty="0" err="1" smtClean="0">
                <a:latin typeface="+mj-lt"/>
              </a:rPr>
              <a:t>ystemd</a:t>
            </a:r>
            <a:r>
              <a:rPr lang="en-US" dirty="0" smtClean="0">
                <a:latin typeface="+mj-lt"/>
              </a:rPr>
              <a:t> </a:t>
            </a:r>
            <a:r>
              <a:rPr lang="en-US" dirty="0">
                <a:latin typeface="+mj-lt"/>
              </a:rPr>
              <a:t>vs </a:t>
            </a:r>
            <a:r>
              <a:rPr lang="vi-VN" dirty="0" err="1">
                <a:latin typeface="+mj-lt"/>
              </a:rPr>
              <a:t>S</a:t>
            </a:r>
            <a:r>
              <a:rPr lang="en-US" dirty="0" err="1" smtClean="0">
                <a:latin typeface="+mj-lt"/>
              </a:rPr>
              <a:t>ysVinit</a:t>
            </a:r>
            <a:r>
              <a:rPr lang="en-US" dirty="0" smtClean="0">
                <a:latin typeface="+mj-lt"/>
              </a:rPr>
              <a:t>(</a:t>
            </a:r>
            <a:r>
              <a:rPr lang="en-US" dirty="0" err="1" smtClean="0">
                <a:latin typeface="+mj-lt"/>
              </a:rPr>
              <a:t>systemV</a:t>
            </a:r>
            <a:r>
              <a:rPr lang="en-US" dirty="0">
                <a:latin typeface="+mj-lt"/>
              </a:rPr>
              <a:t>):</a:t>
            </a:r>
          </a:p>
          <a:p>
            <a:pPr marL="0" indent="0">
              <a:buNone/>
            </a:pPr>
            <a:r>
              <a:rPr lang="vi-VN" dirty="0" smtClean="0">
                <a:solidFill>
                  <a:srgbClr val="1F2328"/>
                </a:solidFill>
                <a:latin typeface="+mj-lt"/>
              </a:rPr>
              <a:t>2.6 Tạo một service trong linux: </a:t>
            </a:r>
          </a:p>
          <a:p>
            <a:pPr marL="0" indent="0">
              <a:buNone/>
            </a:pPr>
            <a:r>
              <a:rPr lang="vi-VN" dirty="0" smtClean="0">
                <a:latin typeface="+mj-lt"/>
              </a:rPr>
              <a:t>B2</a:t>
            </a:r>
            <a:r>
              <a:rPr lang="en-US" dirty="0" smtClean="0">
                <a:latin typeface="+mj-lt"/>
              </a:rPr>
              <a:t>: </a:t>
            </a:r>
            <a:r>
              <a:rPr lang="vi-VN" dirty="0" smtClean="0">
                <a:latin typeface="+mj-lt"/>
              </a:rPr>
              <a:t>Tạo </a:t>
            </a:r>
            <a:r>
              <a:rPr lang="en-US" dirty="0" smtClean="0">
                <a:latin typeface="+mj-lt"/>
              </a:rPr>
              <a:t>file bash </a:t>
            </a:r>
            <a:r>
              <a:rPr lang="vi-VN" dirty="0" smtClean="0">
                <a:latin typeface="+mj-lt"/>
              </a:rPr>
              <a:t>script của service: </a:t>
            </a:r>
          </a:p>
          <a:p>
            <a:pPr marL="0" indent="0">
              <a:buNone/>
            </a:pPr>
            <a:endParaRPr lang="vi-VN" dirty="0" smtClean="0">
              <a:latin typeface="+mj-lt"/>
            </a:endParaRPr>
          </a:p>
          <a:p>
            <a:pPr marL="0" indent="0">
              <a:buNone/>
            </a:pPr>
            <a:endParaRPr lang="vi-VN" dirty="0" smtClean="0">
              <a:latin typeface="+mj-lt"/>
            </a:endParaRPr>
          </a:p>
        </p:txBody>
      </p:sp>
      <p:pic>
        <p:nvPicPr>
          <p:cNvPr id="4" name="Picture 3"/>
          <p:cNvPicPr>
            <a:picLocks noChangeAspect="1"/>
          </p:cNvPicPr>
          <p:nvPr/>
        </p:nvPicPr>
        <p:blipFill>
          <a:blip r:embed="rId3"/>
          <a:stretch>
            <a:fillRect/>
          </a:stretch>
        </p:blipFill>
        <p:spPr>
          <a:xfrm>
            <a:off x="1503614" y="3718707"/>
            <a:ext cx="5442176" cy="1670978"/>
          </a:xfrm>
          <a:prstGeom prst="rect">
            <a:avLst/>
          </a:prstGeom>
        </p:spPr>
      </p:pic>
    </p:spTree>
    <p:extLst>
      <p:ext uri="{BB962C8B-B14F-4D97-AF65-F5344CB8AC3E}">
        <p14:creationId xmlns:p14="http://schemas.microsoft.com/office/powerpoint/2010/main" val="64115334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IV. System startup and shutdown</a:t>
            </a:r>
            <a:endParaRPr lang="en-US" dirty="0"/>
          </a:p>
        </p:txBody>
      </p:sp>
      <p:sp>
        <p:nvSpPr>
          <p:cNvPr id="3" name="Content Placeholder 2"/>
          <p:cNvSpPr>
            <a:spLocks noGrp="1"/>
          </p:cNvSpPr>
          <p:nvPr>
            <p:ph idx="1"/>
          </p:nvPr>
        </p:nvSpPr>
        <p:spPr>
          <a:xfrm>
            <a:off x="917331" y="1690688"/>
            <a:ext cx="10515600" cy="4351338"/>
          </a:xfrm>
        </p:spPr>
        <p:txBody>
          <a:bodyPr>
            <a:normAutofit/>
          </a:bodyPr>
          <a:lstStyle/>
          <a:p>
            <a:pPr marL="0" indent="0">
              <a:buNone/>
            </a:pPr>
            <a:r>
              <a:rPr lang="vi-VN" dirty="0" smtClean="0">
                <a:solidFill>
                  <a:srgbClr val="1F2328"/>
                </a:solidFill>
                <a:latin typeface="-apple-system"/>
              </a:rPr>
              <a:t>2. </a:t>
            </a:r>
            <a:r>
              <a:rPr lang="vi-VN" dirty="0" err="1">
                <a:latin typeface="+mj-lt"/>
              </a:rPr>
              <a:t>S</a:t>
            </a:r>
            <a:r>
              <a:rPr lang="en-US" dirty="0" err="1" smtClean="0">
                <a:latin typeface="+mj-lt"/>
              </a:rPr>
              <a:t>ystemd</a:t>
            </a:r>
            <a:r>
              <a:rPr lang="en-US" dirty="0" smtClean="0">
                <a:latin typeface="+mj-lt"/>
              </a:rPr>
              <a:t> </a:t>
            </a:r>
            <a:r>
              <a:rPr lang="en-US" dirty="0">
                <a:latin typeface="+mj-lt"/>
              </a:rPr>
              <a:t>vs </a:t>
            </a:r>
            <a:r>
              <a:rPr lang="vi-VN" dirty="0" err="1">
                <a:latin typeface="+mj-lt"/>
              </a:rPr>
              <a:t>S</a:t>
            </a:r>
            <a:r>
              <a:rPr lang="en-US" dirty="0" err="1" smtClean="0">
                <a:latin typeface="+mj-lt"/>
              </a:rPr>
              <a:t>ysVinit</a:t>
            </a:r>
            <a:r>
              <a:rPr lang="en-US" dirty="0" smtClean="0">
                <a:latin typeface="+mj-lt"/>
              </a:rPr>
              <a:t>(</a:t>
            </a:r>
            <a:r>
              <a:rPr lang="en-US" dirty="0" err="1" smtClean="0">
                <a:latin typeface="+mj-lt"/>
              </a:rPr>
              <a:t>systemV</a:t>
            </a:r>
            <a:r>
              <a:rPr lang="en-US" dirty="0">
                <a:latin typeface="+mj-lt"/>
              </a:rPr>
              <a:t>):</a:t>
            </a:r>
          </a:p>
          <a:p>
            <a:pPr marL="0" indent="0">
              <a:buNone/>
            </a:pPr>
            <a:r>
              <a:rPr lang="vi-VN" dirty="0" smtClean="0">
                <a:solidFill>
                  <a:srgbClr val="1F2328"/>
                </a:solidFill>
                <a:latin typeface="+mj-lt"/>
              </a:rPr>
              <a:t>2.6 Tạo một service trong linux: </a:t>
            </a:r>
          </a:p>
          <a:p>
            <a:pPr marL="0" indent="0">
              <a:buNone/>
            </a:pPr>
            <a:r>
              <a:rPr lang="vi-VN" dirty="0" smtClean="0">
                <a:latin typeface="+mj-lt"/>
              </a:rPr>
              <a:t>B3: reload daemon và enable service:</a:t>
            </a:r>
          </a:p>
          <a:p>
            <a:pPr marL="0" indent="0">
              <a:buNone/>
            </a:pPr>
            <a:r>
              <a:rPr lang="vi-VN" dirty="0" smtClean="0">
                <a:latin typeface="+mj-lt"/>
              </a:rPr>
              <a:t>## systemctl daemon-reload</a:t>
            </a:r>
          </a:p>
          <a:p>
            <a:pPr marL="0" indent="0">
              <a:buNone/>
            </a:pPr>
            <a:r>
              <a:rPr lang="vi-VN" dirty="0" smtClean="0">
                <a:latin typeface="+mj-lt"/>
              </a:rPr>
              <a:t>## systemctl enable test_service.service</a:t>
            </a:r>
          </a:p>
          <a:p>
            <a:pPr marL="0" indent="0">
              <a:buNone/>
            </a:pPr>
            <a:r>
              <a:rPr lang="vi-VN" dirty="0" smtClean="0">
                <a:latin typeface="+mj-lt"/>
              </a:rPr>
              <a:t>## systemctl start test_service.service</a:t>
            </a:r>
          </a:p>
          <a:p>
            <a:pPr marL="0" indent="0">
              <a:buNone/>
            </a:pPr>
            <a:endParaRPr lang="vi-VN" dirty="0" smtClean="0">
              <a:latin typeface="+mj-lt"/>
            </a:endParaRPr>
          </a:p>
          <a:p>
            <a:pPr marL="0" indent="0">
              <a:buNone/>
            </a:pPr>
            <a:endParaRPr lang="vi-VN" dirty="0" smtClean="0">
              <a:latin typeface="+mj-lt"/>
            </a:endParaRPr>
          </a:p>
        </p:txBody>
      </p:sp>
      <p:pic>
        <p:nvPicPr>
          <p:cNvPr id="5" name="Picture 4"/>
          <p:cNvPicPr>
            <a:picLocks noChangeAspect="1"/>
          </p:cNvPicPr>
          <p:nvPr/>
        </p:nvPicPr>
        <p:blipFill>
          <a:blip r:embed="rId3"/>
          <a:stretch>
            <a:fillRect/>
          </a:stretch>
        </p:blipFill>
        <p:spPr>
          <a:xfrm>
            <a:off x="1404362" y="4765335"/>
            <a:ext cx="8240275" cy="1371791"/>
          </a:xfrm>
          <a:prstGeom prst="rect">
            <a:avLst/>
          </a:prstGeom>
        </p:spPr>
      </p:pic>
    </p:spTree>
    <p:extLst>
      <p:ext uri="{BB962C8B-B14F-4D97-AF65-F5344CB8AC3E}">
        <p14:creationId xmlns:p14="http://schemas.microsoft.com/office/powerpoint/2010/main" val="361519254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IV. System startup and shutdown</a:t>
            </a:r>
            <a:endParaRPr lang="en-US" dirty="0"/>
          </a:p>
        </p:txBody>
      </p:sp>
      <p:sp>
        <p:nvSpPr>
          <p:cNvPr id="3" name="Content Placeholder 2"/>
          <p:cNvSpPr>
            <a:spLocks noGrp="1"/>
          </p:cNvSpPr>
          <p:nvPr>
            <p:ph idx="1"/>
          </p:nvPr>
        </p:nvSpPr>
        <p:spPr>
          <a:xfrm>
            <a:off x="917331" y="1690688"/>
            <a:ext cx="10515600" cy="4351338"/>
          </a:xfrm>
        </p:spPr>
        <p:txBody>
          <a:bodyPr>
            <a:normAutofit/>
          </a:bodyPr>
          <a:lstStyle/>
          <a:p>
            <a:pPr marL="0" indent="0">
              <a:buNone/>
            </a:pPr>
            <a:r>
              <a:rPr lang="vi-VN" dirty="0" smtClean="0">
                <a:solidFill>
                  <a:srgbClr val="1F2328"/>
                </a:solidFill>
                <a:latin typeface="-apple-system"/>
              </a:rPr>
              <a:t>2. </a:t>
            </a:r>
            <a:r>
              <a:rPr lang="vi-VN" dirty="0" err="1">
                <a:latin typeface="+mj-lt"/>
              </a:rPr>
              <a:t>S</a:t>
            </a:r>
            <a:r>
              <a:rPr lang="en-US" dirty="0" err="1" smtClean="0">
                <a:latin typeface="+mj-lt"/>
              </a:rPr>
              <a:t>ystemd</a:t>
            </a:r>
            <a:r>
              <a:rPr lang="en-US" dirty="0" smtClean="0">
                <a:latin typeface="+mj-lt"/>
              </a:rPr>
              <a:t> </a:t>
            </a:r>
            <a:r>
              <a:rPr lang="en-US" dirty="0">
                <a:latin typeface="+mj-lt"/>
              </a:rPr>
              <a:t>vs </a:t>
            </a:r>
            <a:r>
              <a:rPr lang="vi-VN" dirty="0" err="1">
                <a:latin typeface="+mj-lt"/>
              </a:rPr>
              <a:t>S</a:t>
            </a:r>
            <a:r>
              <a:rPr lang="en-US" dirty="0" err="1" smtClean="0">
                <a:latin typeface="+mj-lt"/>
              </a:rPr>
              <a:t>ysVinit</a:t>
            </a:r>
            <a:r>
              <a:rPr lang="en-US" dirty="0" smtClean="0">
                <a:latin typeface="+mj-lt"/>
              </a:rPr>
              <a:t>(</a:t>
            </a:r>
            <a:r>
              <a:rPr lang="en-US" dirty="0" err="1" smtClean="0">
                <a:latin typeface="+mj-lt"/>
              </a:rPr>
              <a:t>systemV</a:t>
            </a:r>
            <a:r>
              <a:rPr lang="en-US" dirty="0">
                <a:latin typeface="+mj-lt"/>
              </a:rPr>
              <a:t>):</a:t>
            </a:r>
          </a:p>
          <a:p>
            <a:pPr marL="0" indent="0">
              <a:buNone/>
            </a:pPr>
            <a:r>
              <a:rPr lang="vi-VN" dirty="0" smtClean="0">
                <a:solidFill>
                  <a:srgbClr val="1F2328"/>
                </a:solidFill>
                <a:latin typeface="+mj-lt"/>
              </a:rPr>
              <a:t>2.6 Tạo một service trong linux: </a:t>
            </a:r>
          </a:p>
          <a:p>
            <a:pPr>
              <a:buFontTx/>
              <a:buChar char="-"/>
            </a:pPr>
            <a:r>
              <a:rPr lang="vi-VN" dirty="0" smtClean="0">
                <a:latin typeface="+mj-lt"/>
              </a:rPr>
              <a:t>Kiểm tra lại file test_service.txt đã được tạo qua service:</a:t>
            </a:r>
          </a:p>
          <a:p>
            <a:pPr marL="0" indent="0">
              <a:buNone/>
            </a:pPr>
            <a:endParaRPr lang="vi-VN" dirty="0" smtClean="0">
              <a:latin typeface="+mj-lt"/>
            </a:endParaRPr>
          </a:p>
          <a:p>
            <a:pPr marL="0" indent="0">
              <a:buNone/>
            </a:pPr>
            <a:endParaRPr lang="vi-VN" dirty="0" smtClean="0">
              <a:latin typeface="+mj-lt"/>
            </a:endParaRPr>
          </a:p>
        </p:txBody>
      </p:sp>
      <p:pic>
        <p:nvPicPr>
          <p:cNvPr id="4" name="Picture 3"/>
          <p:cNvPicPr>
            <a:picLocks noChangeAspect="1"/>
          </p:cNvPicPr>
          <p:nvPr/>
        </p:nvPicPr>
        <p:blipFill>
          <a:blip r:embed="rId3"/>
          <a:stretch>
            <a:fillRect/>
          </a:stretch>
        </p:blipFill>
        <p:spPr>
          <a:xfrm>
            <a:off x="1178626" y="3456725"/>
            <a:ext cx="9975901" cy="1036144"/>
          </a:xfrm>
          <a:prstGeom prst="rect">
            <a:avLst/>
          </a:prstGeom>
        </p:spPr>
      </p:pic>
    </p:spTree>
    <p:extLst>
      <p:ext uri="{BB962C8B-B14F-4D97-AF65-F5344CB8AC3E}">
        <p14:creationId xmlns:p14="http://schemas.microsoft.com/office/powerpoint/2010/main" val="175112846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6511371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323965909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D12E-ABFB-B2FA-2C6F-AFE440E5C5C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8B84B8-BAFC-1146-4F6F-152B9E91F82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681327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mn-lt"/>
              </a:rPr>
              <a:t>I. File system configuration</a:t>
            </a:r>
            <a:endParaRPr lang="en-US" dirty="0">
              <a:latin typeface="+mn-lt"/>
            </a:endParaRPr>
          </a:p>
        </p:txBody>
      </p:sp>
      <p:sp>
        <p:nvSpPr>
          <p:cNvPr id="3" name="Content Placeholder 2"/>
          <p:cNvSpPr>
            <a:spLocks noGrp="1"/>
          </p:cNvSpPr>
          <p:nvPr>
            <p:ph idx="1"/>
          </p:nvPr>
        </p:nvSpPr>
        <p:spPr>
          <a:xfrm>
            <a:off x="838199" y="1643474"/>
            <a:ext cx="10601326" cy="4890676"/>
          </a:xfrm>
        </p:spPr>
        <p:txBody>
          <a:bodyPr>
            <a:normAutofit/>
          </a:bodyPr>
          <a:lstStyle/>
          <a:p>
            <a:pPr marL="0" indent="0">
              <a:buNone/>
            </a:pPr>
            <a:r>
              <a:rPr lang="en-US" dirty="0">
                <a:latin typeface="Arial" panose="020B0604020202020204" pitchFamily="34" charset="0"/>
                <a:cs typeface="Arial" panose="020B0604020202020204" pitchFamily="34" charset="0"/>
              </a:rPr>
              <a:t>4. </a:t>
            </a:r>
            <a:r>
              <a:rPr lang="vi-VN" dirty="0">
                <a:latin typeface="Arial" panose="020B0604020202020204" pitchFamily="34" charset="0"/>
                <a:cs typeface="Arial" panose="020B0604020202020204" pitchFamily="34" charset="0"/>
              </a:rPr>
              <a:t>Phân vùng ổ đĩa trong Linux:</a:t>
            </a:r>
          </a:p>
          <a:p>
            <a:r>
              <a:rPr lang="vi-VN" dirty="0">
                <a:latin typeface="Arial" panose="020B0604020202020204" pitchFamily="34" charset="0"/>
                <a:cs typeface="Arial" panose="020B0604020202020204" pitchFamily="34" charset="0"/>
              </a:rPr>
              <a:t>Sử dụng </a:t>
            </a:r>
            <a:r>
              <a:rPr lang="en-US" b="1" dirty="0" err="1">
                <a:latin typeface="Arial" panose="020B0604020202020204" pitchFamily="34" charset="0"/>
                <a:cs typeface="Arial" panose="020B0604020202020204" pitchFamily="34" charset="0"/>
              </a:rPr>
              <a:t>fdisk</a:t>
            </a:r>
            <a:r>
              <a:rPr lang="vi-VN" b="1"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để phân vùng ổ đĩa</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ở đây sử dụng lệnh </a:t>
            </a:r>
            <a:r>
              <a:rPr lang="vi-VN" i="1" dirty="0">
                <a:latin typeface="Arial" panose="020B0604020202020204" pitchFamily="34" charset="0"/>
                <a:cs typeface="Arial" panose="020B0604020202020204" pitchFamily="34" charset="0"/>
              </a:rPr>
              <a:t>fdisk /dev/sdd </a:t>
            </a:r>
            <a:r>
              <a:rPr lang="vi-VN" dirty="0">
                <a:latin typeface="Arial" panose="020B0604020202020204" pitchFamily="34" charset="0"/>
                <a:cs typeface="Arial" panose="020B0604020202020204" pitchFamily="34" charset="0"/>
              </a:rPr>
              <a:t>để phân vùng ổ sdd.</a:t>
            </a:r>
          </a:p>
          <a:p>
            <a:endParaRPr lang="vi-VN" dirty="0">
              <a:latin typeface="Arial" panose="020B0604020202020204" pitchFamily="34" charset="0"/>
              <a:cs typeface="Arial" panose="020B0604020202020204" pitchFamily="34" charset="0"/>
            </a:endParaRPr>
          </a:p>
          <a:p>
            <a:endParaRPr lang="vi-VN"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1099592" y="3045237"/>
            <a:ext cx="7821116" cy="1619476"/>
          </a:xfrm>
          <a:prstGeom prst="rect">
            <a:avLst/>
          </a:prstGeom>
        </p:spPr>
      </p:pic>
      <p:pic>
        <p:nvPicPr>
          <p:cNvPr id="5" name="Picture 4"/>
          <p:cNvPicPr>
            <a:picLocks noChangeAspect="1"/>
          </p:cNvPicPr>
          <p:nvPr/>
        </p:nvPicPr>
        <p:blipFill>
          <a:blip r:embed="rId4"/>
          <a:stretch>
            <a:fillRect/>
          </a:stretch>
        </p:blipFill>
        <p:spPr>
          <a:xfrm>
            <a:off x="1099592" y="5181555"/>
            <a:ext cx="4201111" cy="647790"/>
          </a:xfrm>
          <a:prstGeom prst="rect">
            <a:avLst/>
          </a:prstGeom>
        </p:spPr>
      </p:pic>
      <p:pic>
        <p:nvPicPr>
          <p:cNvPr id="6" name="Picture 5"/>
          <p:cNvPicPr>
            <a:picLocks noChangeAspect="1"/>
          </p:cNvPicPr>
          <p:nvPr/>
        </p:nvPicPr>
        <p:blipFill>
          <a:blip r:embed="rId5"/>
          <a:stretch>
            <a:fillRect/>
          </a:stretch>
        </p:blipFill>
        <p:spPr>
          <a:xfrm>
            <a:off x="5690898" y="5486397"/>
            <a:ext cx="4143953" cy="342948"/>
          </a:xfrm>
          <a:prstGeom prst="rect">
            <a:avLst/>
          </a:prstGeom>
        </p:spPr>
      </p:pic>
    </p:spTree>
    <p:extLst>
      <p:ext uri="{BB962C8B-B14F-4D97-AF65-F5344CB8AC3E}">
        <p14:creationId xmlns:p14="http://schemas.microsoft.com/office/powerpoint/2010/main" val="2016116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mn-lt"/>
              </a:rPr>
              <a:t>I. File system configuration</a:t>
            </a:r>
            <a:endParaRPr lang="en-US" dirty="0">
              <a:latin typeface="+mn-lt"/>
            </a:endParaRPr>
          </a:p>
        </p:txBody>
      </p:sp>
      <p:sp>
        <p:nvSpPr>
          <p:cNvPr id="3" name="Content Placeholder 2"/>
          <p:cNvSpPr>
            <a:spLocks noGrp="1"/>
          </p:cNvSpPr>
          <p:nvPr>
            <p:ph idx="1"/>
          </p:nvPr>
        </p:nvSpPr>
        <p:spPr>
          <a:xfrm>
            <a:off x="838199" y="1643474"/>
            <a:ext cx="10601326" cy="4890676"/>
          </a:xfrm>
        </p:spPr>
        <p:txBody>
          <a:bodyPr>
            <a:normAutofit/>
          </a:bodyPr>
          <a:lstStyle/>
          <a:p>
            <a:pPr marL="0" indent="0">
              <a:buNone/>
            </a:pPr>
            <a:r>
              <a:rPr lang="en-US" dirty="0">
                <a:latin typeface="Arial" panose="020B0604020202020204" pitchFamily="34" charset="0"/>
                <a:cs typeface="Arial" panose="020B0604020202020204" pitchFamily="34" charset="0"/>
              </a:rPr>
              <a:t>4. </a:t>
            </a:r>
            <a:r>
              <a:rPr lang="vi-VN" dirty="0">
                <a:latin typeface="Arial" panose="020B0604020202020204" pitchFamily="34" charset="0"/>
                <a:cs typeface="Arial" panose="020B0604020202020204" pitchFamily="34" charset="0"/>
              </a:rPr>
              <a:t>Phân vùng ổ đĩa trong Linux:</a:t>
            </a:r>
          </a:p>
          <a:p>
            <a:r>
              <a:rPr lang="vi-VN" dirty="0">
                <a:latin typeface="Arial" panose="020B0604020202020204" pitchFamily="34" charset="0"/>
                <a:cs typeface="Arial" panose="020B0604020202020204" pitchFamily="34" charset="0"/>
              </a:rPr>
              <a:t>Sử dụng </a:t>
            </a:r>
            <a:r>
              <a:rPr lang="vi-VN" b="1" dirty="0">
                <a:latin typeface="Arial" panose="020B0604020202020204" pitchFamily="34" charset="0"/>
                <a:cs typeface="Arial" panose="020B0604020202020204" pitchFamily="34" charset="0"/>
              </a:rPr>
              <a:t>parted </a:t>
            </a:r>
            <a:r>
              <a:rPr lang="vi-VN" dirty="0">
                <a:latin typeface="Arial" panose="020B0604020202020204" pitchFamily="34" charset="0"/>
                <a:cs typeface="Arial" panose="020B0604020202020204" pitchFamily="34" charset="0"/>
              </a:rPr>
              <a:t>để phân vùng ổ đĩa</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ở đây sử dụng lệnh </a:t>
            </a:r>
            <a:r>
              <a:rPr lang="vi-VN" i="1" dirty="0">
                <a:latin typeface="Arial" panose="020B0604020202020204" pitchFamily="34" charset="0"/>
                <a:cs typeface="Arial" panose="020B0604020202020204" pitchFamily="34" charset="0"/>
              </a:rPr>
              <a:t>fdisk /dev/sdd </a:t>
            </a:r>
            <a:r>
              <a:rPr lang="vi-VN" dirty="0">
                <a:latin typeface="Arial" panose="020B0604020202020204" pitchFamily="34" charset="0"/>
                <a:cs typeface="Arial" panose="020B0604020202020204" pitchFamily="34" charset="0"/>
              </a:rPr>
              <a:t>để phân vùng ổ sdd.</a:t>
            </a:r>
          </a:p>
          <a:p>
            <a:r>
              <a:rPr lang="en-US" dirty="0">
                <a:latin typeface="Arial" panose="020B0604020202020204" pitchFamily="34" charset="0"/>
                <a:cs typeface="Arial" panose="020B0604020202020204" pitchFamily="34" charset="0"/>
              </a:rPr>
              <a:t># </a:t>
            </a:r>
            <a:r>
              <a:rPr lang="en-US" b="1" i="1" dirty="0">
                <a:latin typeface="Arial" panose="020B0604020202020204" pitchFamily="34" charset="0"/>
                <a:cs typeface="Arial" panose="020B0604020202020204" pitchFamily="34" charset="0"/>
              </a:rPr>
              <a:t>parted /dev/</a:t>
            </a:r>
            <a:r>
              <a:rPr lang="en-US" b="1" i="1" dirty="0" err="1">
                <a:latin typeface="Arial" panose="020B0604020202020204" pitchFamily="34" charset="0"/>
                <a:cs typeface="Arial" panose="020B0604020202020204" pitchFamily="34" charset="0"/>
              </a:rPr>
              <a:t>sdd</a:t>
            </a:r>
            <a:endParaRPr lang="en-US" b="1" dirty="0">
              <a:latin typeface="Arial" panose="020B0604020202020204" pitchFamily="34" charset="0"/>
              <a:cs typeface="Arial" panose="020B0604020202020204" pitchFamily="34" charset="0"/>
            </a:endParaRPr>
          </a:p>
          <a:p>
            <a:pPr marL="0" indent="0">
              <a:buNone/>
            </a:pPr>
            <a:endParaRPr lang="vi-VN" dirty="0">
              <a:latin typeface="Arial" panose="020B0604020202020204" pitchFamily="34" charset="0"/>
              <a:cs typeface="Arial" panose="020B0604020202020204" pitchFamily="34" charset="0"/>
            </a:endParaRPr>
          </a:p>
          <a:p>
            <a:endParaRPr lang="vi-VN"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1071173" y="3533356"/>
            <a:ext cx="5572903" cy="3000794"/>
          </a:xfrm>
          <a:prstGeom prst="rect">
            <a:avLst/>
          </a:prstGeom>
        </p:spPr>
      </p:pic>
      <p:pic>
        <p:nvPicPr>
          <p:cNvPr id="8" name="Picture 7"/>
          <p:cNvPicPr>
            <a:picLocks noChangeAspect="1"/>
          </p:cNvPicPr>
          <p:nvPr/>
        </p:nvPicPr>
        <p:blipFill>
          <a:blip r:embed="rId4"/>
          <a:stretch>
            <a:fillRect/>
          </a:stretch>
        </p:blipFill>
        <p:spPr>
          <a:xfrm>
            <a:off x="6762750" y="3328721"/>
            <a:ext cx="5244527" cy="3205429"/>
          </a:xfrm>
          <a:prstGeom prst="rect">
            <a:avLst/>
          </a:prstGeom>
        </p:spPr>
      </p:pic>
    </p:spTree>
    <p:extLst>
      <p:ext uri="{BB962C8B-B14F-4D97-AF65-F5344CB8AC3E}">
        <p14:creationId xmlns:p14="http://schemas.microsoft.com/office/powerpoint/2010/main" val="1473334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mn-lt"/>
              </a:rPr>
              <a:t>I. File system configuration</a:t>
            </a:r>
            <a:endParaRPr lang="en-US" dirty="0">
              <a:latin typeface="+mn-lt"/>
            </a:endParaRPr>
          </a:p>
        </p:txBody>
      </p:sp>
      <p:sp>
        <p:nvSpPr>
          <p:cNvPr id="3" name="Content Placeholder 2"/>
          <p:cNvSpPr>
            <a:spLocks noGrp="1"/>
          </p:cNvSpPr>
          <p:nvPr>
            <p:ph idx="1"/>
          </p:nvPr>
        </p:nvSpPr>
        <p:spPr>
          <a:xfrm>
            <a:off x="838199" y="1643474"/>
            <a:ext cx="10601326" cy="4890676"/>
          </a:xfrm>
        </p:spPr>
        <p:txBody>
          <a:bodyPr>
            <a:normAutofit/>
          </a:bodyPr>
          <a:lstStyle/>
          <a:p>
            <a:pPr marL="0" indent="0">
              <a:buNone/>
            </a:pPr>
            <a:r>
              <a:rPr lang="en-US" dirty="0">
                <a:latin typeface="Arial" panose="020B0604020202020204" pitchFamily="34" charset="0"/>
                <a:cs typeface="Arial" panose="020B0604020202020204" pitchFamily="34" charset="0"/>
              </a:rPr>
              <a:t>4. </a:t>
            </a:r>
            <a:r>
              <a:rPr lang="vi-VN" dirty="0">
                <a:latin typeface="Arial" panose="020B0604020202020204" pitchFamily="34" charset="0"/>
                <a:cs typeface="Arial" panose="020B0604020202020204" pitchFamily="34" charset="0"/>
              </a:rPr>
              <a:t>Phân vùng ổ đĩa trong Linux:</a:t>
            </a:r>
          </a:p>
          <a:p>
            <a:pPr>
              <a:buFontTx/>
              <a:buChar char="-"/>
            </a:pPr>
            <a:r>
              <a:rPr lang="en-US" dirty="0" err="1">
                <a:latin typeface="Arial" panose="020B0604020202020204" pitchFamily="34" charset="0"/>
                <a:cs typeface="Arial" panose="020B0604020202020204" pitchFamily="34" charset="0"/>
              </a:rPr>
              <a:t>Khi</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phân vùng một ổ đĩa cần lưu ý các option như là: </a:t>
            </a:r>
          </a:p>
          <a:p>
            <a:pPr marL="514350" indent="-514350">
              <a:buAutoNum type="arabicPeriod"/>
            </a:pPr>
            <a:r>
              <a:rPr lang="vi-VN" dirty="0">
                <a:latin typeface="Arial" panose="020B0604020202020204" pitchFamily="34" charset="0"/>
                <a:cs typeface="Arial" panose="020B0604020202020204" pitchFamily="34" charset="0"/>
              </a:rPr>
              <a:t>Phân vùng cần tạo là primary partition (p) hay là extended partition(e).</a:t>
            </a:r>
          </a:p>
          <a:p>
            <a:pPr marL="514350" indent="-514350">
              <a:buAutoNum type="arabicPeriod"/>
            </a:pPr>
            <a:r>
              <a:rPr lang="vi-VN" dirty="0">
                <a:latin typeface="Arial" panose="020B0604020202020204" pitchFamily="34" charset="0"/>
                <a:cs typeface="Arial" panose="020B0604020202020204" pitchFamily="34" charset="0"/>
              </a:rPr>
              <a:t>Độ dài phân vùng bắt đầu từ đâu đến đâu.</a:t>
            </a:r>
          </a:p>
          <a:p>
            <a:pPr marL="514350" indent="-514350">
              <a:buAutoNum type="arabicPeriod"/>
            </a:pPr>
            <a:r>
              <a:rPr lang="vi-VN" dirty="0">
                <a:latin typeface="Arial" panose="020B0604020202020204" pitchFamily="34" charset="0"/>
                <a:cs typeface="Arial" panose="020B0604020202020204" pitchFamily="34" charset="0"/>
              </a:rPr>
              <a:t>Lưu lại những thay đổi sau khi tạo một phân vùng mới (w với fdisk hoặc partprobe với parted).</a:t>
            </a:r>
          </a:p>
        </p:txBody>
      </p:sp>
    </p:spTree>
    <p:extLst>
      <p:ext uri="{BB962C8B-B14F-4D97-AF65-F5344CB8AC3E}">
        <p14:creationId xmlns:p14="http://schemas.microsoft.com/office/powerpoint/2010/main" val="3807048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mn-lt"/>
              </a:rPr>
              <a:t>I. File system configuration</a:t>
            </a:r>
            <a:endParaRPr lang="en-US" dirty="0">
              <a:latin typeface="+mn-lt"/>
            </a:endParaRPr>
          </a:p>
        </p:txBody>
      </p:sp>
      <p:sp>
        <p:nvSpPr>
          <p:cNvPr id="3" name="Content Placeholder 2"/>
          <p:cNvSpPr>
            <a:spLocks noGrp="1"/>
          </p:cNvSpPr>
          <p:nvPr>
            <p:ph idx="1"/>
          </p:nvPr>
        </p:nvSpPr>
        <p:spPr>
          <a:xfrm>
            <a:off x="838199" y="1643474"/>
            <a:ext cx="10601326" cy="4890676"/>
          </a:xfrm>
        </p:spPr>
        <p:txBody>
          <a:bodyPr>
            <a:normAutofit/>
          </a:bodyPr>
          <a:lstStyle/>
          <a:p>
            <a:pPr marL="0" indent="0">
              <a:buNone/>
            </a:pPr>
            <a:r>
              <a:rPr lang="en-US" dirty="0">
                <a:latin typeface="Arial" panose="020B0604020202020204" pitchFamily="34" charset="0"/>
                <a:cs typeface="Arial" panose="020B0604020202020204" pitchFamily="34" charset="0"/>
              </a:rPr>
              <a:t>4. </a:t>
            </a:r>
            <a:r>
              <a:rPr lang="vi-VN" dirty="0">
                <a:latin typeface="Arial" panose="020B0604020202020204" pitchFamily="34" charset="0"/>
                <a:cs typeface="Arial" panose="020B0604020202020204" pitchFamily="34" charset="0"/>
              </a:rPr>
              <a:t>Phân vùng ổ đĩa trong Linux:</a:t>
            </a:r>
          </a:p>
          <a:p>
            <a:r>
              <a:rPr lang="vi-VN" dirty="0">
                <a:latin typeface="Arial" panose="020B0604020202020204" pitchFamily="34" charset="0"/>
                <a:cs typeface="Arial" panose="020B0604020202020204" pitchFamily="34" charset="0"/>
              </a:rPr>
              <a:t>Tạo filesystem cho phân vùng vừa tạo xong: </a:t>
            </a:r>
          </a:p>
          <a:p>
            <a:pPr marL="0" indent="0">
              <a:buNone/>
            </a:pPr>
            <a:r>
              <a:rPr lang="vi-VN" i="1" dirty="0">
                <a:latin typeface="Arial" panose="020B0604020202020204" pitchFamily="34" charset="0"/>
                <a:cs typeface="Arial" panose="020B0604020202020204" pitchFamily="34" charset="0"/>
              </a:rPr>
              <a:t>## mkfs.ext4 /dev/sdd1 </a:t>
            </a:r>
            <a:endParaRPr lang="en-US" i="1" dirty="0">
              <a:latin typeface="Arial" panose="020B0604020202020204" pitchFamily="34" charset="0"/>
              <a:cs typeface="Arial" panose="020B0604020202020204" pitchFamily="34" charset="0"/>
            </a:endParaRPr>
          </a:p>
          <a:p>
            <a:pPr marL="0" indent="0">
              <a:buNone/>
            </a:pPr>
            <a:endParaRPr lang="vi-VN" i="1" dirty="0">
              <a:latin typeface="Arial" panose="020B0604020202020204" pitchFamily="34" charset="0"/>
              <a:cs typeface="Arial" panose="020B0604020202020204" pitchFamily="34" charset="0"/>
            </a:endParaRPr>
          </a:p>
          <a:p>
            <a:endParaRPr lang="vi-VN"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stretch>
            <a:fillRect/>
          </a:stretch>
        </p:blipFill>
        <p:spPr>
          <a:xfrm>
            <a:off x="1147372" y="3255264"/>
            <a:ext cx="6958403" cy="1955939"/>
          </a:xfrm>
          <a:prstGeom prst="rect">
            <a:avLst/>
          </a:prstGeom>
        </p:spPr>
      </p:pic>
    </p:spTree>
    <p:extLst>
      <p:ext uri="{BB962C8B-B14F-4D97-AF65-F5344CB8AC3E}">
        <p14:creationId xmlns:p14="http://schemas.microsoft.com/office/powerpoint/2010/main" val="1016403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mn-lt"/>
              </a:rPr>
              <a:t>I. File system configuration</a:t>
            </a:r>
            <a:endParaRPr lang="en-US" dirty="0">
              <a:latin typeface="+mn-lt"/>
            </a:endParaRPr>
          </a:p>
        </p:txBody>
      </p:sp>
      <p:sp>
        <p:nvSpPr>
          <p:cNvPr id="3" name="Content Placeholder 2"/>
          <p:cNvSpPr>
            <a:spLocks noGrp="1"/>
          </p:cNvSpPr>
          <p:nvPr>
            <p:ph idx="1"/>
          </p:nvPr>
        </p:nvSpPr>
        <p:spPr>
          <a:xfrm>
            <a:off x="838199" y="1643474"/>
            <a:ext cx="10601326" cy="4890676"/>
          </a:xfrm>
        </p:spPr>
        <p:txBody>
          <a:bodyPr>
            <a:normAutofit/>
          </a:bodyPr>
          <a:lstStyle/>
          <a:p>
            <a:pPr marL="0" indent="0">
              <a:buNone/>
            </a:pPr>
            <a:r>
              <a:rPr lang="en-US" i="1" dirty="0">
                <a:latin typeface="Arial" panose="020B0604020202020204" pitchFamily="34" charset="0"/>
                <a:cs typeface="Arial" panose="020B0604020202020204" pitchFamily="34" charset="0"/>
              </a:rPr>
              <a:t>5. </a:t>
            </a:r>
            <a:r>
              <a:rPr lang="en-US" dirty="0">
                <a:latin typeface="Arial" panose="020B0604020202020204" pitchFamily="34" charset="0"/>
                <a:cs typeface="Arial" panose="020B0604020202020204" pitchFamily="34" charset="0"/>
              </a:rPr>
              <a:t>Mount </a:t>
            </a:r>
            <a:r>
              <a:rPr lang="vi-VN" dirty="0">
                <a:latin typeface="Arial" panose="020B0604020202020204" pitchFamily="34" charset="0"/>
                <a:cs typeface="Arial" panose="020B0604020202020204" pitchFamily="34" charset="0"/>
              </a:rPr>
              <a:t>và unmount một file system:</a:t>
            </a:r>
          </a:p>
          <a:p>
            <a:pPr marL="0" indent="0">
              <a:buNone/>
            </a:pPr>
            <a:r>
              <a:rPr lang="vi-VN" i="1" dirty="0">
                <a:latin typeface="Arial" panose="020B0604020202020204" pitchFamily="34" charset="0"/>
                <a:cs typeface="Arial" panose="020B0604020202020204" pitchFamily="34" charset="0"/>
              </a:rPr>
              <a:t>- </a:t>
            </a:r>
            <a:r>
              <a:rPr lang="vi-VN" dirty="0"/>
              <a:t>Sau khi đã tạo một file system cho một phân vùng nào đó trên Linux, để khiến cho người dùng có thể tương tác với các phân vùng mà ta đã tạo, ta cần phải mount file system đó vào hệ điều hành.</a:t>
            </a:r>
          </a:p>
          <a:p>
            <a:pPr marL="0" indent="0">
              <a:buNone/>
            </a:pPr>
            <a:r>
              <a:rPr lang="vi-VN" i="1" dirty="0">
                <a:latin typeface="Arial" panose="020B0604020202020204" pitchFamily="34" charset="0"/>
                <a:cs typeface="Arial" panose="020B0604020202020204" pitchFamily="34" charset="0"/>
              </a:rPr>
              <a:t>- </a:t>
            </a:r>
            <a:r>
              <a:rPr lang="vi-VN" dirty="0"/>
              <a:t>Mount point: là một access point thường là một thư mục trống nơi mà file system đã được tạo hoặc mount để làm cho user có thể tương tác với nó.</a:t>
            </a:r>
            <a:endParaRPr lang="vi-VN" i="1" dirty="0">
              <a:latin typeface="Arial" panose="020B0604020202020204" pitchFamily="34" charset="0"/>
              <a:cs typeface="Arial" panose="020B0604020202020204" pitchFamily="34" charset="0"/>
            </a:endParaRPr>
          </a:p>
          <a:p>
            <a:pPr marL="0" indent="0">
              <a:buNone/>
            </a:pPr>
            <a:r>
              <a:rPr lang="vi-VN" dirty="0">
                <a:latin typeface="Arial" panose="020B0604020202020204" pitchFamily="34" charset="0"/>
                <a:cs typeface="Arial" panose="020B0604020202020204" pitchFamily="34" charset="0"/>
              </a:rPr>
              <a:t>## </a:t>
            </a:r>
            <a:r>
              <a:rPr lang="vi-VN" b="1" i="1" dirty="0">
                <a:latin typeface="Arial" panose="020B0604020202020204" pitchFamily="34" charset="0"/>
                <a:cs typeface="Arial" panose="020B0604020202020204" pitchFamily="34" charset="0"/>
              </a:rPr>
              <a:t>mount [option] {device_name} {mount_point}</a:t>
            </a:r>
          </a:p>
          <a:p>
            <a:pPr marL="0" indent="0">
              <a:buNone/>
            </a:pPr>
            <a:r>
              <a:rPr lang="vi-VN" i="1" dirty="0">
                <a:latin typeface="Arial" panose="020B0604020202020204" pitchFamily="34" charset="0"/>
                <a:cs typeface="Arial" panose="020B0604020202020204" pitchFamily="34" charset="0"/>
              </a:rPr>
              <a:t>## </a:t>
            </a:r>
            <a:r>
              <a:rPr lang="vi-VN" b="1" i="1" dirty="0">
                <a:latin typeface="Arial" panose="020B0604020202020204" pitchFamily="34" charset="0"/>
                <a:cs typeface="Arial" panose="020B0604020202020204" pitchFamily="34" charset="0"/>
              </a:rPr>
              <a:t>unmount [option] {mount_point}</a:t>
            </a:r>
            <a:endParaRPr lang="vi-V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4074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mn-lt"/>
              </a:rPr>
              <a:t>I. File system configuration</a:t>
            </a:r>
            <a:endParaRPr lang="en-US" dirty="0">
              <a:latin typeface="+mn-lt"/>
            </a:endParaRPr>
          </a:p>
        </p:txBody>
      </p:sp>
      <p:sp>
        <p:nvSpPr>
          <p:cNvPr id="3" name="Content Placeholder 2"/>
          <p:cNvSpPr>
            <a:spLocks noGrp="1"/>
          </p:cNvSpPr>
          <p:nvPr>
            <p:ph idx="1"/>
          </p:nvPr>
        </p:nvSpPr>
        <p:spPr>
          <a:xfrm>
            <a:off x="838199" y="1643474"/>
            <a:ext cx="10601326" cy="4890676"/>
          </a:xfrm>
        </p:spPr>
        <p:txBody>
          <a:bodyPr>
            <a:normAutofit/>
          </a:bodyPr>
          <a:lstStyle/>
          <a:p>
            <a:pPr marL="0" indent="0">
              <a:buNone/>
            </a:pPr>
            <a:r>
              <a:rPr lang="en-US" sz="2400" i="1" dirty="0">
                <a:latin typeface="Arial" panose="020B0604020202020204" pitchFamily="34" charset="0"/>
                <a:cs typeface="Arial" panose="020B0604020202020204" pitchFamily="34" charset="0"/>
              </a:rPr>
              <a:t>5. </a:t>
            </a:r>
            <a:r>
              <a:rPr lang="en-US" sz="2400" dirty="0">
                <a:latin typeface="Arial" panose="020B0604020202020204" pitchFamily="34" charset="0"/>
                <a:cs typeface="Arial" panose="020B0604020202020204" pitchFamily="34" charset="0"/>
              </a:rPr>
              <a:t>Mount </a:t>
            </a:r>
            <a:r>
              <a:rPr lang="vi-VN" sz="2400" dirty="0">
                <a:latin typeface="Arial" panose="020B0604020202020204" pitchFamily="34" charset="0"/>
                <a:cs typeface="Arial" panose="020B0604020202020204" pitchFamily="34" charset="0"/>
              </a:rPr>
              <a:t>và unmount một file system:</a:t>
            </a:r>
          </a:p>
          <a:p>
            <a:pPr>
              <a:buFontTx/>
              <a:buChar char="-"/>
            </a:pPr>
            <a:r>
              <a:rPr lang="vi-VN" sz="2400" dirty="0">
                <a:latin typeface="Arial" panose="020B0604020202020204" pitchFamily="34" charset="0"/>
                <a:cs typeface="Arial" panose="020B0604020202020204" pitchFamily="34" charset="0"/>
              </a:rPr>
              <a:t>Sau khi tạo được filesystem cho sdd1 ở trên ta tiến hành mount phân vùng được tạo: </a:t>
            </a:r>
          </a:p>
          <a:p>
            <a:pPr>
              <a:buFontTx/>
              <a:buChar char="-"/>
            </a:pPr>
            <a:endParaRPr lang="vi-VN"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2566536" y="2969037"/>
            <a:ext cx="6053589" cy="3637502"/>
          </a:xfrm>
          <a:prstGeom prst="rect">
            <a:avLst/>
          </a:prstGeom>
        </p:spPr>
      </p:pic>
    </p:spTree>
    <p:extLst>
      <p:ext uri="{BB962C8B-B14F-4D97-AF65-F5344CB8AC3E}">
        <p14:creationId xmlns:p14="http://schemas.microsoft.com/office/powerpoint/2010/main" val="3952270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mn-lt"/>
              </a:rPr>
              <a:t>I. File system configuration</a:t>
            </a:r>
            <a:endParaRPr lang="en-US" dirty="0">
              <a:latin typeface="+mn-lt"/>
            </a:endParaRPr>
          </a:p>
        </p:txBody>
      </p:sp>
      <p:sp>
        <p:nvSpPr>
          <p:cNvPr id="3" name="Content Placeholder 2"/>
          <p:cNvSpPr>
            <a:spLocks noGrp="1"/>
          </p:cNvSpPr>
          <p:nvPr>
            <p:ph idx="1"/>
          </p:nvPr>
        </p:nvSpPr>
        <p:spPr>
          <a:xfrm>
            <a:off x="838199" y="1643474"/>
            <a:ext cx="10601326" cy="4890676"/>
          </a:xfrm>
        </p:spPr>
        <p:txBody>
          <a:bodyPr>
            <a:normAutofit/>
          </a:bodyPr>
          <a:lstStyle/>
          <a:p>
            <a:pPr marL="0" indent="0">
              <a:buNone/>
            </a:pPr>
            <a:r>
              <a:rPr lang="en-US" sz="2400" i="1" dirty="0">
                <a:latin typeface="Arial" panose="020B0604020202020204" pitchFamily="34" charset="0"/>
                <a:cs typeface="Arial" panose="020B0604020202020204" pitchFamily="34" charset="0"/>
              </a:rPr>
              <a:t>5. </a:t>
            </a:r>
            <a:r>
              <a:rPr lang="en-US" sz="2400" dirty="0">
                <a:latin typeface="Arial" panose="020B0604020202020204" pitchFamily="34" charset="0"/>
                <a:cs typeface="Arial" panose="020B0604020202020204" pitchFamily="34" charset="0"/>
              </a:rPr>
              <a:t>Mount </a:t>
            </a:r>
            <a:r>
              <a:rPr lang="vi-VN" sz="2400" dirty="0">
                <a:latin typeface="Arial" panose="020B0604020202020204" pitchFamily="34" charset="0"/>
                <a:cs typeface="Arial" panose="020B0604020202020204" pitchFamily="34" charset="0"/>
              </a:rPr>
              <a:t>và unmount một file system:</a:t>
            </a:r>
            <a:endParaRPr lang="en-US" dirty="0">
              <a:latin typeface="Arial" panose="020B0604020202020204" pitchFamily="34" charset="0"/>
              <a:cs typeface="Arial" panose="020B0604020202020204" pitchFamily="34" charset="0"/>
            </a:endParaRPr>
          </a:p>
          <a:p>
            <a:pPr>
              <a:buFontTx/>
              <a:buChar char="-"/>
            </a:pPr>
            <a:r>
              <a:rPr lang="vi-VN" sz="2400" dirty="0">
                <a:latin typeface="Arial" panose="020B0604020202020204" pitchFamily="34" charset="0"/>
                <a:cs typeface="Arial" panose="020B0604020202020204" pitchFamily="34" charset="0"/>
              </a:rPr>
              <a:t>Thực hiện unmount lại partition vừa mount: </a:t>
            </a:r>
          </a:p>
          <a:p>
            <a:pPr>
              <a:buFontTx/>
              <a:buChar char="-"/>
            </a:pPr>
            <a:endParaRPr lang="vi-VN" sz="24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2347452" y="2590250"/>
            <a:ext cx="6601746" cy="3943900"/>
          </a:xfrm>
          <a:prstGeom prst="rect">
            <a:avLst/>
          </a:prstGeom>
        </p:spPr>
      </p:pic>
    </p:spTree>
    <p:extLst>
      <p:ext uri="{BB962C8B-B14F-4D97-AF65-F5344CB8AC3E}">
        <p14:creationId xmlns:p14="http://schemas.microsoft.com/office/powerpoint/2010/main" val="2899903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mn-lt"/>
              </a:rPr>
              <a:t>I. File system configuration</a:t>
            </a:r>
            <a:endParaRPr lang="en-US" dirty="0">
              <a:latin typeface="+mn-lt"/>
            </a:endParaRPr>
          </a:p>
        </p:txBody>
      </p:sp>
      <p:sp>
        <p:nvSpPr>
          <p:cNvPr id="3" name="Content Placeholder 2"/>
          <p:cNvSpPr>
            <a:spLocks noGrp="1"/>
          </p:cNvSpPr>
          <p:nvPr>
            <p:ph idx="1"/>
          </p:nvPr>
        </p:nvSpPr>
        <p:spPr>
          <a:xfrm>
            <a:off x="838199" y="1643474"/>
            <a:ext cx="10601326" cy="4890676"/>
          </a:xfrm>
        </p:spPr>
        <p:txBody>
          <a:bodyPr>
            <a:normAutofit/>
          </a:bodyPr>
          <a:lstStyle/>
          <a:p>
            <a:pPr marL="0" indent="0">
              <a:buNone/>
            </a:pPr>
            <a:r>
              <a:rPr lang="en-US" sz="2400" i="1" dirty="0">
                <a:latin typeface="Arial" panose="020B0604020202020204" pitchFamily="34" charset="0"/>
                <a:cs typeface="Arial" panose="020B0604020202020204" pitchFamily="34" charset="0"/>
              </a:rPr>
              <a:t>5. </a:t>
            </a:r>
            <a:r>
              <a:rPr lang="en-US" sz="2400" dirty="0">
                <a:latin typeface="Arial" panose="020B0604020202020204" pitchFamily="34" charset="0"/>
                <a:cs typeface="Arial" panose="020B0604020202020204" pitchFamily="34" charset="0"/>
              </a:rPr>
              <a:t>Mount </a:t>
            </a:r>
            <a:r>
              <a:rPr lang="vi-VN" sz="2400" dirty="0">
                <a:latin typeface="Arial" panose="020B0604020202020204" pitchFamily="34" charset="0"/>
                <a:cs typeface="Arial" panose="020B0604020202020204" pitchFamily="34" charset="0"/>
              </a:rPr>
              <a:t>và unmount một file system:</a:t>
            </a:r>
            <a:endParaRPr lang="en-US" dirty="0">
              <a:latin typeface="Arial" panose="020B0604020202020204" pitchFamily="34" charset="0"/>
              <a:cs typeface="Arial" panose="020B0604020202020204" pitchFamily="34" charset="0"/>
            </a:endParaRPr>
          </a:p>
          <a:p>
            <a:pPr>
              <a:buFontTx/>
              <a:buChar char="-"/>
            </a:pPr>
            <a:r>
              <a:rPr lang="vi-VN" sz="2400" dirty="0">
                <a:latin typeface="Arial" panose="020B0604020202020204" pitchFamily="34" charset="0"/>
                <a:cs typeface="Arial" panose="020B0604020202020204" pitchFamily="34" charset="0"/>
              </a:rPr>
              <a:t>Thực hiện unmount lại partition vừa mount: </a:t>
            </a:r>
          </a:p>
          <a:p>
            <a:pPr>
              <a:buFontTx/>
              <a:buChar char="-"/>
            </a:pPr>
            <a:endParaRPr lang="vi-VN" sz="24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2347452" y="2590250"/>
            <a:ext cx="6601746" cy="3943900"/>
          </a:xfrm>
          <a:prstGeom prst="rect">
            <a:avLst/>
          </a:prstGeom>
        </p:spPr>
      </p:pic>
    </p:spTree>
    <p:extLst>
      <p:ext uri="{BB962C8B-B14F-4D97-AF65-F5344CB8AC3E}">
        <p14:creationId xmlns:p14="http://schemas.microsoft.com/office/powerpoint/2010/main" val="2045444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mn-lt"/>
              </a:rPr>
              <a:t>I. File system configuration</a:t>
            </a:r>
            <a:endParaRPr lang="en-US" dirty="0">
              <a:latin typeface="+mn-lt"/>
            </a:endParaRPr>
          </a:p>
        </p:txBody>
      </p:sp>
      <p:sp>
        <p:nvSpPr>
          <p:cNvPr id="3" name="Content Placeholder 2"/>
          <p:cNvSpPr>
            <a:spLocks noGrp="1"/>
          </p:cNvSpPr>
          <p:nvPr>
            <p:ph idx="1"/>
          </p:nvPr>
        </p:nvSpPr>
        <p:spPr>
          <a:xfrm>
            <a:off x="838199" y="1643474"/>
            <a:ext cx="10601326" cy="4890676"/>
          </a:xfrm>
        </p:spPr>
        <p:txBody>
          <a:bodyPr>
            <a:normAutofit/>
          </a:bodyPr>
          <a:lstStyle/>
          <a:p>
            <a:pPr marL="0" indent="0">
              <a:buNone/>
            </a:pPr>
            <a:r>
              <a:rPr lang="vi-VN" sz="2400" dirty="0">
                <a:latin typeface="Arial" panose="020B0604020202020204" pitchFamily="34" charset="0"/>
                <a:cs typeface="Arial" panose="020B0604020202020204" pitchFamily="34" charset="0"/>
              </a:rPr>
              <a:t>5. Display disk usage:</a:t>
            </a:r>
          </a:p>
          <a:p>
            <a:pPr>
              <a:buFontTx/>
              <a:buChar char="-"/>
            </a:pPr>
            <a:r>
              <a:rPr lang="vi-VN" sz="2400" dirty="0">
                <a:latin typeface="Arial" panose="020B0604020202020204" pitchFamily="34" charset="0"/>
                <a:cs typeface="Arial" panose="020B0604020202020204" pitchFamily="34" charset="0"/>
              </a:rPr>
              <a:t>Bằng cách sử dụng lệnh </a:t>
            </a:r>
            <a:r>
              <a:rPr lang="vi-VN" sz="2400" b="1" dirty="0">
                <a:latin typeface="Arial" panose="020B0604020202020204" pitchFamily="34" charset="0"/>
                <a:cs typeface="Arial" panose="020B0604020202020204" pitchFamily="34" charset="0"/>
              </a:rPr>
              <a:t>df –h</a:t>
            </a:r>
            <a:r>
              <a:rPr lang="vi-VN" sz="2400" dirty="0">
                <a:latin typeface="Arial" panose="020B0604020202020204" pitchFamily="34" charset="0"/>
                <a:cs typeface="Arial" panose="020B0604020202020204" pitchFamily="34" charset="0"/>
              </a:rPr>
              <a:t> ta có thể xem được ổ đĩa và những phân vùng của ổ đĩa đã được sử dụng bao nhiêu dung lượng:</a:t>
            </a:r>
          </a:p>
          <a:p>
            <a:pPr>
              <a:buFontTx/>
              <a:buChar char="-"/>
            </a:pPr>
            <a:endParaRPr lang="vi-VN" sz="24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2999952" y="3385985"/>
            <a:ext cx="6058746" cy="2181529"/>
          </a:xfrm>
          <a:prstGeom prst="rect">
            <a:avLst/>
          </a:prstGeom>
        </p:spPr>
      </p:pic>
    </p:spTree>
    <p:extLst>
      <p:ext uri="{BB962C8B-B14F-4D97-AF65-F5344CB8AC3E}">
        <p14:creationId xmlns:p14="http://schemas.microsoft.com/office/powerpoint/2010/main" val="880396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mn-lt"/>
              </a:rPr>
              <a:t>I. File system configuration</a:t>
            </a:r>
            <a:endParaRPr lang="en-US" dirty="0">
              <a:latin typeface="+mn-lt"/>
            </a:endParaRPr>
          </a:p>
        </p:txBody>
      </p:sp>
      <p:sp>
        <p:nvSpPr>
          <p:cNvPr id="3" name="Content Placeholder 2"/>
          <p:cNvSpPr>
            <a:spLocks noGrp="1"/>
          </p:cNvSpPr>
          <p:nvPr>
            <p:ph idx="1"/>
          </p:nvPr>
        </p:nvSpPr>
        <p:spPr>
          <a:xfrm>
            <a:off x="838199" y="1825625"/>
            <a:ext cx="11229975" cy="2603500"/>
          </a:xfrm>
        </p:spPr>
        <p:txBody>
          <a:bodyPr/>
          <a:lstStyle/>
          <a:p>
            <a:pPr marL="514350" indent="-514350">
              <a:buAutoNum type="arabicPeriod"/>
            </a:pPr>
            <a:r>
              <a:rPr lang="vi-VN" dirty="0"/>
              <a:t>Khái niệm: </a:t>
            </a:r>
          </a:p>
          <a:p>
            <a:pPr marL="0" indent="0">
              <a:buNone/>
            </a:pPr>
            <a:r>
              <a:rPr lang="vi-VN" dirty="0"/>
              <a:t>- Filesystem là một cấu trúc dữ liệu được sử dụng bởi hệ điều hành để lưu trữ, nhận, tổ chức, và quản lý các files và thư mục trên các storage devices. Filesystem thực hiện nhiệm vụ lưu trữ thông tin về dữ liệu( ngày tháng mà file được tạo ra, lịch sử modify của file hoặc thư mục).</a:t>
            </a:r>
          </a:p>
          <a:p>
            <a:pPr marL="0" indent="0">
              <a:buNone/>
            </a:pPr>
            <a:endParaRPr lang="en-US" dirty="0"/>
          </a:p>
        </p:txBody>
      </p:sp>
    </p:spTree>
    <p:extLst>
      <p:ext uri="{BB962C8B-B14F-4D97-AF65-F5344CB8AC3E}">
        <p14:creationId xmlns:p14="http://schemas.microsoft.com/office/powerpoint/2010/main" val="3493798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mn-lt"/>
              </a:rPr>
              <a:t>I. File system configuration</a:t>
            </a:r>
            <a:endParaRPr lang="en-US" dirty="0">
              <a:latin typeface="+mn-lt"/>
            </a:endParaRPr>
          </a:p>
        </p:txBody>
      </p:sp>
      <p:sp>
        <p:nvSpPr>
          <p:cNvPr id="3" name="Content Placeholder 2"/>
          <p:cNvSpPr>
            <a:spLocks noGrp="1"/>
          </p:cNvSpPr>
          <p:nvPr>
            <p:ph idx="1"/>
          </p:nvPr>
        </p:nvSpPr>
        <p:spPr>
          <a:xfrm>
            <a:off x="838199" y="1643474"/>
            <a:ext cx="10601326" cy="4890676"/>
          </a:xfrm>
        </p:spPr>
        <p:txBody>
          <a:bodyPr>
            <a:normAutofit/>
          </a:bodyPr>
          <a:lstStyle/>
          <a:p>
            <a:pPr marL="0" indent="0">
              <a:buNone/>
            </a:pPr>
            <a:r>
              <a:rPr lang="vi-VN" sz="2400" dirty="0">
                <a:latin typeface="Arial" panose="020B0604020202020204" pitchFamily="34" charset="0"/>
                <a:cs typeface="Arial" panose="020B0604020202020204" pitchFamily="34" charset="0"/>
              </a:rPr>
              <a:t>6. LVM (Logical Volume Manager): </a:t>
            </a:r>
          </a:p>
          <a:p>
            <a:pPr>
              <a:buFontTx/>
              <a:buChar char="-"/>
            </a:pPr>
            <a:r>
              <a:rPr lang="vi-VN" sz="2000" dirty="0"/>
              <a:t>LVM là một phương pháp mới cho việc quản lý storage system thay thế cho các phân vùng truyền thống. Trong LVM thay vì tạo các phân vùng, ta sẽ tạo các logical volume và sau đó ta có thể dễ dành mount những volume này vào trong filesystem của mình giống việc mà ta đang thực hiện phân vùng.</a:t>
            </a:r>
            <a:endParaRPr lang="vi-VN" sz="2000" dirty="0">
              <a:latin typeface="Arial" panose="020B0604020202020204" pitchFamily="34" charset="0"/>
              <a:cs typeface="Arial" panose="020B0604020202020204" pitchFamily="34" charset="0"/>
            </a:endParaRPr>
          </a:p>
          <a:p>
            <a:pPr>
              <a:buFontTx/>
              <a:buChar char="-"/>
            </a:pPr>
            <a:endParaRPr lang="vi-VN" sz="2400" dirty="0"/>
          </a:p>
        </p:txBody>
      </p:sp>
      <p:pic>
        <p:nvPicPr>
          <p:cNvPr id="6" name="Picture 5"/>
          <p:cNvPicPr>
            <a:picLocks noChangeAspect="1"/>
          </p:cNvPicPr>
          <p:nvPr/>
        </p:nvPicPr>
        <p:blipFill>
          <a:blip r:embed="rId3"/>
          <a:stretch>
            <a:fillRect/>
          </a:stretch>
        </p:blipFill>
        <p:spPr>
          <a:xfrm>
            <a:off x="2647490" y="3380970"/>
            <a:ext cx="6592220" cy="2905530"/>
          </a:xfrm>
          <a:prstGeom prst="rect">
            <a:avLst/>
          </a:prstGeom>
        </p:spPr>
      </p:pic>
    </p:spTree>
    <p:extLst>
      <p:ext uri="{BB962C8B-B14F-4D97-AF65-F5344CB8AC3E}">
        <p14:creationId xmlns:p14="http://schemas.microsoft.com/office/powerpoint/2010/main" val="2761902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mn-lt"/>
              </a:rPr>
              <a:t>I. File system configuration</a:t>
            </a:r>
            <a:endParaRPr lang="en-US" dirty="0">
              <a:latin typeface="+mn-lt"/>
            </a:endParaRPr>
          </a:p>
        </p:txBody>
      </p:sp>
      <p:sp>
        <p:nvSpPr>
          <p:cNvPr id="3" name="Content Placeholder 2"/>
          <p:cNvSpPr>
            <a:spLocks noGrp="1"/>
          </p:cNvSpPr>
          <p:nvPr>
            <p:ph idx="1"/>
          </p:nvPr>
        </p:nvSpPr>
        <p:spPr>
          <a:xfrm>
            <a:off x="838199" y="1643474"/>
            <a:ext cx="10601326" cy="4890676"/>
          </a:xfrm>
        </p:spPr>
        <p:txBody>
          <a:bodyPr>
            <a:normAutofit/>
          </a:bodyPr>
          <a:lstStyle/>
          <a:p>
            <a:pPr marL="0" indent="0">
              <a:buNone/>
            </a:pPr>
            <a:r>
              <a:rPr lang="vi-VN" sz="2400" dirty="0">
                <a:latin typeface="Arial" panose="020B0604020202020204" pitchFamily="34" charset="0"/>
                <a:cs typeface="Arial" panose="020B0604020202020204" pitchFamily="34" charset="0"/>
              </a:rPr>
              <a:t>6. LVM (Logical Volume Manager): </a:t>
            </a:r>
          </a:p>
          <a:p>
            <a:pPr lvl="0">
              <a:buFontTx/>
              <a:buChar char="-"/>
            </a:pPr>
            <a:r>
              <a:rPr kumimoji="0" lang="en-US" altLang="en-US" sz="2400" b="1" i="0" u="none" strike="noStrike" cap="none" normalizeH="0" baseline="0" dirty="0">
                <a:ln>
                  <a:noFill/>
                </a:ln>
                <a:solidFill>
                  <a:srgbClr val="1F2328"/>
                </a:solidFill>
                <a:effectLst/>
                <a:latin typeface="Arial" panose="020B0604020202020204" pitchFamily="34" charset="0"/>
                <a:cs typeface="Arial" panose="020B0604020202020204" pitchFamily="34" charset="0"/>
              </a:rPr>
              <a:t>Physical Volumes:</a:t>
            </a:r>
            <a:r>
              <a:rPr kumimoji="0" lang="en-US" altLang="en-US" sz="2400" b="0" i="0" u="none" strike="noStrike" cap="none" normalizeH="0" baseline="0" dirty="0">
                <a:ln>
                  <a:noFill/>
                </a:ln>
                <a:solidFill>
                  <a:srgbClr val="1F2328"/>
                </a:solidFill>
                <a:effectLst/>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là những đại diện vật lý hoặc phân vùng đĩa của mình chẳng hạn như /dev/sda2, /dev/sdb2,....</a:t>
            </a:r>
            <a:r>
              <a:rPr lang="en-US" dirty="0">
                <a:latin typeface="Arial" panose="020B0604020202020204" pitchFamily="34" charset="0"/>
                <a:cs typeface="Arial" panose="020B0604020202020204" pitchFamily="34" charset="0"/>
              </a:rPr>
              <a:t>Ta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hợp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nhiều</a:t>
            </a:r>
            <a:r>
              <a:rPr lang="en-US" dirty="0">
                <a:latin typeface="Arial" panose="020B0604020202020204" pitchFamily="34" charset="0"/>
                <a:cs typeface="Arial" panose="020B0604020202020204" pitchFamily="34" charset="0"/>
              </a:rPr>
              <a:t> Physical Volumes </a:t>
            </a:r>
            <a:r>
              <a:rPr lang="en-US" dirty="0" err="1">
                <a:latin typeface="Arial" panose="020B0604020202020204" pitchFamily="34" charset="0"/>
                <a:cs typeface="Arial" panose="020B0604020202020204" pitchFamily="34" charset="0"/>
              </a:rPr>
              <a:t>lại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Volume Groups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dễ</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việc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phân</a:t>
            </a:r>
            <a:r>
              <a:rPr lang="en-US" dirty="0">
                <a:latin typeface="Arial" panose="020B0604020202020204" pitchFamily="34" charset="0"/>
                <a:cs typeface="Arial" panose="020B0604020202020204" pitchFamily="34" charset="0"/>
              </a:rPr>
              <a:t> chia.</a:t>
            </a:r>
            <a:endParaRPr lang="vi-VN" dirty="0">
              <a:latin typeface="Arial" panose="020B0604020202020204" pitchFamily="34" charset="0"/>
              <a:cs typeface="Arial" panose="020B0604020202020204" pitchFamily="34" charset="0"/>
            </a:endParaRPr>
          </a:p>
          <a:p>
            <a:pPr lvl="0">
              <a:buFontTx/>
              <a:buChar char="-"/>
            </a:pPr>
            <a:endParaRPr lang="vi-VN" sz="2400" dirty="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3"/>
          <a:stretch>
            <a:fillRect/>
          </a:stretch>
        </p:blipFill>
        <p:spPr>
          <a:xfrm>
            <a:off x="3642970" y="3733616"/>
            <a:ext cx="4906060" cy="2629267"/>
          </a:xfrm>
          <a:prstGeom prst="rect">
            <a:avLst/>
          </a:prstGeom>
        </p:spPr>
      </p:pic>
    </p:spTree>
    <p:extLst>
      <p:ext uri="{BB962C8B-B14F-4D97-AF65-F5344CB8AC3E}">
        <p14:creationId xmlns:p14="http://schemas.microsoft.com/office/powerpoint/2010/main" val="4025825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mn-lt"/>
              </a:rPr>
              <a:t>I. File system configuration</a:t>
            </a:r>
            <a:endParaRPr lang="en-US" dirty="0">
              <a:latin typeface="+mn-lt"/>
            </a:endParaRPr>
          </a:p>
        </p:txBody>
      </p:sp>
      <p:sp>
        <p:nvSpPr>
          <p:cNvPr id="3" name="Content Placeholder 2"/>
          <p:cNvSpPr>
            <a:spLocks noGrp="1"/>
          </p:cNvSpPr>
          <p:nvPr>
            <p:ph idx="1"/>
          </p:nvPr>
        </p:nvSpPr>
        <p:spPr>
          <a:xfrm>
            <a:off x="838199" y="1643474"/>
            <a:ext cx="10601326" cy="4890676"/>
          </a:xfrm>
        </p:spPr>
        <p:txBody>
          <a:bodyPr>
            <a:normAutofit/>
          </a:bodyPr>
          <a:lstStyle/>
          <a:p>
            <a:pPr marL="0" indent="0">
              <a:buNone/>
            </a:pPr>
            <a:r>
              <a:rPr lang="vi-VN" sz="2400" dirty="0">
                <a:latin typeface="Arial" panose="020B0604020202020204" pitchFamily="34" charset="0"/>
                <a:cs typeface="Arial" panose="020B0604020202020204" pitchFamily="34" charset="0"/>
              </a:rPr>
              <a:t>6. LVM (Logical Volume Manager): </a:t>
            </a:r>
          </a:p>
          <a:p>
            <a:pPr lvl="0">
              <a:buFontTx/>
              <a:buChar char="-"/>
            </a:pPr>
            <a:r>
              <a:rPr lang="en-US" b="1" dirty="0">
                <a:latin typeface="Arial" panose="020B0604020202020204" pitchFamily="34" charset="0"/>
                <a:cs typeface="Arial" panose="020B0604020202020204" pitchFamily="34" charset="0"/>
              </a:rPr>
              <a:t>Volume Group: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nhóm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nhiều</a:t>
            </a:r>
            <a:r>
              <a:rPr lang="en-US" dirty="0">
                <a:latin typeface="Arial" panose="020B0604020202020204" pitchFamily="34" charset="0"/>
                <a:cs typeface="Arial" panose="020B0604020202020204" pitchFamily="34" charset="0"/>
              </a:rPr>
              <a:t> Physical Volumes </a:t>
            </a:r>
            <a:r>
              <a:rPr lang="en-US" dirty="0" err="1">
                <a:latin typeface="Arial" panose="020B0604020202020204" pitchFamily="34" charset="0"/>
                <a:cs typeface="Arial" panose="020B0604020202020204" pitchFamily="34" charset="0"/>
              </a:rPr>
              <a:t>tạo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Volume Group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gồm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Physical Volumes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ổ </a:t>
            </a:r>
            <a:r>
              <a:rPr lang="en-US" dirty="0" err="1">
                <a:latin typeface="Arial" panose="020B0604020202020204" pitchFamily="34" charset="0"/>
                <a:cs typeface="Arial" panose="020B0604020202020204" pitchFamily="34" charset="0"/>
              </a:rPr>
              <a:t>đĩa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nhau</a:t>
            </a:r>
            <a:r>
              <a:rPr lang="en-US" dirty="0">
                <a:latin typeface="Arial" panose="020B0604020202020204" pitchFamily="34" charset="0"/>
                <a:cs typeface="Arial" panose="020B0604020202020204" pitchFamily="34" charset="0"/>
              </a:rPr>
              <a:t>.</a:t>
            </a:r>
            <a:endParaRPr lang="vi-VN" dirty="0">
              <a:latin typeface="Arial" panose="020B0604020202020204" pitchFamily="34" charset="0"/>
              <a:cs typeface="Arial" panose="020B0604020202020204" pitchFamily="34" charset="0"/>
            </a:endParaRPr>
          </a:p>
          <a:p>
            <a:pPr marL="0" lvl="0" indent="0">
              <a:buNone/>
            </a:pPr>
            <a:r>
              <a:rPr lang="vi-VN" sz="2400" dirty="0">
                <a:latin typeface="Arial" panose="020B0604020202020204" pitchFamily="34" charset="0"/>
                <a:cs typeface="Arial" panose="020B0604020202020204" pitchFamily="34" charset="0"/>
              </a:rPr>
              <a:t>  </a:t>
            </a:r>
          </a:p>
        </p:txBody>
      </p:sp>
      <p:pic>
        <p:nvPicPr>
          <p:cNvPr id="4" name="Picture 3"/>
          <p:cNvPicPr>
            <a:picLocks noChangeAspect="1"/>
          </p:cNvPicPr>
          <p:nvPr/>
        </p:nvPicPr>
        <p:blipFill>
          <a:blip r:embed="rId3"/>
          <a:stretch>
            <a:fillRect/>
          </a:stretch>
        </p:blipFill>
        <p:spPr>
          <a:xfrm>
            <a:off x="3495420" y="3566982"/>
            <a:ext cx="5066236" cy="2586167"/>
          </a:xfrm>
          <a:prstGeom prst="rect">
            <a:avLst/>
          </a:prstGeom>
        </p:spPr>
      </p:pic>
    </p:spTree>
    <p:extLst>
      <p:ext uri="{BB962C8B-B14F-4D97-AF65-F5344CB8AC3E}">
        <p14:creationId xmlns:p14="http://schemas.microsoft.com/office/powerpoint/2010/main" val="1201034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mn-lt"/>
              </a:rPr>
              <a:t>I. File system configuration</a:t>
            </a:r>
            <a:endParaRPr lang="en-US" dirty="0">
              <a:latin typeface="+mn-lt"/>
            </a:endParaRPr>
          </a:p>
        </p:txBody>
      </p:sp>
      <p:sp>
        <p:nvSpPr>
          <p:cNvPr id="3" name="Content Placeholder 2"/>
          <p:cNvSpPr>
            <a:spLocks noGrp="1"/>
          </p:cNvSpPr>
          <p:nvPr>
            <p:ph idx="1"/>
          </p:nvPr>
        </p:nvSpPr>
        <p:spPr>
          <a:xfrm>
            <a:off x="838199" y="1643474"/>
            <a:ext cx="10601326" cy="4890676"/>
          </a:xfrm>
        </p:spPr>
        <p:txBody>
          <a:bodyPr>
            <a:normAutofit/>
          </a:bodyPr>
          <a:lstStyle/>
          <a:p>
            <a:pPr marL="0" indent="0">
              <a:buNone/>
            </a:pPr>
            <a:r>
              <a:rPr lang="vi-VN" sz="2400" dirty="0">
                <a:latin typeface="Arial" panose="020B0604020202020204" pitchFamily="34" charset="0"/>
                <a:cs typeface="Arial" panose="020B0604020202020204" pitchFamily="34" charset="0"/>
              </a:rPr>
              <a:t>6. LVM (Logical Volume Manager): </a:t>
            </a:r>
          </a:p>
          <a:p>
            <a:pPr marL="0" indent="0">
              <a:buNone/>
            </a:pPr>
            <a:r>
              <a:rPr lang="vi-VN" dirty="0">
                <a:latin typeface="Arial" panose="020B0604020202020204" pitchFamily="34" charset="0"/>
                <a:cs typeface="Arial" panose="020B0604020202020204" pitchFamily="34" charset="0"/>
              </a:rPr>
              <a:t>- </a:t>
            </a:r>
            <a:r>
              <a:rPr lang="vi-VN" b="1" dirty="0"/>
              <a:t>Logical Volumes</a:t>
            </a:r>
            <a:r>
              <a:rPr lang="vi-VN" dirty="0"/>
              <a:t>: Volume group được chia nhỏ thành nhiều logical volumes mỗi logical volume có tác dụng tương tự như partition có thể được dùng cho các mountpoint với các file system khác nhau.</a:t>
            </a:r>
          </a:p>
          <a:p>
            <a:pPr marL="0" indent="0">
              <a:buNone/>
            </a:pPr>
            <a:r>
              <a:rPr lang="vi-VN" sz="2400" dirty="0">
                <a:latin typeface="Arial" panose="020B0604020202020204" pitchFamily="34" charset="0"/>
                <a:cs typeface="Arial" panose="020B0604020202020204" pitchFamily="34" charset="0"/>
              </a:rPr>
              <a:t>- </a:t>
            </a:r>
            <a:r>
              <a:rPr lang="vi-VN" dirty="0"/>
              <a:t>Việc sử dụng LVM có tác dụng chính là ta có thể dễ dành thay đổi kích thước một logical volumes hoặc một volume group. LVM loại bỏ các khái niệm về partitions hay là disk mà thay vào đó đưa cho ta một central pool storage để làm việc.</a:t>
            </a:r>
          </a:p>
          <a:p>
            <a:pPr marL="0" indent="0">
              <a:buNone/>
            </a:pPr>
            <a:r>
              <a:rPr lang="vi-VN" sz="2400" dirty="0">
                <a:latin typeface="Arial" panose="020B0604020202020204" pitchFamily="34" charset="0"/>
                <a:cs typeface="Arial" panose="020B0604020202020204" pitchFamily="34" charset="0"/>
              </a:rPr>
              <a:t>- Lab chi tiết về LVM: </a:t>
            </a:r>
            <a:r>
              <a:rPr lang="en-US" sz="2400" dirty="0">
                <a:hlinkClick r:id="rId3"/>
              </a:rPr>
              <a:t>Ghi_chep_thuc_tap/linux_administration/file_system.md at main · dungad2k2/</a:t>
            </a:r>
            <a:r>
              <a:rPr lang="en-US" sz="2400" dirty="0" err="1">
                <a:hlinkClick r:id="rId3"/>
              </a:rPr>
              <a:t>Ghi_chep_thuc_tap</a:t>
            </a:r>
            <a:r>
              <a:rPr lang="en-US" sz="2400" dirty="0">
                <a:hlinkClick r:id="rId3"/>
              </a:rPr>
              <a:t> (github.com)</a:t>
            </a:r>
            <a:endParaRPr lang="vi-V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6676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II. User and Group Management</a:t>
            </a:r>
            <a:endParaRPr lang="en-US" dirty="0"/>
          </a:p>
        </p:txBody>
      </p:sp>
      <p:sp>
        <p:nvSpPr>
          <p:cNvPr id="3" name="Content Placeholder 2"/>
          <p:cNvSpPr>
            <a:spLocks noGrp="1"/>
          </p:cNvSpPr>
          <p:nvPr>
            <p:ph idx="1"/>
          </p:nvPr>
        </p:nvSpPr>
        <p:spPr>
          <a:xfrm>
            <a:off x="996462" y="1491517"/>
            <a:ext cx="8982807" cy="536920"/>
          </a:xfrm>
        </p:spPr>
        <p:txBody>
          <a:bodyPr>
            <a:normAutofit/>
          </a:bodyPr>
          <a:lstStyle/>
          <a:p>
            <a:pPr marL="514350" indent="-514350">
              <a:buAutoNum type="arabicPeriod"/>
            </a:pPr>
            <a:r>
              <a:rPr lang="vi-VN" sz="2600" dirty="0">
                <a:latin typeface="Arial" panose="020B0604020202020204" pitchFamily="34" charset="0"/>
                <a:cs typeface="Arial" panose="020B0604020202020204" pitchFamily="34" charset="0"/>
              </a:rPr>
              <a:t>Các loại user trong Linux: </a:t>
            </a:r>
          </a:p>
          <a:p>
            <a:pPr marL="514350" indent="-514350">
              <a:buAutoNum type="arabicPeriod"/>
            </a:pPr>
            <a:endParaRPr lang="vi-VN" sz="2600" dirty="0">
              <a:latin typeface="Arial" panose="020B0604020202020204" pitchFamily="34" charset="0"/>
              <a:cs typeface="Arial" panose="020B0604020202020204" pitchFamily="34" charset="0"/>
            </a:endParaRPr>
          </a:p>
        </p:txBody>
      </p:sp>
      <p:pic>
        <p:nvPicPr>
          <p:cNvPr id="1026" name="Picture 2" descr="Get root on Linux: learn the secret password – Sophos News" title="Ro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5747" y="2933641"/>
            <a:ext cx="2754561" cy="16523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ne User Avatar | User Profile Picture – Plugin WordPress | WordPress.org  tiếng Việ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2311" y="2842860"/>
            <a:ext cx="1743083" cy="174308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rvice – definition and characteristics of a service - www.howandwhat.ne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87398" y="2409092"/>
            <a:ext cx="2576146" cy="226763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65747" y="4985238"/>
            <a:ext cx="2754561" cy="369332"/>
          </a:xfrm>
          <a:prstGeom prst="rect">
            <a:avLst/>
          </a:prstGeom>
          <a:noFill/>
        </p:spPr>
        <p:txBody>
          <a:bodyPr wrap="square" rtlCol="0">
            <a:spAutoFit/>
          </a:bodyPr>
          <a:lstStyle/>
          <a:p>
            <a:pPr algn="ctr"/>
            <a:r>
              <a:rPr lang="vi-VN" dirty="0"/>
              <a:t>Root User</a:t>
            </a:r>
            <a:endParaRPr lang="en-US" dirty="0"/>
          </a:p>
        </p:txBody>
      </p:sp>
      <p:sp>
        <p:nvSpPr>
          <p:cNvPr id="6" name="TextBox 5"/>
          <p:cNvSpPr txBox="1"/>
          <p:nvPr/>
        </p:nvSpPr>
        <p:spPr>
          <a:xfrm>
            <a:off x="5532310" y="4923692"/>
            <a:ext cx="1743083" cy="369332"/>
          </a:xfrm>
          <a:prstGeom prst="rect">
            <a:avLst/>
          </a:prstGeom>
          <a:noFill/>
        </p:spPr>
        <p:txBody>
          <a:bodyPr wrap="square" rtlCol="0">
            <a:spAutoFit/>
          </a:bodyPr>
          <a:lstStyle/>
          <a:p>
            <a:pPr algn="ctr"/>
            <a:r>
              <a:rPr lang="vi-VN" dirty="0"/>
              <a:t>Standard</a:t>
            </a:r>
            <a:endParaRPr lang="en-US" dirty="0"/>
          </a:p>
        </p:txBody>
      </p:sp>
      <p:sp>
        <p:nvSpPr>
          <p:cNvPr id="8" name="TextBox 7"/>
          <p:cNvSpPr txBox="1"/>
          <p:nvPr/>
        </p:nvSpPr>
        <p:spPr>
          <a:xfrm>
            <a:off x="8587397" y="4923692"/>
            <a:ext cx="2605211" cy="369332"/>
          </a:xfrm>
          <a:prstGeom prst="rect">
            <a:avLst/>
          </a:prstGeom>
          <a:noFill/>
        </p:spPr>
        <p:txBody>
          <a:bodyPr wrap="square" rtlCol="0">
            <a:spAutoFit/>
          </a:bodyPr>
          <a:lstStyle/>
          <a:p>
            <a:pPr algn="ctr"/>
            <a:r>
              <a:rPr lang="vi-VN" dirty="0"/>
              <a:t>Service</a:t>
            </a:r>
            <a:endParaRPr lang="en-US" dirty="0"/>
          </a:p>
        </p:txBody>
      </p:sp>
    </p:spTree>
    <p:extLst>
      <p:ext uri="{BB962C8B-B14F-4D97-AF65-F5344CB8AC3E}">
        <p14:creationId xmlns:p14="http://schemas.microsoft.com/office/powerpoint/2010/main" val="1771695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II. User and Group Management</a:t>
            </a:r>
            <a:endParaRPr lang="en-US" dirty="0"/>
          </a:p>
        </p:txBody>
      </p:sp>
      <p:sp>
        <p:nvSpPr>
          <p:cNvPr id="3" name="Content Placeholder 2"/>
          <p:cNvSpPr>
            <a:spLocks noGrp="1"/>
          </p:cNvSpPr>
          <p:nvPr>
            <p:ph idx="1"/>
          </p:nvPr>
        </p:nvSpPr>
        <p:spPr>
          <a:xfrm>
            <a:off x="996462" y="1491516"/>
            <a:ext cx="10495084" cy="4117975"/>
          </a:xfrm>
        </p:spPr>
        <p:txBody>
          <a:bodyPr>
            <a:normAutofit/>
          </a:bodyPr>
          <a:lstStyle/>
          <a:p>
            <a:pPr marL="514350" indent="-514350">
              <a:buAutoNum type="arabicPeriod"/>
            </a:pPr>
            <a:r>
              <a:rPr lang="vi-VN" sz="2600" dirty="0">
                <a:latin typeface="Arial" panose="020B0604020202020204" pitchFamily="34" charset="0"/>
                <a:cs typeface="Arial" panose="020B0604020202020204" pitchFamily="34" charset="0"/>
              </a:rPr>
              <a:t>Các loại user trong Linux: </a:t>
            </a:r>
          </a:p>
          <a:p>
            <a:pPr>
              <a:buFontTx/>
              <a:buChar char="-"/>
            </a:pPr>
            <a:r>
              <a:rPr lang="vi-VN" sz="2600" dirty="0">
                <a:latin typeface="Arial" panose="020B0604020202020204" pitchFamily="34" charset="0"/>
                <a:cs typeface="Arial" panose="020B0604020202020204" pitchFamily="34" charset="0"/>
              </a:rPr>
              <a:t>Để chuyển login giữa các user ta sử dụng lệnh:</a:t>
            </a:r>
          </a:p>
          <a:p>
            <a:pPr marL="0" indent="0">
              <a:buNone/>
            </a:pPr>
            <a:r>
              <a:rPr lang="vi-VN" sz="2600" dirty="0">
                <a:latin typeface="Arial" panose="020B0604020202020204" pitchFamily="34" charset="0"/>
                <a:cs typeface="Arial" panose="020B0604020202020204" pitchFamily="34" charset="0"/>
              </a:rPr>
              <a:t>   ## </a:t>
            </a:r>
            <a:r>
              <a:rPr lang="vi-VN" sz="2600" b="1" dirty="0">
                <a:latin typeface="Arial" panose="020B0604020202020204" pitchFamily="34" charset="0"/>
                <a:cs typeface="Arial" panose="020B0604020202020204" pitchFamily="34" charset="0"/>
              </a:rPr>
              <a:t>su [username]</a:t>
            </a:r>
          </a:p>
          <a:p>
            <a:pPr>
              <a:buFontTx/>
              <a:buChar char="-"/>
            </a:pPr>
            <a:r>
              <a:rPr lang="vi-VN" sz="2600" dirty="0">
                <a:latin typeface="Arial" panose="020B0604020202020204" pitchFamily="34" charset="0"/>
                <a:cs typeface="Arial" panose="020B0604020202020204" pitchFamily="34" charset="0"/>
              </a:rPr>
              <a:t>Để chuyển về root ta sử dụng lệnh:</a:t>
            </a:r>
          </a:p>
          <a:p>
            <a:pPr marL="0" indent="0">
              <a:buNone/>
            </a:pPr>
            <a:r>
              <a:rPr lang="vi-VN" sz="2600" dirty="0">
                <a:latin typeface="Arial" panose="020B0604020202020204" pitchFamily="34" charset="0"/>
                <a:cs typeface="Arial" panose="020B0604020202020204" pitchFamily="34" charset="0"/>
              </a:rPr>
              <a:t>   ## </a:t>
            </a:r>
            <a:r>
              <a:rPr lang="vi-VN" sz="2600" b="1" dirty="0">
                <a:latin typeface="Arial" panose="020B0604020202020204" pitchFamily="34" charset="0"/>
                <a:cs typeface="Arial" panose="020B0604020202020204" pitchFamily="34" charset="0"/>
              </a:rPr>
              <a:t>su - </a:t>
            </a:r>
          </a:p>
        </p:txBody>
      </p:sp>
    </p:spTree>
    <p:extLst>
      <p:ext uri="{BB962C8B-B14F-4D97-AF65-F5344CB8AC3E}">
        <p14:creationId xmlns:p14="http://schemas.microsoft.com/office/powerpoint/2010/main" val="2668954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II. User and Group Management</a:t>
            </a:r>
            <a:endParaRPr lang="en-US" dirty="0"/>
          </a:p>
        </p:txBody>
      </p:sp>
      <p:sp>
        <p:nvSpPr>
          <p:cNvPr id="3" name="Content Placeholder 2"/>
          <p:cNvSpPr>
            <a:spLocks noGrp="1"/>
          </p:cNvSpPr>
          <p:nvPr>
            <p:ph idx="1"/>
          </p:nvPr>
        </p:nvSpPr>
        <p:spPr>
          <a:xfrm>
            <a:off x="996462" y="1491516"/>
            <a:ext cx="10495084" cy="4117975"/>
          </a:xfrm>
        </p:spPr>
        <p:txBody>
          <a:bodyPr>
            <a:normAutofit/>
          </a:bodyPr>
          <a:lstStyle/>
          <a:p>
            <a:pPr marL="0" indent="0">
              <a:buNone/>
            </a:pPr>
            <a:r>
              <a:rPr lang="vi-VN" sz="2600" dirty="0">
                <a:latin typeface="Arial" panose="020B0604020202020204" pitchFamily="34" charset="0"/>
                <a:cs typeface="Arial" panose="020B0604020202020204" pitchFamily="34" charset="0"/>
              </a:rPr>
              <a:t>2. Câu lệnh sudo: </a:t>
            </a:r>
          </a:p>
          <a:p>
            <a:pPr>
              <a:buFontTx/>
              <a:buChar char="-"/>
            </a:pPr>
            <a:r>
              <a:rPr lang="vi-VN" sz="2600" dirty="0">
                <a:latin typeface="Arial" panose="020B0604020202020204" pitchFamily="34" charset="0"/>
                <a:cs typeface="Arial" panose="020B0604020202020204" pitchFamily="34" charset="0"/>
              </a:rPr>
              <a:t>Lệnh </a:t>
            </a:r>
            <a:r>
              <a:rPr lang="vi-VN" sz="2600" b="1" dirty="0">
                <a:latin typeface="Arial" panose="020B0604020202020204" pitchFamily="34" charset="0"/>
                <a:cs typeface="Arial" panose="020B0604020202020204" pitchFamily="34" charset="0"/>
              </a:rPr>
              <a:t>sudo</a:t>
            </a:r>
            <a:r>
              <a:rPr lang="vi-VN" sz="2600" dirty="0">
                <a:latin typeface="Arial" panose="020B0604020202020204" pitchFamily="34" charset="0"/>
                <a:cs typeface="Arial" panose="020B0604020202020204" pitchFamily="34" charset="0"/>
              </a:rPr>
              <a:t> cấp quyền </a:t>
            </a:r>
            <a:r>
              <a:rPr lang="en-US" dirty="0" err="1"/>
              <a:t>cho</a:t>
            </a:r>
            <a:r>
              <a:rPr lang="en-US" dirty="0"/>
              <a:t> user </a:t>
            </a:r>
            <a:r>
              <a:rPr lang="en-US" dirty="0" err="1"/>
              <a:t>mà</a:t>
            </a:r>
            <a:r>
              <a:rPr lang="en-US" dirty="0"/>
              <a:t> </a:t>
            </a:r>
            <a:r>
              <a:rPr lang="en-US" dirty="0" err="1"/>
              <a:t>không</a:t>
            </a:r>
            <a:r>
              <a:rPr lang="en-US" dirty="0"/>
              <a:t> </a:t>
            </a:r>
            <a:r>
              <a:rPr lang="en-US" dirty="0" err="1"/>
              <a:t>phải</a:t>
            </a:r>
            <a:r>
              <a:rPr lang="en-US" dirty="0"/>
              <a:t> </a:t>
            </a:r>
            <a:r>
              <a:rPr lang="en-US" dirty="0" err="1"/>
              <a:t>là</a:t>
            </a:r>
            <a:r>
              <a:rPr lang="en-US" dirty="0"/>
              <a:t> root </a:t>
            </a:r>
            <a:r>
              <a:rPr lang="en-US" dirty="0" err="1"/>
              <a:t>để</a:t>
            </a:r>
            <a:r>
              <a:rPr lang="en-US" dirty="0"/>
              <a:t> </a:t>
            </a:r>
            <a:r>
              <a:rPr lang="en-US" dirty="0" err="1"/>
              <a:t>có</a:t>
            </a:r>
            <a:r>
              <a:rPr lang="en-US" dirty="0"/>
              <a:t> </a:t>
            </a:r>
            <a:r>
              <a:rPr lang="en-US" dirty="0" err="1"/>
              <a:t>thể</a:t>
            </a:r>
            <a:r>
              <a:rPr lang="en-US" dirty="0"/>
              <a:t> </a:t>
            </a:r>
            <a:r>
              <a:rPr lang="en-US" dirty="0" err="1"/>
              <a:t>chỉnh</a:t>
            </a:r>
            <a:r>
              <a:rPr lang="en-US" dirty="0"/>
              <a:t> </a:t>
            </a:r>
            <a:r>
              <a:rPr lang="en-US" dirty="0" err="1"/>
              <a:t>sửa</a:t>
            </a:r>
            <a:r>
              <a:rPr lang="en-US" dirty="0"/>
              <a:t> file </a:t>
            </a:r>
            <a:r>
              <a:rPr lang="en-US" dirty="0" err="1"/>
              <a:t>hoặc</a:t>
            </a:r>
            <a:r>
              <a:rPr lang="en-US" dirty="0"/>
              <a:t> </a:t>
            </a:r>
            <a:r>
              <a:rPr lang="en-US" dirty="0" err="1"/>
              <a:t>cài</a:t>
            </a:r>
            <a:r>
              <a:rPr lang="en-US" dirty="0"/>
              <a:t> </a:t>
            </a:r>
            <a:r>
              <a:rPr lang="en-US" dirty="0" err="1"/>
              <a:t>đặt</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vào</a:t>
            </a:r>
            <a:r>
              <a:rPr lang="en-US" dirty="0"/>
              <a:t> </a:t>
            </a:r>
            <a:r>
              <a:rPr lang="en-US" dirty="0" err="1"/>
              <a:t>hệ</a:t>
            </a:r>
            <a:r>
              <a:rPr lang="en-US" dirty="0"/>
              <a:t> </a:t>
            </a:r>
            <a:r>
              <a:rPr lang="vi-VN" dirty="0"/>
              <a:t>thống.</a:t>
            </a:r>
          </a:p>
          <a:p>
            <a:pPr>
              <a:buFontTx/>
              <a:buChar char="-"/>
            </a:pPr>
            <a:r>
              <a:rPr lang="vi-VN" dirty="0"/>
              <a:t>Các quyền được cấp cho câu lệnh sudo được lưu ở file </a:t>
            </a:r>
            <a:r>
              <a:rPr lang="vi-VN" i="1" dirty="0"/>
              <a:t>/etc/sudoers</a:t>
            </a:r>
            <a:r>
              <a:rPr lang="vi-VN" dirty="0"/>
              <a:t> </a:t>
            </a:r>
            <a:r>
              <a:rPr lang="vi-VN" i="1" dirty="0"/>
              <a:t>. </a:t>
            </a:r>
            <a:r>
              <a:rPr lang="vi-VN" dirty="0"/>
              <a:t>Do đó để chỉnh sửa các quyền được cấp cho câu lệnh sudo ta chỉ việc modify lại file </a:t>
            </a:r>
            <a:r>
              <a:rPr lang="vi-VN" i="1" dirty="0"/>
              <a:t>sudoers. </a:t>
            </a:r>
            <a:endParaRPr lang="vi-VN" sz="2600" dirty="0">
              <a:latin typeface="Arial" panose="020B0604020202020204" pitchFamily="34" charset="0"/>
              <a:cs typeface="Arial" panose="020B0604020202020204" pitchFamily="34" charset="0"/>
            </a:endParaRPr>
          </a:p>
          <a:p>
            <a:pPr>
              <a:buFontTx/>
              <a:buChar char="-"/>
            </a:pPr>
            <a:r>
              <a:rPr lang="vi-VN" sz="2600" dirty="0">
                <a:latin typeface="Arial" panose="020B0604020202020204" pitchFamily="34" charset="0"/>
                <a:cs typeface="Arial" panose="020B0604020202020204" pitchFamily="34" charset="0"/>
              </a:rPr>
              <a:t>Ngoài sửa trực tiếp </a:t>
            </a:r>
            <a:r>
              <a:rPr lang="en-US" dirty="0"/>
              <a:t>ta </a:t>
            </a:r>
            <a:r>
              <a:rPr lang="en-US" dirty="0" err="1"/>
              <a:t>còn</a:t>
            </a:r>
            <a:r>
              <a:rPr lang="en-US" dirty="0"/>
              <a:t> </a:t>
            </a:r>
            <a:r>
              <a:rPr lang="en-US" dirty="0" err="1"/>
              <a:t>có</a:t>
            </a:r>
            <a:r>
              <a:rPr lang="en-US" dirty="0"/>
              <a:t> </a:t>
            </a:r>
            <a:r>
              <a:rPr lang="en-US" dirty="0" err="1"/>
              <a:t>cách</a:t>
            </a:r>
            <a:r>
              <a:rPr lang="en-US" dirty="0"/>
              <a:t> </a:t>
            </a:r>
            <a:r>
              <a:rPr lang="en-US" dirty="0" err="1"/>
              <a:t>khác</a:t>
            </a:r>
            <a:r>
              <a:rPr lang="en-US" dirty="0"/>
              <a:t> </a:t>
            </a:r>
            <a:r>
              <a:rPr lang="en-US" dirty="0" err="1"/>
              <a:t>để</a:t>
            </a:r>
            <a:r>
              <a:rPr lang="en-US" dirty="0"/>
              <a:t> modify file</a:t>
            </a:r>
            <a:r>
              <a:rPr lang="vi-VN" dirty="0"/>
              <a:t> </a:t>
            </a:r>
            <a:r>
              <a:rPr lang="vi-VN" i="1" dirty="0"/>
              <a:t>sudoers </a:t>
            </a:r>
            <a:r>
              <a:rPr lang="vi-VN" dirty="0"/>
              <a:t>bằng câu lệnh: </a:t>
            </a:r>
          </a:p>
          <a:p>
            <a:pPr marL="0" indent="0">
              <a:buNone/>
            </a:pPr>
            <a:r>
              <a:rPr lang="vi-VN" dirty="0"/>
              <a:t>  ##</a:t>
            </a:r>
            <a:r>
              <a:rPr lang="vi-VN" b="1" dirty="0"/>
              <a:t>visudo</a:t>
            </a:r>
            <a:r>
              <a:rPr lang="vi-VN" dirty="0"/>
              <a:t> </a:t>
            </a:r>
          </a:p>
        </p:txBody>
      </p:sp>
    </p:spTree>
    <p:extLst>
      <p:ext uri="{BB962C8B-B14F-4D97-AF65-F5344CB8AC3E}">
        <p14:creationId xmlns:p14="http://schemas.microsoft.com/office/powerpoint/2010/main" val="1503756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II. User and Group Management</a:t>
            </a:r>
            <a:endParaRPr lang="en-US" dirty="0"/>
          </a:p>
        </p:txBody>
      </p:sp>
      <p:sp>
        <p:nvSpPr>
          <p:cNvPr id="3" name="Content Placeholder 2"/>
          <p:cNvSpPr>
            <a:spLocks noGrp="1"/>
          </p:cNvSpPr>
          <p:nvPr>
            <p:ph idx="1"/>
          </p:nvPr>
        </p:nvSpPr>
        <p:spPr>
          <a:xfrm>
            <a:off x="996462" y="1491516"/>
            <a:ext cx="10495084" cy="5366484"/>
          </a:xfrm>
        </p:spPr>
        <p:txBody>
          <a:bodyPr>
            <a:normAutofit/>
          </a:bodyPr>
          <a:lstStyle/>
          <a:p>
            <a:pPr marL="0" indent="0">
              <a:buNone/>
            </a:pPr>
            <a:r>
              <a:rPr lang="vi-VN" sz="2600" dirty="0">
                <a:latin typeface="Arial" panose="020B0604020202020204" pitchFamily="34" charset="0"/>
                <a:cs typeface="Arial" panose="020B0604020202020204" pitchFamily="34" charset="0"/>
              </a:rPr>
              <a:t>2. Câu lệnh sudo: </a:t>
            </a:r>
          </a:p>
          <a:p>
            <a:pPr marL="0" indent="0">
              <a:buNone/>
            </a:pPr>
            <a:endParaRPr lang="vi-VN" sz="26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838200" y="2306197"/>
            <a:ext cx="10207993" cy="679694"/>
          </a:xfrm>
          <a:prstGeom prst="rect">
            <a:avLst/>
          </a:prstGeom>
        </p:spPr>
      </p:pic>
      <p:sp>
        <p:nvSpPr>
          <p:cNvPr id="6" name="TextBox 5"/>
          <p:cNvSpPr txBox="1"/>
          <p:nvPr/>
        </p:nvSpPr>
        <p:spPr>
          <a:xfrm>
            <a:off x="838200" y="3742950"/>
            <a:ext cx="11353800" cy="2092881"/>
          </a:xfrm>
          <a:prstGeom prst="rect">
            <a:avLst/>
          </a:prstGeom>
          <a:noFill/>
        </p:spPr>
        <p:txBody>
          <a:bodyPr wrap="square" rtlCol="0">
            <a:spAutoFit/>
          </a:bodyPr>
          <a:lstStyle/>
          <a:p>
            <a:pPr marL="457200" indent="-457200">
              <a:buFontTx/>
              <a:buChar char="-"/>
            </a:pPr>
            <a:r>
              <a:rPr lang="vi-VN" sz="2600" dirty="0"/>
              <a:t>Defaults env_reset: reset lại môi trường terminal để loại bỏ bất kỳ biến môi trường nào.</a:t>
            </a:r>
          </a:p>
          <a:p>
            <a:pPr marL="457200" indent="-457200">
              <a:buFontTx/>
              <a:buChar char="-"/>
            </a:pPr>
            <a:r>
              <a:rPr lang="vi-VN" sz="2600" dirty="0"/>
              <a:t>Defaults mail_badpass: báo cho root user những lần thử mật khẩu sai.</a:t>
            </a:r>
          </a:p>
          <a:p>
            <a:pPr marL="457200" indent="-457200">
              <a:buFontTx/>
              <a:buChar char="-"/>
            </a:pPr>
            <a:r>
              <a:rPr lang="vi-VN" sz="2600" dirty="0"/>
              <a:t>Defaults secure_path: là những biến PATH được dùng cho sudo, ngăn chặn việc sử dụng các user’s PATH (có thể gây hại).</a:t>
            </a:r>
            <a:endParaRPr lang="en-US" sz="2600" dirty="0"/>
          </a:p>
        </p:txBody>
      </p:sp>
    </p:spTree>
    <p:extLst>
      <p:ext uri="{BB962C8B-B14F-4D97-AF65-F5344CB8AC3E}">
        <p14:creationId xmlns:p14="http://schemas.microsoft.com/office/powerpoint/2010/main" val="571134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II. User and Group Management</a:t>
            </a:r>
            <a:endParaRPr lang="en-US" dirty="0"/>
          </a:p>
        </p:txBody>
      </p:sp>
      <p:sp>
        <p:nvSpPr>
          <p:cNvPr id="3" name="Content Placeholder 2"/>
          <p:cNvSpPr>
            <a:spLocks noGrp="1"/>
          </p:cNvSpPr>
          <p:nvPr>
            <p:ph idx="1"/>
          </p:nvPr>
        </p:nvSpPr>
        <p:spPr>
          <a:xfrm>
            <a:off x="996462" y="1491516"/>
            <a:ext cx="10495084" cy="5366484"/>
          </a:xfrm>
        </p:spPr>
        <p:txBody>
          <a:bodyPr>
            <a:normAutofit/>
          </a:bodyPr>
          <a:lstStyle/>
          <a:p>
            <a:pPr marL="0" indent="0">
              <a:buNone/>
            </a:pPr>
            <a:r>
              <a:rPr lang="vi-VN" sz="2600" dirty="0">
                <a:latin typeface="Arial" panose="020B0604020202020204" pitchFamily="34" charset="0"/>
                <a:cs typeface="Arial" panose="020B0604020202020204" pitchFamily="34" charset="0"/>
              </a:rPr>
              <a:t>2. Câu lệnh sudo: </a:t>
            </a:r>
          </a:p>
          <a:p>
            <a:pPr marL="0" indent="0">
              <a:buNone/>
            </a:pPr>
            <a:endParaRPr lang="vi-VN" sz="2600" dirty="0">
              <a:latin typeface="Arial" panose="020B0604020202020204" pitchFamily="34" charset="0"/>
              <a:cs typeface="Arial" panose="020B0604020202020204" pitchFamily="34" charset="0"/>
            </a:endParaRPr>
          </a:p>
        </p:txBody>
      </p:sp>
      <p:sp>
        <p:nvSpPr>
          <p:cNvPr id="6" name="TextBox 5"/>
          <p:cNvSpPr txBox="1"/>
          <p:nvPr/>
        </p:nvSpPr>
        <p:spPr>
          <a:xfrm>
            <a:off x="838200" y="3742950"/>
            <a:ext cx="11353800" cy="2677656"/>
          </a:xfrm>
          <a:prstGeom prst="rect">
            <a:avLst/>
          </a:prstGeom>
          <a:noFill/>
        </p:spPr>
        <p:txBody>
          <a:bodyPr wrap="square" rtlCol="0">
            <a:spAutoFit/>
          </a:bodyPr>
          <a:lstStyle/>
          <a:p>
            <a:pPr marL="457200" indent="-457200">
              <a:buFontTx/>
              <a:buChar char="-"/>
            </a:pPr>
            <a:r>
              <a:rPr lang="vi-VN" sz="2400" dirty="0"/>
              <a:t>Đây là những quyền sudo được cấp cho các user: </a:t>
            </a:r>
          </a:p>
          <a:p>
            <a:r>
              <a:rPr lang="vi-VN" sz="2400" dirty="0"/>
              <a:t>+   Trường đầu tiên là username (root hay là buidung)</a:t>
            </a:r>
          </a:p>
          <a:p>
            <a:r>
              <a:rPr lang="vi-VN" sz="2400" dirty="0"/>
              <a:t>+   ALL đầu tiên nghĩa là luật này được áp dụng cho tất cả các hosts.</a:t>
            </a:r>
          </a:p>
          <a:p>
            <a:r>
              <a:rPr lang="vi-VN" sz="2400" dirty="0"/>
              <a:t>+   ALL thứ hai nghĩa là root có thể được sử dụng command như tất các user.</a:t>
            </a:r>
          </a:p>
          <a:p>
            <a:r>
              <a:rPr lang="vi-VN" sz="2400" dirty="0"/>
              <a:t>+   ALL thứ ba nghĩa là root có thể được sử dụng command như tất cả các group.</a:t>
            </a:r>
          </a:p>
          <a:p>
            <a:r>
              <a:rPr lang="vi-VN" sz="2400" dirty="0"/>
              <a:t>+   ALL thứ tư nghĩa là luật được áp dụng cho tất cả các command.</a:t>
            </a:r>
          </a:p>
          <a:p>
            <a:r>
              <a:rPr lang="vi-VN" sz="2400" dirty="0"/>
              <a:t>+   Rule có</a:t>
            </a:r>
            <a:r>
              <a:rPr lang="vi-VN" sz="2400" b="1" dirty="0"/>
              <a:t> % </a:t>
            </a:r>
            <a:r>
              <a:rPr lang="vi-VN" sz="2400" dirty="0"/>
              <a:t>ở đầu là luật được áp dụng cho group. </a:t>
            </a:r>
            <a:endParaRPr lang="vi-VN" sz="2400" b="1" dirty="0"/>
          </a:p>
        </p:txBody>
      </p:sp>
      <p:pic>
        <p:nvPicPr>
          <p:cNvPr id="7" name="Picture 6"/>
          <p:cNvPicPr>
            <a:picLocks noChangeAspect="1"/>
          </p:cNvPicPr>
          <p:nvPr/>
        </p:nvPicPr>
        <p:blipFill>
          <a:blip r:embed="rId2"/>
          <a:stretch>
            <a:fillRect/>
          </a:stretch>
        </p:blipFill>
        <p:spPr>
          <a:xfrm>
            <a:off x="1508977" y="2044411"/>
            <a:ext cx="8409623" cy="1542851"/>
          </a:xfrm>
          <a:prstGeom prst="rect">
            <a:avLst/>
          </a:prstGeom>
        </p:spPr>
      </p:pic>
    </p:spTree>
    <p:extLst>
      <p:ext uri="{BB962C8B-B14F-4D97-AF65-F5344CB8AC3E}">
        <p14:creationId xmlns:p14="http://schemas.microsoft.com/office/powerpoint/2010/main" val="4011376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II. User and Group Management</a:t>
            </a:r>
            <a:endParaRPr lang="en-US" dirty="0"/>
          </a:p>
        </p:txBody>
      </p:sp>
      <p:sp>
        <p:nvSpPr>
          <p:cNvPr id="3" name="Content Placeholder 2"/>
          <p:cNvSpPr>
            <a:spLocks noGrp="1"/>
          </p:cNvSpPr>
          <p:nvPr>
            <p:ph idx="1"/>
          </p:nvPr>
        </p:nvSpPr>
        <p:spPr>
          <a:xfrm>
            <a:off x="996462" y="1491516"/>
            <a:ext cx="10495084" cy="5366484"/>
          </a:xfrm>
        </p:spPr>
        <p:txBody>
          <a:bodyPr>
            <a:normAutofit/>
          </a:bodyPr>
          <a:lstStyle/>
          <a:p>
            <a:pPr marL="0" indent="0">
              <a:buNone/>
            </a:pPr>
            <a:r>
              <a:rPr lang="vi-VN" sz="2600" dirty="0">
                <a:latin typeface="Arial" panose="020B0604020202020204" pitchFamily="34" charset="0"/>
                <a:cs typeface="Arial" panose="020B0604020202020204" pitchFamily="34" charset="0"/>
              </a:rPr>
              <a:t>2. Câu lệnh sudo: </a:t>
            </a:r>
          </a:p>
          <a:p>
            <a:pPr marL="0" indent="0">
              <a:buNone/>
            </a:pPr>
            <a:endParaRPr lang="vi-VN" sz="2600" dirty="0">
              <a:latin typeface="Arial" panose="020B0604020202020204" pitchFamily="34" charset="0"/>
              <a:cs typeface="Arial" panose="020B0604020202020204" pitchFamily="34" charset="0"/>
            </a:endParaRPr>
          </a:p>
        </p:txBody>
      </p:sp>
      <p:sp>
        <p:nvSpPr>
          <p:cNvPr id="6" name="TextBox 5"/>
          <p:cNvSpPr txBox="1"/>
          <p:nvPr/>
        </p:nvSpPr>
        <p:spPr>
          <a:xfrm>
            <a:off x="838200" y="3742950"/>
            <a:ext cx="11353800" cy="2677656"/>
          </a:xfrm>
          <a:prstGeom prst="rect">
            <a:avLst/>
          </a:prstGeom>
          <a:noFill/>
        </p:spPr>
        <p:txBody>
          <a:bodyPr wrap="square" rtlCol="0">
            <a:spAutoFit/>
          </a:bodyPr>
          <a:lstStyle/>
          <a:p>
            <a:pPr marL="457200" indent="-457200">
              <a:buFontTx/>
              <a:buChar char="-"/>
            </a:pPr>
            <a:r>
              <a:rPr lang="vi-VN" sz="2400" dirty="0"/>
              <a:t>Đây là những quyền sudo được cấp cho các user: </a:t>
            </a:r>
          </a:p>
          <a:p>
            <a:r>
              <a:rPr lang="vi-VN" sz="2400" dirty="0"/>
              <a:t>+ Trường đầu tiên là username (root hay là buidung)</a:t>
            </a:r>
          </a:p>
          <a:p>
            <a:r>
              <a:rPr lang="vi-VN" sz="2400" dirty="0"/>
              <a:t>+ ALL đầu tiên nghĩa là luật này được áp dụng cho tất cả các hosts.</a:t>
            </a:r>
          </a:p>
          <a:p>
            <a:r>
              <a:rPr lang="vi-VN" sz="2400" dirty="0"/>
              <a:t>+ ALL thứ hai nghĩa là root có thể được sử dụng command như tất các user.</a:t>
            </a:r>
          </a:p>
          <a:p>
            <a:r>
              <a:rPr lang="vi-VN" sz="2400" dirty="0"/>
              <a:t>+ ALL thứ ba nghĩa là root có thể được sử dụng command như tất cả các group.</a:t>
            </a:r>
          </a:p>
          <a:p>
            <a:r>
              <a:rPr lang="vi-VN" sz="2400" dirty="0"/>
              <a:t>+ ALL thứ tư nghĩa là luật được áp dụng cho tất cả các command.</a:t>
            </a:r>
          </a:p>
          <a:p>
            <a:r>
              <a:rPr lang="vi-VN" sz="2400" dirty="0"/>
              <a:t>+ Rule có</a:t>
            </a:r>
            <a:r>
              <a:rPr lang="vi-VN" sz="2400" b="1" dirty="0"/>
              <a:t> % </a:t>
            </a:r>
            <a:r>
              <a:rPr lang="vi-VN" sz="2400" dirty="0"/>
              <a:t>ở đầu là luật được áp dụng cho group. </a:t>
            </a:r>
            <a:endParaRPr lang="vi-VN" sz="2400" b="1" dirty="0"/>
          </a:p>
        </p:txBody>
      </p:sp>
      <p:pic>
        <p:nvPicPr>
          <p:cNvPr id="7" name="Picture 6"/>
          <p:cNvPicPr>
            <a:picLocks noChangeAspect="1"/>
          </p:cNvPicPr>
          <p:nvPr/>
        </p:nvPicPr>
        <p:blipFill>
          <a:blip r:embed="rId2"/>
          <a:stretch>
            <a:fillRect/>
          </a:stretch>
        </p:blipFill>
        <p:spPr>
          <a:xfrm>
            <a:off x="1508977" y="2044411"/>
            <a:ext cx="8409623" cy="1542851"/>
          </a:xfrm>
          <a:prstGeom prst="rect">
            <a:avLst/>
          </a:prstGeom>
        </p:spPr>
      </p:pic>
    </p:spTree>
    <p:extLst>
      <p:ext uri="{BB962C8B-B14F-4D97-AF65-F5344CB8AC3E}">
        <p14:creationId xmlns:p14="http://schemas.microsoft.com/office/powerpoint/2010/main" val="864443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mn-lt"/>
              </a:rPr>
              <a:t>I. File system configuration</a:t>
            </a:r>
            <a:endParaRPr lang="en-US" dirty="0">
              <a:latin typeface="+mn-lt"/>
            </a:endParaRPr>
          </a:p>
        </p:txBody>
      </p:sp>
      <p:sp>
        <p:nvSpPr>
          <p:cNvPr id="3" name="Content Placeholder 2"/>
          <p:cNvSpPr>
            <a:spLocks noGrp="1"/>
          </p:cNvSpPr>
          <p:nvPr>
            <p:ph idx="1"/>
          </p:nvPr>
        </p:nvSpPr>
        <p:spPr>
          <a:xfrm>
            <a:off x="838199" y="1825625"/>
            <a:ext cx="11229975" cy="4279900"/>
          </a:xfrm>
        </p:spPr>
        <p:txBody>
          <a:bodyPr>
            <a:normAutofit/>
          </a:bodyPr>
          <a:lstStyle/>
          <a:p>
            <a:pPr marL="0" indent="0">
              <a:buNone/>
            </a:pPr>
            <a:r>
              <a:rPr lang="vi-VN" dirty="0"/>
              <a:t>2. Các loại file system:</a:t>
            </a:r>
          </a:p>
          <a:p>
            <a:pPr>
              <a:buFontTx/>
              <a:buChar char="-"/>
            </a:pPr>
            <a:r>
              <a:rPr lang="vi-VN" b="1" dirty="0"/>
              <a:t>FAT</a:t>
            </a:r>
            <a:r>
              <a:rPr lang="vi-VN" dirty="0"/>
              <a:t> (File Allocation Table): là một loại filesystem phù hợp với nhiều loại điều hành khác nhau(window, linux, MacOS,..), được sử dụng khi cần giữ sự linh hoạt khi thay đổi giữa các hệ điều hành khác nhau.</a:t>
            </a:r>
          </a:p>
          <a:p>
            <a:pPr marL="0" indent="0">
              <a:buNone/>
            </a:pPr>
            <a:r>
              <a:rPr lang="vi-VN" b="1" dirty="0"/>
              <a:t>- XFS</a:t>
            </a:r>
            <a:r>
              <a:rPr lang="vi-VN" dirty="0"/>
              <a:t> : là một hệ thống tệp được thiết kế và phát triển chủ yếu trên hệ điều hành linux. XFS thường được tối ưu hóa để xử lý các tập tin lớn, sử dụng cơ chế journaling để đảm bảo tính nhất quán dữ liệu, giúp hệ thống phục hồi nhanh chóng sau khi xảy ra sự cố</a:t>
            </a:r>
          </a:p>
          <a:p>
            <a:pPr marL="0" indent="0">
              <a:buNone/>
            </a:pPr>
            <a:endParaRPr lang="en-US" dirty="0"/>
          </a:p>
        </p:txBody>
      </p:sp>
    </p:spTree>
    <p:extLst>
      <p:ext uri="{BB962C8B-B14F-4D97-AF65-F5344CB8AC3E}">
        <p14:creationId xmlns:p14="http://schemas.microsoft.com/office/powerpoint/2010/main" val="18706865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II. User and Group Management</a:t>
            </a:r>
            <a:endParaRPr lang="en-US" dirty="0"/>
          </a:p>
        </p:txBody>
      </p:sp>
      <p:sp>
        <p:nvSpPr>
          <p:cNvPr id="3" name="Content Placeholder 2"/>
          <p:cNvSpPr>
            <a:spLocks noGrp="1"/>
          </p:cNvSpPr>
          <p:nvPr>
            <p:ph idx="1"/>
          </p:nvPr>
        </p:nvSpPr>
        <p:spPr>
          <a:xfrm>
            <a:off x="996462" y="1491516"/>
            <a:ext cx="10495084" cy="5366484"/>
          </a:xfrm>
        </p:spPr>
        <p:txBody>
          <a:bodyPr>
            <a:normAutofit/>
          </a:bodyPr>
          <a:lstStyle/>
          <a:p>
            <a:pPr marL="0" indent="0">
              <a:buNone/>
            </a:pPr>
            <a:r>
              <a:rPr lang="vi-VN" sz="2600" dirty="0">
                <a:latin typeface="Arial" panose="020B0604020202020204" pitchFamily="34" charset="0"/>
                <a:cs typeface="Arial" panose="020B0604020202020204" pitchFamily="34" charset="0"/>
              </a:rPr>
              <a:t>2. Câu lệnh sudo: </a:t>
            </a:r>
          </a:p>
          <a:p>
            <a:pPr marL="0" indent="0">
              <a:buNone/>
            </a:pPr>
            <a:endParaRPr lang="vi-VN" sz="2600" dirty="0">
              <a:latin typeface="Arial" panose="020B0604020202020204" pitchFamily="34" charset="0"/>
              <a:cs typeface="Arial" panose="020B0604020202020204" pitchFamily="34" charset="0"/>
            </a:endParaRPr>
          </a:p>
        </p:txBody>
      </p:sp>
      <p:sp>
        <p:nvSpPr>
          <p:cNvPr id="6" name="TextBox 5"/>
          <p:cNvSpPr txBox="1"/>
          <p:nvPr/>
        </p:nvSpPr>
        <p:spPr>
          <a:xfrm>
            <a:off x="838200" y="3742950"/>
            <a:ext cx="11353800" cy="1200329"/>
          </a:xfrm>
          <a:prstGeom prst="rect">
            <a:avLst/>
          </a:prstGeom>
          <a:noFill/>
        </p:spPr>
        <p:txBody>
          <a:bodyPr wrap="square" rtlCol="0">
            <a:spAutoFit/>
          </a:bodyPr>
          <a:lstStyle/>
          <a:p>
            <a:pPr marL="457200" indent="-457200">
              <a:buFontTx/>
              <a:buChar char="-"/>
            </a:pPr>
            <a:r>
              <a:rPr lang="vi-VN" sz="2400" dirty="0"/>
              <a:t>Ngoài ra để cấu hình thêm các quyền khác ta có thể tạo một file cấu hình trong thư mục </a:t>
            </a:r>
            <a:r>
              <a:rPr lang="vi-VN" sz="2400" i="1" dirty="0"/>
              <a:t>sudoers.d</a:t>
            </a:r>
            <a:r>
              <a:rPr lang="vi-VN" sz="2400" dirty="0"/>
              <a:t> , việc uncomment câu lệnh trên sẽ khiến cho các rule được thiết lập trong các file của thư mục sẽ được sourced và applied. </a:t>
            </a:r>
          </a:p>
        </p:txBody>
      </p:sp>
      <p:pic>
        <p:nvPicPr>
          <p:cNvPr id="4" name="Picture 3"/>
          <p:cNvPicPr>
            <a:picLocks noChangeAspect="1"/>
          </p:cNvPicPr>
          <p:nvPr/>
        </p:nvPicPr>
        <p:blipFill>
          <a:blip r:embed="rId2"/>
          <a:stretch>
            <a:fillRect/>
          </a:stretch>
        </p:blipFill>
        <p:spPr>
          <a:xfrm>
            <a:off x="996461" y="2188341"/>
            <a:ext cx="10093547" cy="794010"/>
          </a:xfrm>
          <a:prstGeom prst="rect">
            <a:avLst/>
          </a:prstGeom>
        </p:spPr>
      </p:pic>
    </p:spTree>
    <p:extLst>
      <p:ext uri="{BB962C8B-B14F-4D97-AF65-F5344CB8AC3E}">
        <p14:creationId xmlns:p14="http://schemas.microsoft.com/office/powerpoint/2010/main" val="10313965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II. User and Group Management</a:t>
            </a:r>
            <a:endParaRPr lang="en-US" dirty="0"/>
          </a:p>
        </p:txBody>
      </p:sp>
      <p:sp>
        <p:nvSpPr>
          <p:cNvPr id="3" name="Content Placeholder 2"/>
          <p:cNvSpPr>
            <a:spLocks noGrp="1"/>
          </p:cNvSpPr>
          <p:nvPr>
            <p:ph idx="1"/>
          </p:nvPr>
        </p:nvSpPr>
        <p:spPr>
          <a:xfrm>
            <a:off x="996462" y="1491516"/>
            <a:ext cx="10495084" cy="5366484"/>
          </a:xfrm>
        </p:spPr>
        <p:txBody>
          <a:bodyPr>
            <a:normAutofit/>
          </a:bodyPr>
          <a:lstStyle/>
          <a:p>
            <a:pPr marL="0" indent="0">
              <a:buNone/>
            </a:pPr>
            <a:r>
              <a:rPr lang="vi-VN" sz="2600" dirty="0">
                <a:latin typeface="Arial" panose="020B0604020202020204" pitchFamily="34" charset="0"/>
                <a:cs typeface="Arial" panose="020B0604020202020204" pitchFamily="34" charset="0"/>
              </a:rPr>
              <a:t>2. Câu lệnh sudo: </a:t>
            </a:r>
          </a:p>
          <a:p>
            <a:pPr marL="0" indent="0">
              <a:buNone/>
            </a:pPr>
            <a:endParaRPr lang="vi-VN" sz="2600" dirty="0">
              <a:latin typeface="Arial" panose="020B0604020202020204" pitchFamily="34" charset="0"/>
              <a:cs typeface="Arial" panose="020B0604020202020204" pitchFamily="34" charset="0"/>
            </a:endParaRPr>
          </a:p>
        </p:txBody>
      </p:sp>
      <p:sp>
        <p:nvSpPr>
          <p:cNvPr id="6" name="TextBox 5"/>
          <p:cNvSpPr txBox="1"/>
          <p:nvPr/>
        </p:nvSpPr>
        <p:spPr>
          <a:xfrm>
            <a:off x="838200" y="3742950"/>
            <a:ext cx="11353800" cy="1200329"/>
          </a:xfrm>
          <a:prstGeom prst="rect">
            <a:avLst/>
          </a:prstGeom>
          <a:noFill/>
        </p:spPr>
        <p:txBody>
          <a:bodyPr wrap="square" rtlCol="0">
            <a:spAutoFit/>
          </a:bodyPr>
          <a:lstStyle/>
          <a:p>
            <a:pPr marL="457200" indent="-457200">
              <a:buFontTx/>
              <a:buChar char="-"/>
            </a:pPr>
            <a:r>
              <a:rPr lang="vi-VN" sz="2400" dirty="0"/>
              <a:t>Ngoài ra để cấu hình thêm các quyền khác ta có thể tạo một file cấu hình trong thư mục </a:t>
            </a:r>
            <a:r>
              <a:rPr lang="vi-VN" sz="2400" i="1" dirty="0"/>
              <a:t>sudoers.d</a:t>
            </a:r>
            <a:r>
              <a:rPr lang="vi-VN" sz="2400" dirty="0"/>
              <a:t> , việc uncomment câu lệnh trên sẽ khiến cho các rule được thiết lập trong các file của thư mục sẽ được sourced và applied. </a:t>
            </a:r>
          </a:p>
        </p:txBody>
      </p:sp>
      <p:pic>
        <p:nvPicPr>
          <p:cNvPr id="4" name="Picture 3"/>
          <p:cNvPicPr>
            <a:picLocks noChangeAspect="1"/>
          </p:cNvPicPr>
          <p:nvPr/>
        </p:nvPicPr>
        <p:blipFill>
          <a:blip r:embed="rId2"/>
          <a:stretch>
            <a:fillRect/>
          </a:stretch>
        </p:blipFill>
        <p:spPr>
          <a:xfrm>
            <a:off x="996461" y="2188341"/>
            <a:ext cx="10093547" cy="794010"/>
          </a:xfrm>
          <a:prstGeom prst="rect">
            <a:avLst/>
          </a:prstGeom>
        </p:spPr>
      </p:pic>
    </p:spTree>
    <p:extLst>
      <p:ext uri="{BB962C8B-B14F-4D97-AF65-F5344CB8AC3E}">
        <p14:creationId xmlns:p14="http://schemas.microsoft.com/office/powerpoint/2010/main" val="22303665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II. User and Group Management</a:t>
            </a:r>
            <a:endParaRPr lang="en-US" dirty="0"/>
          </a:p>
        </p:txBody>
      </p:sp>
      <p:sp>
        <p:nvSpPr>
          <p:cNvPr id="3" name="Content Placeholder 2"/>
          <p:cNvSpPr>
            <a:spLocks noGrp="1"/>
          </p:cNvSpPr>
          <p:nvPr>
            <p:ph idx="1"/>
          </p:nvPr>
        </p:nvSpPr>
        <p:spPr>
          <a:xfrm>
            <a:off x="996462" y="1491516"/>
            <a:ext cx="10495084" cy="5366484"/>
          </a:xfrm>
        </p:spPr>
        <p:txBody>
          <a:bodyPr>
            <a:normAutofit/>
          </a:bodyPr>
          <a:lstStyle/>
          <a:p>
            <a:pPr marL="0" indent="0">
              <a:buNone/>
            </a:pPr>
            <a:r>
              <a:rPr lang="vi-VN" sz="2600" dirty="0">
                <a:latin typeface="Arial" panose="020B0604020202020204" pitchFamily="34" charset="0"/>
                <a:cs typeface="Arial" panose="020B0604020202020204" pitchFamily="34" charset="0"/>
              </a:rPr>
              <a:t>2. Câu lệnh sudo: </a:t>
            </a:r>
            <a:endParaRPr lang="en-US" sz="2600" dirty="0">
              <a:latin typeface="Arial" panose="020B0604020202020204" pitchFamily="34" charset="0"/>
              <a:cs typeface="Arial" panose="020B0604020202020204" pitchFamily="34" charset="0"/>
            </a:endParaRPr>
          </a:p>
          <a:p>
            <a:pPr marL="0" indent="0">
              <a:buNone/>
            </a:pPr>
            <a:r>
              <a:rPr lang="en-US" sz="2600" dirty="0">
                <a:latin typeface="Arial" panose="020B0604020202020204" pitchFamily="34" charset="0"/>
                <a:cs typeface="Arial" panose="020B0604020202020204" pitchFamily="34" charset="0"/>
              </a:rPr>
              <a:t>- </a:t>
            </a:r>
            <a:r>
              <a:rPr lang="vi-VN" sz="2600" dirty="0">
                <a:latin typeface="Arial" panose="020B0604020202020204" pitchFamily="34" charset="0"/>
                <a:cs typeface="Arial" panose="020B0604020202020204" pitchFamily="34" charset="0"/>
              </a:rPr>
              <a:t>Lệnh sudo sẽ lưu lại thông tin authentication trong một khoảng thời gian trong một terminal.</a:t>
            </a:r>
          </a:p>
          <a:p>
            <a:pPr>
              <a:buFontTx/>
              <a:buChar char="-"/>
            </a:pPr>
            <a:r>
              <a:rPr lang="vi-VN" sz="2600" dirty="0">
                <a:latin typeface="Arial" panose="020B0604020202020204" pitchFamily="34" charset="0"/>
                <a:cs typeface="Arial" panose="020B0604020202020204" pitchFamily="34" charset="0"/>
              </a:rPr>
              <a:t>Các options các lưu ý trong lệnh sudo: </a:t>
            </a:r>
          </a:p>
          <a:p>
            <a:pPr marL="0" indent="0">
              <a:buNone/>
            </a:pPr>
            <a:r>
              <a:rPr lang="vi-VN" sz="2600" dirty="0">
                <a:latin typeface="Arial" panose="020B0604020202020204" pitchFamily="34" charset="0"/>
                <a:cs typeface="Arial" panose="020B0604020202020204" pitchFamily="34" charset="0"/>
              </a:rPr>
              <a:t>+ </a:t>
            </a:r>
            <a:r>
              <a:rPr lang="vi-VN" sz="2600" b="1" dirty="0">
                <a:latin typeface="Arial" panose="020B0604020202020204" pitchFamily="34" charset="0"/>
                <a:cs typeface="Arial" panose="020B0604020202020204" pitchFamily="34" charset="0"/>
              </a:rPr>
              <a:t>-k </a:t>
            </a:r>
            <a:r>
              <a:rPr lang="vi-VN" sz="2600" dirty="0">
                <a:latin typeface="Arial" panose="020B0604020202020204" pitchFamily="34" charset="0"/>
                <a:cs typeface="Arial" panose="020B0604020202020204" pitchFamily="34" charset="0"/>
              </a:rPr>
              <a:t>: </a:t>
            </a:r>
            <a:r>
              <a:rPr lang="en-US" sz="2600" dirty="0">
                <a:latin typeface="Arial" panose="020B0604020202020204" pitchFamily="34" charset="0"/>
                <a:cs typeface="Arial" panose="020B0604020202020204" pitchFamily="34" charset="0"/>
              </a:rPr>
              <a:t>reset </a:t>
            </a:r>
            <a:r>
              <a:rPr lang="vi-VN" sz="2600" dirty="0">
                <a:latin typeface="Arial" panose="020B0604020202020204" pitchFamily="34" charset="0"/>
                <a:cs typeface="Arial" panose="020B0604020202020204" pitchFamily="34" charset="0"/>
              </a:rPr>
              <a:t>lại timer của lần sudo lần trước (lần sudo sau sẽ phải nhập mật khẩu).</a:t>
            </a:r>
          </a:p>
          <a:p>
            <a:pPr marL="0" indent="0">
              <a:buNone/>
            </a:pPr>
            <a:r>
              <a:rPr lang="vi-VN" sz="2600" dirty="0">
                <a:latin typeface="Arial" panose="020B0604020202020204" pitchFamily="34" charset="0"/>
                <a:cs typeface="Arial" panose="020B0604020202020204" pitchFamily="34" charset="0"/>
              </a:rPr>
              <a:t>+ </a:t>
            </a:r>
            <a:r>
              <a:rPr lang="vi-VN" sz="2600" b="1" dirty="0">
                <a:latin typeface="Arial" panose="020B0604020202020204" pitchFamily="34" charset="0"/>
                <a:cs typeface="Arial" panose="020B0604020202020204" pitchFamily="34" charset="0"/>
              </a:rPr>
              <a:t>-v : </a:t>
            </a:r>
            <a:r>
              <a:rPr lang="vi-VN" sz="2600" dirty="0">
                <a:latin typeface="Arial" panose="020B0604020202020204" pitchFamily="34" charset="0"/>
                <a:cs typeface="Arial" panose="020B0604020202020204" pitchFamily="34" charset="0"/>
              </a:rPr>
              <a:t>extend sudo timeout 15 phút mỗi lần.</a:t>
            </a:r>
          </a:p>
          <a:p>
            <a:pPr marL="0" indent="0">
              <a:buNone/>
            </a:pPr>
            <a:r>
              <a:rPr lang="vi-VN" sz="2600" dirty="0">
                <a:latin typeface="Arial" panose="020B0604020202020204" pitchFamily="34" charset="0"/>
                <a:cs typeface="Arial" panose="020B0604020202020204" pitchFamily="34" charset="0"/>
              </a:rPr>
              <a:t>+ </a:t>
            </a:r>
            <a:r>
              <a:rPr lang="vi-VN" sz="2600" b="1" dirty="0">
                <a:latin typeface="Arial" panose="020B0604020202020204" pitchFamily="34" charset="0"/>
                <a:cs typeface="Arial" panose="020B0604020202020204" pitchFamily="34" charset="0"/>
              </a:rPr>
              <a:t>-l</a:t>
            </a:r>
            <a:r>
              <a:rPr lang="en-US" sz="2600" b="1" dirty="0">
                <a:latin typeface="Arial" panose="020B0604020202020204" pitchFamily="34" charset="0"/>
                <a:cs typeface="Arial" panose="020B0604020202020204" pitchFamily="34" charset="0"/>
              </a:rPr>
              <a:t>  : </a:t>
            </a:r>
            <a:r>
              <a:rPr lang="vi-VN" sz="2600" dirty="0">
                <a:latin typeface="Arial" panose="020B0604020202020204" pitchFamily="34" charset="0"/>
                <a:cs typeface="Arial" panose="020B0604020202020204" pitchFamily="34" charset="0"/>
              </a:rPr>
              <a:t>đưa ra các quyền mà người dùng đang login được dùng.</a:t>
            </a:r>
          </a:p>
          <a:p>
            <a:pPr marL="0" indent="0">
              <a:buNone/>
            </a:pPr>
            <a:r>
              <a:rPr lang="vi-VN" sz="2600" dirty="0">
                <a:latin typeface="Arial" panose="020B0604020202020204" pitchFamily="34" charset="0"/>
                <a:cs typeface="Arial" panose="020B0604020202020204" pitchFamily="34" charset="0"/>
              </a:rPr>
              <a:t>+ </a:t>
            </a:r>
            <a:r>
              <a:rPr lang="vi-VN" sz="2600" b="1" dirty="0">
                <a:latin typeface="Arial" panose="020B0604020202020204" pitchFamily="34" charset="0"/>
                <a:cs typeface="Arial" panose="020B0604020202020204" pitchFamily="34" charset="0"/>
              </a:rPr>
              <a:t>ll </a:t>
            </a:r>
            <a:r>
              <a:rPr lang="vi-VN"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khi</a:t>
            </a:r>
            <a:r>
              <a:rPr lang="en-US" sz="2600" dirty="0">
                <a:latin typeface="Arial" panose="020B0604020202020204" pitchFamily="34" charset="0"/>
                <a:cs typeface="Arial" panose="020B0604020202020204" pitchFamily="34" charset="0"/>
              </a:rPr>
              <a:t> </a:t>
            </a:r>
            <a:r>
              <a:rPr lang="vi-VN" sz="2600" dirty="0">
                <a:latin typeface="Arial" panose="020B0604020202020204" pitchFamily="34" charset="0"/>
                <a:cs typeface="Arial" panose="020B0604020202020204" pitchFamily="34" charset="0"/>
              </a:rPr>
              <a:t>mà quên sudo ở đầu thì ta dùng option này để sudo cho lệnh trước đó mà chưa được sudo.</a:t>
            </a:r>
          </a:p>
        </p:txBody>
      </p:sp>
    </p:spTree>
    <p:extLst>
      <p:ext uri="{BB962C8B-B14F-4D97-AF65-F5344CB8AC3E}">
        <p14:creationId xmlns:p14="http://schemas.microsoft.com/office/powerpoint/2010/main" val="7342763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II. User and Group Management</a:t>
            </a:r>
            <a:endParaRPr lang="en-US" dirty="0"/>
          </a:p>
        </p:txBody>
      </p:sp>
      <p:sp>
        <p:nvSpPr>
          <p:cNvPr id="3" name="Content Placeholder 2"/>
          <p:cNvSpPr>
            <a:spLocks noGrp="1"/>
          </p:cNvSpPr>
          <p:nvPr>
            <p:ph idx="1"/>
          </p:nvPr>
        </p:nvSpPr>
        <p:spPr>
          <a:xfrm>
            <a:off x="996462" y="1491516"/>
            <a:ext cx="10495084" cy="5366484"/>
          </a:xfrm>
        </p:spPr>
        <p:txBody>
          <a:bodyPr>
            <a:normAutofit/>
          </a:bodyPr>
          <a:lstStyle/>
          <a:p>
            <a:pPr marL="0" indent="0">
              <a:buNone/>
            </a:pPr>
            <a:r>
              <a:rPr lang="vi-VN" sz="2600" dirty="0">
                <a:latin typeface="Arial" panose="020B0604020202020204" pitchFamily="34" charset="0"/>
                <a:cs typeface="Arial" panose="020B0604020202020204" pitchFamily="34" charset="0"/>
              </a:rPr>
              <a:t>2. Câu lệnh sudo: </a:t>
            </a:r>
            <a:endParaRPr lang="en-US" sz="2600" dirty="0">
              <a:latin typeface="Arial" panose="020B0604020202020204" pitchFamily="34" charset="0"/>
              <a:cs typeface="Arial" panose="020B0604020202020204" pitchFamily="34" charset="0"/>
            </a:endParaRPr>
          </a:p>
          <a:p>
            <a:pPr marL="0" indent="0">
              <a:buNone/>
            </a:pPr>
            <a:r>
              <a:rPr lang="en-US" sz="2600" dirty="0">
                <a:latin typeface="Arial" panose="020B0604020202020204" pitchFamily="34" charset="0"/>
                <a:cs typeface="Arial" panose="020B0604020202020204" pitchFamily="34" charset="0"/>
              </a:rPr>
              <a:t>- </a:t>
            </a:r>
            <a:r>
              <a:rPr lang="vi-VN" sz="2600" dirty="0">
                <a:latin typeface="Arial" panose="020B0604020202020204" pitchFamily="34" charset="0"/>
                <a:cs typeface="Arial" panose="020B0604020202020204" pitchFamily="34" charset="0"/>
              </a:rPr>
              <a:t>Lệnh sudo sẽ lưu lại thông tin authentication trong một khoảng thời gian trong một terminal.</a:t>
            </a:r>
          </a:p>
          <a:p>
            <a:pPr>
              <a:buFontTx/>
              <a:buChar char="-"/>
            </a:pPr>
            <a:r>
              <a:rPr lang="vi-VN" sz="2600" dirty="0">
                <a:latin typeface="Arial" panose="020B0604020202020204" pitchFamily="34" charset="0"/>
                <a:cs typeface="Arial" panose="020B0604020202020204" pitchFamily="34" charset="0"/>
              </a:rPr>
              <a:t>Các options các lưu ý trong lệnh sudo: </a:t>
            </a:r>
          </a:p>
          <a:p>
            <a:pPr marL="0" indent="0">
              <a:buNone/>
            </a:pPr>
            <a:r>
              <a:rPr lang="vi-VN" sz="2600" dirty="0">
                <a:latin typeface="Arial" panose="020B0604020202020204" pitchFamily="34" charset="0"/>
                <a:cs typeface="Arial" panose="020B0604020202020204" pitchFamily="34" charset="0"/>
              </a:rPr>
              <a:t>+ </a:t>
            </a:r>
            <a:r>
              <a:rPr lang="vi-VN" sz="2600" b="1" dirty="0">
                <a:latin typeface="Arial" panose="020B0604020202020204" pitchFamily="34" charset="0"/>
                <a:cs typeface="Arial" panose="020B0604020202020204" pitchFamily="34" charset="0"/>
              </a:rPr>
              <a:t>-k </a:t>
            </a:r>
            <a:r>
              <a:rPr lang="vi-VN" sz="2600" dirty="0">
                <a:latin typeface="Arial" panose="020B0604020202020204" pitchFamily="34" charset="0"/>
                <a:cs typeface="Arial" panose="020B0604020202020204" pitchFamily="34" charset="0"/>
              </a:rPr>
              <a:t>: </a:t>
            </a:r>
            <a:r>
              <a:rPr lang="en-US" sz="2600" dirty="0">
                <a:latin typeface="Arial" panose="020B0604020202020204" pitchFamily="34" charset="0"/>
                <a:cs typeface="Arial" panose="020B0604020202020204" pitchFamily="34" charset="0"/>
              </a:rPr>
              <a:t>reset </a:t>
            </a:r>
            <a:r>
              <a:rPr lang="vi-VN" sz="2600" dirty="0">
                <a:latin typeface="Arial" panose="020B0604020202020204" pitchFamily="34" charset="0"/>
                <a:cs typeface="Arial" panose="020B0604020202020204" pitchFamily="34" charset="0"/>
              </a:rPr>
              <a:t>lại timer của lần sudo lần trước (lần sudo sau sẽ phải nhập mật khẩu).</a:t>
            </a:r>
          </a:p>
          <a:p>
            <a:pPr marL="0" indent="0">
              <a:buNone/>
            </a:pPr>
            <a:r>
              <a:rPr lang="vi-VN" sz="2600" dirty="0">
                <a:latin typeface="Arial" panose="020B0604020202020204" pitchFamily="34" charset="0"/>
                <a:cs typeface="Arial" panose="020B0604020202020204" pitchFamily="34" charset="0"/>
              </a:rPr>
              <a:t>+ </a:t>
            </a:r>
            <a:r>
              <a:rPr lang="vi-VN" sz="2600" b="1" dirty="0">
                <a:latin typeface="Arial" panose="020B0604020202020204" pitchFamily="34" charset="0"/>
                <a:cs typeface="Arial" panose="020B0604020202020204" pitchFamily="34" charset="0"/>
              </a:rPr>
              <a:t>-v : </a:t>
            </a:r>
            <a:r>
              <a:rPr lang="vi-VN" sz="2600" dirty="0">
                <a:latin typeface="Arial" panose="020B0604020202020204" pitchFamily="34" charset="0"/>
                <a:cs typeface="Arial" panose="020B0604020202020204" pitchFamily="34" charset="0"/>
              </a:rPr>
              <a:t>extend sudo timeout 15 phút mỗi lần.</a:t>
            </a:r>
          </a:p>
          <a:p>
            <a:pPr marL="0" indent="0">
              <a:buNone/>
            </a:pPr>
            <a:r>
              <a:rPr lang="vi-VN" sz="2600" dirty="0">
                <a:latin typeface="Arial" panose="020B0604020202020204" pitchFamily="34" charset="0"/>
                <a:cs typeface="Arial" panose="020B0604020202020204" pitchFamily="34" charset="0"/>
              </a:rPr>
              <a:t>+ </a:t>
            </a:r>
            <a:r>
              <a:rPr lang="vi-VN" sz="2600" b="1" dirty="0">
                <a:latin typeface="Arial" panose="020B0604020202020204" pitchFamily="34" charset="0"/>
                <a:cs typeface="Arial" panose="020B0604020202020204" pitchFamily="34" charset="0"/>
              </a:rPr>
              <a:t>-l</a:t>
            </a:r>
            <a:r>
              <a:rPr lang="en-US" sz="2600" b="1" dirty="0">
                <a:latin typeface="Arial" panose="020B0604020202020204" pitchFamily="34" charset="0"/>
                <a:cs typeface="Arial" panose="020B0604020202020204" pitchFamily="34" charset="0"/>
              </a:rPr>
              <a:t>  : </a:t>
            </a:r>
            <a:r>
              <a:rPr lang="vi-VN" sz="2600" dirty="0">
                <a:latin typeface="Arial" panose="020B0604020202020204" pitchFamily="34" charset="0"/>
                <a:cs typeface="Arial" panose="020B0604020202020204" pitchFamily="34" charset="0"/>
              </a:rPr>
              <a:t>đưa ra các quyền mà người dùng đang login được dùng.</a:t>
            </a:r>
          </a:p>
          <a:p>
            <a:pPr marL="0" indent="0">
              <a:buNone/>
            </a:pPr>
            <a:r>
              <a:rPr lang="vi-VN" sz="2600" dirty="0">
                <a:latin typeface="Arial" panose="020B0604020202020204" pitchFamily="34" charset="0"/>
                <a:cs typeface="Arial" panose="020B0604020202020204" pitchFamily="34" charset="0"/>
              </a:rPr>
              <a:t>+ </a:t>
            </a:r>
            <a:r>
              <a:rPr lang="vi-VN" sz="2600" b="1" dirty="0">
                <a:latin typeface="Arial" panose="020B0604020202020204" pitchFamily="34" charset="0"/>
                <a:cs typeface="Arial" panose="020B0604020202020204" pitchFamily="34" charset="0"/>
              </a:rPr>
              <a:t>ll </a:t>
            </a:r>
            <a:r>
              <a:rPr lang="vi-VN"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khi</a:t>
            </a:r>
            <a:r>
              <a:rPr lang="en-US" sz="2600" dirty="0">
                <a:latin typeface="Arial" panose="020B0604020202020204" pitchFamily="34" charset="0"/>
                <a:cs typeface="Arial" panose="020B0604020202020204" pitchFamily="34" charset="0"/>
              </a:rPr>
              <a:t> </a:t>
            </a:r>
            <a:r>
              <a:rPr lang="vi-VN" sz="2600" dirty="0">
                <a:latin typeface="Arial" panose="020B0604020202020204" pitchFamily="34" charset="0"/>
                <a:cs typeface="Arial" panose="020B0604020202020204" pitchFamily="34" charset="0"/>
              </a:rPr>
              <a:t>mà quên sudo ở đầu thì ta dùng option này để sudo cho lệnh trước đó mà chưa được sudo.</a:t>
            </a:r>
          </a:p>
        </p:txBody>
      </p:sp>
    </p:spTree>
    <p:extLst>
      <p:ext uri="{BB962C8B-B14F-4D97-AF65-F5344CB8AC3E}">
        <p14:creationId xmlns:p14="http://schemas.microsoft.com/office/powerpoint/2010/main" val="2737424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II. User and Group Management</a:t>
            </a:r>
            <a:endParaRPr lang="en-US" dirty="0"/>
          </a:p>
        </p:txBody>
      </p:sp>
      <p:sp>
        <p:nvSpPr>
          <p:cNvPr id="3" name="Content Placeholder 2"/>
          <p:cNvSpPr>
            <a:spLocks noGrp="1"/>
          </p:cNvSpPr>
          <p:nvPr>
            <p:ph idx="1"/>
          </p:nvPr>
        </p:nvSpPr>
        <p:spPr>
          <a:xfrm>
            <a:off x="996462" y="1491516"/>
            <a:ext cx="10495084" cy="5366484"/>
          </a:xfrm>
        </p:spPr>
        <p:txBody>
          <a:bodyPr>
            <a:normAutofit/>
          </a:bodyPr>
          <a:lstStyle/>
          <a:p>
            <a:pPr marL="0" indent="0">
              <a:buNone/>
            </a:pPr>
            <a:r>
              <a:rPr lang="vi-VN" sz="2600" dirty="0">
                <a:latin typeface="Arial" panose="020B0604020202020204" pitchFamily="34" charset="0"/>
                <a:cs typeface="Arial" panose="020B0604020202020204" pitchFamily="34" charset="0"/>
              </a:rPr>
              <a:t>3. User và group: </a:t>
            </a:r>
          </a:p>
          <a:p>
            <a:pPr>
              <a:buFontTx/>
              <a:buChar char="-"/>
            </a:pPr>
            <a:r>
              <a:rPr lang="vi-VN" sz="2600" dirty="0">
                <a:latin typeface="Arial" panose="020B0604020202020204" pitchFamily="34" charset="0"/>
                <a:cs typeface="Arial" panose="020B0604020202020204" pitchFamily="34" charset="0"/>
              </a:rPr>
              <a:t>Để tạo một user trong linux ta sử dụng câu lệnh sau: </a:t>
            </a:r>
          </a:p>
          <a:p>
            <a:pPr marL="0" indent="0">
              <a:buNone/>
            </a:pPr>
            <a:r>
              <a:rPr lang="vi-VN" sz="2600" dirty="0">
                <a:latin typeface="Arial" panose="020B0604020202020204" pitchFamily="34" charset="0"/>
                <a:cs typeface="Arial" panose="020B0604020202020204" pitchFamily="34" charset="0"/>
              </a:rPr>
              <a:t>## </a:t>
            </a:r>
            <a:r>
              <a:rPr lang="vi-VN" sz="2600" b="1" dirty="0">
                <a:latin typeface="Arial" panose="020B0604020202020204" pitchFamily="34" charset="0"/>
                <a:cs typeface="Arial" panose="020B0604020202020204" pitchFamily="34" charset="0"/>
              </a:rPr>
              <a:t>useradd [options] username</a:t>
            </a:r>
          </a:p>
          <a:p>
            <a:pPr>
              <a:buFontTx/>
              <a:buChar char="-"/>
            </a:pPr>
            <a:r>
              <a:rPr lang="en-US" dirty="0" err="1"/>
              <a:t>Để</a:t>
            </a:r>
            <a:r>
              <a:rPr lang="en-US" dirty="0"/>
              <a:t> </a:t>
            </a:r>
            <a:r>
              <a:rPr lang="en-US" dirty="0" err="1"/>
              <a:t>thay</a:t>
            </a:r>
            <a:r>
              <a:rPr lang="en-US" dirty="0"/>
              <a:t> </a:t>
            </a:r>
            <a:r>
              <a:rPr lang="en-US" dirty="0" err="1"/>
              <a:t>đổi</a:t>
            </a:r>
            <a:r>
              <a:rPr lang="en-US" dirty="0"/>
              <a:t> </a:t>
            </a:r>
            <a:r>
              <a:rPr lang="en-US" dirty="0" err="1"/>
              <a:t>mật</a:t>
            </a:r>
            <a:r>
              <a:rPr lang="en-US" dirty="0"/>
              <a:t> </a:t>
            </a:r>
            <a:r>
              <a:rPr lang="en-US" dirty="0" err="1"/>
              <a:t>khẩu</a:t>
            </a:r>
            <a:r>
              <a:rPr lang="en-US" dirty="0"/>
              <a:t> </a:t>
            </a:r>
            <a:r>
              <a:rPr lang="en-US" dirty="0" err="1"/>
              <a:t>cho</a:t>
            </a:r>
            <a:r>
              <a:rPr lang="en-US" dirty="0"/>
              <a:t> user ta </a:t>
            </a:r>
            <a:r>
              <a:rPr lang="en-US" dirty="0" err="1"/>
              <a:t>sử</a:t>
            </a:r>
            <a:r>
              <a:rPr lang="en-US" dirty="0"/>
              <a:t> </a:t>
            </a:r>
            <a:r>
              <a:rPr lang="en-US" dirty="0" err="1"/>
              <a:t>dụng</a:t>
            </a:r>
            <a:r>
              <a:rPr lang="en-US" dirty="0"/>
              <a:t> </a:t>
            </a:r>
            <a:r>
              <a:rPr lang="en-US" dirty="0" err="1"/>
              <a:t>câu</a:t>
            </a:r>
            <a:r>
              <a:rPr lang="en-US" dirty="0"/>
              <a:t> </a:t>
            </a:r>
            <a:r>
              <a:rPr lang="en-US" dirty="0" err="1"/>
              <a:t>lệnh</a:t>
            </a:r>
            <a:r>
              <a:rPr lang="en-US" dirty="0"/>
              <a:t>:</a:t>
            </a:r>
            <a:endParaRPr lang="vi-VN" dirty="0"/>
          </a:p>
          <a:p>
            <a:pPr marL="0" indent="0">
              <a:buNone/>
            </a:pPr>
            <a:r>
              <a:rPr lang="vi-VN" sz="2600" dirty="0">
                <a:latin typeface="Arial" panose="020B0604020202020204" pitchFamily="34" charset="0"/>
                <a:cs typeface="Arial" panose="020B0604020202020204" pitchFamily="34" charset="0"/>
              </a:rPr>
              <a:t>## </a:t>
            </a:r>
            <a:r>
              <a:rPr lang="vi-VN" sz="2600" b="1" dirty="0">
                <a:latin typeface="Arial" panose="020B0604020202020204" pitchFamily="34" charset="0"/>
                <a:cs typeface="Arial" panose="020B0604020202020204" pitchFamily="34" charset="0"/>
              </a:rPr>
              <a:t>sudo passwd [username]</a:t>
            </a:r>
          </a:p>
          <a:p>
            <a:pPr marL="0" indent="0">
              <a:buNone/>
            </a:pPr>
            <a:r>
              <a:rPr lang="vi-VN" sz="2600" dirty="0">
                <a:latin typeface="Arial" panose="020B0604020202020204" pitchFamily="34" charset="0"/>
                <a:cs typeface="Arial" panose="020B0604020202020204" pitchFamily="34" charset="0"/>
              </a:rPr>
              <a:t>- Tất cả thông tin về các user được lưu trong file </a:t>
            </a:r>
            <a:r>
              <a:rPr lang="vi-VN" sz="2600" i="1" dirty="0">
                <a:latin typeface="Arial" panose="020B0604020202020204" pitchFamily="34" charset="0"/>
                <a:cs typeface="Arial" panose="020B0604020202020204" pitchFamily="34" charset="0"/>
              </a:rPr>
              <a:t>/etc/passwd</a:t>
            </a:r>
            <a:r>
              <a:rPr lang="vi-VN" sz="26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1926329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II. User and Group Management</a:t>
            </a:r>
            <a:endParaRPr lang="en-US" dirty="0"/>
          </a:p>
        </p:txBody>
      </p:sp>
      <p:sp>
        <p:nvSpPr>
          <p:cNvPr id="3" name="Content Placeholder 2"/>
          <p:cNvSpPr>
            <a:spLocks noGrp="1"/>
          </p:cNvSpPr>
          <p:nvPr>
            <p:ph idx="1"/>
          </p:nvPr>
        </p:nvSpPr>
        <p:spPr>
          <a:xfrm>
            <a:off x="996462" y="1491516"/>
            <a:ext cx="10495084" cy="5366484"/>
          </a:xfrm>
        </p:spPr>
        <p:txBody>
          <a:bodyPr>
            <a:normAutofit/>
          </a:bodyPr>
          <a:lstStyle/>
          <a:p>
            <a:pPr marL="0" indent="0">
              <a:buNone/>
            </a:pPr>
            <a:r>
              <a:rPr lang="vi-VN" sz="2600" dirty="0">
                <a:latin typeface="Arial" panose="020B0604020202020204" pitchFamily="34" charset="0"/>
                <a:cs typeface="Arial" panose="020B0604020202020204" pitchFamily="34" charset="0"/>
              </a:rPr>
              <a:t>3. User và group: </a:t>
            </a:r>
          </a:p>
          <a:p>
            <a:pPr marL="0" indent="0">
              <a:buNone/>
            </a:pPr>
            <a:endParaRPr lang="vi-VN" sz="26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996462" y="2071508"/>
            <a:ext cx="7086254" cy="1754903"/>
          </a:xfrm>
          <a:prstGeom prst="rect">
            <a:avLst/>
          </a:prstGeom>
        </p:spPr>
      </p:pic>
      <p:cxnSp>
        <p:nvCxnSpPr>
          <p:cNvPr id="6" name="Straight Arrow Connector 5"/>
          <p:cNvCxnSpPr>
            <a:stCxn id="4" idx="3"/>
          </p:cNvCxnSpPr>
          <p:nvPr/>
        </p:nvCxnSpPr>
        <p:spPr>
          <a:xfrm flipV="1">
            <a:off x="8082716" y="2945423"/>
            <a:ext cx="1386599" cy="3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469315" y="2760757"/>
            <a:ext cx="2391508" cy="369332"/>
          </a:xfrm>
          <a:prstGeom prst="rect">
            <a:avLst/>
          </a:prstGeom>
          <a:noFill/>
        </p:spPr>
        <p:txBody>
          <a:bodyPr wrap="square" rtlCol="0">
            <a:spAutoFit/>
          </a:bodyPr>
          <a:lstStyle/>
          <a:p>
            <a:r>
              <a:rPr lang="en-US" dirty="0"/>
              <a:t>/</a:t>
            </a:r>
            <a:r>
              <a:rPr lang="en-US" dirty="0" err="1"/>
              <a:t>etc</a:t>
            </a:r>
            <a:r>
              <a:rPr lang="en-US" dirty="0"/>
              <a:t>/</a:t>
            </a:r>
            <a:r>
              <a:rPr lang="en-US" dirty="0" err="1"/>
              <a:t>passwd</a:t>
            </a:r>
            <a:endParaRPr lang="en-US" dirty="0"/>
          </a:p>
        </p:txBody>
      </p:sp>
      <p:sp>
        <p:nvSpPr>
          <p:cNvPr id="8" name="TextBox 7"/>
          <p:cNvSpPr txBox="1"/>
          <p:nvPr/>
        </p:nvSpPr>
        <p:spPr>
          <a:xfrm>
            <a:off x="923192" y="4264269"/>
            <a:ext cx="10937631" cy="1477328"/>
          </a:xfrm>
          <a:prstGeom prst="rect">
            <a:avLst/>
          </a:prstGeom>
          <a:noFill/>
        </p:spPr>
        <p:txBody>
          <a:bodyPr wrap="square" rtlCol="0">
            <a:spAutoFit/>
          </a:bodyPr>
          <a:lstStyle/>
          <a:p>
            <a:r>
              <a:rPr lang="en-US" dirty="0"/>
              <a:t>- </a:t>
            </a:r>
            <a:r>
              <a:rPr lang="vi-VN" dirty="0"/>
              <a:t>Trong file này mỗi dòng đại diện cho một user, các trường của user theo thứ tự từ trái sang phải cánh nhau bởi dấu</a:t>
            </a:r>
            <a:r>
              <a:rPr lang="en-US" dirty="0"/>
              <a:t> ‘</a:t>
            </a:r>
            <a:r>
              <a:rPr lang="en-US" b="1" dirty="0"/>
              <a:t>:</a:t>
            </a:r>
            <a:r>
              <a:rPr lang="en-US" dirty="0"/>
              <a:t>’</a:t>
            </a:r>
            <a:r>
              <a:rPr lang="en-US" b="1" dirty="0"/>
              <a:t> </a:t>
            </a:r>
            <a:r>
              <a:rPr lang="en-US" dirty="0"/>
              <a:t> </a:t>
            </a:r>
            <a:r>
              <a:rPr lang="vi-VN" dirty="0"/>
              <a:t>lần lượt là</a:t>
            </a:r>
            <a:r>
              <a:rPr lang="en-US" dirty="0"/>
              <a:t>: </a:t>
            </a:r>
            <a:r>
              <a:rPr lang="vi-VN" dirty="0"/>
              <a:t>Username, Password, UserID, GroupID, comment, home directory, login shell.</a:t>
            </a:r>
            <a:r>
              <a:rPr lang="en-US" dirty="0"/>
              <a:t> </a:t>
            </a:r>
          </a:p>
          <a:p>
            <a:r>
              <a:rPr lang="en-US" dirty="0"/>
              <a:t>- </a:t>
            </a:r>
            <a:r>
              <a:rPr lang="vi-VN" dirty="0"/>
              <a:t>Ở đây nologin là một loại shell trong linux dùng để từ chối đăng nhập truy cập vào một tài khoản, nếu một tập tin </a:t>
            </a:r>
            <a:r>
              <a:rPr lang="vi-VN" i="1" dirty="0"/>
              <a:t>/etc/nologin.txt </a:t>
            </a:r>
            <a:r>
              <a:rPr lang="vi-VN" dirty="0"/>
              <a:t>tồn tại thì nó sẽ gửi nội dung của tệp tin thay vì thông báo mặc định.</a:t>
            </a:r>
            <a:endParaRPr lang="en-US" dirty="0"/>
          </a:p>
        </p:txBody>
      </p:sp>
    </p:spTree>
    <p:extLst>
      <p:ext uri="{BB962C8B-B14F-4D97-AF65-F5344CB8AC3E}">
        <p14:creationId xmlns:p14="http://schemas.microsoft.com/office/powerpoint/2010/main" val="2203244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II. User and Group Management</a:t>
            </a:r>
            <a:endParaRPr lang="en-US" dirty="0"/>
          </a:p>
        </p:txBody>
      </p:sp>
      <p:sp>
        <p:nvSpPr>
          <p:cNvPr id="3" name="Content Placeholder 2"/>
          <p:cNvSpPr>
            <a:spLocks noGrp="1"/>
          </p:cNvSpPr>
          <p:nvPr>
            <p:ph idx="1"/>
          </p:nvPr>
        </p:nvSpPr>
        <p:spPr>
          <a:xfrm>
            <a:off x="996462" y="1491516"/>
            <a:ext cx="10495084" cy="5366484"/>
          </a:xfrm>
        </p:spPr>
        <p:txBody>
          <a:bodyPr>
            <a:normAutofit/>
          </a:bodyPr>
          <a:lstStyle/>
          <a:p>
            <a:pPr marL="0" indent="0">
              <a:buNone/>
            </a:pPr>
            <a:r>
              <a:rPr lang="vi-VN" sz="2600" dirty="0">
                <a:latin typeface="Arial" panose="020B0604020202020204" pitchFamily="34" charset="0"/>
                <a:cs typeface="Arial" panose="020B0604020202020204" pitchFamily="34" charset="0"/>
              </a:rPr>
              <a:t>3. User và group: </a:t>
            </a:r>
          </a:p>
          <a:p>
            <a:pPr>
              <a:buFontTx/>
              <a:buChar char="-"/>
            </a:pPr>
            <a:r>
              <a:rPr lang="vi-VN" dirty="0"/>
              <a:t>Ngoài ra để thay đổi các trường đặc điểm của user trong file </a:t>
            </a:r>
            <a:r>
              <a:rPr lang="vi-VN" i="1" dirty="0"/>
              <a:t>/etc/passwd </a:t>
            </a:r>
            <a:r>
              <a:rPr lang="vi-VN" dirty="0"/>
              <a:t> ta sử dụng lệnh: </a:t>
            </a:r>
          </a:p>
          <a:p>
            <a:pPr marL="0" indent="0">
              <a:buNone/>
            </a:pPr>
            <a:r>
              <a:rPr lang="vi-VN" sz="2600" dirty="0">
                <a:latin typeface="Arial" panose="020B0604020202020204" pitchFamily="34" charset="0"/>
                <a:cs typeface="Arial" panose="020B0604020202020204" pitchFamily="34" charset="0"/>
              </a:rPr>
              <a:t>## </a:t>
            </a:r>
            <a:r>
              <a:rPr lang="vi-VN" sz="2600" b="1" dirty="0">
                <a:latin typeface="Arial" panose="020B0604020202020204" pitchFamily="34" charset="0"/>
                <a:cs typeface="Arial" panose="020B0604020202020204" pitchFamily="34" charset="0"/>
              </a:rPr>
              <a:t>usermod</a:t>
            </a:r>
          </a:p>
          <a:p>
            <a:pPr marL="0" indent="0">
              <a:buNone/>
            </a:pPr>
            <a:r>
              <a:rPr lang="vi-VN" sz="2600" dirty="0">
                <a:latin typeface="Arial" panose="020B0604020202020204" pitchFamily="34" charset="0"/>
                <a:cs typeface="Arial" panose="020B0604020202020204" pitchFamily="34" charset="0"/>
              </a:rPr>
              <a:t>VD : usermod –aG [groupname] [username] : thêm user vào một group.</a:t>
            </a:r>
          </a:p>
          <a:p>
            <a:pPr>
              <a:buFontTx/>
              <a:buChar char="-"/>
            </a:pPr>
            <a:r>
              <a:rPr lang="en-US" dirty="0" err="1"/>
              <a:t>Để</a:t>
            </a:r>
            <a:r>
              <a:rPr lang="en-US" dirty="0"/>
              <a:t> </a:t>
            </a:r>
            <a:r>
              <a:rPr lang="en-US" dirty="0" err="1"/>
              <a:t>xóa</a:t>
            </a:r>
            <a:r>
              <a:rPr lang="en-US" dirty="0"/>
              <a:t> user ta </a:t>
            </a:r>
            <a:r>
              <a:rPr lang="en-US" dirty="0" err="1"/>
              <a:t>sử</a:t>
            </a:r>
            <a:r>
              <a:rPr lang="en-US" dirty="0"/>
              <a:t> </a:t>
            </a:r>
            <a:r>
              <a:rPr lang="en-US" dirty="0" err="1"/>
              <a:t>dụng</a:t>
            </a:r>
            <a:r>
              <a:rPr lang="en-US" dirty="0"/>
              <a:t> </a:t>
            </a:r>
            <a:r>
              <a:rPr lang="en-US" dirty="0" err="1"/>
              <a:t>câu</a:t>
            </a:r>
            <a:r>
              <a:rPr lang="en-US" dirty="0"/>
              <a:t> </a:t>
            </a:r>
            <a:r>
              <a:rPr lang="vi-VN" dirty="0"/>
              <a:t>lệnh:</a:t>
            </a:r>
          </a:p>
          <a:p>
            <a:pPr marL="0" indent="0">
              <a:buNone/>
            </a:pPr>
            <a:r>
              <a:rPr lang="vi-VN" sz="2600" dirty="0">
                <a:latin typeface="Arial" panose="020B0604020202020204" pitchFamily="34" charset="0"/>
                <a:cs typeface="Arial" panose="020B0604020202020204" pitchFamily="34" charset="0"/>
              </a:rPr>
              <a:t>## </a:t>
            </a:r>
            <a:r>
              <a:rPr lang="vi-VN" sz="2600" b="1" dirty="0">
                <a:latin typeface="Arial" panose="020B0604020202020204" pitchFamily="34" charset="0"/>
                <a:cs typeface="Arial" panose="020B0604020202020204" pitchFamily="34" charset="0"/>
              </a:rPr>
              <a:t>userdel </a:t>
            </a:r>
          </a:p>
        </p:txBody>
      </p:sp>
    </p:spTree>
    <p:extLst>
      <p:ext uri="{BB962C8B-B14F-4D97-AF65-F5344CB8AC3E}">
        <p14:creationId xmlns:p14="http://schemas.microsoft.com/office/powerpoint/2010/main" val="3556963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II. User and Group Management</a:t>
            </a:r>
            <a:endParaRPr lang="en-US" dirty="0"/>
          </a:p>
        </p:txBody>
      </p:sp>
      <p:sp>
        <p:nvSpPr>
          <p:cNvPr id="3" name="Content Placeholder 2"/>
          <p:cNvSpPr>
            <a:spLocks noGrp="1"/>
          </p:cNvSpPr>
          <p:nvPr>
            <p:ph idx="1"/>
          </p:nvPr>
        </p:nvSpPr>
        <p:spPr>
          <a:xfrm>
            <a:off x="996462" y="1491516"/>
            <a:ext cx="10495084" cy="5366484"/>
          </a:xfrm>
        </p:spPr>
        <p:txBody>
          <a:bodyPr>
            <a:normAutofit/>
          </a:bodyPr>
          <a:lstStyle/>
          <a:p>
            <a:pPr marL="0" indent="0">
              <a:buNone/>
            </a:pPr>
            <a:r>
              <a:rPr lang="vi-VN" sz="2600" dirty="0">
                <a:latin typeface="Arial" panose="020B0604020202020204" pitchFamily="34" charset="0"/>
                <a:cs typeface="Arial" panose="020B0604020202020204" pitchFamily="34" charset="0"/>
              </a:rPr>
              <a:t>3. User và group: </a:t>
            </a:r>
          </a:p>
          <a:p>
            <a:pPr marL="0" indent="0">
              <a:buNone/>
            </a:pPr>
            <a:r>
              <a:rPr lang="vi-VN" sz="2600" dirty="0">
                <a:latin typeface="Arial" panose="020B0604020202020204" pitchFamily="34" charset="0"/>
                <a:cs typeface="Arial" panose="020B0604020202020204" pitchFamily="34" charset="0"/>
              </a:rPr>
              <a:t>- Ngoài thư mục </a:t>
            </a:r>
            <a:r>
              <a:rPr lang="vi-VN" sz="2600" i="1" dirty="0">
                <a:latin typeface="Arial" panose="020B0604020202020204" pitchFamily="34" charset="0"/>
                <a:cs typeface="Arial" panose="020B0604020202020204" pitchFamily="34" charset="0"/>
              </a:rPr>
              <a:t>/etc/passwd</a:t>
            </a:r>
            <a:r>
              <a:rPr lang="vi-VN" sz="2600" dirty="0">
                <a:latin typeface="Arial" panose="020B0604020202020204" pitchFamily="34" charset="0"/>
                <a:cs typeface="Arial" panose="020B0604020202020204" pitchFamily="34" charset="0"/>
              </a:rPr>
              <a:t> khi tạo </a:t>
            </a:r>
            <a:r>
              <a:rPr lang="vi-VN" dirty="0"/>
              <a:t>user thì những thông tin bổ sung khác còn được lưu trong file </a:t>
            </a:r>
            <a:r>
              <a:rPr lang="vi-VN" i="1" dirty="0"/>
              <a:t>/etc/shadow. </a:t>
            </a:r>
            <a:r>
              <a:rPr lang="vi-VN" dirty="0"/>
              <a:t> File này sẽ chứa tên của user, hash version của password, và ngày tháng liên quan đến việc tạo user, khi nào thì user hết hạn, thời gian gần nhất mà các trường trong user thay đổi.</a:t>
            </a:r>
            <a:endParaRPr lang="vi-VN" sz="26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107974" y="4174758"/>
            <a:ext cx="11077862" cy="833340"/>
          </a:xfrm>
          <a:prstGeom prst="rect">
            <a:avLst/>
          </a:prstGeom>
        </p:spPr>
      </p:pic>
    </p:spTree>
    <p:extLst>
      <p:ext uri="{BB962C8B-B14F-4D97-AF65-F5344CB8AC3E}">
        <p14:creationId xmlns:p14="http://schemas.microsoft.com/office/powerpoint/2010/main" val="35076362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II. User and Group Management</a:t>
            </a:r>
            <a:endParaRPr lang="en-US" dirty="0"/>
          </a:p>
        </p:txBody>
      </p:sp>
      <p:sp>
        <p:nvSpPr>
          <p:cNvPr id="3" name="Content Placeholder 2"/>
          <p:cNvSpPr>
            <a:spLocks noGrp="1"/>
          </p:cNvSpPr>
          <p:nvPr>
            <p:ph idx="1"/>
          </p:nvPr>
        </p:nvSpPr>
        <p:spPr>
          <a:xfrm>
            <a:off x="996462" y="1491516"/>
            <a:ext cx="10495084" cy="5366484"/>
          </a:xfrm>
        </p:spPr>
        <p:txBody>
          <a:bodyPr>
            <a:normAutofit/>
          </a:bodyPr>
          <a:lstStyle/>
          <a:p>
            <a:pPr marL="0" indent="0">
              <a:buNone/>
            </a:pPr>
            <a:r>
              <a:rPr lang="vi-VN" sz="2600" dirty="0">
                <a:latin typeface="Arial" panose="020B0604020202020204" pitchFamily="34" charset="0"/>
                <a:cs typeface="Arial" panose="020B0604020202020204" pitchFamily="34" charset="0"/>
              </a:rPr>
              <a:t>3. User và group: </a:t>
            </a:r>
          </a:p>
          <a:p>
            <a:pPr marL="0" indent="0">
              <a:buNone/>
            </a:pPr>
            <a:endParaRPr lang="vi-VN" sz="2600"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277092436"/>
              </p:ext>
            </p:extLst>
          </p:nvPr>
        </p:nvGraphicFramePr>
        <p:xfrm>
          <a:off x="996462" y="2382821"/>
          <a:ext cx="10965376" cy="3583873"/>
        </p:xfrm>
        <a:graphic>
          <a:graphicData uri="http://schemas.openxmlformats.org/drawingml/2006/table">
            <a:tbl>
              <a:tblPr firstRow="1" bandRow="1">
                <a:tableStyleId>{5C22544A-7EE6-4342-B048-85BDC9FD1C3A}</a:tableStyleId>
              </a:tblPr>
              <a:tblGrid>
                <a:gridCol w="3049954">
                  <a:extLst>
                    <a:ext uri="{9D8B030D-6E8A-4147-A177-3AD203B41FA5}">
                      <a16:colId xmlns:a16="http://schemas.microsoft.com/office/drawing/2014/main" val="3568766451"/>
                    </a:ext>
                  </a:extLst>
                </a:gridCol>
                <a:gridCol w="7915422">
                  <a:extLst>
                    <a:ext uri="{9D8B030D-6E8A-4147-A177-3AD203B41FA5}">
                      <a16:colId xmlns:a16="http://schemas.microsoft.com/office/drawing/2014/main" val="2226840219"/>
                    </a:ext>
                  </a:extLst>
                </a:gridCol>
              </a:tblGrid>
              <a:tr h="504118">
                <a:tc>
                  <a:txBody>
                    <a:bodyPr/>
                    <a:lstStyle/>
                    <a:p>
                      <a:pPr algn="ctr"/>
                      <a:r>
                        <a:rPr lang="vi-VN" dirty="0"/>
                        <a:t>Câu lệnh</a:t>
                      </a:r>
                      <a:endParaRPr lang="en-US" dirty="0"/>
                    </a:p>
                  </a:txBody>
                  <a:tcPr/>
                </a:tc>
                <a:tc>
                  <a:txBody>
                    <a:bodyPr/>
                    <a:lstStyle/>
                    <a:p>
                      <a:pPr algn="ctr"/>
                      <a:r>
                        <a:rPr lang="vi-VN" dirty="0"/>
                        <a:t>Tác dụng</a:t>
                      </a:r>
                      <a:endParaRPr lang="en-US" dirty="0"/>
                    </a:p>
                  </a:txBody>
                  <a:tcPr/>
                </a:tc>
                <a:extLst>
                  <a:ext uri="{0D108BD9-81ED-4DB2-BD59-A6C34878D82A}">
                    <a16:rowId xmlns:a16="http://schemas.microsoft.com/office/drawing/2014/main" val="757692494"/>
                  </a:ext>
                </a:extLst>
              </a:tr>
              <a:tr h="846715">
                <a:tc>
                  <a:txBody>
                    <a:bodyPr/>
                    <a:lstStyle/>
                    <a:p>
                      <a:pPr algn="ctr"/>
                      <a:r>
                        <a:rPr lang="vi-VN" b="1" dirty="0"/>
                        <a:t>who</a:t>
                      </a:r>
                      <a:endParaRPr lang="en-US" b="1" dirty="0"/>
                    </a:p>
                  </a:txBody>
                  <a:tcPr/>
                </a:tc>
                <a:tc>
                  <a:txBody>
                    <a:bodyPr/>
                    <a:lstStyle/>
                    <a:p>
                      <a:r>
                        <a:rPr lang="en-US" sz="1800" b="0" i="0" kern="1200" dirty="0" err="1">
                          <a:solidFill>
                            <a:schemeClr val="dk1"/>
                          </a:solidFill>
                          <a:effectLst/>
                          <a:latin typeface="+mn-lt"/>
                          <a:ea typeface="+mn-ea"/>
                          <a:cs typeface="+mn-cs"/>
                        </a:rPr>
                        <a:t>cho</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biết</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thông</a:t>
                      </a:r>
                      <a:r>
                        <a:rPr lang="en-US" sz="1800" b="0" i="0" kern="1200" dirty="0">
                          <a:solidFill>
                            <a:schemeClr val="dk1"/>
                          </a:solidFill>
                          <a:effectLst/>
                          <a:latin typeface="+mn-lt"/>
                          <a:ea typeface="+mn-ea"/>
                          <a:cs typeface="+mn-cs"/>
                        </a:rPr>
                        <a:t> tin </a:t>
                      </a:r>
                      <a:r>
                        <a:rPr lang="en-US" sz="1800" b="0" i="0" kern="1200" dirty="0" err="1">
                          <a:solidFill>
                            <a:schemeClr val="dk1"/>
                          </a:solidFill>
                          <a:effectLst/>
                          <a:latin typeface="+mn-lt"/>
                          <a:ea typeface="+mn-ea"/>
                          <a:cs typeface="+mn-cs"/>
                        </a:rPr>
                        <a:t>về</a:t>
                      </a:r>
                      <a:r>
                        <a:rPr lang="en-US" sz="1800" b="0" i="0" kern="1200" dirty="0">
                          <a:solidFill>
                            <a:schemeClr val="dk1"/>
                          </a:solidFill>
                          <a:effectLst/>
                          <a:latin typeface="+mn-lt"/>
                          <a:ea typeface="+mn-ea"/>
                          <a:cs typeface="+mn-cs"/>
                        </a:rPr>
                        <a:t> user </a:t>
                      </a:r>
                      <a:r>
                        <a:rPr lang="en-US" sz="1800" b="0" i="0" kern="1200" dirty="0" err="1">
                          <a:solidFill>
                            <a:schemeClr val="dk1"/>
                          </a:solidFill>
                          <a:effectLst/>
                          <a:latin typeface="+mn-lt"/>
                          <a:ea typeface="+mn-ea"/>
                          <a:cs typeface="+mn-cs"/>
                        </a:rPr>
                        <a:t>đang</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có</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trong</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hệ</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thống</a:t>
                      </a:r>
                      <a:r>
                        <a:rPr lang="en-US"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529366278"/>
                  </a:ext>
                </a:extLst>
              </a:tr>
              <a:tr h="846715">
                <a:tc>
                  <a:txBody>
                    <a:bodyPr/>
                    <a:lstStyle/>
                    <a:p>
                      <a:pPr algn="ctr"/>
                      <a:r>
                        <a:rPr lang="vi-VN" b="1" dirty="0"/>
                        <a:t>last</a:t>
                      </a:r>
                      <a:endParaRPr lang="en-US" b="1" dirty="0"/>
                    </a:p>
                  </a:txBody>
                  <a:tcPr/>
                </a:tc>
                <a:tc>
                  <a:txBody>
                    <a:bodyPr/>
                    <a:lstStyle/>
                    <a:p>
                      <a:r>
                        <a:rPr lang="en-US" sz="1800" b="0" i="0" kern="1200" dirty="0" err="1">
                          <a:solidFill>
                            <a:schemeClr val="dk1"/>
                          </a:solidFill>
                          <a:effectLst/>
                          <a:latin typeface="+mn-lt"/>
                          <a:ea typeface="+mn-ea"/>
                          <a:cs typeface="+mn-cs"/>
                        </a:rPr>
                        <a:t>cho</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biết</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thông</a:t>
                      </a:r>
                      <a:r>
                        <a:rPr lang="en-US" sz="1800" b="0" i="0" kern="1200" dirty="0">
                          <a:solidFill>
                            <a:schemeClr val="dk1"/>
                          </a:solidFill>
                          <a:effectLst/>
                          <a:latin typeface="+mn-lt"/>
                          <a:ea typeface="+mn-ea"/>
                          <a:cs typeface="+mn-cs"/>
                        </a:rPr>
                        <a:t> tin </a:t>
                      </a:r>
                      <a:r>
                        <a:rPr lang="en-US" sz="1800" b="0" i="0" kern="1200" dirty="0" err="1">
                          <a:solidFill>
                            <a:schemeClr val="dk1"/>
                          </a:solidFill>
                          <a:effectLst/>
                          <a:latin typeface="+mn-lt"/>
                          <a:ea typeface="+mn-ea"/>
                          <a:cs typeface="+mn-cs"/>
                        </a:rPr>
                        <a:t>về</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các</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lần</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đăng</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nhập</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của</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các</a:t>
                      </a:r>
                      <a:r>
                        <a:rPr lang="en-US" sz="1800" b="0" i="0" kern="1200" dirty="0">
                          <a:solidFill>
                            <a:schemeClr val="dk1"/>
                          </a:solidFill>
                          <a:effectLst/>
                          <a:latin typeface="+mn-lt"/>
                          <a:ea typeface="+mn-ea"/>
                          <a:cs typeface="+mn-cs"/>
                        </a:rPr>
                        <a:t> user </a:t>
                      </a:r>
                      <a:r>
                        <a:rPr lang="en-US" sz="1800" b="0" i="0" kern="1200" dirty="0" err="1">
                          <a:solidFill>
                            <a:schemeClr val="dk1"/>
                          </a:solidFill>
                          <a:effectLst/>
                          <a:latin typeface="+mn-lt"/>
                          <a:ea typeface="+mn-ea"/>
                          <a:cs typeface="+mn-cs"/>
                        </a:rPr>
                        <a:t>trong</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hệ</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thống</a:t>
                      </a:r>
                      <a:r>
                        <a:rPr lang="en-US"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2763267428"/>
                  </a:ext>
                </a:extLst>
              </a:tr>
              <a:tr h="504118">
                <a:tc>
                  <a:txBody>
                    <a:bodyPr/>
                    <a:lstStyle/>
                    <a:p>
                      <a:pPr algn="ctr"/>
                      <a:r>
                        <a:rPr lang="vi-VN" b="1" dirty="0"/>
                        <a:t>Id </a:t>
                      </a:r>
                      <a:endParaRPr lang="en-US" b="1" dirty="0"/>
                    </a:p>
                  </a:txBody>
                  <a:tcPr/>
                </a:tc>
                <a:tc>
                  <a:txBody>
                    <a:bodyPr/>
                    <a:lstStyle/>
                    <a:p>
                      <a:r>
                        <a:rPr lang="en-US" sz="1800" b="0" i="0" kern="1200" dirty="0" err="1">
                          <a:solidFill>
                            <a:schemeClr val="dk1"/>
                          </a:solidFill>
                          <a:effectLst/>
                          <a:latin typeface="+mn-lt"/>
                          <a:ea typeface="+mn-ea"/>
                          <a:cs typeface="+mn-cs"/>
                        </a:rPr>
                        <a:t>cho</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biết</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thông</a:t>
                      </a:r>
                      <a:r>
                        <a:rPr lang="en-US" sz="1800" b="0" i="0" kern="1200" dirty="0">
                          <a:solidFill>
                            <a:schemeClr val="dk1"/>
                          </a:solidFill>
                          <a:effectLst/>
                          <a:latin typeface="+mn-lt"/>
                          <a:ea typeface="+mn-ea"/>
                          <a:cs typeface="+mn-cs"/>
                        </a:rPr>
                        <a:t> tin </a:t>
                      </a:r>
                      <a:r>
                        <a:rPr lang="en-US" sz="1800" b="0" i="0" kern="1200" dirty="0" err="1">
                          <a:solidFill>
                            <a:schemeClr val="dk1"/>
                          </a:solidFill>
                          <a:effectLst/>
                          <a:latin typeface="+mn-lt"/>
                          <a:ea typeface="+mn-ea"/>
                          <a:cs typeface="+mn-cs"/>
                        </a:rPr>
                        <a:t>về</a:t>
                      </a:r>
                      <a:r>
                        <a:rPr lang="en-US" sz="1800" b="0" i="0" kern="1200" dirty="0">
                          <a:solidFill>
                            <a:schemeClr val="dk1"/>
                          </a:solidFill>
                          <a:effectLst/>
                          <a:latin typeface="+mn-lt"/>
                          <a:ea typeface="+mn-ea"/>
                          <a:cs typeface="+mn-cs"/>
                        </a:rPr>
                        <a:t> id </a:t>
                      </a:r>
                      <a:r>
                        <a:rPr lang="en-US" sz="1800" b="0" i="0" kern="1200" dirty="0" err="1">
                          <a:solidFill>
                            <a:schemeClr val="dk1"/>
                          </a:solidFill>
                          <a:effectLst/>
                          <a:latin typeface="+mn-lt"/>
                          <a:ea typeface="+mn-ea"/>
                          <a:cs typeface="+mn-cs"/>
                        </a:rPr>
                        <a:t>của</a:t>
                      </a:r>
                      <a:r>
                        <a:rPr lang="en-US" sz="1800" b="0" i="0" kern="1200" dirty="0">
                          <a:solidFill>
                            <a:schemeClr val="dk1"/>
                          </a:solidFill>
                          <a:effectLst/>
                          <a:latin typeface="+mn-lt"/>
                          <a:ea typeface="+mn-ea"/>
                          <a:cs typeface="+mn-cs"/>
                        </a:rPr>
                        <a:t> user </a:t>
                      </a:r>
                      <a:r>
                        <a:rPr lang="en-US" sz="1800" b="0" i="0" kern="1200" dirty="0" err="1">
                          <a:solidFill>
                            <a:schemeClr val="dk1"/>
                          </a:solidFill>
                          <a:effectLst/>
                          <a:latin typeface="+mn-lt"/>
                          <a:ea typeface="+mn-ea"/>
                          <a:cs typeface="+mn-cs"/>
                        </a:rPr>
                        <a:t>bao</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gồm</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userid</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groupid</a:t>
                      </a:r>
                      <a:r>
                        <a:rPr lang="en-US" sz="1800" b="0" i="0" kern="1200" dirty="0">
                          <a:solidFill>
                            <a:schemeClr val="dk1"/>
                          </a:solidFill>
                          <a:effectLst/>
                          <a:latin typeface="+mn-lt"/>
                          <a:ea typeface="+mn-ea"/>
                          <a:cs typeface="+mn-cs"/>
                        </a:rPr>
                        <a:t>, ......</a:t>
                      </a:r>
                      <a:endParaRPr lang="en-US" dirty="0"/>
                    </a:p>
                  </a:txBody>
                  <a:tcPr/>
                </a:tc>
                <a:extLst>
                  <a:ext uri="{0D108BD9-81ED-4DB2-BD59-A6C34878D82A}">
                    <a16:rowId xmlns:a16="http://schemas.microsoft.com/office/drawing/2014/main" val="2232426502"/>
                  </a:ext>
                </a:extLst>
              </a:tr>
              <a:tr h="882207">
                <a:tc>
                  <a:txBody>
                    <a:bodyPr/>
                    <a:lstStyle/>
                    <a:p>
                      <a:pPr algn="ctr"/>
                      <a:r>
                        <a:rPr lang="vi-VN" b="1" dirty="0"/>
                        <a:t>w</a:t>
                      </a:r>
                      <a:endParaRPr lang="en-US" b="1" dirty="0"/>
                    </a:p>
                  </a:txBody>
                  <a:tcPr/>
                </a:tc>
                <a:tc>
                  <a:txBody>
                    <a:bodyPr/>
                    <a:lstStyle/>
                    <a:p>
                      <a:r>
                        <a:rPr lang="vi-VN" sz="1800" b="0" i="0" kern="1200" dirty="0">
                          <a:solidFill>
                            <a:schemeClr val="dk1"/>
                          </a:solidFill>
                          <a:effectLst/>
                          <a:latin typeface="+mn-lt"/>
                          <a:ea typeface="+mn-ea"/>
                          <a:cs typeface="+mn-cs"/>
                        </a:rPr>
                        <a:t>tương tự lệnh who nhưng cung cấp chi tiếp hơn về quá trình hoạt động của user như tỉ lệ tải trung bình, thời gian đăng nhập, thời gian hoạt động.</a:t>
                      </a:r>
                      <a:endParaRPr lang="en-US" dirty="0"/>
                    </a:p>
                  </a:txBody>
                  <a:tcPr/>
                </a:tc>
                <a:extLst>
                  <a:ext uri="{0D108BD9-81ED-4DB2-BD59-A6C34878D82A}">
                    <a16:rowId xmlns:a16="http://schemas.microsoft.com/office/drawing/2014/main" val="3617901965"/>
                  </a:ext>
                </a:extLst>
              </a:tr>
            </a:tbl>
          </a:graphicData>
        </a:graphic>
      </p:graphicFrame>
    </p:spTree>
    <p:extLst>
      <p:ext uri="{BB962C8B-B14F-4D97-AF65-F5344CB8AC3E}">
        <p14:creationId xmlns:p14="http://schemas.microsoft.com/office/powerpoint/2010/main" val="22873652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II. User and Group Management</a:t>
            </a:r>
            <a:endParaRPr lang="en-US" dirty="0"/>
          </a:p>
        </p:txBody>
      </p:sp>
      <p:sp>
        <p:nvSpPr>
          <p:cNvPr id="3" name="Content Placeholder 2"/>
          <p:cNvSpPr>
            <a:spLocks noGrp="1"/>
          </p:cNvSpPr>
          <p:nvPr>
            <p:ph idx="1"/>
          </p:nvPr>
        </p:nvSpPr>
        <p:spPr>
          <a:xfrm>
            <a:off x="838200" y="1491516"/>
            <a:ext cx="11195538" cy="5366484"/>
          </a:xfrm>
        </p:spPr>
        <p:txBody>
          <a:bodyPr>
            <a:normAutofit fontScale="92500"/>
          </a:bodyPr>
          <a:lstStyle/>
          <a:p>
            <a:pPr marL="0" indent="0">
              <a:buNone/>
            </a:pPr>
            <a:r>
              <a:rPr lang="vi-VN" sz="2600" dirty="0">
                <a:latin typeface="Arial" panose="020B0604020202020204" pitchFamily="34" charset="0"/>
                <a:cs typeface="Arial" panose="020B0604020202020204" pitchFamily="34" charset="0"/>
              </a:rPr>
              <a:t>3. User và group: </a:t>
            </a:r>
          </a:p>
          <a:p>
            <a:pPr>
              <a:buFontTx/>
              <a:buChar char="-"/>
            </a:pPr>
            <a:r>
              <a:rPr lang="vi-VN" dirty="0"/>
              <a:t>Các thông tin của các trường trong group được lưu ở trong file </a:t>
            </a:r>
            <a:r>
              <a:rPr lang="vi-VN" i="1" dirty="0"/>
              <a:t>/etc/group </a:t>
            </a:r>
            <a:r>
              <a:rPr lang="vi-VN" dirty="0"/>
              <a:t>bao gồm các trường như sau:</a:t>
            </a:r>
            <a:r>
              <a:rPr lang="vi-VN" i="1" dirty="0"/>
              <a:t> </a:t>
            </a:r>
          </a:p>
          <a:p>
            <a:pPr marL="0" indent="0">
              <a:buNone/>
            </a:pPr>
            <a:r>
              <a:rPr lang="vi-VN" i="1" dirty="0"/>
              <a:t>+ Name:Password:GroupID:Listuser</a:t>
            </a:r>
          </a:p>
          <a:p>
            <a:pPr marL="0" indent="0">
              <a:buNone/>
            </a:pPr>
            <a:r>
              <a:rPr lang="vi-VN" sz="2600" i="1" dirty="0">
                <a:latin typeface="Arial" panose="020B0604020202020204" pitchFamily="34" charset="0"/>
                <a:cs typeface="Arial" panose="020B0604020202020204" pitchFamily="34" charset="0"/>
              </a:rPr>
              <a:t>- </a:t>
            </a:r>
            <a:r>
              <a:rPr lang="vi-VN" dirty="0"/>
              <a:t>Trong một group có thể có nhiều user, khi ta cấp quyền cho một group thì tất cả các user trong group đó đều được sử dụng quyền này.</a:t>
            </a:r>
          </a:p>
          <a:p>
            <a:pPr>
              <a:buFontTx/>
              <a:buChar char="-"/>
            </a:pPr>
            <a:r>
              <a:rPr lang="vi-VN" sz="2600" dirty="0">
                <a:latin typeface="Arial" panose="020B0604020202020204" pitchFamily="34" charset="0"/>
                <a:cs typeface="Arial" panose="020B0604020202020204" pitchFamily="34" charset="0"/>
              </a:rPr>
              <a:t>Để tạo một group ta sử dụng lệnh:</a:t>
            </a:r>
          </a:p>
          <a:p>
            <a:pPr marL="0" indent="0">
              <a:buNone/>
            </a:pPr>
            <a:r>
              <a:rPr lang="vi-VN" sz="2600" dirty="0">
                <a:latin typeface="Arial" panose="020B0604020202020204" pitchFamily="34" charset="0"/>
                <a:cs typeface="Arial" panose="020B0604020202020204" pitchFamily="34" charset="0"/>
              </a:rPr>
              <a:t>## </a:t>
            </a:r>
            <a:r>
              <a:rPr lang="vi-VN" sz="2600" b="1" dirty="0">
                <a:latin typeface="Arial" panose="020B0604020202020204" pitchFamily="34" charset="0"/>
                <a:cs typeface="Arial" panose="020B0604020202020204" pitchFamily="34" charset="0"/>
              </a:rPr>
              <a:t>groupadd [name]</a:t>
            </a:r>
          </a:p>
          <a:p>
            <a:pPr>
              <a:buFontTx/>
              <a:buChar char="-"/>
            </a:pPr>
            <a:r>
              <a:rPr lang="vi-VN" sz="2600" dirty="0">
                <a:latin typeface="Arial" panose="020B0604020202020204" pitchFamily="34" charset="0"/>
                <a:cs typeface="Arial" panose="020B0604020202020204" pitchFamily="34" charset="0"/>
              </a:rPr>
              <a:t>Để chỉnh sửa các trường của một group ta sử dụng lênh:</a:t>
            </a:r>
          </a:p>
          <a:p>
            <a:pPr marL="0" indent="0">
              <a:buNone/>
            </a:pPr>
            <a:r>
              <a:rPr lang="vi-VN" sz="2600" dirty="0">
                <a:latin typeface="Arial" panose="020B0604020202020204" pitchFamily="34" charset="0"/>
                <a:cs typeface="Arial" panose="020B0604020202020204" pitchFamily="34" charset="0"/>
              </a:rPr>
              <a:t>## </a:t>
            </a:r>
            <a:r>
              <a:rPr lang="vi-VN" sz="2600" b="1" dirty="0">
                <a:latin typeface="Arial" panose="020B0604020202020204" pitchFamily="34" charset="0"/>
                <a:cs typeface="Arial" panose="020B0604020202020204" pitchFamily="34" charset="0"/>
              </a:rPr>
              <a:t>groupmod </a:t>
            </a:r>
          </a:p>
          <a:p>
            <a:pPr>
              <a:buFontTx/>
              <a:buChar char="-"/>
            </a:pPr>
            <a:r>
              <a:rPr lang="vi-VN" sz="2600" dirty="0">
                <a:latin typeface="Arial" panose="020B0604020202020204" pitchFamily="34" charset="0"/>
                <a:cs typeface="Arial" panose="020B0604020202020204" pitchFamily="34" charset="0"/>
              </a:rPr>
              <a:t>Để xóa một group ta sử dụng lệnh:</a:t>
            </a:r>
          </a:p>
          <a:p>
            <a:pPr marL="0" indent="0">
              <a:buNone/>
            </a:pPr>
            <a:r>
              <a:rPr lang="vi-VN" sz="2600" dirty="0">
                <a:latin typeface="Arial" panose="020B0604020202020204" pitchFamily="34" charset="0"/>
                <a:cs typeface="Arial" panose="020B0604020202020204" pitchFamily="34" charset="0"/>
              </a:rPr>
              <a:t>## </a:t>
            </a:r>
            <a:r>
              <a:rPr lang="vi-VN" sz="2600" b="1" dirty="0">
                <a:latin typeface="Arial" panose="020B0604020202020204" pitchFamily="34" charset="0"/>
                <a:cs typeface="Arial" panose="020B0604020202020204" pitchFamily="34" charset="0"/>
              </a:rPr>
              <a:t>groupdel</a:t>
            </a:r>
          </a:p>
        </p:txBody>
      </p:sp>
    </p:spTree>
    <p:extLst>
      <p:ext uri="{BB962C8B-B14F-4D97-AF65-F5344CB8AC3E}">
        <p14:creationId xmlns:p14="http://schemas.microsoft.com/office/powerpoint/2010/main" val="1093854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mn-lt"/>
              </a:rPr>
              <a:t>I. File system configuration</a:t>
            </a:r>
            <a:endParaRPr lang="en-US" dirty="0">
              <a:latin typeface="+mn-lt"/>
            </a:endParaRPr>
          </a:p>
        </p:txBody>
      </p:sp>
      <p:sp>
        <p:nvSpPr>
          <p:cNvPr id="3" name="Content Placeholder 2"/>
          <p:cNvSpPr>
            <a:spLocks noGrp="1"/>
          </p:cNvSpPr>
          <p:nvPr>
            <p:ph idx="1"/>
          </p:nvPr>
        </p:nvSpPr>
        <p:spPr>
          <a:xfrm>
            <a:off x="838199" y="1825625"/>
            <a:ext cx="11229975" cy="3594100"/>
          </a:xfrm>
        </p:spPr>
        <p:txBody>
          <a:bodyPr>
            <a:normAutofit/>
          </a:bodyPr>
          <a:lstStyle/>
          <a:p>
            <a:pPr marL="0" indent="0">
              <a:buNone/>
            </a:pPr>
            <a:r>
              <a:rPr lang="vi-VN" dirty="0"/>
              <a:t>2. Các loại file system:</a:t>
            </a:r>
          </a:p>
          <a:p>
            <a:pPr marL="0" indent="0">
              <a:buNone/>
            </a:pPr>
            <a:endParaRPr lang="vi-VN"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00074670"/>
              </p:ext>
            </p:extLst>
          </p:nvPr>
        </p:nvGraphicFramePr>
        <p:xfrm>
          <a:off x="838199" y="2880995"/>
          <a:ext cx="10125075" cy="2745740"/>
        </p:xfrm>
        <a:graphic>
          <a:graphicData uri="http://schemas.openxmlformats.org/drawingml/2006/table">
            <a:tbl>
              <a:tblPr firstRow="1" bandRow="1">
                <a:tableStyleId>{5C22544A-7EE6-4342-B048-85BDC9FD1C3A}</a:tableStyleId>
              </a:tblPr>
              <a:tblGrid>
                <a:gridCol w="3375025">
                  <a:extLst>
                    <a:ext uri="{9D8B030D-6E8A-4147-A177-3AD203B41FA5}">
                      <a16:colId xmlns:a16="http://schemas.microsoft.com/office/drawing/2014/main" val="4169021679"/>
                    </a:ext>
                  </a:extLst>
                </a:gridCol>
                <a:gridCol w="3375025">
                  <a:extLst>
                    <a:ext uri="{9D8B030D-6E8A-4147-A177-3AD203B41FA5}">
                      <a16:colId xmlns:a16="http://schemas.microsoft.com/office/drawing/2014/main" val="538619532"/>
                    </a:ext>
                  </a:extLst>
                </a:gridCol>
                <a:gridCol w="3375025">
                  <a:extLst>
                    <a:ext uri="{9D8B030D-6E8A-4147-A177-3AD203B41FA5}">
                      <a16:colId xmlns:a16="http://schemas.microsoft.com/office/drawing/2014/main" val="4071838609"/>
                    </a:ext>
                  </a:extLst>
                </a:gridCol>
              </a:tblGrid>
              <a:tr h="459740">
                <a:tc>
                  <a:txBody>
                    <a:bodyPr/>
                    <a:lstStyle/>
                    <a:p>
                      <a:pPr algn="ctr"/>
                      <a:r>
                        <a:rPr lang="vi-VN" dirty="0"/>
                        <a:t>ext2</a:t>
                      </a:r>
                      <a:endParaRPr lang="en-US" dirty="0"/>
                    </a:p>
                  </a:txBody>
                  <a:tcPr/>
                </a:tc>
                <a:tc>
                  <a:txBody>
                    <a:bodyPr/>
                    <a:lstStyle/>
                    <a:p>
                      <a:pPr algn="ctr"/>
                      <a:r>
                        <a:rPr lang="vi-VN" dirty="0"/>
                        <a:t>ext3</a:t>
                      </a:r>
                      <a:endParaRPr lang="en-US" dirty="0"/>
                    </a:p>
                  </a:txBody>
                  <a:tcPr/>
                </a:tc>
                <a:tc>
                  <a:txBody>
                    <a:bodyPr/>
                    <a:lstStyle/>
                    <a:p>
                      <a:pPr algn="ctr"/>
                      <a:r>
                        <a:rPr lang="vi-VN" dirty="0"/>
                        <a:t>ext4</a:t>
                      </a:r>
                      <a:endParaRPr lang="en-US" dirty="0"/>
                    </a:p>
                  </a:txBody>
                  <a:tcPr/>
                </a:tc>
                <a:extLst>
                  <a:ext uri="{0D108BD9-81ED-4DB2-BD59-A6C34878D82A}">
                    <a16:rowId xmlns:a16="http://schemas.microsoft.com/office/drawing/2014/main" val="723861564"/>
                  </a:ext>
                </a:extLst>
              </a:tr>
              <a:tr h="459740">
                <a:tc>
                  <a:txBody>
                    <a:bodyPr/>
                    <a:lstStyle/>
                    <a:p>
                      <a:pPr algn="l"/>
                      <a:r>
                        <a:rPr lang="vi-VN" sz="1800" b="0" i="0" kern="1200" dirty="0">
                          <a:solidFill>
                            <a:schemeClr val="dk1"/>
                          </a:solidFill>
                          <a:effectLst/>
                          <a:latin typeface="+mn-lt"/>
                          <a:ea typeface="+mn-ea"/>
                          <a:cs typeface="+mn-cs"/>
                        </a:rPr>
                        <a:t>Kích thước tệp tối đa là 16GB-2TB, chưa có tính năng ghi nhật ký và được sử dụng cho các thiết bị lưu trữ dựa trên Flash như ổ USB Flash, thẻ SD</a:t>
                      </a:r>
                      <a:endParaRPr lang="en-US" dirty="0"/>
                    </a:p>
                  </a:txBody>
                  <a:tcPr/>
                </a:tc>
                <a:tc>
                  <a:txBody>
                    <a:bodyPr/>
                    <a:lstStyle/>
                    <a:p>
                      <a:pPr algn="l"/>
                      <a:r>
                        <a:rPr lang="vi-VN" sz="1800" b="0" i="0" kern="1200" dirty="0">
                          <a:solidFill>
                            <a:schemeClr val="dk1"/>
                          </a:solidFill>
                          <a:effectLst/>
                          <a:latin typeface="+mn-lt"/>
                          <a:ea typeface="+mn-ea"/>
                          <a:cs typeface="+mn-cs"/>
                        </a:rPr>
                        <a:t>Cùng có kích thước tệp tối đa như ext2 nhưng được mở rộng thêm khả năng ghi nhật ký, nhằm cải thiện độ tin cậy và loại bỏ nhu cầu kiểm tra hệ thống file khi tắt máy đột ngột</a:t>
                      </a:r>
                      <a:endParaRPr lang="en-US" dirty="0"/>
                    </a:p>
                  </a:txBody>
                  <a:tcPr/>
                </a:tc>
                <a:tc>
                  <a:txBody>
                    <a:bodyPr/>
                    <a:lstStyle/>
                    <a:p>
                      <a:pPr algn="l"/>
                      <a:r>
                        <a:rPr lang="vi-VN" sz="1800" b="0" i="0" kern="1200" dirty="0">
                          <a:solidFill>
                            <a:schemeClr val="dk1"/>
                          </a:solidFill>
                          <a:effectLst/>
                          <a:latin typeface="+mn-lt"/>
                          <a:ea typeface="+mn-ea"/>
                          <a:cs typeface="+mn-cs"/>
                        </a:rPr>
                        <a:t>Được mở rộng từ ext3 có kích thước file tối đa 16GB-16TB có thể tùy chọn tính năng 'tắt tính năng nhật ký' và được tích hợp thêm nhiều tính năng khác như là: Sub Directory, Multiblock Allocation, Delayed</a:t>
                      </a:r>
                      <a:r>
                        <a:rPr lang="vi-VN" sz="1800" b="0" i="0" kern="1200" baseline="0" dirty="0">
                          <a:solidFill>
                            <a:schemeClr val="dk1"/>
                          </a:solidFill>
                          <a:effectLst/>
                          <a:latin typeface="+mn-lt"/>
                          <a:ea typeface="+mn-ea"/>
                          <a:cs typeface="+mn-cs"/>
                        </a:rPr>
                        <a:t> </a:t>
                      </a:r>
                      <a:r>
                        <a:rPr lang="vi-VN" sz="1800" b="0" i="0" kern="1200" dirty="0">
                          <a:solidFill>
                            <a:schemeClr val="dk1"/>
                          </a:solidFill>
                          <a:effectLst/>
                          <a:latin typeface="+mn-lt"/>
                          <a:ea typeface="+mn-ea"/>
                          <a:cs typeface="+mn-cs"/>
                        </a:rPr>
                        <a:t>Allocation,.....</a:t>
                      </a:r>
                      <a:endParaRPr lang="en-US" dirty="0"/>
                    </a:p>
                  </a:txBody>
                  <a:tcPr/>
                </a:tc>
                <a:extLst>
                  <a:ext uri="{0D108BD9-81ED-4DB2-BD59-A6C34878D82A}">
                    <a16:rowId xmlns:a16="http://schemas.microsoft.com/office/drawing/2014/main" val="3643851822"/>
                  </a:ext>
                </a:extLst>
              </a:tr>
            </a:tbl>
          </a:graphicData>
        </a:graphic>
      </p:graphicFrame>
    </p:spTree>
    <p:extLst>
      <p:ext uri="{BB962C8B-B14F-4D97-AF65-F5344CB8AC3E}">
        <p14:creationId xmlns:p14="http://schemas.microsoft.com/office/powerpoint/2010/main" val="15894199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II. User and Group Management</a:t>
            </a:r>
            <a:endParaRPr lang="en-US" dirty="0"/>
          </a:p>
        </p:txBody>
      </p:sp>
      <p:sp>
        <p:nvSpPr>
          <p:cNvPr id="3" name="Content Placeholder 2"/>
          <p:cNvSpPr>
            <a:spLocks noGrp="1"/>
          </p:cNvSpPr>
          <p:nvPr>
            <p:ph idx="1"/>
          </p:nvPr>
        </p:nvSpPr>
        <p:spPr>
          <a:xfrm>
            <a:off x="838200" y="1491516"/>
            <a:ext cx="11195538" cy="5366484"/>
          </a:xfrm>
        </p:spPr>
        <p:txBody>
          <a:bodyPr>
            <a:normAutofit/>
          </a:bodyPr>
          <a:lstStyle/>
          <a:p>
            <a:pPr marL="0" indent="0">
              <a:buNone/>
            </a:pPr>
            <a:r>
              <a:rPr lang="vi-VN" sz="2600" dirty="0">
                <a:latin typeface="Arial" panose="020B0604020202020204" pitchFamily="34" charset="0"/>
                <a:cs typeface="Arial" panose="020B0604020202020204" pitchFamily="34" charset="0"/>
              </a:rPr>
              <a:t>4. Bash shell environment: </a:t>
            </a:r>
          </a:p>
          <a:p>
            <a:pPr>
              <a:buFontTx/>
              <a:buChar char="-"/>
            </a:pPr>
            <a:r>
              <a:rPr lang="vi-VN" sz="2600" dirty="0">
                <a:latin typeface="Arial" panose="020B0604020202020204" pitchFamily="34" charset="0"/>
                <a:cs typeface="Arial" panose="020B0604020202020204" pitchFamily="34" charset="0"/>
              </a:rPr>
              <a:t>File </a:t>
            </a:r>
            <a:r>
              <a:rPr lang="vi-VN" sz="2600" i="1" dirty="0">
                <a:latin typeface="Arial" panose="020B0604020202020204" pitchFamily="34" charset="0"/>
                <a:cs typeface="Arial" panose="020B0604020202020204" pitchFamily="34" charset="0"/>
              </a:rPr>
              <a:t>.bashrc </a:t>
            </a:r>
            <a:r>
              <a:rPr lang="vi-VN" sz="2600" dirty="0">
                <a:latin typeface="Arial" panose="020B0604020202020204" pitchFamily="34" charset="0"/>
                <a:cs typeface="Arial" panose="020B0604020202020204" pitchFamily="34" charset="0"/>
              </a:rPr>
              <a:t>cho phép cấu hình môi trường bash shell của</a:t>
            </a:r>
            <a:r>
              <a:rPr lang="vi-VN" dirty="0"/>
              <a:t> riêng một user. File này sẽ có những tác dụng như:</a:t>
            </a:r>
          </a:p>
          <a:p>
            <a:pPr marL="0" indent="0">
              <a:buNone/>
            </a:pPr>
            <a:r>
              <a:rPr lang="vi-VN" sz="2600" dirty="0">
                <a:latin typeface="Arial" panose="020B0604020202020204" pitchFamily="34" charset="0"/>
                <a:cs typeface="Arial" panose="020B0604020202020204" pitchFamily="34" charset="0"/>
              </a:rPr>
              <a:t>+ </a:t>
            </a:r>
            <a:r>
              <a:rPr lang="vi-VN" dirty="0"/>
              <a:t>Tạo biến môi trường mới cho user.</a:t>
            </a:r>
          </a:p>
          <a:p>
            <a:pPr marL="0" indent="0">
              <a:buNone/>
            </a:pPr>
            <a:r>
              <a:rPr lang="vi-VN" sz="2600" dirty="0">
                <a:latin typeface="Arial" panose="020B0604020202020204" pitchFamily="34" charset="0"/>
                <a:cs typeface="Arial" panose="020B0604020202020204" pitchFamily="34" charset="0"/>
              </a:rPr>
              <a:t>+ </a:t>
            </a:r>
            <a:r>
              <a:rPr lang="vi-VN" dirty="0"/>
              <a:t>Thiết lập quyền default cho các thư mục và file.</a:t>
            </a:r>
          </a:p>
          <a:p>
            <a:pPr marL="0" indent="0">
              <a:buNone/>
            </a:pPr>
            <a:r>
              <a:rPr lang="vi-VN" sz="2600" dirty="0">
                <a:latin typeface="Arial" panose="020B0604020202020204" pitchFamily="34" charset="0"/>
                <a:cs typeface="Arial" panose="020B0604020202020204" pitchFamily="34" charset="0"/>
              </a:rPr>
              <a:t>+ </a:t>
            </a:r>
            <a:r>
              <a:rPr lang="vi-VN" dirty="0"/>
              <a:t>Thay đổi syntax của các câu lệnh cho ngắn gọn dễ nhớ hơn.</a:t>
            </a:r>
          </a:p>
          <a:p>
            <a:pPr marL="0" indent="0">
              <a:buNone/>
            </a:pPr>
            <a:r>
              <a:rPr lang="vi-VN" sz="2600" dirty="0">
                <a:latin typeface="Arial" panose="020B0604020202020204" pitchFamily="34" charset="0"/>
                <a:cs typeface="Arial" panose="020B0604020202020204" pitchFamily="34" charset="0"/>
              </a:rPr>
              <a:t>- Trong file </a:t>
            </a:r>
            <a:r>
              <a:rPr lang="vi-VN" sz="2600" i="1" dirty="0">
                <a:latin typeface="Arial" panose="020B0604020202020204" pitchFamily="34" charset="0"/>
                <a:cs typeface="Arial" panose="020B0604020202020204" pitchFamily="34" charset="0"/>
              </a:rPr>
              <a:t>.bashrc</a:t>
            </a:r>
            <a:r>
              <a:rPr lang="vi-VN" sz="2600" dirty="0">
                <a:latin typeface="Arial" panose="020B0604020202020204" pitchFamily="34" charset="0"/>
                <a:cs typeface="Arial" panose="020B0604020202020204" pitchFamily="34" charset="0"/>
              </a:rPr>
              <a:t> </a:t>
            </a:r>
            <a:r>
              <a:rPr lang="vi-VN" dirty="0"/>
              <a:t>thường chứa các alias, function, promtp và các thiết lập khác chỉ giành riêng cho môi trường bash shell.</a:t>
            </a:r>
            <a:endParaRPr lang="vi-VN"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26848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II. User and Group Management</a:t>
            </a:r>
            <a:endParaRPr lang="en-US" dirty="0"/>
          </a:p>
        </p:txBody>
      </p:sp>
      <p:sp>
        <p:nvSpPr>
          <p:cNvPr id="3" name="Content Placeholder 2"/>
          <p:cNvSpPr>
            <a:spLocks noGrp="1"/>
          </p:cNvSpPr>
          <p:nvPr>
            <p:ph idx="1"/>
          </p:nvPr>
        </p:nvSpPr>
        <p:spPr>
          <a:xfrm>
            <a:off x="838200" y="1491516"/>
            <a:ext cx="11195538" cy="5366484"/>
          </a:xfrm>
        </p:spPr>
        <p:txBody>
          <a:bodyPr>
            <a:normAutofit/>
          </a:bodyPr>
          <a:lstStyle/>
          <a:p>
            <a:pPr marL="0" indent="0">
              <a:buNone/>
            </a:pPr>
            <a:r>
              <a:rPr lang="vi-VN" sz="2600" dirty="0">
                <a:latin typeface="Arial" panose="020B0604020202020204" pitchFamily="34" charset="0"/>
                <a:cs typeface="Arial" panose="020B0604020202020204" pitchFamily="34" charset="0"/>
              </a:rPr>
              <a:t>4. Bash shell environment:</a:t>
            </a:r>
          </a:p>
          <a:p>
            <a:pPr>
              <a:buFontTx/>
              <a:buChar char="-"/>
            </a:pP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khi</a:t>
            </a:r>
            <a:r>
              <a:rPr lang="en-US" sz="2400" dirty="0">
                <a:latin typeface="Arial" panose="020B0604020202020204" pitchFamily="34" charset="0"/>
                <a:cs typeface="Arial" panose="020B0604020202020204" pitchFamily="34" charset="0"/>
              </a:rPr>
              <a:t> file </a:t>
            </a:r>
            <a:r>
              <a:rPr lang="en-US" sz="2400" i="1" dirty="0">
                <a:latin typeface="Arial" panose="020B0604020202020204" pitchFamily="34" charset="0"/>
                <a:cs typeface="Arial" panose="020B0604020202020204" pitchFamily="34" charset="0"/>
              </a:rPr>
              <a:t>.</a:t>
            </a:r>
            <a:r>
              <a:rPr lang="en-US" sz="2400" i="1" dirty="0" err="1">
                <a:latin typeface="Arial" panose="020B0604020202020204" pitchFamily="34" charset="0"/>
                <a:cs typeface="Arial" panose="020B0604020202020204" pitchFamily="34" charset="0"/>
              </a:rPr>
              <a:t>bashrc</a:t>
            </a:r>
            <a:r>
              <a:rPr lang="en-US" sz="2400" i="1" dirty="0">
                <a:latin typeface="Arial" panose="020B0604020202020204" pitchFamily="34" charset="0"/>
                <a:cs typeface="Arial" panose="020B0604020202020204" pitchFamily="34" charset="0"/>
              </a:rPr>
              <a:t> </a:t>
            </a:r>
            <a:r>
              <a:rPr lang="en-US" sz="2400" dirty="0" err="1"/>
              <a:t>chỉ</a:t>
            </a:r>
            <a:r>
              <a:rPr lang="en-US" sz="2400" dirty="0"/>
              <a:t> </a:t>
            </a:r>
            <a:r>
              <a:rPr lang="en-US" sz="2400" dirty="0" err="1"/>
              <a:t>là</a:t>
            </a:r>
            <a:r>
              <a:rPr lang="en-US" sz="2400" dirty="0"/>
              <a:t> file </a:t>
            </a:r>
            <a:r>
              <a:rPr lang="en-US" sz="2400" dirty="0" err="1"/>
              <a:t>cấu</a:t>
            </a:r>
            <a:r>
              <a:rPr lang="en-US" sz="2400" dirty="0"/>
              <a:t> </a:t>
            </a:r>
            <a:r>
              <a:rPr lang="en-US" sz="2400" dirty="0" err="1"/>
              <a:t>hình</a:t>
            </a:r>
            <a:r>
              <a:rPr lang="en-US" sz="2400" dirty="0"/>
              <a:t> </a:t>
            </a:r>
            <a:r>
              <a:rPr lang="en-US" sz="2400" dirty="0" err="1"/>
              <a:t>cho</a:t>
            </a:r>
            <a:r>
              <a:rPr lang="en-US" sz="2400" dirty="0"/>
              <a:t> </a:t>
            </a:r>
            <a:r>
              <a:rPr lang="en-US" sz="2400" dirty="0" err="1"/>
              <a:t>riêng</a:t>
            </a:r>
            <a:r>
              <a:rPr lang="en-US" sz="2400" dirty="0"/>
              <a:t> shell login </a:t>
            </a:r>
            <a:r>
              <a:rPr lang="vi-VN" sz="2400" dirty="0"/>
              <a:t>của user thì file </a:t>
            </a:r>
            <a:r>
              <a:rPr lang="vi-VN" sz="2400" i="1" dirty="0"/>
              <a:t>.profile </a:t>
            </a:r>
            <a:r>
              <a:rPr lang="vi-VN" sz="2400" dirty="0"/>
              <a:t> là file cấu hình tổng quát cho toàn môi trường làm việc của shell thường được sử dụng bởi các shell login như Bash khi bắt đầu một phiên làm việc mới.</a:t>
            </a:r>
            <a:endParaRPr lang="en-US" sz="2400" dirty="0"/>
          </a:p>
          <a:p>
            <a:pPr>
              <a:buFontTx/>
              <a:buChar char="-"/>
            </a:pPr>
            <a:endParaRPr lang="vi-VN" sz="2600" dirty="0">
              <a:latin typeface="Arial" panose="020B0604020202020204" pitchFamily="34" charset="0"/>
              <a:cs typeface="Arial" panose="020B0604020202020204" pitchFamily="34" charset="0"/>
            </a:endParaRPr>
          </a:p>
          <a:p>
            <a:pPr>
              <a:buFontTx/>
              <a:buChar char="-"/>
            </a:pPr>
            <a:endParaRPr lang="vi-VN" sz="26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stretch>
            <a:fillRect/>
          </a:stretch>
        </p:blipFill>
        <p:spPr>
          <a:xfrm>
            <a:off x="3649496" y="3334263"/>
            <a:ext cx="5877745" cy="3143689"/>
          </a:xfrm>
          <a:prstGeom prst="rect">
            <a:avLst/>
          </a:prstGeom>
        </p:spPr>
      </p:pic>
    </p:spTree>
    <p:extLst>
      <p:ext uri="{BB962C8B-B14F-4D97-AF65-F5344CB8AC3E}">
        <p14:creationId xmlns:p14="http://schemas.microsoft.com/office/powerpoint/2010/main" val="9094908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II. User and Group Management</a:t>
            </a:r>
            <a:endParaRPr lang="en-US" dirty="0"/>
          </a:p>
        </p:txBody>
      </p:sp>
      <p:sp>
        <p:nvSpPr>
          <p:cNvPr id="3" name="Content Placeholder 2"/>
          <p:cNvSpPr>
            <a:spLocks noGrp="1"/>
          </p:cNvSpPr>
          <p:nvPr>
            <p:ph idx="1"/>
          </p:nvPr>
        </p:nvSpPr>
        <p:spPr>
          <a:xfrm>
            <a:off x="838200" y="1491516"/>
            <a:ext cx="11195538" cy="5366484"/>
          </a:xfrm>
        </p:spPr>
        <p:txBody>
          <a:bodyPr>
            <a:normAutofit/>
          </a:bodyPr>
          <a:lstStyle/>
          <a:p>
            <a:pPr marL="0" indent="0">
              <a:buNone/>
            </a:pPr>
            <a:r>
              <a:rPr lang="vi-VN" sz="2600" dirty="0">
                <a:latin typeface="Arial" panose="020B0604020202020204" pitchFamily="34" charset="0"/>
                <a:cs typeface="Arial" panose="020B0604020202020204" pitchFamily="34" charset="0"/>
              </a:rPr>
              <a:t>4. Bash shell environment:</a:t>
            </a:r>
          </a:p>
        </p:txBody>
      </p:sp>
      <p:pic>
        <p:nvPicPr>
          <p:cNvPr id="4" name="Picture 3"/>
          <p:cNvPicPr>
            <a:picLocks noChangeAspect="1"/>
          </p:cNvPicPr>
          <p:nvPr/>
        </p:nvPicPr>
        <p:blipFill>
          <a:blip r:embed="rId3"/>
          <a:stretch>
            <a:fillRect/>
          </a:stretch>
        </p:blipFill>
        <p:spPr>
          <a:xfrm>
            <a:off x="1299399" y="2051136"/>
            <a:ext cx="10572736" cy="685030"/>
          </a:xfrm>
          <a:prstGeom prst="rect">
            <a:avLst/>
          </a:prstGeom>
        </p:spPr>
      </p:pic>
      <p:sp>
        <p:nvSpPr>
          <p:cNvPr id="6" name="TextBox 5"/>
          <p:cNvSpPr txBox="1"/>
          <p:nvPr/>
        </p:nvSpPr>
        <p:spPr>
          <a:xfrm>
            <a:off x="1299399" y="2926454"/>
            <a:ext cx="11038449" cy="3416320"/>
          </a:xfrm>
          <a:prstGeom prst="rect">
            <a:avLst/>
          </a:prstGeom>
          <a:noFill/>
        </p:spPr>
        <p:txBody>
          <a:bodyPr wrap="square" rtlCol="0">
            <a:spAutoFit/>
          </a:bodyPr>
          <a:lstStyle/>
          <a:p>
            <a:r>
              <a:rPr lang="en-US" sz="2400" dirty="0"/>
              <a:t>- </a:t>
            </a:r>
            <a:r>
              <a:rPr lang="vi-VN" sz="2400" dirty="0"/>
              <a:t>Để thêm các đường dẫn vào biến $PATH </a:t>
            </a:r>
            <a:r>
              <a:rPr lang="fr-FR" sz="2400" dirty="0"/>
              <a:t>ta </a:t>
            </a:r>
            <a:r>
              <a:rPr lang="fr-FR" sz="2400" dirty="0" err="1"/>
              <a:t>chỉ</a:t>
            </a:r>
            <a:r>
              <a:rPr lang="fr-FR" sz="2400" dirty="0"/>
              <a:t> </a:t>
            </a:r>
            <a:r>
              <a:rPr lang="fr-FR" sz="2400" dirty="0" err="1"/>
              <a:t>cần</a:t>
            </a:r>
            <a:r>
              <a:rPr lang="fr-FR" sz="2400" dirty="0"/>
              <a:t> </a:t>
            </a:r>
            <a:r>
              <a:rPr lang="fr-FR" sz="2400" dirty="0" err="1"/>
              <a:t>edit</a:t>
            </a:r>
            <a:r>
              <a:rPr lang="fr-FR" sz="2400" dirty="0"/>
              <a:t> </a:t>
            </a:r>
            <a:r>
              <a:rPr lang="fr-FR" sz="2400" dirty="0" err="1"/>
              <a:t>lại</a:t>
            </a:r>
            <a:r>
              <a:rPr lang="fr-FR" sz="2400" dirty="0"/>
              <a:t> file</a:t>
            </a:r>
            <a:r>
              <a:rPr lang="vi-VN" sz="2400" dirty="0"/>
              <a:t> </a:t>
            </a:r>
            <a:r>
              <a:rPr lang="vi-VN" sz="2400" i="1" dirty="0"/>
              <a:t>.profile </a:t>
            </a:r>
            <a:r>
              <a:rPr lang="vi-VN" sz="2400" dirty="0"/>
              <a:t>qua các editor như nano hay vim,....hoặc có thể dùng câu lệnh dưới đây:</a:t>
            </a:r>
          </a:p>
          <a:p>
            <a:r>
              <a:rPr lang="vi-VN" sz="2400" dirty="0"/>
              <a:t> </a:t>
            </a:r>
          </a:p>
          <a:p>
            <a:r>
              <a:rPr lang="vi-VN" sz="2400" b="1" dirty="0"/>
              <a:t>## export PATH=$PATH:/path/to/binary_file</a:t>
            </a:r>
          </a:p>
          <a:p>
            <a:endParaRPr lang="vi-VN" sz="2400" b="1" dirty="0"/>
          </a:p>
          <a:p>
            <a:r>
              <a:rPr lang="vi-VN" sz="2400" dirty="0"/>
              <a:t>- </a:t>
            </a:r>
            <a:r>
              <a:rPr lang="en-US" sz="2400" dirty="0" err="1"/>
              <a:t>Ngoài</a:t>
            </a:r>
            <a:r>
              <a:rPr lang="en-US" sz="2400" dirty="0"/>
              <a:t> </a:t>
            </a:r>
            <a:r>
              <a:rPr lang="en-US" sz="2400" dirty="0" err="1"/>
              <a:t>ra</a:t>
            </a:r>
            <a:r>
              <a:rPr lang="en-US" sz="2400" dirty="0"/>
              <a:t> </a:t>
            </a:r>
            <a:r>
              <a:rPr lang="en-US" sz="2400" dirty="0" err="1"/>
              <a:t>để</a:t>
            </a:r>
            <a:r>
              <a:rPr lang="en-US" sz="2400" dirty="0"/>
              <a:t> </a:t>
            </a:r>
            <a:r>
              <a:rPr lang="en-US" sz="2400" dirty="0" err="1"/>
              <a:t>cấu</a:t>
            </a:r>
            <a:r>
              <a:rPr lang="en-US" sz="2400" dirty="0"/>
              <a:t> </a:t>
            </a:r>
            <a:r>
              <a:rPr lang="en-US" sz="2400" dirty="0" err="1"/>
              <a:t>hình</a:t>
            </a:r>
            <a:r>
              <a:rPr lang="en-US" sz="2400" dirty="0"/>
              <a:t> </a:t>
            </a:r>
            <a:r>
              <a:rPr lang="en-US" sz="2400" dirty="0" err="1"/>
              <a:t>cho</a:t>
            </a:r>
            <a:r>
              <a:rPr lang="en-US" sz="2400" dirty="0"/>
              <a:t> </a:t>
            </a:r>
            <a:r>
              <a:rPr lang="en-US" sz="2400" dirty="0" err="1"/>
              <a:t>cả</a:t>
            </a:r>
            <a:r>
              <a:rPr lang="en-US" sz="2400" dirty="0"/>
              <a:t> </a:t>
            </a:r>
            <a:r>
              <a:rPr lang="en-US" sz="2400" dirty="0" err="1"/>
              <a:t>một</a:t>
            </a:r>
            <a:r>
              <a:rPr lang="en-US" sz="2400" dirty="0"/>
              <a:t> </a:t>
            </a:r>
            <a:r>
              <a:rPr lang="en-US" sz="2400" dirty="0" err="1"/>
              <a:t>hệ</a:t>
            </a:r>
            <a:r>
              <a:rPr lang="en-US" sz="2400" dirty="0"/>
              <a:t> </a:t>
            </a:r>
            <a:r>
              <a:rPr lang="en-US" sz="2400" dirty="0" err="1"/>
              <a:t>thống</a:t>
            </a:r>
            <a:r>
              <a:rPr lang="en-US" sz="2400" dirty="0"/>
              <a:t> </a:t>
            </a:r>
            <a:r>
              <a:rPr lang="en-US" sz="2400" dirty="0" err="1"/>
              <a:t>mà</a:t>
            </a:r>
            <a:r>
              <a:rPr lang="en-US" sz="2400" dirty="0"/>
              <a:t> </a:t>
            </a:r>
            <a:r>
              <a:rPr lang="en-US" sz="2400" dirty="0" err="1"/>
              <a:t>không</a:t>
            </a:r>
            <a:r>
              <a:rPr lang="en-US" sz="2400" dirty="0"/>
              <a:t> </a:t>
            </a:r>
            <a:r>
              <a:rPr lang="en-US" sz="2400" dirty="0" err="1"/>
              <a:t>phải</a:t>
            </a:r>
            <a:r>
              <a:rPr lang="en-US" sz="2400" dirty="0"/>
              <a:t> </a:t>
            </a:r>
            <a:r>
              <a:rPr lang="en-US" sz="2400" dirty="0" err="1"/>
              <a:t>cho</a:t>
            </a:r>
            <a:r>
              <a:rPr lang="en-US" sz="2400" dirty="0"/>
              <a:t> </a:t>
            </a:r>
            <a:r>
              <a:rPr lang="en-US" sz="2400" dirty="0" err="1"/>
              <a:t>từng</a:t>
            </a:r>
            <a:r>
              <a:rPr lang="en-US" sz="2400" dirty="0"/>
              <a:t> user </a:t>
            </a:r>
            <a:r>
              <a:rPr lang="en-US" sz="2400" dirty="0" err="1"/>
              <a:t>thì</a:t>
            </a:r>
            <a:r>
              <a:rPr lang="en-US" sz="2400" dirty="0"/>
              <a:t> ta </a:t>
            </a:r>
            <a:r>
              <a:rPr lang="en-US" sz="2400" dirty="0" err="1"/>
              <a:t>có</a:t>
            </a:r>
            <a:r>
              <a:rPr lang="en-US" sz="2400" dirty="0"/>
              <a:t> </a:t>
            </a:r>
            <a:r>
              <a:rPr lang="en-US" sz="2400" dirty="0" err="1"/>
              <a:t>thể</a:t>
            </a:r>
            <a:r>
              <a:rPr lang="en-US" sz="2400" dirty="0"/>
              <a:t> modify file </a:t>
            </a:r>
            <a:r>
              <a:rPr lang="vi-VN" sz="2400" i="1" dirty="0"/>
              <a:t>/etc/profile </a:t>
            </a:r>
            <a:r>
              <a:rPr lang="vi-VN" sz="2400" dirty="0"/>
              <a:t>và file </a:t>
            </a:r>
            <a:r>
              <a:rPr lang="vi-VN" sz="2400" i="1" dirty="0"/>
              <a:t>/etc/bashrc </a:t>
            </a:r>
            <a:r>
              <a:rPr lang="vi-VN" sz="2400" dirty="0"/>
              <a:t>để áp dụng chung cho cả hệ thống. Mỗi user khi được tạo mới sẽ có lần lượt những cấu hình có trong hai file trên.</a:t>
            </a:r>
            <a:r>
              <a:rPr lang="vi-VN" sz="2400" i="1" dirty="0"/>
              <a:t> </a:t>
            </a:r>
            <a:endParaRPr lang="en-US" sz="2400" dirty="0"/>
          </a:p>
        </p:txBody>
      </p:sp>
    </p:spTree>
    <p:extLst>
      <p:ext uri="{BB962C8B-B14F-4D97-AF65-F5344CB8AC3E}">
        <p14:creationId xmlns:p14="http://schemas.microsoft.com/office/powerpoint/2010/main" val="9662315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II. User and Group Management</a:t>
            </a:r>
            <a:endParaRPr lang="en-US" dirty="0"/>
          </a:p>
        </p:txBody>
      </p:sp>
      <p:sp>
        <p:nvSpPr>
          <p:cNvPr id="3" name="Content Placeholder 2"/>
          <p:cNvSpPr>
            <a:spLocks noGrp="1"/>
          </p:cNvSpPr>
          <p:nvPr>
            <p:ph idx="1"/>
          </p:nvPr>
        </p:nvSpPr>
        <p:spPr>
          <a:xfrm>
            <a:off x="838200" y="1491516"/>
            <a:ext cx="11195538" cy="5366484"/>
          </a:xfrm>
        </p:spPr>
        <p:txBody>
          <a:bodyPr>
            <a:normAutofit/>
          </a:bodyPr>
          <a:lstStyle/>
          <a:p>
            <a:pPr marL="0" indent="0">
              <a:buNone/>
            </a:pPr>
            <a:r>
              <a:rPr lang="vi-VN" sz="2600" dirty="0">
                <a:latin typeface="Arial" panose="020B0604020202020204" pitchFamily="34" charset="0"/>
                <a:cs typeface="Arial" panose="020B0604020202020204" pitchFamily="34" charset="0"/>
              </a:rPr>
              <a:t>5. Permission và Ownership: </a:t>
            </a:r>
          </a:p>
          <a:p>
            <a:pPr>
              <a:buFontTx/>
              <a:buChar char="-"/>
            </a:pPr>
            <a:r>
              <a:rPr lang="vi-VN" sz="2600" dirty="0">
                <a:latin typeface="Arial" panose="020B0604020202020204" pitchFamily="34" charset="0"/>
                <a:cs typeface="Arial" panose="020B0604020202020204" pitchFamily="34" charset="0"/>
              </a:rPr>
              <a:t>P</a:t>
            </a:r>
            <a:r>
              <a:rPr lang="fr-FR" dirty="0" err="1"/>
              <a:t>ermission</a:t>
            </a:r>
            <a:r>
              <a:rPr lang="fr-FR" dirty="0"/>
              <a:t> là </a:t>
            </a:r>
            <a:r>
              <a:rPr lang="fr-FR" dirty="0" err="1"/>
              <a:t>quyền</a:t>
            </a:r>
            <a:r>
              <a:rPr lang="fr-FR" dirty="0"/>
              <a:t> </a:t>
            </a:r>
            <a:r>
              <a:rPr lang="fr-FR" dirty="0" err="1"/>
              <a:t>được</a:t>
            </a:r>
            <a:r>
              <a:rPr lang="fr-FR" dirty="0"/>
              <a:t> </a:t>
            </a:r>
            <a:r>
              <a:rPr lang="fr-FR" dirty="0" err="1"/>
              <a:t>cấp</a:t>
            </a:r>
            <a:r>
              <a:rPr lang="fr-FR" dirty="0"/>
              <a:t> </a:t>
            </a:r>
            <a:r>
              <a:rPr lang="fr-FR" dirty="0" err="1"/>
              <a:t>cho</a:t>
            </a:r>
            <a:r>
              <a:rPr lang="fr-FR" dirty="0"/>
              <a:t> </a:t>
            </a:r>
            <a:r>
              <a:rPr lang="vi-VN" dirty="0"/>
              <a:t>user, gồm 3 quyền đó là: đọc file(r), ghi file(w), chạy các ứng dụng trong file(x).</a:t>
            </a:r>
          </a:p>
          <a:p>
            <a:pPr>
              <a:buFontTx/>
              <a:buChar char="-"/>
            </a:pPr>
            <a:endParaRPr lang="vi-VN" sz="2600" dirty="0">
              <a:latin typeface="Arial" panose="020B0604020202020204" pitchFamily="34" charset="0"/>
              <a:cs typeface="Arial" panose="020B0604020202020204" pitchFamily="34" charset="0"/>
            </a:endParaRPr>
          </a:p>
        </p:txBody>
      </p:sp>
      <p:pic>
        <p:nvPicPr>
          <p:cNvPr id="22530" name="Picture 2" descr="Linux chmod Comma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5747" y="2817079"/>
            <a:ext cx="7751298" cy="3746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7893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II. User and Group Management</a:t>
            </a:r>
            <a:endParaRPr lang="en-US" dirty="0"/>
          </a:p>
        </p:txBody>
      </p:sp>
      <p:sp>
        <p:nvSpPr>
          <p:cNvPr id="3" name="Content Placeholder 2"/>
          <p:cNvSpPr>
            <a:spLocks noGrp="1"/>
          </p:cNvSpPr>
          <p:nvPr>
            <p:ph idx="1"/>
          </p:nvPr>
        </p:nvSpPr>
        <p:spPr>
          <a:xfrm>
            <a:off x="978877" y="1520500"/>
            <a:ext cx="8697678" cy="4296490"/>
          </a:xfrm>
        </p:spPr>
        <p:txBody>
          <a:bodyPr>
            <a:normAutofit/>
          </a:bodyPr>
          <a:lstStyle/>
          <a:p>
            <a:pPr marL="0" indent="0">
              <a:buNone/>
            </a:pPr>
            <a:r>
              <a:rPr lang="vi-VN" sz="2600" dirty="0">
                <a:latin typeface="Arial" panose="020B0604020202020204" pitchFamily="34" charset="0"/>
                <a:cs typeface="Arial" panose="020B0604020202020204" pitchFamily="34" charset="0"/>
              </a:rPr>
              <a:t>5. Permission và Ownership: </a:t>
            </a:r>
          </a:p>
          <a:p>
            <a:pPr>
              <a:buFontTx/>
              <a:buChar char="-"/>
            </a:pPr>
            <a:r>
              <a:rPr lang="vi-VN" dirty="0"/>
              <a:t>Để cấu hình quyền cho một file hoặc một directory ta sử dụng câu lệnh </a:t>
            </a:r>
            <a:r>
              <a:rPr lang="vi-VN" b="1" dirty="0"/>
              <a:t>chmod</a:t>
            </a:r>
            <a:r>
              <a:rPr lang="vi-VN" dirty="0"/>
              <a:t>. Lệnh </a:t>
            </a:r>
            <a:r>
              <a:rPr lang="vi-VN" b="1" dirty="0"/>
              <a:t>chmod</a:t>
            </a:r>
            <a:r>
              <a:rPr lang="vi-VN" dirty="0"/>
              <a:t> có thể được thi qua hai chế độ:</a:t>
            </a:r>
          </a:p>
        </p:txBody>
      </p:sp>
      <p:pic>
        <p:nvPicPr>
          <p:cNvPr id="21506" name="Picture 2" descr="The Basics of the chmod Command - Pi My Life 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4368" y="3329353"/>
            <a:ext cx="5551628" cy="3050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11691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II. User and Group Management</a:t>
            </a:r>
            <a:endParaRPr lang="en-US" dirty="0"/>
          </a:p>
        </p:txBody>
      </p:sp>
      <p:sp>
        <p:nvSpPr>
          <p:cNvPr id="3" name="Content Placeholder 2"/>
          <p:cNvSpPr>
            <a:spLocks noGrp="1"/>
          </p:cNvSpPr>
          <p:nvPr>
            <p:ph idx="1"/>
          </p:nvPr>
        </p:nvSpPr>
        <p:spPr>
          <a:xfrm>
            <a:off x="838200" y="1491516"/>
            <a:ext cx="11195538" cy="5366484"/>
          </a:xfrm>
        </p:spPr>
        <p:txBody>
          <a:bodyPr>
            <a:normAutofit/>
          </a:bodyPr>
          <a:lstStyle/>
          <a:p>
            <a:pPr marL="0" indent="0">
              <a:buNone/>
            </a:pPr>
            <a:r>
              <a:rPr lang="vi-VN" sz="2600" dirty="0">
                <a:latin typeface="Arial" panose="020B0604020202020204" pitchFamily="34" charset="0"/>
                <a:cs typeface="Arial" panose="020B0604020202020204" pitchFamily="34" charset="0"/>
              </a:rPr>
              <a:t>5. Permission và Ownership: </a:t>
            </a:r>
          </a:p>
          <a:p>
            <a:pPr marL="0" indent="0">
              <a:buNone/>
            </a:pPr>
            <a:r>
              <a:rPr lang="vi-VN" sz="2600" dirty="0">
                <a:latin typeface="Arial" panose="020B0604020202020204" pitchFamily="34" charset="0"/>
                <a:cs typeface="Arial" panose="020B0604020202020204" pitchFamily="34" charset="0"/>
              </a:rPr>
              <a:t>- Ownership: </a:t>
            </a:r>
            <a:r>
              <a:rPr lang="vi-VN" dirty="0"/>
              <a:t>Chỉ có </a:t>
            </a:r>
            <a:r>
              <a:rPr lang="vi-VN" b="1" dirty="0"/>
              <a:t>root</a:t>
            </a:r>
            <a:r>
              <a:rPr lang="vi-VN" dirty="0"/>
              <a:t> mới có thể thay đổi được mối quan hệ ownership của các file và directory trong linux. Trong linux ta có 2 loại đó là: </a:t>
            </a:r>
            <a:r>
              <a:rPr lang="vi-VN" b="1" dirty="0"/>
              <a:t>group ownership</a:t>
            </a:r>
            <a:r>
              <a:rPr lang="vi-VN" dirty="0"/>
              <a:t> và </a:t>
            </a:r>
            <a:r>
              <a:rPr lang="vi-VN" b="1" dirty="0"/>
              <a:t>user ownership</a:t>
            </a:r>
            <a:r>
              <a:rPr lang="vi-VN" dirty="0"/>
              <a:t>.</a:t>
            </a:r>
          </a:p>
          <a:p>
            <a:pPr marL="0" indent="0">
              <a:buNone/>
            </a:pPr>
            <a:r>
              <a:rPr lang="vi-VN" sz="2600" dirty="0">
                <a:latin typeface="Arial" panose="020B0604020202020204" pitchFamily="34" charset="0"/>
                <a:cs typeface="Arial" panose="020B0604020202020204" pitchFamily="34" charset="0"/>
              </a:rPr>
              <a:t>- </a:t>
            </a:r>
            <a:r>
              <a:rPr lang="vi-VN" dirty="0"/>
              <a:t>Group ownership là một nhóm người dùng mà file hoặc directory thuộc về. Mỗi người trong nhóm này có thể có một số quyền cụ thể với các file hoặc directory đó.</a:t>
            </a:r>
          </a:p>
          <a:p>
            <a:pPr>
              <a:buFontTx/>
              <a:buChar char="-"/>
            </a:pPr>
            <a:r>
              <a:rPr lang="en-US" dirty="0" err="1"/>
              <a:t>Khi</a:t>
            </a:r>
            <a:r>
              <a:rPr lang="en-US" dirty="0"/>
              <a:t> </a:t>
            </a:r>
            <a:r>
              <a:rPr lang="en-US" dirty="0" err="1"/>
              <a:t>muốn</a:t>
            </a:r>
            <a:r>
              <a:rPr lang="en-US" dirty="0"/>
              <a:t> </a:t>
            </a:r>
            <a:r>
              <a:rPr lang="en-US" dirty="0" err="1"/>
              <a:t>thay</a:t>
            </a:r>
            <a:r>
              <a:rPr lang="en-US" dirty="0"/>
              <a:t> </a:t>
            </a:r>
            <a:r>
              <a:rPr lang="en-US" dirty="0" err="1"/>
              <a:t>đổi</a:t>
            </a:r>
            <a:r>
              <a:rPr lang="en-US" dirty="0"/>
              <a:t> ownership </a:t>
            </a:r>
            <a:r>
              <a:rPr lang="en-US" dirty="0" err="1"/>
              <a:t>của</a:t>
            </a:r>
            <a:r>
              <a:rPr lang="en-US" dirty="0"/>
              <a:t> file </a:t>
            </a:r>
            <a:r>
              <a:rPr lang="en-US" dirty="0" err="1"/>
              <a:t>cho</a:t>
            </a:r>
            <a:r>
              <a:rPr lang="en-US" dirty="0"/>
              <a:t> </a:t>
            </a:r>
            <a:r>
              <a:rPr lang="en-US" dirty="0" err="1"/>
              <a:t>một</a:t>
            </a:r>
            <a:r>
              <a:rPr lang="en-US" dirty="0"/>
              <a:t> user </a:t>
            </a:r>
            <a:r>
              <a:rPr lang="en-US" dirty="0" err="1"/>
              <a:t>khác</a:t>
            </a:r>
            <a:r>
              <a:rPr lang="en-US" dirty="0"/>
              <a:t> ta </a:t>
            </a:r>
            <a:r>
              <a:rPr lang="en-US" dirty="0" err="1"/>
              <a:t>sử</a:t>
            </a:r>
            <a:r>
              <a:rPr lang="en-US" dirty="0"/>
              <a:t> </a:t>
            </a:r>
            <a:r>
              <a:rPr lang="en-US" dirty="0" err="1"/>
              <a:t>dụng</a:t>
            </a:r>
            <a:r>
              <a:rPr lang="en-US" dirty="0"/>
              <a:t> </a:t>
            </a:r>
            <a:r>
              <a:rPr lang="en-US" dirty="0" err="1"/>
              <a:t>câu</a:t>
            </a:r>
            <a:r>
              <a:rPr lang="en-US" dirty="0"/>
              <a:t> </a:t>
            </a:r>
            <a:r>
              <a:rPr lang="en-US" dirty="0" err="1"/>
              <a:t>lệnh</a:t>
            </a:r>
            <a:r>
              <a:rPr lang="en-US" dirty="0"/>
              <a:t>:</a:t>
            </a:r>
            <a:endParaRPr lang="vi-VN" dirty="0"/>
          </a:p>
          <a:p>
            <a:pPr marL="0" indent="0">
              <a:buNone/>
            </a:pPr>
            <a:r>
              <a:rPr lang="vi-VN" sz="2400" dirty="0"/>
              <a:t>## chown [username] [filename]</a:t>
            </a:r>
            <a:endParaRPr lang="en-US" sz="2400" dirty="0"/>
          </a:p>
          <a:p>
            <a:pPr marL="0" indent="0">
              <a:buNone/>
            </a:pPr>
            <a:r>
              <a:rPr lang="en-US" sz="2400" dirty="0"/>
              <a:t>## </a:t>
            </a:r>
            <a:r>
              <a:rPr lang="en-US" sz="2400" dirty="0" err="1"/>
              <a:t>chgrp</a:t>
            </a:r>
            <a:r>
              <a:rPr lang="en-US" sz="2400" dirty="0"/>
              <a:t> [</a:t>
            </a:r>
            <a:r>
              <a:rPr lang="en-US" sz="2400" dirty="0" err="1"/>
              <a:t>groupname</a:t>
            </a:r>
            <a:r>
              <a:rPr lang="en-US" sz="2400" dirty="0"/>
              <a:t>] [filename] </a:t>
            </a:r>
            <a:r>
              <a:rPr lang="vi-VN" sz="2400" dirty="0"/>
              <a:t/>
            </a:r>
            <a:br>
              <a:rPr lang="vi-VN" sz="2400" dirty="0"/>
            </a:br>
            <a:r>
              <a:rPr lang="vi-VN" sz="26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610915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II. User and Group Management</a:t>
            </a:r>
            <a:endParaRPr lang="en-US" dirty="0"/>
          </a:p>
        </p:txBody>
      </p:sp>
      <p:sp>
        <p:nvSpPr>
          <p:cNvPr id="3" name="Content Placeholder 2"/>
          <p:cNvSpPr>
            <a:spLocks noGrp="1"/>
          </p:cNvSpPr>
          <p:nvPr>
            <p:ph idx="1"/>
          </p:nvPr>
        </p:nvSpPr>
        <p:spPr>
          <a:xfrm>
            <a:off x="838200" y="1491516"/>
            <a:ext cx="11195538" cy="5366484"/>
          </a:xfrm>
        </p:spPr>
        <p:txBody>
          <a:bodyPr>
            <a:normAutofit/>
          </a:bodyPr>
          <a:lstStyle/>
          <a:p>
            <a:pPr marL="0" indent="0">
              <a:buNone/>
            </a:pPr>
            <a:r>
              <a:rPr lang="vi-VN" sz="2600" dirty="0">
                <a:latin typeface="Arial" panose="020B0604020202020204" pitchFamily="34" charset="0"/>
                <a:cs typeface="Arial" panose="020B0604020202020204" pitchFamily="34" charset="0"/>
              </a:rPr>
              <a:t>5. Permission và Ownership: </a:t>
            </a:r>
          </a:p>
          <a:p>
            <a:pPr marL="0" indent="0">
              <a:buNone/>
            </a:pPr>
            <a:r>
              <a:rPr lang="vi-VN" sz="2400" dirty="0"/>
              <a:t>-</a:t>
            </a:r>
            <a:r>
              <a:rPr lang="vi-VN" sz="2400" b="1" dirty="0"/>
              <a:t> </a:t>
            </a:r>
            <a:r>
              <a:rPr lang="en-US" sz="2400" b="1" dirty="0"/>
              <a:t>SUID </a:t>
            </a:r>
            <a:r>
              <a:rPr lang="vi-VN" sz="2400" dirty="0"/>
              <a:t>và </a:t>
            </a:r>
            <a:r>
              <a:rPr lang="vi-VN" sz="2400" b="1" dirty="0"/>
              <a:t>SGID: </a:t>
            </a:r>
            <a:r>
              <a:rPr lang="vi-VN" sz="2400" dirty="0"/>
              <a:t>là hai quyền đặc biệt trong linux trong khi SUID cho phép một người dùng nào đó có thể chạy bất cứ program nào như owner của program đó, còn SGID tương tự như SUID nhưng là đối với group.</a:t>
            </a:r>
          </a:p>
          <a:p>
            <a:pPr marL="0" indent="0">
              <a:buNone/>
            </a:pPr>
            <a:r>
              <a:rPr lang="vi-VN" sz="2600" dirty="0">
                <a:latin typeface="Arial" panose="020B0604020202020204" pitchFamily="34" charset="0"/>
                <a:cs typeface="Arial" panose="020B0604020202020204" pitchFamily="34" charset="0"/>
              </a:rPr>
              <a:t> </a:t>
            </a:r>
          </a:p>
        </p:txBody>
      </p:sp>
      <p:pic>
        <p:nvPicPr>
          <p:cNvPr id="4" name="Picture 3"/>
          <p:cNvPicPr>
            <a:picLocks noChangeAspect="1"/>
          </p:cNvPicPr>
          <p:nvPr/>
        </p:nvPicPr>
        <p:blipFill>
          <a:blip r:embed="rId3"/>
          <a:stretch>
            <a:fillRect/>
          </a:stretch>
        </p:blipFill>
        <p:spPr>
          <a:xfrm>
            <a:off x="1214454" y="3091090"/>
            <a:ext cx="7943653" cy="1663789"/>
          </a:xfrm>
          <a:prstGeom prst="rect">
            <a:avLst/>
          </a:prstGeom>
        </p:spPr>
      </p:pic>
      <p:pic>
        <p:nvPicPr>
          <p:cNvPr id="5" name="Picture 4"/>
          <p:cNvPicPr>
            <a:picLocks noChangeAspect="1"/>
          </p:cNvPicPr>
          <p:nvPr/>
        </p:nvPicPr>
        <p:blipFill>
          <a:blip r:embed="rId4"/>
          <a:stretch>
            <a:fillRect/>
          </a:stretch>
        </p:blipFill>
        <p:spPr>
          <a:xfrm>
            <a:off x="1214453" y="4926385"/>
            <a:ext cx="7943653" cy="1578938"/>
          </a:xfrm>
          <a:prstGeom prst="rect">
            <a:avLst/>
          </a:prstGeom>
        </p:spPr>
      </p:pic>
    </p:spTree>
    <p:extLst>
      <p:ext uri="{BB962C8B-B14F-4D97-AF65-F5344CB8AC3E}">
        <p14:creationId xmlns:p14="http://schemas.microsoft.com/office/powerpoint/2010/main" val="16711617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II. User and Group Management</a:t>
            </a:r>
            <a:endParaRPr lang="en-US" dirty="0"/>
          </a:p>
        </p:txBody>
      </p:sp>
      <p:sp>
        <p:nvSpPr>
          <p:cNvPr id="3" name="Content Placeholder 2"/>
          <p:cNvSpPr>
            <a:spLocks noGrp="1"/>
          </p:cNvSpPr>
          <p:nvPr>
            <p:ph idx="1"/>
          </p:nvPr>
        </p:nvSpPr>
        <p:spPr>
          <a:xfrm>
            <a:off x="838200" y="1491516"/>
            <a:ext cx="11195538" cy="5366484"/>
          </a:xfrm>
        </p:spPr>
        <p:txBody>
          <a:bodyPr>
            <a:normAutofit/>
          </a:bodyPr>
          <a:lstStyle/>
          <a:p>
            <a:pPr marL="0" indent="0">
              <a:buNone/>
            </a:pPr>
            <a:r>
              <a:rPr lang="vi-VN" sz="2600" dirty="0">
                <a:latin typeface="Arial" panose="020B0604020202020204" pitchFamily="34" charset="0"/>
                <a:cs typeface="Arial" panose="020B0604020202020204" pitchFamily="34" charset="0"/>
              </a:rPr>
              <a:t>5. Permission và Ownership: </a:t>
            </a:r>
          </a:p>
          <a:p>
            <a:pPr marL="0" indent="0">
              <a:buNone/>
            </a:pPr>
            <a:r>
              <a:rPr lang="vi-VN" sz="2600" dirty="0">
                <a:latin typeface="Arial" panose="020B0604020202020204" pitchFamily="34" charset="0"/>
                <a:cs typeface="Arial" panose="020B0604020202020204" pitchFamily="34" charset="0"/>
              </a:rPr>
              <a:t>- </a:t>
            </a:r>
            <a:r>
              <a:rPr lang="vi-VN" sz="2600" b="1" dirty="0">
                <a:latin typeface="Arial" panose="020B0604020202020204" pitchFamily="34" charset="0"/>
                <a:cs typeface="Arial" panose="020B0604020202020204" pitchFamily="34" charset="0"/>
              </a:rPr>
              <a:t>Sticky bit</a:t>
            </a:r>
            <a:r>
              <a:rPr lang="vi-VN" sz="2600" dirty="0">
                <a:latin typeface="Arial" panose="020B0604020202020204" pitchFamily="34" charset="0"/>
                <a:cs typeface="Arial" panose="020B0604020202020204" pitchFamily="34" charset="0"/>
              </a:rPr>
              <a:t> là  một quyền đặc biết khác ở cấp thư mục, nó ngăn chặn việc xóa file trong thư mục. Chỉ owner hoặc root mới được xóa các file hoặc sửa tên trong thư mục đó.</a:t>
            </a:r>
          </a:p>
          <a:p>
            <a:pPr marL="0" indent="0">
              <a:buNone/>
            </a:pPr>
            <a:r>
              <a:rPr lang="vi-VN" sz="2600" dirty="0">
                <a:latin typeface="Arial" panose="020B0604020202020204" pitchFamily="34" charset="0"/>
                <a:cs typeface="Arial" panose="020B0604020202020204" pitchFamily="34" charset="0"/>
              </a:rPr>
              <a:t> </a:t>
            </a:r>
          </a:p>
        </p:txBody>
      </p:sp>
      <p:pic>
        <p:nvPicPr>
          <p:cNvPr id="6" name="Picture 5"/>
          <p:cNvPicPr>
            <a:picLocks noChangeAspect="1"/>
          </p:cNvPicPr>
          <p:nvPr/>
        </p:nvPicPr>
        <p:blipFill>
          <a:blip r:embed="rId3"/>
          <a:stretch>
            <a:fillRect/>
          </a:stretch>
        </p:blipFill>
        <p:spPr>
          <a:xfrm>
            <a:off x="838200" y="3723522"/>
            <a:ext cx="9164648" cy="1959825"/>
          </a:xfrm>
          <a:prstGeom prst="rect">
            <a:avLst/>
          </a:prstGeom>
        </p:spPr>
      </p:pic>
    </p:spTree>
    <p:extLst>
      <p:ext uri="{BB962C8B-B14F-4D97-AF65-F5344CB8AC3E}">
        <p14:creationId xmlns:p14="http://schemas.microsoft.com/office/powerpoint/2010/main" val="41411966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Package Management</a:t>
            </a:r>
          </a:p>
        </p:txBody>
      </p:sp>
      <p:sp>
        <p:nvSpPr>
          <p:cNvPr id="3" name="Content Placeholder 2"/>
          <p:cNvSpPr>
            <a:spLocks noGrp="1"/>
          </p:cNvSpPr>
          <p:nvPr>
            <p:ph idx="1"/>
          </p:nvPr>
        </p:nvSpPr>
        <p:spPr/>
        <p:txBody>
          <a:bodyPr/>
          <a:lstStyle/>
          <a:p>
            <a:pPr marL="514350" indent="-514350">
              <a:buAutoNum type="arabicPeriod"/>
            </a:pPr>
            <a:r>
              <a:rPr lang="en-US" dirty="0"/>
              <a:t>Package </a:t>
            </a:r>
            <a:r>
              <a:rPr lang="vi-VN" dirty="0"/>
              <a:t>là gì: </a:t>
            </a:r>
          </a:p>
          <a:p>
            <a:pPr marL="0" indent="0">
              <a:buNone/>
            </a:pPr>
            <a:r>
              <a:rPr lang="vi-VN" dirty="0"/>
              <a:t>- Package được hiểu là tập hợp tất cả các files, metadata và các thông tin được hệ điều hành sử dụng để chạy một software application. Với các distros của Linux, ta có thể dùng các packages để cài đặt, bảo trì các phần mềm.</a:t>
            </a:r>
            <a:endParaRPr lang="en-US" dirty="0"/>
          </a:p>
        </p:txBody>
      </p:sp>
      <p:pic>
        <p:nvPicPr>
          <p:cNvPr id="1028" name="Picture 4" descr="What is a Linux Package?">
            <a:extLst>
              <a:ext uri="{FF2B5EF4-FFF2-40B4-BE49-F238E27FC236}">
                <a16:creationId xmlns:a16="http://schemas.microsoft.com/office/drawing/2014/main" id="{D7A8D320-E898-0047-D7BC-45DCDEEC94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8575" y="4001294"/>
            <a:ext cx="451485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9877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Package Management</a:t>
            </a:r>
          </a:p>
        </p:txBody>
      </p:sp>
      <p:sp>
        <p:nvSpPr>
          <p:cNvPr id="3" name="Content Placeholder 2"/>
          <p:cNvSpPr>
            <a:spLocks noGrp="1"/>
          </p:cNvSpPr>
          <p:nvPr>
            <p:ph idx="1"/>
          </p:nvPr>
        </p:nvSpPr>
        <p:spPr/>
        <p:txBody>
          <a:bodyPr/>
          <a:lstStyle/>
          <a:p>
            <a:pPr marL="514350" indent="-514350">
              <a:buAutoNum type="arabicPeriod"/>
            </a:pPr>
            <a:r>
              <a:rPr lang="en-US" dirty="0"/>
              <a:t>Package </a:t>
            </a:r>
            <a:r>
              <a:rPr lang="vi-VN" dirty="0"/>
              <a:t>là gì: </a:t>
            </a:r>
          </a:p>
          <a:p>
            <a:pPr marL="0" indent="0">
              <a:buNone/>
            </a:pPr>
            <a:r>
              <a:rPr lang="vi-VN" dirty="0"/>
              <a:t>- Trong package có các dependencies tức là danh sách các thư viện, phần mềm cần phải có trước khi cài đặt một phần mềm.</a:t>
            </a:r>
          </a:p>
          <a:p>
            <a:pPr marL="0" indent="0">
              <a:buNone/>
            </a:pPr>
            <a:endParaRPr lang="en-US" dirty="0"/>
          </a:p>
        </p:txBody>
      </p:sp>
      <p:sp>
        <p:nvSpPr>
          <p:cNvPr id="4" name="Oval 3">
            <a:extLst>
              <a:ext uri="{FF2B5EF4-FFF2-40B4-BE49-F238E27FC236}">
                <a16:creationId xmlns:a16="http://schemas.microsoft.com/office/drawing/2014/main" id="{6784AF6E-21F0-7A75-7B8D-FFE760AE6122}"/>
              </a:ext>
            </a:extLst>
          </p:cNvPr>
          <p:cNvSpPr/>
          <p:nvPr/>
        </p:nvSpPr>
        <p:spPr>
          <a:xfrm>
            <a:off x="2703871" y="3657599"/>
            <a:ext cx="4906296" cy="240890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6" name="Oval 5">
            <a:extLst>
              <a:ext uri="{FF2B5EF4-FFF2-40B4-BE49-F238E27FC236}">
                <a16:creationId xmlns:a16="http://schemas.microsoft.com/office/drawing/2014/main" id="{FDEE3795-DB30-001B-1FED-885605A0BD00}"/>
              </a:ext>
            </a:extLst>
          </p:cNvPr>
          <p:cNvSpPr/>
          <p:nvPr/>
        </p:nvSpPr>
        <p:spPr>
          <a:xfrm>
            <a:off x="3234814" y="4001294"/>
            <a:ext cx="2399070" cy="6980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Dependencies</a:t>
            </a:r>
            <a:endParaRPr lang="en-US" dirty="0"/>
          </a:p>
        </p:txBody>
      </p:sp>
      <p:sp>
        <p:nvSpPr>
          <p:cNvPr id="7" name="Oval 6">
            <a:extLst>
              <a:ext uri="{FF2B5EF4-FFF2-40B4-BE49-F238E27FC236}">
                <a16:creationId xmlns:a16="http://schemas.microsoft.com/office/drawing/2014/main" id="{0A0D04BA-B50B-49EE-36C5-04AE4705DE21}"/>
              </a:ext>
            </a:extLst>
          </p:cNvPr>
          <p:cNvSpPr/>
          <p:nvPr/>
        </p:nvSpPr>
        <p:spPr>
          <a:xfrm>
            <a:off x="3716594" y="5102942"/>
            <a:ext cx="2222090" cy="61943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Software</a:t>
            </a:r>
            <a:endParaRPr lang="en-US" dirty="0"/>
          </a:p>
        </p:txBody>
      </p:sp>
      <p:sp>
        <p:nvSpPr>
          <p:cNvPr id="8" name="Oval 7">
            <a:extLst>
              <a:ext uri="{FF2B5EF4-FFF2-40B4-BE49-F238E27FC236}">
                <a16:creationId xmlns:a16="http://schemas.microsoft.com/office/drawing/2014/main" id="{61D1EF00-38FE-AE53-41E0-AF3451CE3361}"/>
              </a:ext>
            </a:extLst>
          </p:cNvPr>
          <p:cNvSpPr/>
          <p:nvPr/>
        </p:nvSpPr>
        <p:spPr>
          <a:xfrm>
            <a:off x="5487630" y="4559017"/>
            <a:ext cx="1857067" cy="61943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Auto-build</a:t>
            </a:r>
            <a:endParaRPr lang="en-US" dirty="0"/>
          </a:p>
        </p:txBody>
      </p:sp>
      <p:cxnSp>
        <p:nvCxnSpPr>
          <p:cNvPr id="10" name="Straight Arrow Connector 9">
            <a:extLst>
              <a:ext uri="{FF2B5EF4-FFF2-40B4-BE49-F238E27FC236}">
                <a16:creationId xmlns:a16="http://schemas.microsoft.com/office/drawing/2014/main" id="{2FD06BF2-86FA-C78C-9FA9-CA52BEA1E972}"/>
              </a:ext>
            </a:extLst>
          </p:cNvPr>
          <p:cNvCxnSpPr>
            <a:stCxn id="4" idx="6"/>
          </p:cNvCxnSpPr>
          <p:nvPr/>
        </p:nvCxnSpPr>
        <p:spPr>
          <a:xfrm>
            <a:off x="7610167" y="4862051"/>
            <a:ext cx="1563330" cy="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A461D7-E54D-160D-EBBE-37803025B978}"/>
              </a:ext>
            </a:extLst>
          </p:cNvPr>
          <p:cNvSpPr txBox="1"/>
          <p:nvPr/>
        </p:nvSpPr>
        <p:spPr>
          <a:xfrm>
            <a:off x="9228802" y="4677384"/>
            <a:ext cx="1268362" cy="369332"/>
          </a:xfrm>
          <a:prstGeom prst="rect">
            <a:avLst/>
          </a:prstGeom>
          <a:noFill/>
        </p:spPr>
        <p:txBody>
          <a:bodyPr wrap="square" rtlCol="0">
            <a:spAutoFit/>
          </a:bodyPr>
          <a:lstStyle/>
          <a:p>
            <a:r>
              <a:rPr lang="vi-VN" dirty="0"/>
              <a:t>Package</a:t>
            </a:r>
            <a:endParaRPr lang="en-US" dirty="0"/>
          </a:p>
        </p:txBody>
      </p:sp>
    </p:spTree>
    <p:extLst>
      <p:ext uri="{BB962C8B-B14F-4D97-AF65-F5344CB8AC3E}">
        <p14:creationId xmlns:p14="http://schemas.microsoft.com/office/powerpoint/2010/main" val="687969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mn-lt"/>
              </a:rPr>
              <a:t>I. File system configuration</a:t>
            </a:r>
            <a:endParaRPr lang="en-US" dirty="0">
              <a:latin typeface="+mn-lt"/>
            </a:endParaRPr>
          </a:p>
        </p:txBody>
      </p:sp>
      <p:sp>
        <p:nvSpPr>
          <p:cNvPr id="3" name="Content Placeholder 2"/>
          <p:cNvSpPr>
            <a:spLocks noGrp="1"/>
          </p:cNvSpPr>
          <p:nvPr>
            <p:ph idx="1"/>
          </p:nvPr>
        </p:nvSpPr>
        <p:spPr>
          <a:xfrm>
            <a:off x="838199" y="1825624"/>
            <a:ext cx="11229975" cy="4384675"/>
          </a:xfrm>
        </p:spPr>
        <p:txBody>
          <a:bodyPr>
            <a:normAutofit fontScale="85000" lnSpcReduction="20000"/>
          </a:bodyPr>
          <a:lstStyle/>
          <a:p>
            <a:pPr marL="0" indent="0">
              <a:buNone/>
            </a:pPr>
            <a:r>
              <a:rPr lang="vi-VN" dirty="0"/>
              <a:t>2. Các loại file system:</a:t>
            </a:r>
          </a:p>
          <a:p>
            <a:pPr marL="0" indent="0">
              <a:buNone/>
            </a:pPr>
            <a:endParaRPr lang="vi-VN" dirty="0"/>
          </a:p>
          <a:p>
            <a:pPr>
              <a:buFontTx/>
              <a:buChar char="-"/>
            </a:pPr>
            <a:r>
              <a:rPr lang="vi-VN" sz="3000" b="1" dirty="0"/>
              <a:t>BTRFS</a:t>
            </a:r>
            <a:r>
              <a:rPr lang="vi-VN" sz="3000" dirty="0"/>
              <a:t> : là một filesystem được dùng trên Linux, hỗ trợ volume lên đến 16 exabytes (16.10^9 GB) bộ nhớ và 18 quintillion (18.10^18) files trên mỗi volume, có khả năng giữ cho hệ thống ổn định, quản lý dung lượng một cách linh hoạt và bảo toàn cũng như bảo vệ dữ liệu (hỗ trợ RAID và quản lý dung lượng, tính năng snapshoot).</a:t>
            </a:r>
          </a:p>
          <a:p>
            <a:pPr marL="0" indent="0">
              <a:buNone/>
            </a:pPr>
            <a:endParaRPr lang="vi-VN" sz="3000" dirty="0"/>
          </a:p>
          <a:p>
            <a:pPr marL="0" indent="0">
              <a:buNone/>
            </a:pPr>
            <a:r>
              <a:rPr lang="vi-VN" sz="3000" dirty="0"/>
              <a:t>- </a:t>
            </a:r>
            <a:r>
              <a:rPr lang="vi-VN" sz="3000" b="1" dirty="0"/>
              <a:t>NTFS</a:t>
            </a:r>
            <a:r>
              <a:rPr lang="vi-VN" sz="3000" dirty="0"/>
              <a:t> (New Technology File System): là một file system được phát triển bởi Microsoft, được sử dụng rộng dãi trong hệ điều hành Windows. NTFS có khả năng hỗ trợ dung lượng lớn(quản lý các tệp và phân vùng bộ nhớ đến hàng chục terebytes), quản lý bảo mật(phân quyền truy cập), Journaling, logging,....</a:t>
            </a:r>
          </a:p>
          <a:p>
            <a:pPr marL="0" indent="0">
              <a:buNone/>
            </a:pPr>
            <a:endParaRPr lang="vi-VN" dirty="0"/>
          </a:p>
          <a:p>
            <a:pPr marL="0" indent="0">
              <a:buNone/>
            </a:pPr>
            <a:endParaRPr lang="en-US" dirty="0"/>
          </a:p>
        </p:txBody>
      </p:sp>
    </p:spTree>
    <p:extLst>
      <p:ext uri="{BB962C8B-B14F-4D97-AF65-F5344CB8AC3E}">
        <p14:creationId xmlns:p14="http://schemas.microsoft.com/office/powerpoint/2010/main" val="42470579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Package Management</a:t>
            </a:r>
          </a:p>
        </p:txBody>
      </p:sp>
      <p:sp>
        <p:nvSpPr>
          <p:cNvPr id="3" name="Content Placeholder 2"/>
          <p:cNvSpPr>
            <a:spLocks noGrp="1"/>
          </p:cNvSpPr>
          <p:nvPr>
            <p:ph idx="1"/>
          </p:nvPr>
        </p:nvSpPr>
        <p:spPr/>
        <p:txBody>
          <a:bodyPr>
            <a:normAutofit fontScale="92500"/>
          </a:bodyPr>
          <a:lstStyle/>
          <a:p>
            <a:pPr marL="0" indent="0">
              <a:buNone/>
            </a:pPr>
            <a:r>
              <a:rPr lang="vi-VN" dirty="0"/>
              <a:t>2. Các loại package trong linux:</a:t>
            </a:r>
          </a:p>
          <a:p>
            <a:pPr marL="0" indent="0">
              <a:buNone/>
            </a:pPr>
            <a:r>
              <a:rPr lang="vi-VN" dirty="0"/>
              <a:t>- Distro native Package: </a:t>
            </a:r>
          </a:p>
          <a:p>
            <a:pPr marL="0" indent="0">
              <a:buNone/>
            </a:pPr>
            <a:r>
              <a:rPr lang="vi-VN" dirty="0"/>
              <a:t>+ </a:t>
            </a:r>
            <a:r>
              <a:rPr lang="vi-VN" b="0" i="0" dirty="0">
                <a:solidFill>
                  <a:srgbClr val="1F2328"/>
                </a:solidFill>
                <a:effectLst/>
                <a:latin typeface="-apple-system"/>
              </a:rPr>
              <a:t>Là các packages có được quản lý bởi các package manager như là </a:t>
            </a:r>
            <a:r>
              <a:rPr lang="vi-VN" b="1" i="0" dirty="0">
                <a:solidFill>
                  <a:srgbClr val="1F2328"/>
                </a:solidFill>
                <a:effectLst/>
                <a:latin typeface="-apple-system"/>
              </a:rPr>
              <a:t>apt</a:t>
            </a:r>
            <a:r>
              <a:rPr lang="vi-VN" b="0" i="0" dirty="0">
                <a:solidFill>
                  <a:srgbClr val="1F2328"/>
                </a:solidFill>
                <a:effectLst/>
                <a:latin typeface="-apple-system"/>
              </a:rPr>
              <a:t>, </a:t>
            </a:r>
            <a:r>
              <a:rPr lang="vi-VN" b="1" i="0" dirty="0">
                <a:solidFill>
                  <a:srgbClr val="1F2328"/>
                </a:solidFill>
                <a:effectLst/>
                <a:latin typeface="-apple-system"/>
              </a:rPr>
              <a:t>yum</a:t>
            </a:r>
            <a:r>
              <a:rPr lang="vi-VN" b="0" i="0" dirty="0">
                <a:solidFill>
                  <a:srgbClr val="1F2328"/>
                </a:solidFill>
                <a:effectLst/>
                <a:latin typeface="-apple-system"/>
              </a:rPr>
              <a:t>, </a:t>
            </a:r>
            <a:r>
              <a:rPr lang="vi-VN" b="1" i="0" dirty="0">
                <a:solidFill>
                  <a:srgbClr val="1F2328"/>
                </a:solidFill>
                <a:effectLst/>
                <a:latin typeface="-apple-system"/>
              </a:rPr>
              <a:t>dnf</a:t>
            </a:r>
            <a:r>
              <a:rPr lang="vi-VN" b="0" i="0" dirty="0">
                <a:solidFill>
                  <a:srgbClr val="1F2328"/>
                </a:solidFill>
                <a:effectLst/>
                <a:latin typeface="-apple-system"/>
              </a:rPr>
              <a:t>.Thông thường Distro-native Package sẽ có 2 loại chính đó là: </a:t>
            </a:r>
            <a:r>
              <a:rPr lang="en-US" b="0" i="0" dirty="0">
                <a:solidFill>
                  <a:srgbClr val="1F2328"/>
                </a:solidFill>
                <a:effectLst/>
                <a:latin typeface="-apple-system"/>
              </a:rPr>
              <a:t>Debian Packages</a:t>
            </a:r>
            <a:r>
              <a:rPr lang="vi-VN" b="0" i="0" dirty="0">
                <a:solidFill>
                  <a:srgbClr val="1F2328"/>
                </a:solidFill>
                <a:effectLst/>
                <a:latin typeface="-apple-system"/>
              </a:rPr>
              <a:t> (.deb) và RPM Packages (.rpm).</a:t>
            </a:r>
          </a:p>
          <a:p>
            <a:pPr marL="0" indent="0">
              <a:buNone/>
            </a:pPr>
            <a:r>
              <a:rPr lang="vi-VN" dirty="0">
                <a:solidFill>
                  <a:srgbClr val="1F2328"/>
                </a:solidFill>
                <a:latin typeface="-apple-system"/>
              </a:rPr>
              <a:t>- </a:t>
            </a:r>
            <a:r>
              <a:rPr lang="en-US" b="0" i="0" dirty="0">
                <a:solidFill>
                  <a:srgbClr val="1F2328"/>
                </a:solidFill>
                <a:effectLst/>
                <a:latin typeface="-apple-system"/>
              </a:rPr>
              <a:t>Containerized </a:t>
            </a:r>
            <a:r>
              <a:rPr lang="vi-VN" b="0" i="0" dirty="0">
                <a:solidFill>
                  <a:srgbClr val="1F2328"/>
                </a:solidFill>
                <a:effectLst/>
                <a:latin typeface="-apple-system"/>
              </a:rPr>
              <a:t>Package:</a:t>
            </a:r>
          </a:p>
          <a:p>
            <a:pPr marL="0" indent="0">
              <a:buNone/>
            </a:pPr>
            <a:r>
              <a:rPr lang="vi-VN" dirty="0">
                <a:solidFill>
                  <a:srgbClr val="1F2328"/>
                </a:solidFill>
                <a:latin typeface="-apple-system"/>
              </a:rPr>
              <a:t>+ </a:t>
            </a:r>
            <a:r>
              <a:rPr lang="vi-VN" b="0" i="0" dirty="0">
                <a:solidFill>
                  <a:srgbClr val="1F2328"/>
                </a:solidFill>
                <a:effectLst/>
                <a:latin typeface="-apple-system"/>
              </a:rPr>
              <a:t>Là các package chứa các dependencies và ứng dụng được đóng gói trong một container có thể chạy độc lập trên nhiều môi trường khác nhau mà không bị conflict với cấu hình mặc định của hệ thống.</a:t>
            </a:r>
          </a:p>
          <a:p>
            <a:pPr marL="0" indent="0">
              <a:buNone/>
            </a:pPr>
            <a:endParaRPr lang="en-US" dirty="0"/>
          </a:p>
        </p:txBody>
      </p:sp>
    </p:spTree>
    <p:extLst>
      <p:ext uri="{BB962C8B-B14F-4D97-AF65-F5344CB8AC3E}">
        <p14:creationId xmlns:p14="http://schemas.microsoft.com/office/powerpoint/2010/main" val="19062538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Package Management</a:t>
            </a:r>
          </a:p>
        </p:txBody>
      </p:sp>
      <p:sp>
        <p:nvSpPr>
          <p:cNvPr id="3" name="Content Placeholder 2"/>
          <p:cNvSpPr>
            <a:spLocks noGrp="1"/>
          </p:cNvSpPr>
          <p:nvPr>
            <p:ph idx="1"/>
          </p:nvPr>
        </p:nvSpPr>
        <p:spPr/>
        <p:txBody>
          <a:bodyPr/>
          <a:lstStyle/>
          <a:p>
            <a:pPr marL="0" indent="0">
              <a:buNone/>
            </a:pPr>
            <a:r>
              <a:rPr lang="vi-VN" dirty="0"/>
              <a:t>3. YUM và APT: </a:t>
            </a:r>
          </a:p>
          <a:p>
            <a:pPr marL="0" indent="0">
              <a:buNone/>
            </a:pPr>
            <a:r>
              <a:rPr lang="vi-VN" dirty="0"/>
              <a:t>3.1: Repository là gì ? </a:t>
            </a:r>
            <a:endParaRPr lang="en-US" dirty="0"/>
          </a:p>
        </p:txBody>
      </p:sp>
      <p:pic>
        <p:nvPicPr>
          <p:cNvPr id="2052" name="Picture 4" descr="Business, data, document, folder, job, office, repository icon ...">
            <a:extLst>
              <a:ext uri="{FF2B5EF4-FFF2-40B4-BE49-F238E27FC236}">
                <a16:creationId xmlns:a16="http://schemas.microsoft.com/office/drawing/2014/main" id="{DC22887E-B350-37DF-BD13-8B2274F5FF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6416" y="2757795"/>
            <a:ext cx="3419168" cy="3419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43981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Package Management</a:t>
            </a:r>
          </a:p>
        </p:txBody>
      </p:sp>
      <p:sp>
        <p:nvSpPr>
          <p:cNvPr id="3" name="Content Placeholder 2"/>
          <p:cNvSpPr>
            <a:spLocks noGrp="1"/>
          </p:cNvSpPr>
          <p:nvPr>
            <p:ph idx="1"/>
          </p:nvPr>
        </p:nvSpPr>
        <p:spPr/>
        <p:txBody>
          <a:bodyPr/>
          <a:lstStyle/>
          <a:p>
            <a:pPr marL="0" indent="0">
              <a:buNone/>
            </a:pPr>
            <a:r>
              <a:rPr lang="vi-VN" dirty="0"/>
              <a:t>3. YUM và APT: </a:t>
            </a:r>
          </a:p>
          <a:p>
            <a:pPr marL="0" indent="0">
              <a:buNone/>
            </a:pPr>
            <a:r>
              <a:rPr lang="vi-VN" dirty="0"/>
              <a:t>3.2 Các loại repo:</a:t>
            </a:r>
          </a:p>
          <a:p>
            <a:pPr marL="0" indent="0">
              <a:buNone/>
            </a:pPr>
            <a:r>
              <a:rPr lang="vi-VN" dirty="0"/>
              <a:t>- Local repo.</a:t>
            </a:r>
          </a:p>
          <a:p>
            <a:pPr marL="0" indent="0">
              <a:buNone/>
            </a:pPr>
            <a:r>
              <a:rPr lang="vi-VN" dirty="0"/>
              <a:t>- </a:t>
            </a:r>
            <a:r>
              <a:rPr lang="en-US" b="0" i="0" dirty="0">
                <a:solidFill>
                  <a:srgbClr val="1F2328"/>
                </a:solidFill>
                <a:effectLst/>
                <a:latin typeface="+mj-lt"/>
              </a:rPr>
              <a:t>Centralized </a:t>
            </a:r>
            <a:r>
              <a:rPr lang="vi-VN" b="0" i="0" dirty="0">
                <a:solidFill>
                  <a:srgbClr val="1F2328"/>
                </a:solidFill>
                <a:effectLst/>
                <a:latin typeface="+mj-lt"/>
              </a:rPr>
              <a:t>Int</a:t>
            </a:r>
            <a:r>
              <a:rPr lang="en-US" b="0" i="0" dirty="0" err="1">
                <a:solidFill>
                  <a:srgbClr val="1F2328"/>
                </a:solidFill>
                <a:effectLst/>
                <a:latin typeface="+mj-lt"/>
              </a:rPr>
              <a:t>ernal</a:t>
            </a:r>
            <a:r>
              <a:rPr lang="en-US" b="0" i="0" dirty="0">
                <a:solidFill>
                  <a:srgbClr val="1F2328"/>
                </a:solidFill>
                <a:effectLst/>
                <a:latin typeface="+mj-lt"/>
              </a:rPr>
              <a:t> </a:t>
            </a:r>
            <a:r>
              <a:rPr lang="vi-VN" b="0" i="0" dirty="0">
                <a:solidFill>
                  <a:srgbClr val="1F2328"/>
                </a:solidFill>
                <a:effectLst/>
                <a:latin typeface="+mj-lt"/>
              </a:rPr>
              <a:t>repo.</a:t>
            </a:r>
          </a:p>
          <a:p>
            <a:pPr marL="0" indent="0">
              <a:buNone/>
            </a:pPr>
            <a:r>
              <a:rPr lang="vi-VN" dirty="0">
                <a:solidFill>
                  <a:srgbClr val="1F2328"/>
                </a:solidFill>
                <a:latin typeface="+mj-lt"/>
              </a:rPr>
              <a:t>- Vendor repo.</a:t>
            </a:r>
            <a:endParaRPr lang="en-US" dirty="0">
              <a:latin typeface="+mj-lt"/>
            </a:endParaRPr>
          </a:p>
        </p:txBody>
      </p:sp>
    </p:spTree>
    <p:extLst>
      <p:ext uri="{BB962C8B-B14F-4D97-AF65-F5344CB8AC3E}">
        <p14:creationId xmlns:p14="http://schemas.microsoft.com/office/powerpoint/2010/main" val="16458041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Package Management</a:t>
            </a:r>
          </a:p>
        </p:txBody>
      </p:sp>
      <p:sp>
        <p:nvSpPr>
          <p:cNvPr id="3" name="Content Placeholder 2"/>
          <p:cNvSpPr>
            <a:spLocks noGrp="1"/>
          </p:cNvSpPr>
          <p:nvPr>
            <p:ph idx="1"/>
          </p:nvPr>
        </p:nvSpPr>
        <p:spPr/>
        <p:txBody>
          <a:bodyPr/>
          <a:lstStyle/>
          <a:p>
            <a:pPr marL="0" indent="0">
              <a:buNone/>
            </a:pPr>
            <a:r>
              <a:rPr lang="vi-VN" dirty="0"/>
              <a:t>3. YUM và APT: </a:t>
            </a:r>
          </a:p>
          <a:p>
            <a:pPr marL="0" indent="0">
              <a:buNone/>
            </a:pPr>
            <a:r>
              <a:rPr lang="vi-VN" dirty="0"/>
              <a:t>3.3 YUM: </a:t>
            </a:r>
          </a:p>
          <a:p>
            <a:pPr marL="0" indent="0">
              <a:buNone/>
            </a:pPr>
            <a:r>
              <a:rPr lang="vi-VN" dirty="0"/>
              <a:t>- </a:t>
            </a:r>
            <a:r>
              <a:rPr lang="vi-VN" b="1" dirty="0"/>
              <a:t>rmp </a:t>
            </a:r>
            <a:r>
              <a:rPr lang="vi-VN" dirty="0"/>
              <a:t>: </a:t>
            </a:r>
            <a:r>
              <a:rPr lang="vi-VN" b="0" i="0" dirty="0">
                <a:solidFill>
                  <a:srgbClr val="1F2328"/>
                </a:solidFill>
                <a:effectLst/>
                <a:latin typeface="-apple-system"/>
              </a:rPr>
              <a:t>là một phiên bản cấp thấp dùng để quản lý các package cho những hệ điều hành Linux được xây dựng bởi RedHat. rmp có tác dụng cài đặt, gỡ cài đặt với các software package có đuôi </a:t>
            </a:r>
            <a:r>
              <a:rPr lang="vi-VN" dirty="0">
                <a:solidFill>
                  <a:srgbClr val="1F2328"/>
                </a:solidFill>
                <a:latin typeface="-apple-system"/>
              </a:rPr>
              <a:t>.</a:t>
            </a:r>
            <a:r>
              <a:rPr lang="vi-VN" i="1" dirty="0">
                <a:solidFill>
                  <a:srgbClr val="1F2328"/>
                </a:solidFill>
                <a:latin typeface="-apple-system"/>
              </a:rPr>
              <a:t>rmp .</a:t>
            </a:r>
          </a:p>
        </p:txBody>
      </p:sp>
    </p:spTree>
    <p:extLst>
      <p:ext uri="{BB962C8B-B14F-4D97-AF65-F5344CB8AC3E}">
        <p14:creationId xmlns:p14="http://schemas.microsoft.com/office/powerpoint/2010/main" val="24811563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Package Management</a:t>
            </a:r>
          </a:p>
        </p:txBody>
      </p:sp>
      <p:sp>
        <p:nvSpPr>
          <p:cNvPr id="3" name="Content Placeholder 2"/>
          <p:cNvSpPr>
            <a:spLocks noGrp="1"/>
          </p:cNvSpPr>
          <p:nvPr>
            <p:ph idx="1"/>
          </p:nvPr>
        </p:nvSpPr>
        <p:spPr/>
        <p:txBody>
          <a:bodyPr/>
          <a:lstStyle/>
          <a:p>
            <a:pPr marL="0" indent="0">
              <a:buNone/>
            </a:pPr>
            <a:r>
              <a:rPr lang="vi-VN" dirty="0"/>
              <a:t>3. YUM và APT: </a:t>
            </a:r>
          </a:p>
          <a:p>
            <a:pPr marL="0" indent="0">
              <a:buNone/>
            </a:pPr>
            <a:r>
              <a:rPr lang="vi-VN" dirty="0"/>
              <a:t>3.3 YUM: </a:t>
            </a:r>
          </a:p>
          <a:p>
            <a:pPr marL="0" indent="0">
              <a:buNone/>
            </a:pPr>
            <a:r>
              <a:rPr lang="vi-VN" i="1" dirty="0">
                <a:solidFill>
                  <a:srgbClr val="1F2328"/>
                </a:solidFill>
                <a:latin typeface="-apple-system"/>
              </a:rPr>
              <a:t>- </a:t>
            </a:r>
            <a:r>
              <a:rPr lang="vi-VN" dirty="0">
                <a:solidFill>
                  <a:srgbClr val="1F2328"/>
                </a:solidFill>
                <a:latin typeface="-apple-system"/>
              </a:rPr>
              <a:t>Các options hay dùng khi sử dụng rmp:</a:t>
            </a:r>
            <a:endParaRPr lang="vi-VN" i="1" dirty="0">
              <a:solidFill>
                <a:srgbClr val="1F2328"/>
              </a:solidFill>
              <a:latin typeface="-apple-system"/>
            </a:endParaRPr>
          </a:p>
        </p:txBody>
      </p:sp>
      <p:graphicFrame>
        <p:nvGraphicFramePr>
          <p:cNvPr id="4" name="Table 3">
            <a:extLst>
              <a:ext uri="{FF2B5EF4-FFF2-40B4-BE49-F238E27FC236}">
                <a16:creationId xmlns:a16="http://schemas.microsoft.com/office/drawing/2014/main" id="{97413E44-A1DB-9D6E-BB1A-8DB66F7F45AD}"/>
              </a:ext>
            </a:extLst>
          </p:cNvPr>
          <p:cNvGraphicFramePr>
            <a:graphicFrameLocks noGrp="1"/>
          </p:cNvGraphicFramePr>
          <p:nvPr>
            <p:extLst>
              <p:ext uri="{D42A27DB-BD31-4B8C-83A1-F6EECF244321}">
                <p14:modId xmlns:p14="http://schemas.microsoft.com/office/powerpoint/2010/main" val="4129125044"/>
              </p:ext>
            </p:extLst>
          </p:nvPr>
        </p:nvGraphicFramePr>
        <p:xfrm>
          <a:off x="1422400" y="3571021"/>
          <a:ext cx="9078452" cy="2392680"/>
        </p:xfrm>
        <a:graphic>
          <a:graphicData uri="http://schemas.openxmlformats.org/drawingml/2006/table">
            <a:tbl>
              <a:tblPr firstRow="1" bandRow="1">
                <a:tableStyleId>{5C22544A-7EE6-4342-B048-85BDC9FD1C3A}</a:tableStyleId>
              </a:tblPr>
              <a:tblGrid>
                <a:gridCol w="3454400">
                  <a:extLst>
                    <a:ext uri="{9D8B030D-6E8A-4147-A177-3AD203B41FA5}">
                      <a16:colId xmlns:a16="http://schemas.microsoft.com/office/drawing/2014/main" val="65213654"/>
                    </a:ext>
                  </a:extLst>
                </a:gridCol>
                <a:gridCol w="5624052">
                  <a:extLst>
                    <a:ext uri="{9D8B030D-6E8A-4147-A177-3AD203B41FA5}">
                      <a16:colId xmlns:a16="http://schemas.microsoft.com/office/drawing/2014/main" val="2241657944"/>
                    </a:ext>
                  </a:extLst>
                </a:gridCol>
              </a:tblGrid>
              <a:tr h="370840">
                <a:tc>
                  <a:txBody>
                    <a:bodyPr/>
                    <a:lstStyle/>
                    <a:p>
                      <a:pPr algn="ctr"/>
                      <a:r>
                        <a:rPr lang="vi-VN" dirty="0"/>
                        <a:t>Options</a:t>
                      </a:r>
                      <a:endParaRPr lang="en-US" dirty="0"/>
                    </a:p>
                  </a:txBody>
                  <a:tcPr/>
                </a:tc>
                <a:tc>
                  <a:txBody>
                    <a:bodyPr/>
                    <a:lstStyle/>
                    <a:p>
                      <a:pPr algn="ctr"/>
                      <a:r>
                        <a:rPr lang="vi-VN" dirty="0"/>
                        <a:t>Mục đích</a:t>
                      </a:r>
                      <a:endParaRPr lang="en-US" dirty="0"/>
                    </a:p>
                  </a:txBody>
                  <a:tcPr/>
                </a:tc>
                <a:extLst>
                  <a:ext uri="{0D108BD9-81ED-4DB2-BD59-A6C34878D82A}">
                    <a16:rowId xmlns:a16="http://schemas.microsoft.com/office/drawing/2014/main" val="1857148397"/>
                  </a:ext>
                </a:extLst>
              </a:tr>
              <a:tr h="370840">
                <a:tc>
                  <a:txBody>
                    <a:bodyPr/>
                    <a:lstStyle/>
                    <a:p>
                      <a:pPr algn="ctr"/>
                      <a:r>
                        <a:rPr lang="vi-VN" i="1" dirty="0"/>
                        <a:t>-i {package name}</a:t>
                      </a:r>
                      <a:endParaRPr lang="en-US" i="1" dirty="0"/>
                    </a:p>
                  </a:txBody>
                  <a:tcPr/>
                </a:tc>
                <a:tc>
                  <a:txBody>
                    <a:bodyPr/>
                    <a:lstStyle/>
                    <a:p>
                      <a:r>
                        <a:rPr lang="vi-VN" dirty="0"/>
                        <a:t>Cài đặt package</a:t>
                      </a:r>
                      <a:endParaRPr lang="en-US" dirty="0"/>
                    </a:p>
                  </a:txBody>
                  <a:tcPr/>
                </a:tc>
                <a:extLst>
                  <a:ext uri="{0D108BD9-81ED-4DB2-BD59-A6C34878D82A}">
                    <a16:rowId xmlns:a16="http://schemas.microsoft.com/office/drawing/2014/main" val="3590497948"/>
                  </a:ext>
                </a:extLst>
              </a:tr>
              <a:tr h="370840">
                <a:tc>
                  <a:txBody>
                    <a:bodyPr/>
                    <a:lstStyle/>
                    <a:p>
                      <a:pPr algn="ctr"/>
                      <a:r>
                        <a:rPr lang="vi-VN" i="1" dirty="0"/>
                        <a:t>-e {package name}</a:t>
                      </a:r>
                      <a:endParaRPr lang="en-US" i="1" dirty="0"/>
                    </a:p>
                  </a:txBody>
                  <a:tcPr/>
                </a:tc>
                <a:tc>
                  <a:txBody>
                    <a:bodyPr/>
                    <a:lstStyle/>
                    <a:p>
                      <a:r>
                        <a:rPr lang="vi-VN" dirty="0"/>
                        <a:t>Xóa hoặc gỡ cài đặt package</a:t>
                      </a:r>
                      <a:endParaRPr lang="en-US" dirty="0"/>
                    </a:p>
                  </a:txBody>
                  <a:tcPr/>
                </a:tc>
                <a:extLst>
                  <a:ext uri="{0D108BD9-81ED-4DB2-BD59-A6C34878D82A}">
                    <a16:rowId xmlns:a16="http://schemas.microsoft.com/office/drawing/2014/main" val="1121673802"/>
                  </a:ext>
                </a:extLst>
              </a:tr>
              <a:tr h="370840">
                <a:tc>
                  <a:txBody>
                    <a:bodyPr/>
                    <a:lstStyle/>
                    <a:p>
                      <a:pPr algn="ctr"/>
                      <a:r>
                        <a:rPr lang="vi-VN" dirty="0"/>
                        <a:t>-v </a:t>
                      </a:r>
                      <a:endParaRPr lang="en-US" dirty="0"/>
                    </a:p>
                  </a:txBody>
                  <a:tcPr/>
                </a:tc>
                <a:tc>
                  <a:txBody>
                    <a:bodyPr/>
                    <a:lstStyle/>
                    <a:p>
                      <a:r>
                        <a:rPr lang="vi-VN" dirty="0"/>
                        <a:t>Bật Verbose mode để cung cấp thêm thông tin cũng như quá trình cài đặt package</a:t>
                      </a:r>
                      <a:endParaRPr lang="en-US" dirty="0"/>
                    </a:p>
                  </a:txBody>
                  <a:tcPr/>
                </a:tc>
                <a:extLst>
                  <a:ext uri="{0D108BD9-81ED-4DB2-BD59-A6C34878D82A}">
                    <a16:rowId xmlns:a16="http://schemas.microsoft.com/office/drawing/2014/main" val="3460953644"/>
                  </a:ext>
                </a:extLst>
              </a:tr>
              <a:tr h="370840">
                <a:tc>
                  <a:txBody>
                    <a:bodyPr/>
                    <a:lstStyle/>
                    <a:p>
                      <a:pPr algn="ctr"/>
                      <a:r>
                        <a:rPr lang="vi-VN" i="1" dirty="0"/>
                        <a:t>-V {package name}</a:t>
                      </a:r>
                      <a:endParaRPr lang="en-US" i="1" dirty="0"/>
                    </a:p>
                  </a:txBody>
                  <a:tcPr/>
                </a:tc>
                <a:tc>
                  <a:txBody>
                    <a:bodyPr/>
                    <a:lstStyle/>
                    <a:p>
                      <a:r>
                        <a:rPr lang="vi-VN" dirty="0"/>
                        <a:t>Xác nhận rằng những thành phần của package có sẵn.</a:t>
                      </a:r>
                      <a:endParaRPr lang="en-US" dirty="0"/>
                    </a:p>
                  </a:txBody>
                  <a:tcPr/>
                </a:tc>
                <a:extLst>
                  <a:ext uri="{0D108BD9-81ED-4DB2-BD59-A6C34878D82A}">
                    <a16:rowId xmlns:a16="http://schemas.microsoft.com/office/drawing/2014/main" val="2891137981"/>
                  </a:ext>
                </a:extLst>
              </a:tr>
            </a:tbl>
          </a:graphicData>
        </a:graphic>
      </p:graphicFrame>
    </p:spTree>
    <p:extLst>
      <p:ext uri="{BB962C8B-B14F-4D97-AF65-F5344CB8AC3E}">
        <p14:creationId xmlns:p14="http://schemas.microsoft.com/office/powerpoint/2010/main" val="12819027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Package Management</a:t>
            </a:r>
          </a:p>
        </p:txBody>
      </p:sp>
      <p:sp>
        <p:nvSpPr>
          <p:cNvPr id="3" name="Content Placeholder 2"/>
          <p:cNvSpPr>
            <a:spLocks noGrp="1"/>
          </p:cNvSpPr>
          <p:nvPr>
            <p:ph idx="1"/>
          </p:nvPr>
        </p:nvSpPr>
        <p:spPr/>
        <p:txBody>
          <a:bodyPr/>
          <a:lstStyle/>
          <a:p>
            <a:pPr marL="0" indent="0">
              <a:buNone/>
            </a:pPr>
            <a:r>
              <a:rPr lang="vi-VN" dirty="0"/>
              <a:t>3. YUM và APT: </a:t>
            </a:r>
          </a:p>
          <a:p>
            <a:pPr marL="0" indent="0">
              <a:buNone/>
            </a:pPr>
            <a:r>
              <a:rPr lang="vi-VN" dirty="0"/>
              <a:t>3.3 YUM: </a:t>
            </a:r>
          </a:p>
          <a:p>
            <a:pPr marL="0" indent="0">
              <a:buNone/>
            </a:pPr>
            <a:r>
              <a:rPr lang="vi-VN" i="1" dirty="0">
                <a:solidFill>
                  <a:srgbClr val="1F2328"/>
                </a:solidFill>
                <a:latin typeface="-apple-system"/>
              </a:rPr>
              <a:t>- </a:t>
            </a:r>
            <a:r>
              <a:rPr lang="vi-VN" dirty="0">
                <a:solidFill>
                  <a:srgbClr val="1F2328"/>
                </a:solidFill>
                <a:latin typeface="+mj-lt"/>
              </a:rPr>
              <a:t>Ngoài ra, còn có một số các câu lệnh hỗ trợ phổ biến khác như là: </a:t>
            </a:r>
            <a:endParaRPr lang="vi-VN" i="1" dirty="0">
              <a:solidFill>
                <a:srgbClr val="1F2328"/>
              </a:solidFill>
              <a:latin typeface="+mj-lt"/>
            </a:endParaRPr>
          </a:p>
        </p:txBody>
      </p:sp>
      <p:pic>
        <p:nvPicPr>
          <p:cNvPr id="6" name="Picture 5">
            <a:extLst>
              <a:ext uri="{FF2B5EF4-FFF2-40B4-BE49-F238E27FC236}">
                <a16:creationId xmlns:a16="http://schemas.microsoft.com/office/drawing/2014/main" id="{424B8779-7F43-95DF-2C6D-798D1257158F}"/>
              </a:ext>
            </a:extLst>
          </p:cNvPr>
          <p:cNvPicPr>
            <a:picLocks noChangeAspect="1"/>
          </p:cNvPicPr>
          <p:nvPr/>
        </p:nvPicPr>
        <p:blipFill>
          <a:blip r:embed="rId2"/>
          <a:stretch>
            <a:fillRect/>
          </a:stretch>
        </p:blipFill>
        <p:spPr>
          <a:xfrm>
            <a:off x="3106957" y="3548000"/>
            <a:ext cx="5978085" cy="2510975"/>
          </a:xfrm>
          <a:prstGeom prst="rect">
            <a:avLst/>
          </a:prstGeom>
        </p:spPr>
      </p:pic>
    </p:spTree>
    <p:extLst>
      <p:ext uri="{BB962C8B-B14F-4D97-AF65-F5344CB8AC3E}">
        <p14:creationId xmlns:p14="http://schemas.microsoft.com/office/powerpoint/2010/main" val="522852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Package Management</a:t>
            </a:r>
          </a:p>
        </p:txBody>
      </p:sp>
      <p:sp>
        <p:nvSpPr>
          <p:cNvPr id="3" name="Content Placeholder 2"/>
          <p:cNvSpPr>
            <a:spLocks noGrp="1"/>
          </p:cNvSpPr>
          <p:nvPr>
            <p:ph idx="1"/>
          </p:nvPr>
        </p:nvSpPr>
        <p:spPr/>
        <p:txBody>
          <a:bodyPr/>
          <a:lstStyle/>
          <a:p>
            <a:pPr marL="0" indent="0">
              <a:buNone/>
            </a:pPr>
            <a:r>
              <a:rPr lang="vi-VN" dirty="0"/>
              <a:t>3. YUM và APT: </a:t>
            </a:r>
          </a:p>
          <a:p>
            <a:pPr marL="0" indent="0">
              <a:buNone/>
            </a:pPr>
            <a:r>
              <a:rPr lang="vi-VN" dirty="0"/>
              <a:t>3.3 YUM: </a:t>
            </a:r>
          </a:p>
          <a:p>
            <a:pPr marL="0" indent="0">
              <a:buNone/>
            </a:pPr>
            <a:r>
              <a:rPr lang="vi-VN" i="1" dirty="0">
                <a:solidFill>
                  <a:srgbClr val="1F2328"/>
                </a:solidFill>
                <a:latin typeface="-apple-system"/>
              </a:rPr>
              <a:t>- </a:t>
            </a:r>
            <a:r>
              <a:rPr lang="vi-VN" i="1" dirty="0">
                <a:solidFill>
                  <a:srgbClr val="1F2328"/>
                </a:solidFill>
                <a:latin typeface="+mj-lt"/>
              </a:rPr>
              <a:t>YUM </a:t>
            </a:r>
            <a:r>
              <a:rPr lang="vi-VN" dirty="0">
                <a:solidFill>
                  <a:srgbClr val="1F2328"/>
                </a:solidFill>
                <a:latin typeface="+mj-lt"/>
              </a:rPr>
              <a:t>(yellowdog updater modified): </a:t>
            </a:r>
            <a:r>
              <a:rPr lang="vi-VN" b="0" i="0" dirty="0">
                <a:solidFill>
                  <a:srgbClr val="1F2328"/>
                </a:solidFill>
                <a:effectLst/>
                <a:latin typeface="+mj-lt"/>
              </a:rPr>
              <a:t>là một package manger phiên bản nâng cấp hơn của rmp được sử dụng cho những hệ điều hành Linux được xây dựng bởi RedHat. YUM là một ứng dụng front-end để quản lý các RPM package (quản lý các package có đuôi </a:t>
            </a:r>
            <a:r>
              <a:rPr lang="vi-VN" b="1" i="0" dirty="0">
                <a:solidFill>
                  <a:srgbClr val="1F2328"/>
                </a:solidFill>
                <a:effectLst/>
                <a:latin typeface="+mj-lt"/>
              </a:rPr>
              <a:t>.rpm</a:t>
            </a:r>
            <a:r>
              <a:rPr lang="vi-VN" b="0" i="0" dirty="0">
                <a:solidFill>
                  <a:srgbClr val="1F2328"/>
                </a:solidFill>
                <a:effectLst/>
                <a:latin typeface="+mj-lt"/>
              </a:rPr>
              <a:t>) có ở trong các repos.</a:t>
            </a:r>
          </a:p>
          <a:p>
            <a:pPr marL="0" indent="0">
              <a:buNone/>
            </a:pPr>
            <a:endParaRPr lang="vi-VN" i="1" dirty="0">
              <a:solidFill>
                <a:srgbClr val="1F2328"/>
              </a:solidFill>
              <a:latin typeface="-apple-system"/>
            </a:endParaRPr>
          </a:p>
        </p:txBody>
      </p:sp>
    </p:spTree>
    <p:extLst>
      <p:ext uri="{BB962C8B-B14F-4D97-AF65-F5344CB8AC3E}">
        <p14:creationId xmlns:p14="http://schemas.microsoft.com/office/powerpoint/2010/main" val="42334109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Package Management</a:t>
            </a:r>
          </a:p>
        </p:txBody>
      </p:sp>
      <p:sp>
        <p:nvSpPr>
          <p:cNvPr id="3" name="Content Placeholder 2"/>
          <p:cNvSpPr>
            <a:spLocks noGrp="1"/>
          </p:cNvSpPr>
          <p:nvPr>
            <p:ph idx="1"/>
          </p:nvPr>
        </p:nvSpPr>
        <p:spPr/>
        <p:txBody>
          <a:bodyPr/>
          <a:lstStyle/>
          <a:p>
            <a:pPr marL="0" indent="0">
              <a:buNone/>
            </a:pPr>
            <a:r>
              <a:rPr lang="vi-VN" dirty="0"/>
              <a:t>3. YUM và APT: </a:t>
            </a:r>
          </a:p>
          <a:p>
            <a:pPr marL="0" indent="0">
              <a:buNone/>
            </a:pPr>
            <a:r>
              <a:rPr lang="vi-VN" dirty="0"/>
              <a:t>3.3 YUM: </a:t>
            </a:r>
          </a:p>
          <a:p>
            <a:pPr marL="0" indent="0">
              <a:buNone/>
            </a:pPr>
            <a:r>
              <a:rPr lang="vi-VN" i="1" dirty="0">
                <a:solidFill>
                  <a:srgbClr val="1F2328"/>
                </a:solidFill>
                <a:latin typeface="+mj-lt"/>
              </a:rPr>
              <a:t>- </a:t>
            </a:r>
            <a:r>
              <a:rPr lang="vi-VN" dirty="0">
                <a:solidFill>
                  <a:srgbClr val="1F2328"/>
                </a:solidFill>
                <a:latin typeface="+mj-lt"/>
              </a:rPr>
              <a:t>Quản lý các package có trong yum: </a:t>
            </a:r>
          </a:p>
          <a:p>
            <a:pPr marL="0" indent="0">
              <a:buNone/>
            </a:pPr>
            <a:r>
              <a:rPr lang="vi-VN" dirty="0">
                <a:solidFill>
                  <a:srgbClr val="1F2328"/>
                </a:solidFill>
                <a:latin typeface="+mj-lt"/>
              </a:rPr>
              <a:t>+ </a:t>
            </a:r>
            <a:r>
              <a:rPr lang="vi-VN" b="0" i="0" dirty="0">
                <a:solidFill>
                  <a:srgbClr val="1F2328"/>
                </a:solidFill>
                <a:effectLst/>
                <a:latin typeface="+mj-lt"/>
              </a:rPr>
              <a:t>Có rất nhiều các options và các command có sẵn được sử dụng với YUM. Sau đây là một số các command thông dụng và hay được sử dụng với YUM: </a:t>
            </a:r>
            <a:endParaRPr lang="vi-VN" dirty="0">
              <a:solidFill>
                <a:srgbClr val="1F2328"/>
              </a:solidFill>
              <a:latin typeface="+mj-lt"/>
            </a:endParaRPr>
          </a:p>
        </p:txBody>
      </p:sp>
    </p:spTree>
    <p:extLst>
      <p:ext uri="{BB962C8B-B14F-4D97-AF65-F5344CB8AC3E}">
        <p14:creationId xmlns:p14="http://schemas.microsoft.com/office/powerpoint/2010/main" val="1572922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97A91FE-8E15-2FF7-1015-5DCA217DA07D}"/>
              </a:ext>
            </a:extLst>
          </p:cNvPr>
          <p:cNvPicPr>
            <a:picLocks noGrp="1" noChangeAspect="1"/>
          </p:cNvPicPr>
          <p:nvPr>
            <p:ph idx="1"/>
          </p:nvPr>
        </p:nvPicPr>
        <p:blipFill>
          <a:blip r:embed="rId2"/>
          <a:stretch>
            <a:fillRect/>
          </a:stretch>
        </p:blipFill>
        <p:spPr>
          <a:xfrm>
            <a:off x="1236604" y="1326839"/>
            <a:ext cx="10287172" cy="4204322"/>
          </a:xfrm>
        </p:spPr>
      </p:pic>
    </p:spTree>
    <p:extLst>
      <p:ext uri="{BB962C8B-B14F-4D97-AF65-F5344CB8AC3E}">
        <p14:creationId xmlns:p14="http://schemas.microsoft.com/office/powerpoint/2010/main" val="2789512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DFC5A68-FF73-4324-3BEC-A32A9761F629}"/>
              </a:ext>
            </a:extLst>
          </p:cNvPr>
          <p:cNvPicPr>
            <a:picLocks noChangeAspect="1"/>
          </p:cNvPicPr>
          <p:nvPr/>
        </p:nvPicPr>
        <p:blipFill>
          <a:blip r:embed="rId2"/>
          <a:stretch>
            <a:fillRect/>
          </a:stretch>
        </p:blipFill>
        <p:spPr>
          <a:xfrm>
            <a:off x="1591236" y="1879882"/>
            <a:ext cx="9160100" cy="2770775"/>
          </a:xfrm>
          <a:prstGeom prst="rect">
            <a:avLst/>
          </a:prstGeom>
        </p:spPr>
      </p:pic>
    </p:spTree>
    <p:extLst>
      <p:ext uri="{BB962C8B-B14F-4D97-AF65-F5344CB8AC3E}">
        <p14:creationId xmlns:p14="http://schemas.microsoft.com/office/powerpoint/2010/main" val="3709022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mn-lt"/>
              </a:rPr>
              <a:t>I. File system configuration</a:t>
            </a:r>
            <a:endParaRPr lang="en-US" dirty="0">
              <a:latin typeface="+mn-lt"/>
            </a:endParaRPr>
          </a:p>
        </p:txBody>
      </p:sp>
      <p:sp>
        <p:nvSpPr>
          <p:cNvPr id="3" name="Content Placeholder 2"/>
          <p:cNvSpPr>
            <a:spLocks noGrp="1"/>
          </p:cNvSpPr>
          <p:nvPr>
            <p:ph idx="1"/>
          </p:nvPr>
        </p:nvSpPr>
        <p:spPr>
          <a:xfrm>
            <a:off x="838199" y="1825624"/>
            <a:ext cx="11229975" cy="4384675"/>
          </a:xfrm>
        </p:spPr>
        <p:txBody>
          <a:bodyPr>
            <a:normAutofit/>
          </a:bodyPr>
          <a:lstStyle/>
          <a:p>
            <a:pPr marL="0" indent="0">
              <a:buNone/>
            </a:pPr>
            <a:r>
              <a:rPr lang="en-US" dirty="0">
                <a:latin typeface="Arial" panose="020B0604020202020204" pitchFamily="34" charset="0"/>
                <a:cs typeface="Arial" panose="020B0604020202020204" pitchFamily="34" charset="0"/>
              </a:rPr>
              <a:t>3. </a:t>
            </a:r>
            <a:r>
              <a:rPr lang="vi-VN" dirty="0">
                <a:latin typeface="Arial" panose="020B0604020202020204" pitchFamily="34" charset="0"/>
                <a:cs typeface="Arial" panose="020B0604020202020204" pitchFamily="34" charset="0"/>
              </a:rPr>
              <a:t>Các loại protocol dùng để chia sẻ dữ liệu: </a:t>
            </a:r>
          </a:p>
          <a:p>
            <a:pPr marL="0" indent="0">
              <a:buNone/>
            </a:pPr>
            <a:r>
              <a:rPr lang="vi-VN"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Server Message Block</a:t>
            </a:r>
            <a:r>
              <a:rPr lang="en-US" dirty="0">
                <a:latin typeface="Arial" panose="020B0604020202020204" pitchFamily="34" charset="0"/>
                <a:cs typeface="Arial" panose="020B0604020202020204" pitchFamily="34" charset="0"/>
              </a:rPr>
              <a:t> (SMB) protocol: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network protocol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đọc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files </a:t>
            </a:r>
            <a:r>
              <a:rPr lang="en-US" dirty="0" err="1">
                <a:latin typeface="Arial" panose="020B0604020202020204" pitchFamily="34" charset="0"/>
                <a:cs typeface="Arial" panose="020B0604020202020204" pitchFamily="34" charset="0"/>
              </a:rPr>
              <a:t>bằng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cách</a:t>
            </a:r>
            <a:r>
              <a:rPr lang="en-US" dirty="0">
                <a:latin typeface="Arial" panose="020B0604020202020204" pitchFamily="34" charset="0"/>
                <a:cs typeface="Arial" panose="020B0604020202020204" pitchFamily="34" charset="0"/>
              </a:rPr>
              <a:t> request service </a:t>
            </a:r>
            <a:r>
              <a:rPr lang="en-US" dirty="0" err="1">
                <a:latin typeface="Arial" panose="020B0604020202020204" pitchFamily="34" charset="0"/>
                <a:cs typeface="Arial" panose="020B0604020202020204" pitchFamily="34" charset="0"/>
              </a:rPr>
              <a:t>đến</a:t>
            </a:r>
            <a:r>
              <a:rPr lang="en-US" dirty="0">
                <a:latin typeface="Arial" panose="020B0604020202020204" pitchFamily="34" charset="0"/>
                <a:cs typeface="Arial" panose="020B0604020202020204" pitchFamily="34" charset="0"/>
              </a:rPr>
              <a:t> server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qua </a:t>
            </a:r>
            <a:r>
              <a:rPr lang="en-US" dirty="0" err="1">
                <a:latin typeface="Arial" panose="020B0604020202020204" pitchFamily="34" charset="0"/>
                <a:cs typeface="Arial" panose="020B0604020202020204" pitchFamily="34" charset="0"/>
              </a:rPr>
              <a:t>mạng</a:t>
            </a:r>
            <a:r>
              <a:rPr lang="en-US" dirty="0">
                <a:latin typeface="Arial" panose="020B0604020202020204" pitchFamily="34" charset="0"/>
                <a:cs typeface="Arial" panose="020B0604020202020204" pitchFamily="34" charset="0"/>
              </a:rPr>
              <a:t> LAN. </a:t>
            </a:r>
            <a:r>
              <a:rPr lang="en-US" dirty="0" err="1">
                <a:latin typeface="Arial" panose="020B0604020202020204" pitchFamily="34" charset="0"/>
                <a:cs typeface="Arial" panose="020B0604020202020204" pitchFamily="34" charset="0"/>
              </a:rPr>
              <a:t>Bằng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SMB ta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files </a:t>
            </a:r>
            <a:r>
              <a:rPr lang="en-US" dirty="0" err="1">
                <a:latin typeface="Arial" panose="020B0604020202020204" pitchFamily="34" charset="0"/>
                <a:cs typeface="Arial" panose="020B0604020202020204" pitchFamily="34" charset="0"/>
              </a:rPr>
              <a:t>hoặc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nguồn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nguyên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khác</a:t>
            </a:r>
            <a:r>
              <a:rPr lang="en-US" dirty="0">
                <a:latin typeface="Arial" panose="020B0604020202020204" pitchFamily="34" charset="0"/>
                <a:cs typeface="Arial" panose="020B0604020202020204" pitchFamily="34" charset="0"/>
              </a:rPr>
              <a:t> ở remote server.</a:t>
            </a:r>
          </a:p>
          <a:p>
            <a:pPr>
              <a:buFontTx/>
              <a:buChar char="-"/>
            </a:pPr>
            <a:r>
              <a:rPr lang="vi-VN" b="1" dirty="0">
                <a:latin typeface="Arial" panose="020B0604020202020204" pitchFamily="34" charset="0"/>
                <a:cs typeface="Arial" panose="020B0604020202020204" pitchFamily="34" charset="0"/>
              </a:rPr>
              <a:t>CIFS</a:t>
            </a:r>
            <a:r>
              <a:rPr lang="vi-VN" dirty="0">
                <a:latin typeface="Arial" panose="020B0604020202020204" pitchFamily="34" charset="0"/>
                <a:cs typeface="Arial" panose="020B0604020202020204" pitchFamily="34" charset="0"/>
              </a:rPr>
              <a:t> (Common Internet File System): được hiểu đơn giản là một phiên bản khác của SMB và được tạo ra bởi Microsoft.</a:t>
            </a:r>
          </a:p>
        </p:txBody>
      </p:sp>
    </p:spTree>
    <p:extLst>
      <p:ext uri="{BB962C8B-B14F-4D97-AF65-F5344CB8AC3E}">
        <p14:creationId xmlns:p14="http://schemas.microsoft.com/office/powerpoint/2010/main" val="33691999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Package Management</a:t>
            </a:r>
          </a:p>
        </p:txBody>
      </p:sp>
      <p:sp>
        <p:nvSpPr>
          <p:cNvPr id="3" name="Content Placeholder 2"/>
          <p:cNvSpPr>
            <a:spLocks noGrp="1"/>
          </p:cNvSpPr>
          <p:nvPr>
            <p:ph idx="1"/>
          </p:nvPr>
        </p:nvSpPr>
        <p:spPr/>
        <p:txBody>
          <a:bodyPr/>
          <a:lstStyle/>
          <a:p>
            <a:pPr marL="0" indent="0">
              <a:buNone/>
            </a:pPr>
            <a:r>
              <a:rPr lang="vi-VN" dirty="0"/>
              <a:t>3. YUM và APT: </a:t>
            </a:r>
          </a:p>
          <a:p>
            <a:pPr marL="0" indent="0">
              <a:buNone/>
            </a:pPr>
            <a:r>
              <a:rPr lang="vi-VN" dirty="0"/>
              <a:t>3.3 APT: </a:t>
            </a:r>
          </a:p>
          <a:p>
            <a:pPr marL="0" indent="0">
              <a:buNone/>
            </a:pPr>
            <a:r>
              <a:rPr lang="vi-VN" dirty="0"/>
              <a:t>- </a:t>
            </a:r>
            <a:r>
              <a:rPr lang="vi-VN" i="1" dirty="0"/>
              <a:t>dpkg: </a:t>
            </a:r>
            <a:r>
              <a:rPr lang="vi-VN" b="0" i="0" dirty="0">
                <a:solidFill>
                  <a:srgbClr val="1F2328"/>
                </a:solidFill>
                <a:effectLst/>
                <a:latin typeface="-apple-system"/>
              </a:rPr>
              <a:t>là một phiên bản cấp thấp để quản lý các package trong những bản phân phối của Linux được xây dựng dựa trên Debian. </a:t>
            </a:r>
            <a:r>
              <a:rPr lang="vi-VN" b="1" i="0" dirty="0">
                <a:solidFill>
                  <a:srgbClr val="1F2328"/>
                </a:solidFill>
                <a:effectLst/>
                <a:latin typeface="-apple-system"/>
              </a:rPr>
              <a:t>dpkg</a:t>
            </a:r>
            <a:r>
              <a:rPr lang="vi-VN" b="0" i="0" dirty="0">
                <a:solidFill>
                  <a:srgbClr val="1F2328"/>
                </a:solidFill>
                <a:effectLst/>
                <a:latin typeface="-apple-system"/>
              </a:rPr>
              <a:t> là một công cụ dùng để cài đặt, buld, remove và quản lý các Debian packages (.deb).</a:t>
            </a:r>
            <a:endParaRPr lang="vi-VN" b="0" dirty="0">
              <a:solidFill>
                <a:srgbClr val="1F2328"/>
              </a:solidFill>
              <a:effectLst/>
              <a:latin typeface="-apple-system"/>
            </a:endParaRPr>
          </a:p>
          <a:p>
            <a:pPr marL="0" indent="0">
              <a:buNone/>
            </a:pPr>
            <a:r>
              <a:rPr lang="vi-VN" dirty="0"/>
              <a:t>-Các options hay được sử dụng cho dpkg: </a:t>
            </a:r>
          </a:p>
        </p:txBody>
      </p:sp>
    </p:spTree>
    <p:extLst>
      <p:ext uri="{BB962C8B-B14F-4D97-AF65-F5344CB8AC3E}">
        <p14:creationId xmlns:p14="http://schemas.microsoft.com/office/powerpoint/2010/main" val="39451050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35A090-2F90-FEF4-8881-3EA17C5E6289}"/>
              </a:ext>
            </a:extLst>
          </p:cNvPr>
          <p:cNvPicPr>
            <a:picLocks noChangeAspect="1"/>
          </p:cNvPicPr>
          <p:nvPr/>
        </p:nvPicPr>
        <p:blipFill>
          <a:blip r:embed="rId2"/>
          <a:stretch>
            <a:fillRect/>
          </a:stretch>
        </p:blipFill>
        <p:spPr>
          <a:xfrm>
            <a:off x="1098951" y="786974"/>
            <a:ext cx="9640135" cy="2255715"/>
          </a:xfrm>
          <a:prstGeom prst="rect">
            <a:avLst/>
          </a:prstGeom>
        </p:spPr>
      </p:pic>
      <p:pic>
        <p:nvPicPr>
          <p:cNvPr id="3076" name="Picture 4">
            <a:extLst>
              <a:ext uri="{FF2B5EF4-FFF2-40B4-BE49-F238E27FC236}">
                <a16:creationId xmlns:a16="http://schemas.microsoft.com/office/drawing/2014/main" id="{414CDC6D-6352-109E-A71B-39F501744A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276976"/>
            <a:ext cx="12192000" cy="20478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6B99D1D-D6EE-4F29-B8CF-FA4B991F3BAD}"/>
              </a:ext>
            </a:extLst>
          </p:cNvPr>
          <p:cNvSpPr txBox="1"/>
          <p:nvPr/>
        </p:nvSpPr>
        <p:spPr>
          <a:xfrm>
            <a:off x="127819" y="3429000"/>
            <a:ext cx="8721213" cy="461665"/>
          </a:xfrm>
          <a:prstGeom prst="rect">
            <a:avLst/>
          </a:prstGeom>
          <a:noFill/>
        </p:spPr>
        <p:txBody>
          <a:bodyPr wrap="square" rtlCol="0">
            <a:spAutoFit/>
          </a:bodyPr>
          <a:lstStyle/>
          <a:p>
            <a:r>
              <a:rPr lang="vi-VN" sz="2400" dirty="0"/>
              <a:t>- Cài đặt một package sử dụng dpkg sau khi tải file .deb về: </a:t>
            </a:r>
            <a:endParaRPr lang="en-US" sz="2400" dirty="0"/>
          </a:p>
        </p:txBody>
      </p:sp>
    </p:spTree>
    <p:extLst>
      <p:ext uri="{BB962C8B-B14F-4D97-AF65-F5344CB8AC3E}">
        <p14:creationId xmlns:p14="http://schemas.microsoft.com/office/powerpoint/2010/main" val="31180508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Package Management</a:t>
            </a:r>
          </a:p>
        </p:txBody>
      </p:sp>
      <p:sp>
        <p:nvSpPr>
          <p:cNvPr id="3" name="Content Placeholder 2"/>
          <p:cNvSpPr>
            <a:spLocks noGrp="1"/>
          </p:cNvSpPr>
          <p:nvPr>
            <p:ph idx="1"/>
          </p:nvPr>
        </p:nvSpPr>
        <p:spPr/>
        <p:txBody>
          <a:bodyPr/>
          <a:lstStyle/>
          <a:p>
            <a:pPr marL="0" indent="0">
              <a:buNone/>
            </a:pPr>
            <a:r>
              <a:rPr lang="vi-VN" dirty="0"/>
              <a:t>3. YUM và APT: </a:t>
            </a:r>
          </a:p>
          <a:p>
            <a:pPr marL="0" indent="0">
              <a:buNone/>
            </a:pPr>
            <a:r>
              <a:rPr lang="vi-VN" dirty="0"/>
              <a:t>3.3 APT: </a:t>
            </a:r>
          </a:p>
          <a:p>
            <a:pPr marL="0" indent="0">
              <a:buNone/>
            </a:pPr>
            <a:r>
              <a:rPr lang="vi-VN" dirty="0"/>
              <a:t>- </a:t>
            </a:r>
            <a:r>
              <a:rPr lang="en-US" b="0" i="0" dirty="0">
                <a:solidFill>
                  <a:srgbClr val="1F2328"/>
                </a:solidFill>
                <a:effectLst/>
                <a:latin typeface="+mj-lt"/>
              </a:rPr>
              <a:t>APT (Advanced Package Tool)</a:t>
            </a:r>
            <a:r>
              <a:rPr lang="vi-VN" b="0" dirty="0">
                <a:solidFill>
                  <a:srgbClr val="1F2328"/>
                </a:solidFill>
                <a:effectLst/>
                <a:latin typeface="+mj-lt"/>
              </a:rPr>
              <a:t>:</a:t>
            </a:r>
          </a:p>
          <a:p>
            <a:pPr marL="0" indent="0">
              <a:buNone/>
            </a:pPr>
            <a:r>
              <a:rPr lang="vi-VN" dirty="0">
                <a:solidFill>
                  <a:srgbClr val="1F2328"/>
                </a:solidFill>
                <a:latin typeface="+mj-lt"/>
              </a:rPr>
              <a:t>+ </a:t>
            </a:r>
            <a:r>
              <a:rPr lang="vi-VN" b="0" i="0" dirty="0">
                <a:solidFill>
                  <a:srgbClr val="1F2328"/>
                </a:solidFill>
                <a:effectLst/>
                <a:latin typeface="-apple-system"/>
              </a:rPr>
              <a:t>Là một phiên bản nâng cấp và được xây dựng trên dpkg. </a:t>
            </a:r>
            <a:r>
              <a:rPr lang="vi-VN" b="1" i="0" dirty="0">
                <a:solidFill>
                  <a:srgbClr val="1F2328"/>
                </a:solidFill>
                <a:effectLst/>
                <a:latin typeface="-apple-system"/>
              </a:rPr>
              <a:t>apt</a:t>
            </a:r>
            <a:r>
              <a:rPr lang="vi-VN" b="0" i="0" dirty="0">
                <a:solidFill>
                  <a:srgbClr val="1F2328"/>
                </a:solidFill>
                <a:effectLst/>
                <a:latin typeface="-apple-system"/>
              </a:rPr>
              <a:t> cung cấp một high-level command interface cho người dùng cho việc quản lý các package. Việc này khiến cho việc quản lý các package được dễ dàng và thuận tiện hơn so với việc sử dụng.</a:t>
            </a:r>
          </a:p>
          <a:p>
            <a:pPr marL="0" indent="0">
              <a:buNone/>
            </a:pPr>
            <a:r>
              <a:rPr lang="vi-VN" dirty="0">
                <a:solidFill>
                  <a:srgbClr val="1F2328"/>
                </a:solidFill>
                <a:latin typeface="-apple-system"/>
              </a:rPr>
              <a:t>+ </a:t>
            </a:r>
            <a:r>
              <a:rPr lang="vi-VN" i="1" dirty="0">
                <a:solidFill>
                  <a:srgbClr val="1F2328"/>
                </a:solidFill>
                <a:latin typeface="-apple-system"/>
              </a:rPr>
              <a:t>apt-get và apt-cache. </a:t>
            </a:r>
            <a:endParaRPr lang="vi-VN" dirty="0">
              <a:latin typeface="+mj-lt"/>
            </a:endParaRPr>
          </a:p>
        </p:txBody>
      </p:sp>
    </p:spTree>
    <p:extLst>
      <p:ext uri="{BB962C8B-B14F-4D97-AF65-F5344CB8AC3E}">
        <p14:creationId xmlns:p14="http://schemas.microsoft.com/office/powerpoint/2010/main" val="9774776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Package Management</a:t>
            </a:r>
          </a:p>
        </p:txBody>
      </p:sp>
      <p:sp>
        <p:nvSpPr>
          <p:cNvPr id="3" name="Content Placeholder 2"/>
          <p:cNvSpPr>
            <a:spLocks noGrp="1"/>
          </p:cNvSpPr>
          <p:nvPr>
            <p:ph idx="1"/>
          </p:nvPr>
        </p:nvSpPr>
        <p:spPr/>
        <p:txBody>
          <a:bodyPr/>
          <a:lstStyle/>
          <a:p>
            <a:pPr marL="0" indent="0">
              <a:buNone/>
            </a:pPr>
            <a:r>
              <a:rPr lang="vi-VN" dirty="0"/>
              <a:t>3. YUM và APT: </a:t>
            </a:r>
          </a:p>
          <a:p>
            <a:pPr marL="0" indent="0">
              <a:buNone/>
            </a:pPr>
            <a:r>
              <a:rPr lang="vi-VN" dirty="0"/>
              <a:t>3.3 APT: </a:t>
            </a:r>
          </a:p>
          <a:p>
            <a:pPr marL="0" indent="0">
              <a:buNone/>
            </a:pPr>
            <a:r>
              <a:rPr lang="vi-VN" dirty="0">
                <a:latin typeface="+mj-lt"/>
              </a:rPr>
              <a:t>- </a:t>
            </a:r>
            <a:r>
              <a:rPr lang="vi-VN" b="0" i="0" dirty="0">
                <a:solidFill>
                  <a:srgbClr val="1F2328"/>
                </a:solidFill>
                <a:effectLst/>
                <a:latin typeface="+mj-lt"/>
              </a:rPr>
              <a:t>Sau đây là một số câu lệnh hay được sử dụng của apt: </a:t>
            </a:r>
          </a:p>
          <a:p>
            <a:pPr marL="0" indent="0">
              <a:buNone/>
            </a:pPr>
            <a:r>
              <a:rPr lang="vi-VN" dirty="0">
                <a:latin typeface="+mj-lt"/>
              </a:rPr>
              <a:t>+ Để cài đặt một package mà chỉ rõ phiên bản của nó ta sử dụng:</a:t>
            </a:r>
          </a:p>
          <a:p>
            <a:pPr marL="0" indent="0">
              <a:buNone/>
            </a:pPr>
            <a:r>
              <a:rPr lang="vi-VN" i="1" dirty="0">
                <a:latin typeface="+mj-lt"/>
              </a:rPr>
              <a:t>## sudo apt install [package-name]=version</a:t>
            </a:r>
          </a:p>
        </p:txBody>
      </p:sp>
    </p:spTree>
    <p:extLst>
      <p:ext uri="{BB962C8B-B14F-4D97-AF65-F5344CB8AC3E}">
        <p14:creationId xmlns:p14="http://schemas.microsoft.com/office/powerpoint/2010/main" val="26369528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73A4AA5-D5FC-377B-B378-9F008D9BCBC3}"/>
              </a:ext>
            </a:extLst>
          </p:cNvPr>
          <p:cNvGraphicFramePr>
            <a:graphicFrameLocks noGrp="1"/>
          </p:cNvGraphicFramePr>
          <p:nvPr>
            <p:extLst>
              <p:ext uri="{D42A27DB-BD31-4B8C-83A1-F6EECF244321}">
                <p14:modId xmlns:p14="http://schemas.microsoft.com/office/powerpoint/2010/main" val="348812607"/>
              </p:ext>
            </p:extLst>
          </p:nvPr>
        </p:nvGraphicFramePr>
        <p:xfrm>
          <a:off x="476046" y="0"/>
          <a:ext cx="11003936" cy="6207404"/>
        </p:xfrm>
        <a:graphic>
          <a:graphicData uri="http://schemas.openxmlformats.org/drawingml/2006/table">
            <a:tbl>
              <a:tblPr firstRow="1" bandRow="1">
                <a:tableStyleId>{5C22544A-7EE6-4342-B048-85BDC9FD1C3A}</a:tableStyleId>
              </a:tblPr>
              <a:tblGrid>
                <a:gridCol w="6766233">
                  <a:extLst>
                    <a:ext uri="{9D8B030D-6E8A-4147-A177-3AD203B41FA5}">
                      <a16:colId xmlns:a16="http://schemas.microsoft.com/office/drawing/2014/main" val="3251387563"/>
                    </a:ext>
                  </a:extLst>
                </a:gridCol>
                <a:gridCol w="4237703">
                  <a:extLst>
                    <a:ext uri="{9D8B030D-6E8A-4147-A177-3AD203B41FA5}">
                      <a16:colId xmlns:a16="http://schemas.microsoft.com/office/drawing/2014/main" val="3421082795"/>
                    </a:ext>
                  </a:extLst>
                </a:gridCol>
              </a:tblGrid>
              <a:tr h="521396">
                <a:tc>
                  <a:txBody>
                    <a:bodyPr/>
                    <a:lstStyle/>
                    <a:p>
                      <a:pPr algn="ctr"/>
                      <a:r>
                        <a:rPr lang="vi-VN" dirty="0"/>
                        <a:t>Câu lệnh </a:t>
                      </a:r>
                      <a:endParaRPr lang="en-US" dirty="0"/>
                    </a:p>
                  </a:txBody>
                  <a:tcPr/>
                </a:tc>
                <a:tc>
                  <a:txBody>
                    <a:bodyPr/>
                    <a:lstStyle/>
                    <a:p>
                      <a:pPr algn="ctr"/>
                      <a:r>
                        <a:rPr lang="vi-VN" dirty="0"/>
                        <a:t>Mục đích</a:t>
                      </a:r>
                      <a:endParaRPr lang="en-US" dirty="0"/>
                    </a:p>
                  </a:txBody>
                  <a:tcPr/>
                </a:tc>
                <a:extLst>
                  <a:ext uri="{0D108BD9-81ED-4DB2-BD59-A6C34878D82A}">
                    <a16:rowId xmlns:a16="http://schemas.microsoft.com/office/drawing/2014/main" val="313146741"/>
                  </a:ext>
                </a:extLst>
              </a:tr>
              <a:tr h="521396">
                <a:tc>
                  <a:txBody>
                    <a:bodyPr/>
                    <a:lstStyle/>
                    <a:p>
                      <a:pPr algn="l"/>
                      <a:r>
                        <a:rPr lang="vi-VN" dirty="0"/>
                        <a:t>sudo apt update </a:t>
                      </a:r>
                      <a:endParaRPr lang="en-US" dirty="0"/>
                    </a:p>
                  </a:txBody>
                  <a:tcPr/>
                </a:tc>
                <a:tc>
                  <a:txBody>
                    <a:bodyPr/>
                    <a:lstStyle/>
                    <a:p>
                      <a:r>
                        <a:rPr lang="en-US" sz="1800" b="0" i="0" kern="1200" dirty="0" err="1">
                          <a:solidFill>
                            <a:schemeClr val="dk1"/>
                          </a:solidFill>
                          <a:effectLst/>
                          <a:latin typeface="+mn-lt"/>
                          <a:ea typeface="+mn-ea"/>
                          <a:cs typeface="+mn-cs"/>
                        </a:rPr>
                        <a:t>Cập</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nhật</a:t>
                      </a:r>
                      <a:r>
                        <a:rPr lang="en-US" sz="1800" b="0" i="0" kern="1200" dirty="0">
                          <a:solidFill>
                            <a:schemeClr val="dk1"/>
                          </a:solidFill>
                          <a:effectLst/>
                          <a:latin typeface="+mn-lt"/>
                          <a:ea typeface="+mn-ea"/>
                          <a:cs typeface="+mn-cs"/>
                        </a:rPr>
                        <a:t> package index</a:t>
                      </a:r>
                      <a:endParaRPr lang="en-US" dirty="0"/>
                    </a:p>
                  </a:txBody>
                  <a:tcPr/>
                </a:tc>
                <a:extLst>
                  <a:ext uri="{0D108BD9-81ED-4DB2-BD59-A6C34878D82A}">
                    <a16:rowId xmlns:a16="http://schemas.microsoft.com/office/drawing/2014/main" val="401427777"/>
                  </a:ext>
                </a:extLst>
              </a:tr>
              <a:tr h="521396">
                <a:tc>
                  <a:txBody>
                    <a:bodyPr/>
                    <a:lstStyle/>
                    <a:p>
                      <a:pPr algn="l"/>
                      <a:r>
                        <a:rPr lang="en-US" dirty="0" err="1"/>
                        <a:t>sudo</a:t>
                      </a:r>
                      <a:r>
                        <a:rPr lang="en-US" dirty="0"/>
                        <a:t> apt upgrade {</a:t>
                      </a:r>
                      <a:r>
                        <a:rPr lang="en-US" dirty="0" err="1"/>
                        <a:t>package_name</a:t>
                      </a:r>
                      <a:r>
                        <a:rPr lang="en-US" dirty="0"/>
                        <a:t>} </a:t>
                      </a:r>
                    </a:p>
                  </a:txBody>
                  <a:tcPr/>
                </a:tc>
                <a:tc>
                  <a:txBody>
                    <a:bodyPr/>
                    <a:lstStyle/>
                    <a:p>
                      <a:r>
                        <a:rPr lang="en-US" sz="1800" b="0" i="0" kern="1200" dirty="0" err="1">
                          <a:solidFill>
                            <a:schemeClr val="dk1"/>
                          </a:solidFill>
                          <a:effectLst/>
                          <a:latin typeface="+mn-lt"/>
                          <a:ea typeface="+mn-ea"/>
                          <a:cs typeface="+mn-cs"/>
                        </a:rPr>
                        <a:t>Nâng</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cấp</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phiên</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bản</a:t>
                      </a:r>
                      <a:r>
                        <a:rPr lang="en-US" sz="1800" b="0" i="0" kern="1200" dirty="0">
                          <a:solidFill>
                            <a:schemeClr val="dk1"/>
                          </a:solidFill>
                          <a:effectLst/>
                          <a:latin typeface="+mn-lt"/>
                          <a:ea typeface="+mn-ea"/>
                          <a:cs typeface="+mn-cs"/>
                        </a:rPr>
                        <a:t> packages</a:t>
                      </a:r>
                      <a:endParaRPr lang="en-US" dirty="0"/>
                    </a:p>
                  </a:txBody>
                  <a:tcPr/>
                </a:tc>
                <a:extLst>
                  <a:ext uri="{0D108BD9-81ED-4DB2-BD59-A6C34878D82A}">
                    <a16:rowId xmlns:a16="http://schemas.microsoft.com/office/drawing/2014/main" val="805464608"/>
                  </a:ext>
                </a:extLst>
              </a:tr>
              <a:tr h="521396">
                <a:tc>
                  <a:txBody>
                    <a:bodyPr/>
                    <a:lstStyle/>
                    <a:p>
                      <a:pPr algn="l"/>
                      <a:r>
                        <a:rPr lang="en-US" dirty="0" err="1"/>
                        <a:t>sudo</a:t>
                      </a:r>
                      <a:r>
                        <a:rPr lang="en-US" dirty="0"/>
                        <a:t> apt install {package_name1} {package_name2}</a:t>
                      </a:r>
                    </a:p>
                  </a:txBody>
                  <a:tcPr/>
                </a:tc>
                <a:tc>
                  <a:txBody>
                    <a:bodyPr/>
                    <a:lstStyle/>
                    <a:p>
                      <a:r>
                        <a:rPr lang="en-US" sz="1800" b="0" i="0" kern="1200" dirty="0" err="1">
                          <a:solidFill>
                            <a:schemeClr val="dk1"/>
                          </a:solidFill>
                          <a:effectLst/>
                          <a:latin typeface="+mn-lt"/>
                          <a:ea typeface="+mn-ea"/>
                          <a:cs typeface="+mn-cs"/>
                        </a:rPr>
                        <a:t>Cài</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đặt</a:t>
                      </a:r>
                      <a:r>
                        <a:rPr lang="en-US" sz="1800" b="0" i="0" kern="1200" dirty="0">
                          <a:solidFill>
                            <a:schemeClr val="dk1"/>
                          </a:solidFill>
                          <a:effectLst/>
                          <a:latin typeface="+mn-lt"/>
                          <a:ea typeface="+mn-ea"/>
                          <a:cs typeface="+mn-cs"/>
                        </a:rPr>
                        <a:t> package</a:t>
                      </a:r>
                      <a:endParaRPr lang="en-US" dirty="0"/>
                    </a:p>
                  </a:txBody>
                  <a:tcPr/>
                </a:tc>
                <a:extLst>
                  <a:ext uri="{0D108BD9-81ED-4DB2-BD59-A6C34878D82A}">
                    <a16:rowId xmlns:a16="http://schemas.microsoft.com/office/drawing/2014/main" val="4109580104"/>
                  </a:ext>
                </a:extLst>
              </a:tr>
              <a:tr h="521396">
                <a:tc>
                  <a:txBody>
                    <a:bodyPr/>
                    <a:lstStyle/>
                    <a:p>
                      <a:pPr algn="l"/>
                      <a:r>
                        <a:rPr lang="en-US" dirty="0" err="1"/>
                        <a:t>sudo</a:t>
                      </a:r>
                      <a:r>
                        <a:rPr lang="en-US" dirty="0"/>
                        <a:t> apt remove {package_name1} {package_name2}</a:t>
                      </a:r>
                    </a:p>
                  </a:txBody>
                  <a:tcPr/>
                </a:tc>
                <a:tc>
                  <a:txBody>
                    <a:bodyPr/>
                    <a:lstStyle/>
                    <a:p>
                      <a:r>
                        <a:rPr lang="en-US" sz="1800" b="0" i="0" kern="1200" dirty="0" err="1">
                          <a:solidFill>
                            <a:schemeClr val="dk1"/>
                          </a:solidFill>
                          <a:effectLst/>
                          <a:latin typeface="+mn-lt"/>
                          <a:ea typeface="+mn-ea"/>
                          <a:cs typeface="+mn-cs"/>
                        </a:rPr>
                        <a:t>Gỡ</a:t>
                      </a:r>
                      <a:r>
                        <a:rPr lang="en-US" sz="1800" b="0" i="0" kern="1200" dirty="0">
                          <a:solidFill>
                            <a:schemeClr val="dk1"/>
                          </a:solidFill>
                          <a:effectLst/>
                          <a:latin typeface="+mn-lt"/>
                          <a:ea typeface="+mn-ea"/>
                          <a:cs typeface="+mn-cs"/>
                        </a:rPr>
                        <a:t> package</a:t>
                      </a:r>
                      <a:endParaRPr lang="en-US" dirty="0"/>
                    </a:p>
                  </a:txBody>
                  <a:tcPr/>
                </a:tc>
                <a:extLst>
                  <a:ext uri="{0D108BD9-81ED-4DB2-BD59-A6C34878D82A}">
                    <a16:rowId xmlns:a16="http://schemas.microsoft.com/office/drawing/2014/main" val="3947635702"/>
                  </a:ext>
                </a:extLst>
              </a:tr>
              <a:tr h="521396">
                <a:tc>
                  <a:txBody>
                    <a:bodyPr/>
                    <a:lstStyle/>
                    <a:p>
                      <a:pPr algn="l"/>
                      <a:r>
                        <a:rPr lang="en-US" dirty="0" err="1"/>
                        <a:t>sudo</a:t>
                      </a:r>
                      <a:r>
                        <a:rPr lang="en-US" dirty="0"/>
                        <a:t> apt purge {</a:t>
                      </a:r>
                      <a:r>
                        <a:rPr lang="en-US" dirty="0" err="1"/>
                        <a:t>package_name</a:t>
                      </a:r>
                      <a:r>
                        <a:rPr lang="en-US" dirty="0"/>
                        <a:t>}</a:t>
                      </a:r>
                    </a:p>
                  </a:txBody>
                  <a:tcPr/>
                </a:tc>
                <a:tc>
                  <a:txBody>
                    <a:bodyPr/>
                    <a:lstStyle/>
                    <a:p>
                      <a:r>
                        <a:rPr lang="vi-VN" dirty="0"/>
                        <a:t>Gỡ hoàn toàn (package+file config) </a:t>
                      </a:r>
                      <a:endParaRPr lang="en-US" dirty="0"/>
                    </a:p>
                  </a:txBody>
                  <a:tcPr/>
                </a:tc>
                <a:extLst>
                  <a:ext uri="{0D108BD9-81ED-4DB2-BD59-A6C34878D82A}">
                    <a16:rowId xmlns:a16="http://schemas.microsoft.com/office/drawing/2014/main" val="1665159833"/>
                  </a:ext>
                </a:extLst>
              </a:tr>
              <a:tr h="573964">
                <a:tc>
                  <a:txBody>
                    <a:bodyPr/>
                    <a:lstStyle/>
                    <a:p>
                      <a:pPr algn="l"/>
                      <a:r>
                        <a:rPr lang="en-US" dirty="0" err="1"/>
                        <a:t>sudo</a:t>
                      </a:r>
                      <a:r>
                        <a:rPr lang="en-US" dirty="0"/>
                        <a:t> apt </a:t>
                      </a:r>
                      <a:r>
                        <a:rPr lang="en-US" dirty="0" err="1"/>
                        <a:t>autoremove</a:t>
                      </a:r>
                      <a:endParaRPr lang="en-US" dirty="0"/>
                    </a:p>
                  </a:txBody>
                  <a:tcPr/>
                </a:tc>
                <a:tc>
                  <a:txBody>
                    <a:bodyPr/>
                    <a:lstStyle/>
                    <a:p>
                      <a:r>
                        <a:rPr lang="vi-VN" sz="1800" b="0" i="0" kern="1200" dirty="0">
                          <a:solidFill>
                            <a:schemeClr val="dk1"/>
                          </a:solidFill>
                          <a:effectLst/>
                          <a:latin typeface="+mn-lt"/>
                          <a:ea typeface="+mn-ea"/>
                          <a:cs typeface="+mn-cs"/>
                        </a:rPr>
                        <a:t>G</a:t>
                      </a:r>
                      <a:r>
                        <a:rPr lang="en-US" sz="1800" b="0" i="0" kern="1200" dirty="0">
                          <a:solidFill>
                            <a:schemeClr val="dk1"/>
                          </a:solidFill>
                          <a:effectLst/>
                          <a:latin typeface="+mn-lt"/>
                          <a:ea typeface="+mn-ea"/>
                          <a:cs typeface="+mn-cs"/>
                        </a:rPr>
                        <a:t>ỡ </a:t>
                      </a:r>
                      <a:r>
                        <a:rPr lang="en-US" sz="1800" b="0" i="0" kern="1200" dirty="0" err="1">
                          <a:solidFill>
                            <a:schemeClr val="dk1"/>
                          </a:solidFill>
                          <a:effectLst/>
                          <a:latin typeface="+mn-lt"/>
                          <a:ea typeface="+mn-ea"/>
                          <a:cs typeface="+mn-cs"/>
                        </a:rPr>
                        <a:t>các</a:t>
                      </a:r>
                      <a:r>
                        <a:rPr lang="en-US" sz="1800" b="0" i="0" kern="1200" dirty="0">
                          <a:solidFill>
                            <a:schemeClr val="dk1"/>
                          </a:solidFill>
                          <a:effectLst/>
                          <a:latin typeface="+mn-lt"/>
                          <a:ea typeface="+mn-ea"/>
                          <a:cs typeface="+mn-cs"/>
                        </a:rPr>
                        <a:t> dependencies </a:t>
                      </a:r>
                      <a:r>
                        <a:rPr lang="en-US" sz="1800" b="0" i="0" kern="1200" dirty="0" err="1">
                          <a:solidFill>
                            <a:schemeClr val="dk1"/>
                          </a:solidFill>
                          <a:effectLst/>
                          <a:latin typeface="+mn-lt"/>
                          <a:ea typeface="+mn-ea"/>
                          <a:cs typeface="+mn-cs"/>
                        </a:rPr>
                        <a:t>mà</a:t>
                      </a:r>
                      <a:r>
                        <a:rPr lang="en-US" sz="1800" b="0" i="0" kern="1200" dirty="0">
                          <a:solidFill>
                            <a:schemeClr val="dk1"/>
                          </a:solidFill>
                          <a:effectLst/>
                          <a:latin typeface="+mn-lt"/>
                          <a:ea typeface="+mn-ea"/>
                          <a:cs typeface="+mn-cs"/>
                        </a:rPr>
                        <a:t> ta </a:t>
                      </a:r>
                      <a:r>
                        <a:rPr lang="en-US" sz="1800" b="0" i="0" kern="1200" dirty="0" err="1">
                          <a:solidFill>
                            <a:schemeClr val="dk1"/>
                          </a:solidFill>
                          <a:effectLst/>
                          <a:latin typeface="+mn-lt"/>
                          <a:ea typeface="+mn-ea"/>
                          <a:cs typeface="+mn-cs"/>
                        </a:rPr>
                        <a:t>không</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sử</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dụng</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nữa</a:t>
                      </a:r>
                      <a:endParaRPr lang="en-US" dirty="0"/>
                    </a:p>
                  </a:txBody>
                  <a:tcPr/>
                </a:tc>
                <a:extLst>
                  <a:ext uri="{0D108BD9-81ED-4DB2-BD59-A6C34878D82A}">
                    <a16:rowId xmlns:a16="http://schemas.microsoft.com/office/drawing/2014/main" val="3948879370"/>
                  </a:ext>
                </a:extLst>
              </a:tr>
              <a:tr h="819949">
                <a:tc>
                  <a:txBody>
                    <a:bodyPr/>
                    <a:lstStyle/>
                    <a:p>
                      <a:pPr algn="l"/>
                      <a:r>
                        <a:rPr lang="vi-VN" dirty="0"/>
                        <a:t>sudo apt list </a:t>
                      </a:r>
                      <a:endParaRPr lang="en-US" dirty="0"/>
                    </a:p>
                  </a:txBody>
                  <a:tcPr/>
                </a:tc>
                <a:tc>
                  <a:txBody>
                    <a:bodyPr/>
                    <a:lstStyle/>
                    <a:p>
                      <a:r>
                        <a:rPr lang="vi-VN" sz="1800" b="0" i="0" kern="1200" dirty="0">
                          <a:solidFill>
                            <a:schemeClr val="dk1"/>
                          </a:solidFill>
                          <a:effectLst/>
                          <a:latin typeface="+mn-lt"/>
                          <a:ea typeface="+mn-ea"/>
                          <a:cs typeface="+mn-cs"/>
                        </a:rPr>
                        <a:t>Liệt kê các package có sẵn, đã được cài đặt, các package có thể được upgrade</a:t>
                      </a:r>
                      <a:endParaRPr lang="en-US" dirty="0"/>
                    </a:p>
                  </a:txBody>
                  <a:tcPr/>
                </a:tc>
                <a:extLst>
                  <a:ext uri="{0D108BD9-81ED-4DB2-BD59-A6C34878D82A}">
                    <a16:rowId xmlns:a16="http://schemas.microsoft.com/office/drawing/2014/main" val="1175352042"/>
                  </a:ext>
                </a:extLst>
              </a:tr>
              <a:tr h="762274">
                <a:tc>
                  <a:txBody>
                    <a:bodyPr/>
                    <a:lstStyle/>
                    <a:p>
                      <a:pPr algn="l"/>
                      <a:r>
                        <a:rPr lang="en-US" dirty="0" err="1"/>
                        <a:t>sudo</a:t>
                      </a:r>
                      <a:r>
                        <a:rPr lang="en-US" dirty="0"/>
                        <a:t> apt search </a:t>
                      </a:r>
                      <a:r>
                        <a:rPr lang="en-US" dirty="0" err="1"/>
                        <a:t>package_name</a:t>
                      </a:r>
                      <a:endParaRPr lang="en-US" dirty="0"/>
                    </a:p>
                  </a:txBody>
                  <a:tcPr/>
                </a:tc>
                <a:tc>
                  <a:txBody>
                    <a:bodyPr/>
                    <a:lstStyle/>
                    <a:p>
                      <a:r>
                        <a:rPr lang="vi-VN" sz="1800" b="0" i="0" kern="1200" dirty="0">
                          <a:solidFill>
                            <a:schemeClr val="dk1"/>
                          </a:solidFill>
                          <a:effectLst/>
                          <a:latin typeface="+mn-lt"/>
                          <a:ea typeface="+mn-ea"/>
                          <a:cs typeface="+mn-cs"/>
                        </a:rPr>
                        <a:t>T</a:t>
                      </a:r>
                      <a:r>
                        <a:rPr lang="en-US" sz="1800" b="0" i="0" kern="1200" dirty="0" err="1">
                          <a:solidFill>
                            <a:schemeClr val="dk1"/>
                          </a:solidFill>
                          <a:effectLst/>
                          <a:latin typeface="+mn-lt"/>
                          <a:ea typeface="+mn-ea"/>
                          <a:cs typeface="+mn-cs"/>
                        </a:rPr>
                        <a:t>ìm</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kiếm</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một</a:t>
                      </a:r>
                      <a:r>
                        <a:rPr lang="en-US" sz="1800" b="0" i="0" kern="1200" dirty="0">
                          <a:solidFill>
                            <a:schemeClr val="dk1"/>
                          </a:solidFill>
                          <a:effectLst/>
                          <a:latin typeface="+mn-lt"/>
                          <a:ea typeface="+mn-ea"/>
                          <a:cs typeface="+mn-cs"/>
                        </a:rPr>
                        <a:t> package </a:t>
                      </a:r>
                      <a:r>
                        <a:rPr lang="en-US" sz="1800" b="0" i="0" kern="1200" dirty="0" err="1">
                          <a:solidFill>
                            <a:schemeClr val="dk1"/>
                          </a:solidFill>
                          <a:effectLst/>
                          <a:latin typeface="+mn-lt"/>
                          <a:ea typeface="+mn-ea"/>
                          <a:cs typeface="+mn-cs"/>
                        </a:rPr>
                        <a:t>từ</a:t>
                      </a:r>
                      <a:r>
                        <a:rPr lang="en-US" sz="1800" b="0" i="0" kern="1200" dirty="0">
                          <a:solidFill>
                            <a:schemeClr val="dk1"/>
                          </a:solidFill>
                          <a:effectLst/>
                          <a:latin typeface="+mn-lt"/>
                          <a:ea typeface="+mn-ea"/>
                          <a:cs typeface="+mn-cs"/>
                        </a:rPr>
                        <a:t> list </a:t>
                      </a:r>
                      <a:r>
                        <a:rPr lang="en-US" sz="1800" b="0" i="0" kern="1200" dirty="0" err="1">
                          <a:solidFill>
                            <a:schemeClr val="dk1"/>
                          </a:solidFill>
                          <a:effectLst/>
                          <a:latin typeface="+mn-lt"/>
                          <a:ea typeface="+mn-ea"/>
                          <a:cs typeface="+mn-cs"/>
                        </a:rPr>
                        <a:t>các</a:t>
                      </a:r>
                      <a:r>
                        <a:rPr lang="en-US" sz="1800" b="0" i="0" kern="1200" dirty="0">
                          <a:solidFill>
                            <a:schemeClr val="dk1"/>
                          </a:solidFill>
                          <a:effectLst/>
                          <a:latin typeface="+mn-lt"/>
                          <a:ea typeface="+mn-ea"/>
                          <a:cs typeface="+mn-cs"/>
                        </a:rPr>
                        <a:t> package </a:t>
                      </a:r>
                      <a:r>
                        <a:rPr lang="en-US" sz="1800" b="0" i="0" kern="1200" dirty="0" err="1">
                          <a:solidFill>
                            <a:schemeClr val="dk1"/>
                          </a:solidFill>
                          <a:effectLst/>
                          <a:latin typeface="+mn-lt"/>
                          <a:ea typeface="+mn-ea"/>
                          <a:cs typeface="+mn-cs"/>
                        </a:rPr>
                        <a:t>có</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sẵn</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trong</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hệ</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thống</a:t>
                      </a:r>
                      <a:endParaRPr lang="en-US" dirty="0"/>
                    </a:p>
                  </a:txBody>
                  <a:tcPr/>
                </a:tc>
                <a:extLst>
                  <a:ext uri="{0D108BD9-81ED-4DB2-BD59-A6C34878D82A}">
                    <a16:rowId xmlns:a16="http://schemas.microsoft.com/office/drawing/2014/main" val="730342718"/>
                  </a:ext>
                </a:extLst>
              </a:tr>
              <a:tr h="762274">
                <a:tc>
                  <a:txBody>
                    <a:bodyPr/>
                    <a:lstStyle/>
                    <a:p>
                      <a:pPr algn="l"/>
                      <a:r>
                        <a:rPr lang="en-US" dirty="0" err="1"/>
                        <a:t>sudo</a:t>
                      </a:r>
                      <a:r>
                        <a:rPr lang="en-US" dirty="0"/>
                        <a:t> apt show </a:t>
                      </a:r>
                      <a:r>
                        <a:rPr lang="en-US" dirty="0" err="1"/>
                        <a:t>package_name</a:t>
                      </a:r>
                      <a:r>
                        <a:rPr lang="en-US"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chemeClr val="dk1"/>
                          </a:solidFill>
                          <a:effectLst/>
                          <a:latin typeface="+mn-lt"/>
                          <a:ea typeface="+mn-ea"/>
                          <a:cs typeface="+mn-cs"/>
                        </a:rPr>
                        <a:t>Để</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xem</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thông</a:t>
                      </a:r>
                      <a:r>
                        <a:rPr lang="en-US" sz="1800" b="0" i="0" kern="1200" dirty="0">
                          <a:solidFill>
                            <a:schemeClr val="dk1"/>
                          </a:solidFill>
                          <a:effectLst/>
                          <a:latin typeface="+mn-lt"/>
                          <a:ea typeface="+mn-ea"/>
                          <a:cs typeface="+mn-cs"/>
                        </a:rPr>
                        <a:t> tin chi </a:t>
                      </a:r>
                      <a:r>
                        <a:rPr lang="en-US" sz="1800" b="0" i="0" kern="1200" dirty="0" err="1">
                          <a:solidFill>
                            <a:schemeClr val="dk1"/>
                          </a:solidFill>
                          <a:effectLst/>
                          <a:latin typeface="+mn-lt"/>
                          <a:ea typeface="+mn-ea"/>
                          <a:cs typeface="+mn-cs"/>
                        </a:rPr>
                        <a:t>tiết</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về</a:t>
                      </a:r>
                      <a:r>
                        <a:rPr lang="en-US" sz="1800" b="0" i="0" kern="1200" dirty="0">
                          <a:solidFill>
                            <a:schemeClr val="dk1"/>
                          </a:solidFill>
                          <a:effectLst/>
                          <a:latin typeface="+mn-lt"/>
                          <a:ea typeface="+mn-ea"/>
                          <a:cs typeface="+mn-cs"/>
                        </a:rPr>
                        <a:t> package</a:t>
                      </a:r>
                    </a:p>
                    <a:p>
                      <a:endParaRPr lang="en-US" dirty="0"/>
                    </a:p>
                  </a:txBody>
                  <a:tcPr/>
                </a:tc>
                <a:extLst>
                  <a:ext uri="{0D108BD9-81ED-4DB2-BD59-A6C34878D82A}">
                    <a16:rowId xmlns:a16="http://schemas.microsoft.com/office/drawing/2014/main" val="3743634508"/>
                  </a:ext>
                </a:extLst>
              </a:tr>
            </a:tbl>
          </a:graphicData>
        </a:graphic>
      </p:graphicFrame>
    </p:spTree>
    <p:extLst>
      <p:ext uri="{BB962C8B-B14F-4D97-AF65-F5344CB8AC3E}">
        <p14:creationId xmlns:p14="http://schemas.microsoft.com/office/powerpoint/2010/main" val="35789291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Package Management</a:t>
            </a:r>
          </a:p>
        </p:txBody>
      </p:sp>
      <p:sp>
        <p:nvSpPr>
          <p:cNvPr id="3" name="Content Placeholder 2"/>
          <p:cNvSpPr>
            <a:spLocks noGrp="1"/>
          </p:cNvSpPr>
          <p:nvPr>
            <p:ph idx="1"/>
          </p:nvPr>
        </p:nvSpPr>
        <p:spPr/>
        <p:txBody>
          <a:bodyPr/>
          <a:lstStyle/>
          <a:p>
            <a:pPr marL="0" indent="0">
              <a:buNone/>
            </a:pPr>
            <a:r>
              <a:rPr lang="vi-VN" dirty="0">
                <a:latin typeface="+mj-lt"/>
              </a:rPr>
              <a:t>4. Repo và mirror trong linux: </a:t>
            </a:r>
          </a:p>
          <a:p>
            <a:pPr marL="0" indent="0">
              <a:buNone/>
            </a:pPr>
            <a:r>
              <a:rPr lang="vi-VN" dirty="0">
                <a:latin typeface="+mj-lt"/>
              </a:rPr>
              <a:t>- </a:t>
            </a:r>
            <a:r>
              <a:rPr lang="vi-VN" dirty="0">
                <a:solidFill>
                  <a:srgbClr val="1F2328"/>
                </a:solidFill>
                <a:latin typeface="+mj-lt"/>
              </a:rPr>
              <a:t>Mirror: </a:t>
            </a:r>
            <a:r>
              <a:rPr lang="vi-VN" b="0" i="0" dirty="0">
                <a:solidFill>
                  <a:srgbClr val="1F2328"/>
                </a:solidFill>
                <a:effectLst/>
                <a:latin typeface="+mj-lt"/>
              </a:rPr>
              <a:t>được định nghĩa là các bản sao chép của các repo từ một nơi này đến một nơi khác. Một </a:t>
            </a:r>
            <a:r>
              <a:rPr lang="vi-VN" b="0" i="1" dirty="0">
                <a:solidFill>
                  <a:srgbClr val="1F2328"/>
                </a:solidFill>
                <a:effectLst/>
                <a:latin typeface="+mj-lt"/>
              </a:rPr>
              <a:t>mirror</a:t>
            </a:r>
            <a:r>
              <a:rPr lang="vi-VN" b="0" i="0" dirty="0">
                <a:solidFill>
                  <a:srgbClr val="1F2328"/>
                </a:solidFill>
                <a:effectLst/>
                <a:latin typeface="+mj-lt"/>
              </a:rPr>
              <a:t> có thể được tạo ra để duy trì một bản sao phản ánh hoặc đồng bộ với kho lưu trữ gốc để tối ưu hóa việc truy cập cho người dùng cục bộ.</a:t>
            </a:r>
          </a:p>
          <a:p>
            <a:pPr marL="0" indent="0">
              <a:buNone/>
            </a:pPr>
            <a:r>
              <a:rPr lang="vi-VN" b="1" i="0" dirty="0">
                <a:solidFill>
                  <a:srgbClr val="1F2328"/>
                </a:solidFill>
                <a:effectLst/>
                <a:latin typeface="+mj-lt"/>
              </a:rPr>
              <a:t>- </a:t>
            </a:r>
            <a:r>
              <a:rPr lang="en-US" b="0" i="0" dirty="0" err="1">
                <a:solidFill>
                  <a:srgbClr val="1F2328"/>
                </a:solidFill>
                <a:effectLst/>
                <a:latin typeface="+mj-lt"/>
              </a:rPr>
              <a:t>Ngoài</a:t>
            </a:r>
            <a:r>
              <a:rPr lang="en-US" b="0" i="0" dirty="0">
                <a:solidFill>
                  <a:srgbClr val="1F2328"/>
                </a:solidFill>
                <a:effectLst/>
                <a:latin typeface="+mj-lt"/>
              </a:rPr>
              <a:t> </a:t>
            </a:r>
            <a:r>
              <a:rPr lang="en-US" b="0" i="0" dirty="0" err="1">
                <a:solidFill>
                  <a:srgbClr val="1F2328"/>
                </a:solidFill>
                <a:effectLst/>
                <a:latin typeface="+mj-lt"/>
              </a:rPr>
              <a:t>ra</a:t>
            </a:r>
            <a:r>
              <a:rPr lang="en-US" b="0" i="0" dirty="0">
                <a:solidFill>
                  <a:srgbClr val="1F2328"/>
                </a:solidFill>
                <a:effectLst/>
                <a:latin typeface="+mj-lt"/>
              </a:rPr>
              <a:t> </a:t>
            </a:r>
            <a:r>
              <a:rPr lang="en-US" b="0" i="0" dirty="0" err="1">
                <a:solidFill>
                  <a:srgbClr val="1F2328"/>
                </a:solidFill>
                <a:effectLst/>
                <a:latin typeface="+mj-lt"/>
              </a:rPr>
              <a:t>việc</a:t>
            </a:r>
            <a:r>
              <a:rPr lang="en-US" b="0" i="0" dirty="0">
                <a:solidFill>
                  <a:srgbClr val="1F2328"/>
                </a:solidFill>
                <a:effectLst/>
                <a:latin typeface="+mj-lt"/>
              </a:rPr>
              <a:t> </a:t>
            </a:r>
            <a:r>
              <a:rPr lang="en-US" b="0" i="0" dirty="0" err="1">
                <a:solidFill>
                  <a:srgbClr val="1F2328"/>
                </a:solidFill>
                <a:effectLst/>
                <a:latin typeface="+mj-lt"/>
              </a:rPr>
              <a:t>tạo</a:t>
            </a:r>
            <a:r>
              <a:rPr lang="en-US" b="0" i="0" dirty="0">
                <a:solidFill>
                  <a:srgbClr val="1F2328"/>
                </a:solidFill>
                <a:effectLst/>
                <a:latin typeface="+mj-lt"/>
              </a:rPr>
              <a:t> mirror </a:t>
            </a:r>
            <a:r>
              <a:rPr lang="en-US" b="0" i="0" dirty="0" err="1">
                <a:solidFill>
                  <a:srgbClr val="1F2328"/>
                </a:solidFill>
                <a:effectLst/>
                <a:latin typeface="+mj-lt"/>
              </a:rPr>
              <a:t>có</a:t>
            </a:r>
            <a:r>
              <a:rPr lang="en-US" b="0" i="0" dirty="0">
                <a:solidFill>
                  <a:srgbClr val="1F2328"/>
                </a:solidFill>
                <a:effectLst/>
                <a:latin typeface="+mj-lt"/>
              </a:rPr>
              <a:t> </a:t>
            </a:r>
            <a:r>
              <a:rPr lang="en-US" b="0" i="0" dirty="0" err="1">
                <a:solidFill>
                  <a:srgbClr val="1F2328"/>
                </a:solidFill>
                <a:effectLst/>
                <a:latin typeface="+mj-lt"/>
              </a:rPr>
              <a:t>thể</a:t>
            </a:r>
            <a:r>
              <a:rPr lang="en-US" b="0" i="0" dirty="0">
                <a:solidFill>
                  <a:srgbClr val="1F2328"/>
                </a:solidFill>
                <a:effectLst/>
                <a:latin typeface="+mj-lt"/>
              </a:rPr>
              <a:t> </a:t>
            </a:r>
            <a:r>
              <a:rPr lang="en-US" b="0" i="0" dirty="0" err="1">
                <a:solidFill>
                  <a:srgbClr val="1F2328"/>
                </a:solidFill>
                <a:effectLst/>
                <a:latin typeface="+mj-lt"/>
              </a:rPr>
              <a:t>đảm</a:t>
            </a:r>
            <a:r>
              <a:rPr lang="en-US" b="0" i="0" dirty="0">
                <a:solidFill>
                  <a:srgbClr val="1F2328"/>
                </a:solidFill>
                <a:effectLst/>
                <a:latin typeface="+mj-lt"/>
              </a:rPr>
              <a:t> </a:t>
            </a:r>
            <a:r>
              <a:rPr lang="en-US" b="0" i="0" dirty="0" err="1">
                <a:solidFill>
                  <a:srgbClr val="1F2328"/>
                </a:solidFill>
                <a:effectLst/>
                <a:latin typeface="+mj-lt"/>
              </a:rPr>
              <a:t>bảo</a:t>
            </a:r>
            <a:r>
              <a:rPr lang="en-US" b="0" i="0" dirty="0">
                <a:solidFill>
                  <a:srgbClr val="1F2328"/>
                </a:solidFill>
                <a:effectLst/>
                <a:latin typeface="+mj-lt"/>
              </a:rPr>
              <a:t> an </a:t>
            </a:r>
            <a:r>
              <a:rPr lang="en-US" b="0" i="0" dirty="0" err="1">
                <a:solidFill>
                  <a:srgbClr val="1F2328"/>
                </a:solidFill>
                <a:effectLst/>
                <a:latin typeface="+mj-lt"/>
              </a:rPr>
              <a:t>toàn</a:t>
            </a:r>
            <a:r>
              <a:rPr lang="en-US" b="0" i="0" dirty="0">
                <a:solidFill>
                  <a:srgbClr val="1F2328"/>
                </a:solidFill>
                <a:effectLst/>
                <a:latin typeface="+mj-lt"/>
              </a:rPr>
              <a:t> </a:t>
            </a:r>
            <a:r>
              <a:rPr lang="en-US" b="0" i="0" dirty="0" err="1">
                <a:solidFill>
                  <a:srgbClr val="1F2328"/>
                </a:solidFill>
                <a:effectLst/>
                <a:latin typeface="+mj-lt"/>
              </a:rPr>
              <a:t>cho</a:t>
            </a:r>
            <a:r>
              <a:rPr lang="en-US" b="0" i="0" dirty="0">
                <a:solidFill>
                  <a:srgbClr val="1F2328"/>
                </a:solidFill>
                <a:effectLst/>
                <a:latin typeface="+mj-lt"/>
              </a:rPr>
              <a:t> </a:t>
            </a:r>
            <a:r>
              <a:rPr lang="en-US" b="0" i="0" dirty="0" err="1">
                <a:solidFill>
                  <a:srgbClr val="1F2328"/>
                </a:solidFill>
                <a:effectLst/>
                <a:latin typeface="+mj-lt"/>
              </a:rPr>
              <a:t>mã</a:t>
            </a:r>
            <a:r>
              <a:rPr lang="en-US" b="0" i="0" dirty="0">
                <a:solidFill>
                  <a:srgbClr val="1F2328"/>
                </a:solidFill>
                <a:effectLst/>
                <a:latin typeface="+mj-lt"/>
              </a:rPr>
              <a:t> </a:t>
            </a:r>
            <a:r>
              <a:rPr lang="en-US" b="0" i="0" dirty="0" err="1">
                <a:solidFill>
                  <a:srgbClr val="1F2328"/>
                </a:solidFill>
                <a:effectLst/>
                <a:latin typeface="+mj-lt"/>
              </a:rPr>
              <a:t>nguồn</a:t>
            </a:r>
            <a:r>
              <a:rPr lang="en-US" b="0" i="0" dirty="0">
                <a:solidFill>
                  <a:srgbClr val="1F2328"/>
                </a:solidFill>
                <a:effectLst/>
                <a:latin typeface="+mj-lt"/>
              </a:rPr>
              <a:t> </a:t>
            </a:r>
            <a:r>
              <a:rPr lang="en-US" b="0" i="0" dirty="0" err="1">
                <a:solidFill>
                  <a:srgbClr val="1F2328"/>
                </a:solidFill>
                <a:effectLst/>
                <a:latin typeface="+mj-lt"/>
              </a:rPr>
              <a:t>khi</a:t>
            </a:r>
            <a:r>
              <a:rPr lang="en-US" b="0" i="0" dirty="0">
                <a:solidFill>
                  <a:srgbClr val="1F2328"/>
                </a:solidFill>
                <a:effectLst/>
                <a:latin typeface="+mj-lt"/>
              </a:rPr>
              <a:t> repo </a:t>
            </a:r>
            <a:r>
              <a:rPr lang="en-US" b="0" i="0" dirty="0" err="1">
                <a:solidFill>
                  <a:srgbClr val="1F2328"/>
                </a:solidFill>
                <a:effectLst/>
                <a:latin typeface="+mj-lt"/>
              </a:rPr>
              <a:t>gốc</a:t>
            </a:r>
            <a:r>
              <a:rPr lang="en-US" b="0" i="0" dirty="0">
                <a:solidFill>
                  <a:srgbClr val="1F2328"/>
                </a:solidFill>
                <a:effectLst/>
                <a:latin typeface="+mj-lt"/>
              </a:rPr>
              <a:t> </a:t>
            </a:r>
            <a:r>
              <a:rPr lang="en-US" b="0" i="0" dirty="0" err="1">
                <a:solidFill>
                  <a:srgbClr val="1F2328"/>
                </a:solidFill>
                <a:effectLst/>
                <a:latin typeface="+mj-lt"/>
              </a:rPr>
              <a:t>gặp</a:t>
            </a:r>
            <a:r>
              <a:rPr lang="en-US" b="0" i="0" dirty="0">
                <a:solidFill>
                  <a:srgbClr val="1F2328"/>
                </a:solidFill>
                <a:effectLst/>
                <a:latin typeface="+mj-lt"/>
              </a:rPr>
              <a:t> </a:t>
            </a:r>
            <a:r>
              <a:rPr lang="en-US" b="0" i="0" dirty="0" err="1">
                <a:solidFill>
                  <a:srgbClr val="1F2328"/>
                </a:solidFill>
                <a:effectLst/>
                <a:latin typeface="+mj-lt"/>
              </a:rPr>
              <a:t>sự</a:t>
            </a:r>
            <a:r>
              <a:rPr lang="en-US" b="0" i="0" dirty="0">
                <a:solidFill>
                  <a:srgbClr val="1F2328"/>
                </a:solidFill>
                <a:effectLst/>
                <a:latin typeface="+mj-lt"/>
              </a:rPr>
              <a:t> </a:t>
            </a:r>
            <a:r>
              <a:rPr lang="en-US" b="0" i="0" dirty="0" err="1">
                <a:solidFill>
                  <a:srgbClr val="1F2328"/>
                </a:solidFill>
                <a:effectLst/>
                <a:latin typeface="+mj-lt"/>
              </a:rPr>
              <a:t>cố</a:t>
            </a:r>
            <a:r>
              <a:rPr lang="en-US" b="0" i="0" dirty="0">
                <a:solidFill>
                  <a:srgbClr val="1F2328"/>
                </a:solidFill>
                <a:effectLst/>
                <a:latin typeface="+mj-lt"/>
              </a:rPr>
              <a:t>.</a:t>
            </a:r>
          </a:p>
          <a:p>
            <a:pPr marL="0" indent="0">
              <a:buNone/>
            </a:pPr>
            <a:endParaRPr lang="en-US" b="1" i="0" dirty="0">
              <a:solidFill>
                <a:srgbClr val="1F2328"/>
              </a:solidFill>
              <a:effectLst/>
              <a:latin typeface="-apple-system"/>
            </a:endParaRPr>
          </a:p>
          <a:p>
            <a:pPr marL="0" indent="0">
              <a:buNone/>
            </a:pPr>
            <a:endParaRPr lang="vi-VN" dirty="0"/>
          </a:p>
        </p:txBody>
      </p:sp>
    </p:spTree>
    <p:extLst>
      <p:ext uri="{BB962C8B-B14F-4D97-AF65-F5344CB8AC3E}">
        <p14:creationId xmlns:p14="http://schemas.microsoft.com/office/powerpoint/2010/main" val="1300703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Package Management</a:t>
            </a:r>
          </a:p>
        </p:txBody>
      </p:sp>
      <p:sp>
        <p:nvSpPr>
          <p:cNvPr id="3" name="Content Placeholder 2"/>
          <p:cNvSpPr>
            <a:spLocks noGrp="1"/>
          </p:cNvSpPr>
          <p:nvPr>
            <p:ph idx="1"/>
          </p:nvPr>
        </p:nvSpPr>
        <p:spPr/>
        <p:txBody>
          <a:bodyPr/>
          <a:lstStyle/>
          <a:p>
            <a:pPr marL="0" indent="0">
              <a:buNone/>
            </a:pPr>
            <a:r>
              <a:rPr lang="vi-VN" dirty="0">
                <a:latin typeface="+mj-lt"/>
              </a:rPr>
              <a:t>4. Repo và mirror trong linux: </a:t>
            </a:r>
          </a:p>
          <a:p>
            <a:pPr marL="0" indent="0">
              <a:buNone/>
            </a:pPr>
            <a:r>
              <a:rPr lang="vi-VN" i="0" dirty="0">
                <a:solidFill>
                  <a:srgbClr val="1F2328"/>
                </a:solidFill>
                <a:effectLst/>
                <a:latin typeface="-apple-system"/>
              </a:rPr>
              <a:t>- </a:t>
            </a:r>
            <a:r>
              <a:rPr lang="en-US" b="1" i="0" dirty="0" err="1">
                <a:solidFill>
                  <a:srgbClr val="1F2328"/>
                </a:solidFill>
                <a:effectLst/>
                <a:latin typeface="-apple-system"/>
              </a:rPr>
              <a:t>Tạo</a:t>
            </a:r>
            <a:r>
              <a:rPr lang="en-US" b="1" i="0" dirty="0">
                <a:solidFill>
                  <a:srgbClr val="1F2328"/>
                </a:solidFill>
                <a:effectLst/>
                <a:latin typeface="-apple-system"/>
              </a:rPr>
              <a:t> local repo </a:t>
            </a:r>
            <a:r>
              <a:rPr lang="en-US" b="1" i="0" dirty="0" err="1">
                <a:solidFill>
                  <a:srgbClr val="1F2328"/>
                </a:solidFill>
                <a:effectLst/>
                <a:latin typeface="-apple-system"/>
              </a:rPr>
              <a:t>với</a:t>
            </a:r>
            <a:r>
              <a:rPr lang="en-US" b="1" i="0" dirty="0">
                <a:solidFill>
                  <a:srgbClr val="1F2328"/>
                </a:solidFill>
                <a:effectLst/>
                <a:latin typeface="-apple-system"/>
              </a:rPr>
              <a:t> </a:t>
            </a:r>
            <a:r>
              <a:rPr lang="vi-VN" b="1" i="0" dirty="0">
                <a:solidFill>
                  <a:srgbClr val="1F2328"/>
                </a:solidFill>
                <a:effectLst/>
                <a:latin typeface="-apple-system"/>
              </a:rPr>
              <a:t>yum</a:t>
            </a:r>
            <a:r>
              <a:rPr lang="vi-VN" i="0" dirty="0">
                <a:solidFill>
                  <a:srgbClr val="1F2328"/>
                </a:solidFill>
                <a:effectLst/>
                <a:latin typeface="-apple-system"/>
              </a:rPr>
              <a:t>: </a:t>
            </a:r>
            <a:endParaRPr lang="en-US" i="0" dirty="0">
              <a:solidFill>
                <a:srgbClr val="1F2328"/>
              </a:solidFill>
              <a:effectLst/>
              <a:latin typeface="-apple-system"/>
            </a:endParaRPr>
          </a:p>
          <a:p>
            <a:pPr marL="0" indent="0">
              <a:buNone/>
            </a:pPr>
            <a:r>
              <a:rPr lang="vi-VN" b="0" i="0" dirty="0">
                <a:solidFill>
                  <a:srgbClr val="1F2328"/>
                </a:solidFill>
                <a:effectLst/>
                <a:latin typeface="-apple-system"/>
              </a:rPr>
              <a:t>B1: Tạo một thư mục có tên là </a:t>
            </a:r>
            <a:r>
              <a:rPr lang="vi-VN" b="0" i="1" dirty="0">
                <a:solidFill>
                  <a:srgbClr val="1F2328"/>
                </a:solidFill>
                <a:effectLst/>
                <a:latin typeface="-apple-system"/>
              </a:rPr>
              <a:t>localrepo. </a:t>
            </a:r>
          </a:p>
          <a:p>
            <a:pPr marL="0" indent="0">
              <a:buNone/>
            </a:pPr>
            <a:r>
              <a:rPr lang="vi-VN" i="1" dirty="0">
                <a:solidFill>
                  <a:srgbClr val="1F2328"/>
                </a:solidFill>
                <a:latin typeface="-apple-system"/>
              </a:rPr>
              <a:t>##  sudo mkdir /path/to/localrepo</a:t>
            </a:r>
          </a:p>
          <a:p>
            <a:pPr marL="0" indent="0">
              <a:buNone/>
            </a:pPr>
            <a:r>
              <a:rPr lang="vi-VN" dirty="0">
                <a:solidFill>
                  <a:srgbClr val="1F2328"/>
                </a:solidFill>
                <a:effectLst/>
                <a:latin typeface="-apple-system"/>
              </a:rPr>
              <a:t>B2: </a:t>
            </a:r>
            <a:r>
              <a:rPr lang="vi-VN" b="0" i="0" dirty="0">
                <a:solidFill>
                  <a:srgbClr val="1F2328"/>
                </a:solidFill>
                <a:effectLst/>
                <a:latin typeface="-apple-system"/>
              </a:rPr>
              <a:t>Sao chép các gói RPM vào thư mục localrepo:</a:t>
            </a:r>
          </a:p>
          <a:p>
            <a:pPr marL="0" indent="0">
              <a:buNone/>
            </a:pPr>
            <a:r>
              <a:rPr lang="vi-VN" dirty="0">
                <a:solidFill>
                  <a:srgbClr val="1F2328"/>
                </a:solidFill>
                <a:latin typeface="-apple-system"/>
              </a:rPr>
              <a:t>## </a:t>
            </a:r>
            <a:r>
              <a:rPr lang="en-US" dirty="0">
                <a:solidFill>
                  <a:srgbClr val="1F2328"/>
                </a:solidFill>
                <a:latin typeface="-apple-system"/>
              </a:rPr>
              <a:t> </a:t>
            </a:r>
            <a:r>
              <a:rPr lang="en-US" i="1" dirty="0" err="1">
                <a:solidFill>
                  <a:srgbClr val="1F2328"/>
                </a:solidFill>
                <a:latin typeface="-apple-system"/>
              </a:rPr>
              <a:t>sudo</a:t>
            </a:r>
            <a:r>
              <a:rPr lang="en-US" i="1" dirty="0">
                <a:solidFill>
                  <a:srgbClr val="1F2328"/>
                </a:solidFill>
                <a:latin typeface="-apple-system"/>
              </a:rPr>
              <a:t> cp /path/to/your/packages/*.rpm /path/to/</a:t>
            </a:r>
            <a:r>
              <a:rPr lang="en-US" i="1" dirty="0" err="1">
                <a:solidFill>
                  <a:srgbClr val="1F2328"/>
                </a:solidFill>
                <a:latin typeface="-apple-system"/>
              </a:rPr>
              <a:t>localrepo</a:t>
            </a:r>
            <a:endParaRPr lang="en-US" i="1" dirty="0">
              <a:solidFill>
                <a:srgbClr val="1F2328"/>
              </a:solidFill>
              <a:effectLst/>
              <a:latin typeface="-apple-system"/>
            </a:endParaRPr>
          </a:p>
          <a:p>
            <a:pPr marL="0" indent="0">
              <a:buNone/>
            </a:pPr>
            <a:r>
              <a:rPr lang="en-US" b="0" i="0" dirty="0">
                <a:solidFill>
                  <a:srgbClr val="1F2328"/>
                </a:solidFill>
                <a:effectLst/>
                <a:latin typeface="-apple-system"/>
              </a:rPr>
              <a:t>B3: </a:t>
            </a:r>
            <a:r>
              <a:rPr lang="en-US" b="0" i="0" dirty="0" err="1">
                <a:solidFill>
                  <a:srgbClr val="1F2328"/>
                </a:solidFill>
                <a:effectLst/>
                <a:latin typeface="-apple-system"/>
              </a:rPr>
              <a:t>Tạo</a:t>
            </a:r>
            <a:r>
              <a:rPr lang="en-US" b="0" i="0" dirty="0">
                <a:solidFill>
                  <a:srgbClr val="1F2328"/>
                </a:solidFill>
                <a:effectLst/>
                <a:latin typeface="-apple-system"/>
              </a:rPr>
              <a:t> </a:t>
            </a:r>
            <a:r>
              <a:rPr lang="en-US" b="0" i="0" dirty="0" err="1">
                <a:solidFill>
                  <a:srgbClr val="1F2328"/>
                </a:solidFill>
                <a:effectLst/>
                <a:latin typeface="-apple-system"/>
              </a:rPr>
              <a:t>các</a:t>
            </a:r>
            <a:r>
              <a:rPr lang="en-US" b="0" i="0" dirty="0">
                <a:solidFill>
                  <a:srgbClr val="1F2328"/>
                </a:solidFill>
                <a:effectLst/>
                <a:latin typeface="-apple-system"/>
              </a:rPr>
              <a:t> metadata </a:t>
            </a:r>
            <a:r>
              <a:rPr lang="en-US" b="0" i="0" dirty="0" err="1">
                <a:solidFill>
                  <a:srgbClr val="1F2328"/>
                </a:solidFill>
                <a:effectLst/>
                <a:latin typeface="-apple-system"/>
              </a:rPr>
              <a:t>cho</a:t>
            </a:r>
            <a:r>
              <a:rPr lang="en-US" b="0" i="0" dirty="0">
                <a:solidFill>
                  <a:srgbClr val="1F2328"/>
                </a:solidFill>
                <a:effectLst/>
                <a:latin typeface="-apple-system"/>
              </a:rPr>
              <a:t> </a:t>
            </a:r>
            <a:r>
              <a:rPr lang="en-US" b="0" i="0" dirty="0" err="1">
                <a:solidFill>
                  <a:srgbClr val="1F2328"/>
                </a:solidFill>
                <a:effectLst/>
                <a:latin typeface="-apple-system"/>
              </a:rPr>
              <a:t>localrepo</a:t>
            </a:r>
            <a:r>
              <a:rPr lang="en-US" b="0" i="0" dirty="0">
                <a:solidFill>
                  <a:srgbClr val="1F2328"/>
                </a:solidFill>
                <a:effectLst/>
                <a:latin typeface="-apple-system"/>
              </a:rPr>
              <a:t> </a:t>
            </a:r>
            <a:r>
              <a:rPr lang="en-US" b="0" i="0" dirty="0" err="1">
                <a:solidFill>
                  <a:srgbClr val="1F2328"/>
                </a:solidFill>
                <a:effectLst/>
                <a:latin typeface="-apple-system"/>
              </a:rPr>
              <a:t>với</a:t>
            </a:r>
            <a:r>
              <a:rPr lang="en-US" b="0" i="0" dirty="0">
                <a:solidFill>
                  <a:srgbClr val="1F2328"/>
                </a:solidFill>
                <a:effectLst/>
                <a:latin typeface="-apple-system"/>
              </a:rPr>
              <a:t> </a:t>
            </a:r>
            <a:r>
              <a:rPr lang="en-US" b="0" i="0" dirty="0" err="1">
                <a:solidFill>
                  <a:srgbClr val="1F2328"/>
                </a:solidFill>
                <a:effectLst/>
                <a:latin typeface="-apple-system"/>
              </a:rPr>
              <a:t>lệnh</a:t>
            </a:r>
            <a:r>
              <a:rPr lang="vi-VN" b="0" i="0" dirty="0">
                <a:solidFill>
                  <a:srgbClr val="1F2328"/>
                </a:solidFill>
                <a:effectLst/>
                <a:latin typeface="-apple-system"/>
              </a:rPr>
              <a:t> </a:t>
            </a:r>
            <a:r>
              <a:rPr lang="vi-VN" b="0" i="1" dirty="0">
                <a:solidFill>
                  <a:srgbClr val="1F2328"/>
                </a:solidFill>
                <a:effectLst/>
                <a:latin typeface="-apple-system"/>
              </a:rPr>
              <a:t>createrepo</a:t>
            </a:r>
            <a:r>
              <a:rPr lang="vi-VN" b="0" i="0" dirty="0">
                <a:solidFill>
                  <a:srgbClr val="1F2328"/>
                </a:solidFill>
                <a:effectLst/>
                <a:latin typeface="-apple-system"/>
              </a:rPr>
              <a:t>:</a:t>
            </a:r>
          </a:p>
          <a:p>
            <a:pPr marL="0" indent="0">
              <a:buNone/>
            </a:pPr>
            <a:r>
              <a:rPr lang="vi-VN" dirty="0">
                <a:solidFill>
                  <a:srgbClr val="1F2328"/>
                </a:solidFill>
                <a:latin typeface="-apple-system"/>
              </a:rPr>
              <a:t>## </a:t>
            </a:r>
            <a:r>
              <a:rPr lang="en-US" dirty="0">
                <a:solidFill>
                  <a:srgbClr val="1F2328"/>
                </a:solidFill>
                <a:latin typeface="-apple-system"/>
              </a:rPr>
              <a:t> </a:t>
            </a:r>
            <a:r>
              <a:rPr lang="en-US" i="1" dirty="0" err="1">
                <a:solidFill>
                  <a:srgbClr val="1F2328"/>
                </a:solidFill>
                <a:latin typeface="-apple-system"/>
              </a:rPr>
              <a:t>sudo</a:t>
            </a:r>
            <a:r>
              <a:rPr lang="en-US" i="1" dirty="0">
                <a:solidFill>
                  <a:srgbClr val="1F2328"/>
                </a:solidFill>
                <a:latin typeface="-apple-system"/>
              </a:rPr>
              <a:t> </a:t>
            </a:r>
            <a:r>
              <a:rPr lang="en-US" i="1" dirty="0" err="1">
                <a:solidFill>
                  <a:srgbClr val="1F2328"/>
                </a:solidFill>
                <a:latin typeface="-apple-system"/>
              </a:rPr>
              <a:t>createrepo</a:t>
            </a:r>
            <a:r>
              <a:rPr lang="en-US" i="1" dirty="0">
                <a:solidFill>
                  <a:srgbClr val="1F2328"/>
                </a:solidFill>
                <a:latin typeface="-apple-system"/>
              </a:rPr>
              <a:t> /path/to/</a:t>
            </a:r>
            <a:r>
              <a:rPr lang="en-US" i="1" dirty="0" err="1">
                <a:solidFill>
                  <a:srgbClr val="1F2328"/>
                </a:solidFill>
                <a:latin typeface="-apple-system"/>
              </a:rPr>
              <a:t>localrepo</a:t>
            </a:r>
            <a:endParaRPr lang="vi-VN" i="1" dirty="0"/>
          </a:p>
        </p:txBody>
      </p:sp>
    </p:spTree>
    <p:extLst>
      <p:ext uri="{BB962C8B-B14F-4D97-AF65-F5344CB8AC3E}">
        <p14:creationId xmlns:p14="http://schemas.microsoft.com/office/powerpoint/2010/main" val="34263922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Package Management</a:t>
            </a:r>
          </a:p>
        </p:txBody>
      </p:sp>
      <p:sp>
        <p:nvSpPr>
          <p:cNvPr id="3" name="Content Placeholder 2"/>
          <p:cNvSpPr>
            <a:spLocks noGrp="1"/>
          </p:cNvSpPr>
          <p:nvPr>
            <p:ph idx="1"/>
          </p:nvPr>
        </p:nvSpPr>
        <p:spPr/>
        <p:txBody>
          <a:bodyPr/>
          <a:lstStyle/>
          <a:p>
            <a:pPr marL="0" indent="0">
              <a:buNone/>
            </a:pPr>
            <a:r>
              <a:rPr lang="vi-VN" dirty="0">
                <a:latin typeface="+mj-lt"/>
              </a:rPr>
              <a:t>4. Repo và mirror trong linux: </a:t>
            </a:r>
          </a:p>
          <a:p>
            <a:pPr marL="0" indent="0">
              <a:buNone/>
            </a:pPr>
            <a:r>
              <a:rPr lang="vi-VN" i="0" dirty="0">
                <a:solidFill>
                  <a:srgbClr val="1F2328"/>
                </a:solidFill>
                <a:effectLst/>
                <a:latin typeface="-apple-system"/>
              </a:rPr>
              <a:t>- </a:t>
            </a:r>
            <a:r>
              <a:rPr lang="en-US" b="1" i="0" dirty="0" err="1">
                <a:solidFill>
                  <a:srgbClr val="1F2328"/>
                </a:solidFill>
                <a:effectLst/>
                <a:latin typeface="-apple-system"/>
              </a:rPr>
              <a:t>Tạo</a:t>
            </a:r>
            <a:r>
              <a:rPr lang="en-US" b="1" i="0" dirty="0">
                <a:solidFill>
                  <a:srgbClr val="1F2328"/>
                </a:solidFill>
                <a:effectLst/>
                <a:latin typeface="-apple-system"/>
              </a:rPr>
              <a:t> local repo </a:t>
            </a:r>
            <a:r>
              <a:rPr lang="en-US" b="1" i="0" dirty="0" err="1">
                <a:solidFill>
                  <a:srgbClr val="1F2328"/>
                </a:solidFill>
                <a:effectLst/>
                <a:latin typeface="-apple-system"/>
              </a:rPr>
              <a:t>với</a:t>
            </a:r>
            <a:r>
              <a:rPr lang="en-US" b="1" i="0" dirty="0">
                <a:solidFill>
                  <a:srgbClr val="1F2328"/>
                </a:solidFill>
                <a:effectLst/>
                <a:latin typeface="-apple-system"/>
              </a:rPr>
              <a:t> </a:t>
            </a:r>
            <a:r>
              <a:rPr lang="vi-VN" b="1" i="0" dirty="0">
                <a:solidFill>
                  <a:srgbClr val="1F2328"/>
                </a:solidFill>
                <a:effectLst/>
                <a:latin typeface="-apple-system"/>
              </a:rPr>
              <a:t>yum</a:t>
            </a:r>
            <a:r>
              <a:rPr lang="vi-VN" i="0" dirty="0">
                <a:solidFill>
                  <a:srgbClr val="1F2328"/>
                </a:solidFill>
                <a:effectLst/>
                <a:latin typeface="-apple-system"/>
              </a:rPr>
              <a:t>: </a:t>
            </a:r>
          </a:p>
          <a:p>
            <a:pPr marL="0" indent="0">
              <a:buNone/>
            </a:pPr>
            <a:r>
              <a:rPr lang="vi-VN" b="0" i="0" dirty="0">
                <a:solidFill>
                  <a:srgbClr val="1F2328"/>
                </a:solidFill>
                <a:effectLst/>
                <a:latin typeface="-apple-system"/>
              </a:rPr>
              <a:t>B4: Cấu hình file localrepo.repo trong thư mục </a:t>
            </a:r>
            <a:r>
              <a:rPr lang="vi-VN" b="0" dirty="0">
                <a:solidFill>
                  <a:srgbClr val="1F2328"/>
                </a:solidFill>
                <a:latin typeface="-apple-system"/>
              </a:rPr>
              <a:t>/etc/yum.repos.d: </a:t>
            </a:r>
          </a:p>
          <a:p>
            <a:pPr marL="0" indent="0">
              <a:buNone/>
            </a:pPr>
            <a:endParaRPr lang="en-US" i="0" dirty="0">
              <a:solidFill>
                <a:srgbClr val="1F2328"/>
              </a:solidFill>
              <a:effectLst/>
              <a:latin typeface="-apple-system"/>
            </a:endParaRPr>
          </a:p>
        </p:txBody>
      </p:sp>
      <p:pic>
        <p:nvPicPr>
          <p:cNvPr id="5" name="Picture 4">
            <a:extLst>
              <a:ext uri="{FF2B5EF4-FFF2-40B4-BE49-F238E27FC236}">
                <a16:creationId xmlns:a16="http://schemas.microsoft.com/office/drawing/2014/main" id="{EC5C695D-8757-F4C3-AABB-A8C4B3593041}"/>
              </a:ext>
            </a:extLst>
          </p:cNvPr>
          <p:cNvPicPr>
            <a:picLocks noChangeAspect="1"/>
          </p:cNvPicPr>
          <p:nvPr/>
        </p:nvPicPr>
        <p:blipFill>
          <a:blip r:embed="rId3"/>
          <a:stretch>
            <a:fillRect/>
          </a:stretch>
        </p:blipFill>
        <p:spPr>
          <a:xfrm>
            <a:off x="3002726" y="3566651"/>
            <a:ext cx="6186547" cy="1978742"/>
          </a:xfrm>
          <a:prstGeom prst="rect">
            <a:avLst/>
          </a:prstGeom>
        </p:spPr>
      </p:pic>
    </p:spTree>
    <p:extLst>
      <p:ext uri="{BB962C8B-B14F-4D97-AF65-F5344CB8AC3E}">
        <p14:creationId xmlns:p14="http://schemas.microsoft.com/office/powerpoint/2010/main" val="35174404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Package Management</a:t>
            </a:r>
          </a:p>
        </p:txBody>
      </p:sp>
      <p:sp>
        <p:nvSpPr>
          <p:cNvPr id="3" name="Content Placeholder 2"/>
          <p:cNvSpPr>
            <a:spLocks noGrp="1"/>
          </p:cNvSpPr>
          <p:nvPr>
            <p:ph idx="1"/>
          </p:nvPr>
        </p:nvSpPr>
        <p:spPr/>
        <p:txBody>
          <a:bodyPr>
            <a:normAutofit lnSpcReduction="10000"/>
          </a:bodyPr>
          <a:lstStyle/>
          <a:p>
            <a:pPr marL="0" indent="0">
              <a:buNone/>
            </a:pPr>
            <a:r>
              <a:rPr lang="vi-VN" dirty="0">
                <a:latin typeface="+mj-lt"/>
              </a:rPr>
              <a:t>4. Repo và mirror trong linux: </a:t>
            </a:r>
          </a:p>
          <a:p>
            <a:pPr marL="0" indent="0">
              <a:buNone/>
            </a:pPr>
            <a:r>
              <a:rPr lang="vi-VN" i="0" dirty="0">
                <a:solidFill>
                  <a:srgbClr val="1F2328"/>
                </a:solidFill>
                <a:effectLst/>
                <a:latin typeface="-apple-system"/>
              </a:rPr>
              <a:t>- </a:t>
            </a:r>
            <a:r>
              <a:rPr lang="en-US" b="1" i="0" dirty="0" err="1">
                <a:solidFill>
                  <a:srgbClr val="1F2328"/>
                </a:solidFill>
                <a:effectLst/>
                <a:latin typeface="-apple-system"/>
              </a:rPr>
              <a:t>Tạo</a:t>
            </a:r>
            <a:r>
              <a:rPr lang="en-US" b="1" i="0" dirty="0">
                <a:solidFill>
                  <a:srgbClr val="1F2328"/>
                </a:solidFill>
                <a:effectLst/>
                <a:latin typeface="-apple-system"/>
              </a:rPr>
              <a:t> local repo </a:t>
            </a:r>
            <a:r>
              <a:rPr lang="en-US" b="1" i="0" dirty="0" err="1">
                <a:solidFill>
                  <a:srgbClr val="1F2328"/>
                </a:solidFill>
                <a:effectLst/>
                <a:latin typeface="-apple-system"/>
              </a:rPr>
              <a:t>với</a:t>
            </a:r>
            <a:r>
              <a:rPr lang="en-US" b="1" i="0" dirty="0">
                <a:solidFill>
                  <a:srgbClr val="1F2328"/>
                </a:solidFill>
                <a:effectLst/>
                <a:latin typeface="-apple-system"/>
              </a:rPr>
              <a:t> </a:t>
            </a:r>
            <a:r>
              <a:rPr lang="vi-VN" b="1" dirty="0">
                <a:solidFill>
                  <a:srgbClr val="1F2328"/>
                </a:solidFill>
                <a:latin typeface="-apple-system"/>
              </a:rPr>
              <a:t>apt</a:t>
            </a:r>
            <a:r>
              <a:rPr lang="vi-VN" i="0" dirty="0">
                <a:solidFill>
                  <a:srgbClr val="1F2328"/>
                </a:solidFill>
                <a:effectLst/>
                <a:latin typeface="-apple-system"/>
              </a:rPr>
              <a:t>: </a:t>
            </a:r>
          </a:p>
          <a:p>
            <a:pPr marL="0" indent="0">
              <a:buNone/>
            </a:pPr>
            <a:r>
              <a:rPr lang="en-US" b="0" i="0" dirty="0">
                <a:solidFill>
                  <a:srgbClr val="1F2328"/>
                </a:solidFill>
                <a:effectLst/>
                <a:latin typeface="-apple-system"/>
              </a:rPr>
              <a:t>B1: </a:t>
            </a:r>
            <a:r>
              <a:rPr lang="en-US" b="0" i="0" dirty="0" err="1">
                <a:solidFill>
                  <a:srgbClr val="1F2328"/>
                </a:solidFill>
                <a:effectLst/>
                <a:latin typeface="-apple-system"/>
              </a:rPr>
              <a:t>Cài</a:t>
            </a:r>
            <a:r>
              <a:rPr lang="en-US" b="0" i="0" dirty="0">
                <a:solidFill>
                  <a:srgbClr val="1F2328"/>
                </a:solidFill>
                <a:effectLst/>
                <a:latin typeface="-apple-system"/>
              </a:rPr>
              <a:t> </a:t>
            </a:r>
            <a:r>
              <a:rPr lang="en-US" b="0" i="0" dirty="0" err="1">
                <a:solidFill>
                  <a:srgbClr val="1F2328"/>
                </a:solidFill>
                <a:effectLst/>
                <a:latin typeface="-apple-system"/>
              </a:rPr>
              <a:t>đặt</a:t>
            </a:r>
            <a:r>
              <a:rPr lang="en-US" b="0" i="0" dirty="0">
                <a:solidFill>
                  <a:srgbClr val="1F2328"/>
                </a:solidFill>
                <a:effectLst/>
                <a:latin typeface="-apple-system"/>
              </a:rPr>
              <a:t> Apache Web Server:</a:t>
            </a:r>
          </a:p>
          <a:p>
            <a:pPr marL="0" indent="0">
              <a:buNone/>
            </a:pPr>
            <a:r>
              <a:rPr lang="vi-VN" i="1" dirty="0">
                <a:solidFill>
                  <a:srgbClr val="1F2328"/>
                </a:solidFill>
                <a:effectLst/>
                <a:latin typeface="-apple-system"/>
              </a:rPr>
              <a:t>##  sudo apt-get install apache2</a:t>
            </a:r>
          </a:p>
          <a:p>
            <a:pPr marL="0" indent="0">
              <a:buNone/>
            </a:pPr>
            <a:r>
              <a:rPr lang="vi-VN" b="0" i="0" dirty="0">
                <a:solidFill>
                  <a:srgbClr val="1F2328"/>
                </a:solidFill>
                <a:effectLst/>
                <a:latin typeface="-apple-system"/>
              </a:rPr>
              <a:t>B2: Tạo thư mục </a:t>
            </a:r>
            <a:r>
              <a:rPr lang="vi-VN" b="0" i="1" dirty="0">
                <a:solidFill>
                  <a:srgbClr val="1F2328"/>
                </a:solidFill>
                <a:effectLst/>
                <a:latin typeface="-apple-system"/>
              </a:rPr>
              <a:t>repo </a:t>
            </a:r>
            <a:r>
              <a:rPr lang="en-US" b="0" i="0" dirty="0" err="1">
                <a:solidFill>
                  <a:srgbClr val="1F2328"/>
                </a:solidFill>
                <a:effectLst/>
                <a:latin typeface="-apple-system"/>
              </a:rPr>
              <a:t>trong</a:t>
            </a:r>
            <a:r>
              <a:rPr lang="en-US" b="0" i="0" dirty="0">
                <a:solidFill>
                  <a:srgbClr val="1F2328"/>
                </a:solidFill>
                <a:effectLst/>
                <a:latin typeface="-apple-system"/>
              </a:rPr>
              <a:t> Apache </a:t>
            </a:r>
            <a:r>
              <a:rPr lang="vi-VN" b="0" i="0" dirty="0">
                <a:solidFill>
                  <a:srgbClr val="1F2328"/>
                </a:solidFill>
                <a:effectLst/>
                <a:latin typeface="-apple-system"/>
              </a:rPr>
              <a:t>doucu</a:t>
            </a:r>
            <a:r>
              <a:rPr lang="en-US" b="0" i="0" dirty="0" err="1">
                <a:solidFill>
                  <a:srgbClr val="1F2328"/>
                </a:solidFill>
                <a:effectLst/>
                <a:latin typeface="-apple-system"/>
              </a:rPr>
              <a:t>ment</a:t>
            </a:r>
            <a:r>
              <a:rPr lang="en-US" b="0" i="0" dirty="0">
                <a:solidFill>
                  <a:srgbClr val="1F2328"/>
                </a:solidFill>
                <a:effectLst/>
                <a:latin typeface="-apple-system"/>
              </a:rPr>
              <a:t> root </a:t>
            </a:r>
            <a:r>
              <a:rPr lang="en-US" b="0" i="0" dirty="0" err="1">
                <a:solidFill>
                  <a:srgbClr val="1F2328"/>
                </a:solidFill>
                <a:effectLst/>
                <a:latin typeface="-apple-system"/>
              </a:rPr>
              <a:t>để</a:t>
            </a:r>
            <a:r>
              <a:rPr lang="en-US" b="0" i="0" dirty="0">
                <a:solidFill>
                  <a:srgbClr val="1F2328"/>
                </a:solidFill>
                <a:effectLst/>
                <a:latin typeface="-apple-system"/>
              </a:rPr>
              <a:t> host local apt repo:</a:t>
            </a:r>
            <a:r>
              <a:rPr lang="vi-VN" b="0" i="0" dirty="0">
                <a:solidFill>
                  <a:srgbClr val="1F2328"/>
                </a:solidFill>
                <a:effectLst/>
                <a:latin typeface="-apple-system"/>
              </a:rPr>
              <a:t> </a:t>
            </a:r>
          </a:p>
          <a:p>
            <a:pPr marL="0" indent="0">
              <a:buNone/>
            </a:pPr>
            <a:r>
              <a:rPr lang="vi-VN" i="1" dirty="0">
                <a:solidFill>
                  <a:srgbClr val="1F2328"/>
                </a:solidFill>
                <a:latin typeface="-apple-system"/>
              </a:rPr>
              <a:t>## </a:t>
            </a:r>
            <a:r>
              <a:rPr lang="es-ES" i="1" dirty="0">
                <a:solidFill>
                  <a:srgbClr val="1F2328"/>
                </a:solidFill>
                <a:latin typeface="-apple-system"/>
              </a:rPr>
              <a:t> sudo </a:t>
            </a:r>
            <a:r>
              <a:rPr lang="es-ES" i="1" dirty="0" err="1">
                <a:solidFill>
                  <a:srgbClr val="1F2328"/>
                </a:solidFill>
                <a:latin typeface="-apple-system"/>
              </a:rPr>
              <a:t>mkdir</a:t>
            </a:r>
            <a:r>
              <a:rPr lang="es-ES" i="1" dirty="0">
                <a:solidFill>
                  <a:srgbClr val="1F2328"/>
                </a:solidFill>
                <a:latin typeface="-apple-system"/>
              </a:rPr>
              <a:t> /</a:t>
            </a:r>
            <a:r>
              <a:rPr lang="es-ES" i="1" dirty="0" err="1">
                <a:solidFill>
                  <a:srgbClr val="1F2328"/>
                </a:solidFill>
                <a:latin typeface="-apple-system"/>
              </a:rPr>
              <a:t>var</a:t>
            </a:r>
            <a:r>
              <a:rPr lang="es-ES" i="1" dirty="0">
                <a:solidFill>
                  <a:srgbClr val="1F2328"/>
                </a:solidFill>
                <a:latin typeface="-apple-system"/>
              </a:rPr>
              <a:t>/www/</a:t>
            </a:r>
            <a:r>
              <a:rPr lang="es-ES" i="1" dirty="0" err="1">
                <a:solidFill>
                  <a:srgbClr val="1F2328"/>
                </a:solidFill>
                <a:latin typeface="-apple-system"/>
              </a:rPr>
              <a:t>html</a:t>
            </a:r>
            <a:r>
              <a:rPr lang="es-ES" i="1" dirty="0">
                <a:solidFill>
                  <a:srgbClr val="1F2328"/>
                </a:solidFill>
                <a:latin typeface="-apple-system"/>
              </a:rPr>
              <a:t>/repo</a:t>
            </a:r>
            <a:endParaRPr lang="vi-VN" i="1" dirty="0">
              <a:solidFill>
                <a:srgbClr val="1F2328"/>
              </a:solidFill>
              <a:latin typeface="-apple-system"/>
            </a:endParaRPr>
          </a:p>
          <a:p>
            <a:pPr marL="0" indent="0">
              <a:buNone/>
            </a:pPr>
            <a:r>
              <a:rPr lang="vi-VN" b="0" i="0" dirty="0">
                <a:solidFill>
                  <a:srgbClr val="1F2328"/>
                </a:solidFill>
                <a:effectLst/>
                <a:latin typeface="-apple-system"/>
              </a:rPr>
              <a:t>B3: Copy file .deb ở home vào trong thư mục vừa tạo:</a:t>
            </a:r>
          </a:p>
          <a:p>
            <a:pPr marL="0" indent="0">
              <a:buNone/>
            </a:pPr>
            <a:r>
              <a:rPr lang="vi-VN" i="1" dirty="0">
                <a:solidFill>
                  <a:srgbClr val="1F2328"/>
                </a:solidFill>
                <a:effectLst/>
                <a:latin typeface="-apple-system"/>
              </a:rPr>
              <a:t>##  sudo cp *.deb /var/www/html/repo</a:t>
            </a:r>
            <a:endParaRPr lang="en-US" i="1" dirty="0">
              <a:solidFill>
                <a:srgbClr val="1F2328"/>
              </a:solidFill>
              <a:effectLst/>
              <a:latin typeface="-apple-system"/>
            </a:endParaRPr>
          </a:p>
        </p:txBody>
      </p:sp>
    </p:spTree>
    <p:extLst>
      <p:ext uri="{BB962C8B-B14F-4D97-AF65-F5344CB8AC3E}">
        <p14:creationId xmlns:p14="http://schemas.microsoft.com/office/powerpoint/2010/main" val="6298380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Package Management</a:t>
            </a:r>
          </a:p>
        </p:txBody>
      </p:sp>
      <p:sp>
        <p:nvSpPr>
          <p:cNvPr id="3" name="Content Placeholder 2"/>
          <p:cNvSpPr>
            <a:spLocks noGrp="1"/>
          </p:cNvSpPr>
          <p:nvPr>
            <p:ph idx="1"/>
          </p:nvPr>
        </p:nvSpPr>
        <p:spPr/>
        <p:txBody>
          <a:bodyPr>
            <a:normAutofit/>
          </a:bodyPr>
          <a:lstStyle/>
          <a:p>
            <a:pPr marL="0" indent="0">
              <a:buNone/>
            </a:pPr>
            <a:r>
              <a:rPr lang="vi-VN" dirty="0">
                <a:latin typeface="+mj-lt"/>
              </a:rPr>
              <a:t>4. Repo và mirror trong linux: </a:t>
            </a:r>
          </a:p>
          <a:p>
            <a:pPr marL="0" indent="0">
              <a:buNone/>
            </a:pPr>
            <a:r>
              <a:rPr lang="vi-VN" i="0" dirty="0">
                <a:solidFill>
                  <a:srgbClr val="1F2328"/>
                </a:solidFill>
                <a:effectLst/>
                <a:latin typeface="-apple-system"/>
              </a:rPr>
              <a:t>- </a:t>
            </a:r>
            <a:r>
              <a:rPr lang="en-US" b="1" i="0" dirty="0" err="1">
                <a:solidFill>
                  <a:srgbClr val="1F2328"/>
                </a:solidFill>
                <a:effectLst/>
                <a:latin typeface="-apple-system"/>
              </a:rPr>
              <a:t>Tạo</a:t>
            </a:r>
            <a:r>
              <a:rPr lang="en-US" b="1" i="0" dirty="0">
                <a:solidFill>
                  <a:srgbClr val="1F2328"/>
                </a:solidFill>
                <a:effectLst/>
                <a:latin typeface="-apple-system"/>
              </a:rPr>
              <a:t> local repo </a:t>
            </a:r>
            <a:r>
              <a:rPr lang="en-US" b="1" i="0" dirty="0" err="1">
                <a:solidFill>
                  <a:srgbClr val="1F2328"/>
                </a:solidFill>
                <a:effectLst/>
                <a:latin typeface="-apple-system"/>
              </a:rPr>
              <a:t>với</a:t>
            </a:r>
            <a:r>
              <a:rPr lang="en-US" b="1" i="0" dirty="0">
                <a:solidFill>
                  <a:srgbClr val="1F2328"/>
                </a:solidFill>
                <a:effectLst/>
                <a:latin typeface="-apple-system"/>
              </a:rPr>
              <a:t> </a:t>
            </a:r>
            <a:r>
              <a:rPr lang="vi-VN" b="1" dirty="0">
                <a:solidFill>
                  <a:srgbClr val="1F2328"/>
                </a:solidFill>
                <a:latin typeface="-apple-system"/>
              </a:rPr>
              <a:t>apt</a:t>
            </a:r>
            <a:r>
              <a:rPr lang="vi-VN" i="0" dirty="0">
                <a:solidFill>
                  <a:srgbClr val="1F2328"/>
                </a:solidFill>
                <a:effectLst/>
                <a:latin typeface="-apple-system"/>
              </a:rPr>
              <a:t>: </a:t>
            </a:r>
          </a:p>
          <a:p>
            <a:pPr marL="0" indent="0">
              <a:buNone/>
            </a:pPr>
            <a:r>
              <a:rPr lang="vi-VN" b="0" i="0" dirty="0">
                <a:solidFill>
                  <a:srgbClr val="1F2328"/>
                </a:solidFill>
                <a:effectLst/>
                <a:latin typeface="-apple-system"/>
              </a:rPr>
              <a:t>B4: Kiểm tra lại trong thư mục repo:</a:t>
            </a:r>
          </a:p>
          <a:p>
            <a:pPr marL="0" indent="0">
              <a:buNone/>
            </a:pPr>
            <a:r>
              <a:rPr lang="fr-FR" i="1" dirty="0">
                <a:solidFill>
                  <a:srgbClr val="1F2328"/>
                </a:solidFill>
                <a:effectLst/>
                <a:latin typeface="-apple-system"/>
              </a:rPr>
              <a:t> </a:t>
            </a:r>
            <a:r>
              <a:rPr lang="vi-VN" i="1" dirty="0">
                <a:solidFill>
                  <a:srgbClr val="1F2328"/>
                </a:solidFill>
                <a:effectLst/>
                <a:latin typeface="-apple-system"/>
              </a:rPr>
              <a:t>## </a:t>
            </a:r>
            <a:r>
              <a:rPr lang="fr-FR" i="1" dirty="0">
                <a:solidFill>
                  <a:srgbClr val="1F2328"/>
                </a:solidFill>
                <a:effectLst/>
                <a:latin typeface="-apple-system"/>
              </a:rPr>
              <a:t>ls /var/www/html/repo/</a:t>
            </a:r>
            <a:endParaRPr lang="vi-VN" i="1" dirty="0">
              <a:solidFill>
                <a:srgbClr val="1F2328"/>
              </a:solidFill>
              <a:effectLst/>
              <a:latin typeface="-apple-system"/>
            </a:endParaRPr>
          </a:p>
        </p:txBody>
      </p:sp>
      <p:pic>
        <p:nvPicPr>
          <p:cNvPr id="8194" name="Picture 2">
            <a:extLst>
              <a:ext uri="{FF2B5EF4-FFF2-40B4-BE49-F238E27FC236}">
                <a16:creationId xmlns:a16="http://schemas.microsoft.com/office/drawing/2014/main" id="{E8BB6DF1-6B58-DABC-A421-8B53E24A48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928" y="4473524"/>
            <a:ext cx="11322493" cy="531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4490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mn-lt"/>
              </a:rPr>
              <a:t>I. File system configuration</a:t>
            </a:r>
            <a:endParaRPr lang="en-US" dirty="0">
              <a:latin typeface="+mn-lt"/>
            </a:endParaRPr>
          </a:p>
        </p:txBody>
      </p:sp>
      <p:sp>
        <p:nvSpPr>
          <p:cNvPr id="3" name="Content Placeholder 2"/>
          <p:cNvSpPr>
            <a:spLocks noGrp="1"/>
          </p:cNvSpPr>
          <p:nvPr>
            <p:ph idx="1"/>
          </p:nvPr>
        </p:nvSpPr>
        <p:spPr>
          <a:xfrm>
            <a:off x="838199" y="1643474"/>
            <a:ext cx="7839075" cy="1502157"/>
          </a:xfrm>
        </p:spPr>
        <p:txBody>
          <a:bodyPr>
            <a:normAutofit/>
          </a:bodyPr>
          <a:lstStyle/>
          <a:p>
            <a:pPr marL="0" indent="0">
              <a:buNone/>
            </a:pPr>
            <a:r>
              <a:rPr lang="en-US" dirty="0">
                <a:latin typeface="Arial" panose="020B0604020202020204" pitchFamily="34" charset="0"/>
                <a:cs typeface="Arial" panose="020B0604020202020204" pitchFamily="34" charset="0"/>
              </a:rPr>
              <a:t>3. </a:t>
            </a:r>
            <a:r>
              <a:rPr lang="vi-VN" dirty="0">
                <a:latin typeface="Arial" panose="020B0604020202020204" pitchFamily="34" charset="0"/>
                <a:cs typeface="Arial" panose="020B0604020202020204" pitchFamily="34" charset="0"/>
              </a:rPr>
              <a:t>Các loại protocol dùng để chia sẻ dữ liệu:</a:t>
            </a:r>
          </a:p>
          <a:p>
            <a:pPr marL="0" indent="0">
              <a:buNone/>
            </a:pPr>
            <a:r>
              <a:rPr lang="vi-VN" dirty="0">
                <a:latin typeface="Arial" panose="020B0604020202020204" pitchFamily="34" charset="0"/>
                <a:cs typeface="Arial" panose="020B0604020202020204" pitchFamily="34" charset="0"/>
              </a:rPr>
              <a:t> </a:t>
            </a:r>
          </a:p>
        </p:txBody>
      </p:sp>
      <p:pic>
        <p:nvPicPr>
          <p:cNvPr id="2050" name="Picture 2" descr="What is a file sharing server? Uzma Mohamad Nei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6925" y="2394552"/>
            <a:ext cx="6878461" cy="3869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4388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Package Management</a:t>
            </a:r>
          </a:p>
        </p:txBody>
      </p:sp>
      <p:sp>
        <p:nvSpPr>
          <p:cNvPr id="3" name="Content Placeholder 2"/>
          <p:cNvSpPr>
            <a:spLocks noGrp="1"/>
          </p:cNvSpPr>
          <p:nvPr>
            <p:ph idx="1"/>
          </p:nvPr>
        </p:nvSpPr>
        <p:spPr/>
        <p:txBody>
          <a:bodyPr>
            <a:normAutofit/>
          </a:bodyPr>
          <a:lstStyle/>
          <a:p>
            <a:pPr marL="0" indent="0">
              <a:buNone/>
            </a:pPr>
            <a:r>
              <a:rPr lang="vi-VN" dirty="0">
                <a:latin typeface="+mj-lt"/>
              </a:rPr>
              <a:t>4. Repo và mirror trong linux: </a:t>
            </a:r>
          </a:p>
          <a:p>
            <a:pPr marL="0" indent="0">
              <a:buNone/>
            </a:pPr>
            <a:r>
              <a:rPr lang="vi-VN" i="0" dirty="0">
                <a:solidFill>
                  <a:srgbClr val="1F2328"/>
                </a:solidFill>
                <a:effectLst/>
                <a:latin typeface="-apple-system"/>
              </a:rPr>
              <a:t>- </a:t>
            </a:r>
            <a:r>
              <a:rPr lang="en-US" b="1" i="0" dirty="0" err="1">
                <a:solidFill>
                  <a:srgbClr val="1F2328"/>
                </a:solidFill>
                <a:effectLst/>
                <a:latin typeface="-apple-system"/>
              </a:rPr>
              <a:t>Tạo</a:t>
            </a:r>
            <a:r>
              <a:rPr lang="en-US" b="1" i="0" dirty="0">
                <a:solidFill>
                  <a:srgbClr val="1F2328"/>
                </a:solidFill>
                <a:effectLst/>
                <a:latin typeface="-apple-system"/>
              </a:rPr>
              <a:t> local repo </a:t>
            </a:r>
            <a:r>
              <a:rPr lang="en-US" b="1" i="0" dirty="0" err="1">
                <a:solidFill>
                  <a:srgbClr val="1F2328"/>
                </a:solidFill>
                <a:effectLst/>
                <a:latin typeface="-apple-system"/>
              </a:rPr>
              <a:t>với</a:t>
            </a:r>
            <a:r>
              <a:rPr lang="en-US" b="1" i="0" dirty="0">
                <a:solidFill>
                  <a:srgbClr val="1F2328"/>
                </a:solidFill>
                <a:effectLst/>
                <a:latin typeface="-apple-system"/>
              </a:rPr>
              <a:t> </a:t>
            </a:r>
            <a:r>
              <a:rPr lang="vi-VN" b="1" dirty="0">
                <a:solidFill>
                  <a:srgbClr val="1F2328"/>
                </a:solidFill>
                <a:latin typeface="-apple-system"/>
              </a:rPr>
              <a:t>apt</a:t>
            </a:r>
            <a:r>
              <a:rPr lang="vi-VN" i="0" dirty="0">
                <a:solidFill>
                  <a:srgbClr val="1F2328"/>
                </a:solidFill>
                <a:effectLst/>
                <a:latin typeface="-apple-system"/>
              </a:rPr>
              <a:t>: </a:t>
            </a:r>
          </a:p>
          <a:p>
            <a:pPr marL="0" indent="0">
              <a:buNone/>
            </a:pPr>
            <a:r>
              <a:rPr lang="vi-VN" b="0" i="0" dirty="0">
                <a:solidFill>
                  <a:srgbClr val="1F2328"/>
                </a:solidFill>
                <a:effectLst/>
                <a:latin typeface="-apple-system"/>
              </a:rPr>
              <a:t>B4: Kiểm tra lại trong thư mục repo:</a:t>
            </a:r>
          </a:p>
          <a:p>
            <a:pPr marL="0" indent="0">
              <a:buNone/>
            </a:pPr>
            <a:r>
              <a:rPr lang="fr-FR" i="1" dirty="0">
                <a:solidFill>
                  <a:srgbClr val="1F2328"/>
                </a:solidFill>
                <a:effectLst/>
                <a:latin typeface="-apple-system"/>
              </a:rPr>
              <a:t> </a:t>
            </a:r>
            <a:r>
              <a:rPr lang="vi-VN" i="1" dirty="0">
                <a:solidFill>
                  <a:srgbClr val="1F2328"/>
                </a:solidFill>
                <a:effectLst/>
                <a:latin typeface="-apple-system"/>
              </a:rPr>
              <a:t>## </a:t>
            </a:r>
            <a:r>
              <a:rPr lang="fr-FR" i="1" dirty="0">
                <a:solidFill>
                  <a:srgbClr val="1F2328"/>
                </a:solidFill>
                <a:effectLst/>
                <a:latin typeface="-apple-system"/>
              </a:rPr>
              <a:t>ls /var/www/html/repo/</a:t>
            </a:r>
            <a:endParaRPr lang="vi-VN" i="1" dirty="0">
              <a:solidFill>
                <a:srgbClr val="1F2328"/>
              </a:solidFill>
              <a:effectLst/>
              <a:latin typeface="-apple-system"/>
            </a:endParaRPr>
          </a:p>
        </p:txBody>
      </p:sp>
      <p:pic>
        <p:nvPicPr>
          <p:cNvPr id="8194" name="Picture 2">
            <a:extLst>
              <a:ext uri="{FF2B5EF4-FFF2-40B4-BE49-F238E27FC236}">
                <a16:creationId xmlns:a16="http://schemas.microsoft.com/office/drawing/2014/main" id="{E8BB6DF1-6B58-DABC-A421-8B53E24A48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928" y="4473524"/>
            <a:ext cx="11322493" cy="531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3874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Package Management</a:t>
            </a:r>
          </a:p>
        </p:txBody>
      </p:sp>
      <p:sp>
        <p:nvSpPr>
          <p:cNvPr id="3" name="Content Placeholder 2"/>
          <p:cNvSpPr>
            <a:spLocks noGrp="1"/>
          </p:cNvSpPr>
          <p:nvPr>
            <p:ph idx="1"/>
          </p:nvPr>
        </p:nvSpPr>
        <p:spPr/>
        <p:txBody>
          <a:bodyPr>
            <a:normAutofit/>
          </a:bodyPr>
          <a:lstStyle/>
          <a:p>
            <a:pPr marL="0" indent="0">
              <a:buNone/>
            </a:pPr>
            <a:r>
              <a:rPr lang="vi-VN" dirty="0">
                <a:latin typeface="+mj-lt"/>
              </a:rPr>
              <a:t>4. Repo và mirror trong linux: </a:t>
            </a:r>
          </a:p>
          <a:p>
            <a:pPr marL="0" indent="0">
              <a:buNone/>
            </a:pPr>
            <a:r>
              <a:rPr lang="vi-VN" i="0" dirty="0">
                <a:solidFill>
                  <a:srgbClr val="1F2328"/>
                </a:solidFill>
                <a:effectLst/>
                <a:latin typeface="-apple-system"/>
              </a:rPr>
              <a:t>- </a:t>
            </a:r>
            <a:r>
              <a:rPr lang="en-US" b="1" i="0" dirty="0" err="1">
                <a:solidFill>
                  <a:srgbClr val="1F2328"/>
                </a:solidFill>
                <a:effectLst/>
                <a:latin typeface="-apple-system"/>
              </a:rPr>
              <a:t>Tạo</a:t>
            </a:r>
            <a:r>
              <a:rPr lang="en-US" b="1" i="0" dirty="0">
                <a:solidFill>
                  <a:srgbClr val="1F2328"/>
                </a:solidFill>
                <a:effectLst/>
                <a:latin typeface="-apple-system"/>
              </a:rPr>
              <a:t> local repo </a:t>
            </a:r>
            <a:r>
              <a:rPr lang="en-US" b="1" i="0" dirty="0" err="1">
                <a:solidFill>
                  <a:srgbClr val="1F2328"/>
                </a:solidFill>
                <a:effectLst/>
                <a:latin typeface="-apple-system"/>
              </a:rPr>
              <a:t>với</a:t>
            </a:r>
            <a:r>
              <a:rPr lang="en-US" b="1" i="0" dirty="0">
                <a:solidFill>
                  <a:srgbClr val="1F2328"/>
                </a:solidFill>
                <a:effectLst/>
                <a:latin typeface="-apple-system"/>
              </a:rPr>
              <a:t> </a:t>
            </a:r>
            <a:r>
              <a:rPr lang="vi-VN" b="1" dirty="0">
                <a:solidFill>
                  <a:srgbClr val="1F2328"/>
                </a:solidFill>
                <a:latin typeface="-apple-system"/>
              </a:rPr>
              <a:t>apt</a:t>
            </a:r>
            <a:r>
              <a:rPr lang="vi-VN" i="0" dirty="0">
                <a:solidFill>
                  <a:srgbClr val="1F2328"/>
                </a:solidFill>
                <a:effectLst/>
                <a:latin typeface="-apple-system"/>
              </a:rPr>
              <a:t>: </a:t>
            </a:r>
          </a:p>
          <a:p>
            <a:pPr marL="0" indent="0">
              <a:buNone/>
            </a:pPr>
            <a:r>
              <a:rPr lang="vi-VN" b="0" i="0" dirty="0">
                <a:solidFill>
                  <a:srgbClr val="1F2328"/>
                </a:solidFill>
                <a:effectLst/>
                <a:latin typeface="-apple-system"/>
              </a:rPr>
              <a:t>B5: Viết Script file để có thể scan và update được file Packages.gz: Tạo script file:</a:t>
            </a:r>
          </a:p>
          <a:p>
            <a:pPr marL="0" indent="0">
              <a:buNone/>
            </a:pPr>
            <a:r>
              <a:rPr lang="vi-VN" i="1" dirty="0">
                <a:solidFill>
                  <a:srgbClr val="1F2328"/>
                </a:solidFill>
                <a:effectLst/>
                <a:latin typeface="-apple-system"/>
              </a:rPr>
              <a:t>##  sudo nano /bin/update-mydebs</a:t>
            </a:r>
          </a:p>
          <a:p>
            <a:pPr marL="0" indent="0">
              <a:buNone/>
            </a:pPr>
            <a:r>
              <a:rPr lang="en-US" b="0" i="0" dirty="0" err="1">
                <a:solidFill>
                  <a:srgbClr val="1F2328"/>
                </a:solidFill>
                <a:effectLst/>
                <a:latin typeface="-apple-system"/>
              </a:rPr>
              <a:t>Thêm</a:t>
            </a:r>
            <a:r>
              <a:rPr lang="en-US" b="0" i="0" dirty="0">
                <a:solidFill>
                  <a:srgbClr val="1F2328"/>
                </a:solidFill>
                <a:effectLst/>
                <a:latin typeface="-apple-system"/>
              </a:rPr>
              <a:t> </a:t>
            </a:r>
            <a:r>
              <a:rPr lang="en-US" b="0" i="0" dirty="0" err="1">
                <a:solidFill>
                  <a:srgbClr val="1F2328"/>
                </a:solidFill>
                <a:effectLst/>
                <a:latin typeface="-apple-system"/>
              </a:rPr>
              <a:t>lệnh</a:t>
            </a:r>
            <a:r>
              <a:rPr lang="en-US" b="0" i="0" dirty="0">
                <a:solidFill>
                  <a:srgbClr val="1F2328"/>
                </a:solidFill>
                <a:effectLst/>
                <a:latin typeface="-apple-system"/>
              </a:rPr>
              <a:t> </a:t>
            </a:r>
            <a:r>
              <a:rPr lang="en-US" b="0" i="0" dirty="0" err="1">
                <a:solidFill>
                  <a:srgbClr val="1F2328"/>
                </a:solidFill>
                <a:effectLst/>
                <a:latin typeface="-apple-system"/>
              </a:rPr>
              <a:t>vào</a:t>
            </a:r>
            <a:r>
              <a:rPr lang="en-US" b="0" i="0" dirty="0">
                <a:solidFill>
                  <a:srgbClr val="1F2328"/>
                </a:solidFill>
                <a:effectLst/>
                <a:latin typeface="-apple-system"/>
              </a:rPr>
              <a:t> script file:</a:t>
            </a:r>
            <a:endParaRPr lang="vi-VN" dirty="0">
              <a:solidFill>
                <a:srgbClr val="1F2328"/>
              </a:solidFill>
              <a:effectLst/>
              <a:latin typeface="-apple-system"/>
            </a:endParaRPr>
          </a:p>
        </p:txBody>
      </p:sp>
      <p:pic>
        <p:nvPicPr>
          <p:cNvPr id="5" name="Picture 4">
            <a:extLst>
              <a:ext uri="{FF2B5EF4-FFF2-40B4-BE49-F238E27FC236}">
                <a16:creationId xmlns:a16="http://schemas.microsoft.com/office/drawing/2014/main" id="{A2A5512D-A0D4-EF5B-9D08-5E5591D69015}"/>
              </a:ext>
            </a:extLst>
          </p:cNvPr>
          <p:cNvPicPr>
            <a:picLocks noChangeAspect="1"/>
          </p:cNvPicPr>
          <p:nvPr/>
        </p:nvPicPr>
        <p:blipFill>
          <a:blip r:embed="rId3"/>
          <a:stretch>
            <a:fillRect/>
          </a:stretch>
        </p:blipFill>
        <p:spPr>
          <a:xfrm>
            <a:off x="838200" y="4777177"/>
            <a:ext cx="8057587" cy="1399786"/>
          </a:xfrm>
          <a:prstGeom prst="rect">
            <a:avLst/>
          </a:prstGeom>
        </p:spPr>
      </p:pic>
    </p:spTree>
    <p:extLst>
      <p:ext uri="{BB962C8B-B14F-4D97-AF65-F5344CB8AC3E}">
        <p14:creationId xmlns:p14="http://schemas.microsoft.com/office/powerpoint/2010/main" val="7490919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Package Management</a:t>
            </a:r>
          </a:p>
        </p:txBody>
      </p:sp>
      <p:sp>
        <p:nvSpPr>
          <p:cNvPr id="3" name="Content Placeholder 2"/>
          <p:cNvSpPr>
            <a:spLocks noGrp="1"/>
          </p:cNvSpPr>
          <p:nvPr>
            <p:ph idx="1"/>
          </p:nvPr>
        </p:nvSpPr>
        <p:spPr>
          <a:xfrm>
            <a:off x="838200" y="1690688"/>
            <a:ext cx="10515600" cy="4351338"/>
          </a:xfrm>
        </p:spPr>
        <p:txBody>
          <a:bodyPr>
            <a:normAutofit/>
          </a:bodyPr>
          <a:lstStyle/>
          <a:p>
            <a:pPr marL="0" indent="0">
              <a:buNone/>
            </a:pPr>
            <a:r>
              <a:rPr lang="vi-VN" dirty="0">
                <a:latin typeface="+mj-lt"/>
              </a:rPr>
              <a:t>4. Repo và mirror trong linux: </a:t>
            </a:r>
          </a:p>
          <a:p>
            <a:pPr marL="0" indent="0">
              <a:buNone/>
            </a:pPr>
            <a:r>
              <a:rPr lang="vi-VN" i="0" dirty="0">
                <a:solidFill>
                  <a:srgbClr val="1F2328"/>
                </a:solidFill>
                <a:effectLst/>
                <a:latin typeface="-apple-system"/>
              </a:rPr>
              <a:t>- </a:t>
            </a:r>
            <a:r>
              <a:rPr lang="en-US" b="1" i="0" dirty="0" err="1">
                <a:solidFill>
                  <a:srgbClr val="1F2328"/>
                </a:solidFill>
                <a:effectLst/>
                <a:latin typeface="-apple-system"/>
              </a:rPr>
              <a:t>Tạo</a:t>
            </a:r>
            <a:r>
              <a:rPr lang="en-US" b="1" i="0" dirty="0">
                <a:solidFill>
                  <a:srgbClr val="1F2328"/>
                </a:solidFill>
                <a:effectLst/>
                <a:latin typeface="-apple-system"/>
              </a:rPr>
              <a:t> local repo </a:t>
            </a:r>
            <a:r>
              <a:rPr lang="en-US" b="1" i="0" dirty="0" err="1">
                <a:solidFill>
                  <a:srgbClr val="1F2328"/>
                </a:solidFill>
                <a:effectLst/>
                <a:latin typeface="-apple-system"/>
              </a:rPr>
              <a:t>với</a:t>
            </a:r>
            <a:r>
              <a:rPr lang="en-US" b="1" i="0" dirty="0">
                <a:solidFill>
                  <a:srgbClr val="1F2328"/>
                </a:solidFill>
                <a:effectLst/>
                <a:latin typeface="-apple-system"/>
              </a:rPr>
              <a:t> </a:t>
            </a:r>
            <a:r>
              <a:rPr lang="vi-VN" b="1" dirty="0">
                <a:solidFill>
                  <a:srgbClr val="1F2328"/>
                </a:solidFill>
                <a:latin typeface="-apple-system"/>
              </a:rPr>
              <a:t>apt</a:t>
            </a:r>
            <a:r>
              <a:rPr lang="vi-VN" i="0" dirty="0">
                <a:solidFill>
                  <a:srgbClr val="1F2328"/>
                </a:solidFill>
                <a:effectLst/>
                <a:latin typeface="-apple-system"/>
              </a:rPr>
              <a:t>: </a:t>
            </a:r>
          </a:p>
          <a:p>
            <a:pPr marL="0" indent="0">
              <a:buNone/>
            </a:pPr>
            <a:r>
              <a:rPr lang="en-US" b="0" i="0" dirty="0" err="1">
                <a:solidFill>
                  <a:srgbClr val="1F2328"/>
                </a:solidFill>
                <a:effectLst/>
                <a:latin typeface="-apple-system"/>
              </a:rPr>
              <a:t>Cấp</a:t>
            </a:r>
            <a:r>
              <a:rPr lang="en-US" b="0" i="0" dirty="0">
                <a:solidFill>
                  <a:srgbClr val="1F2328"/>
                </a:solidFill>
                <a:effectLst/>
                <a:latin typeface="-apple-system"/>
              </a:rPr>
              <a:t> permission </a:t>
            </a:r>
            <a:r>
              <a:rPr lang="en-US" b="0" i="0" dirty="0" err="1">
                <a:solidFill>
                  <a:srgbClr val="1F2328"/>
                </a:solidFill>
                <a:effectLst/>
                <a:latin typeface="-apple-system"/>
              </a:rPr>
              <a:t>cho</a:t>
            </a:r>
            <a:r>
              <a:rPr lang="en-US" b="0" i="0" dirty="0">
                <a:solidFill>
                  <a:srgbClr val="1F2328"/>
                </a:solidFill>
                <a:effectLst/>
                <a:latin typeface="-apple-system"/>
              </a:rPr>
              <a:t> file </a:t>
            </a:r>
            <a:r>
              <a:rPr lang="en-US" b="0" i="0" dirty="0" err="1">
                <a:solidFill>
                  <a:srgbClr val="1F2328"/>
                </a:solidFill>
                <a:effectLst/>
                <a:latin typeface="-apple-system"/>
              </a:rPr>
              <a:t>vừa</a:t>
            </a:r>
            <a:r>
              <a:rPr lang="en-US" b="0" i="0" dirty="0">
                <a:solidFill>
                  <a:srgbClr val="1F2328"/>
                </a:solidFill>
                <a:effectLst/>
                <a:latin typeface="-apple-system"/>
              </a:rPr>
              <a:t> </a:t>
            </a:r>
            <a:r>
              <a:rPr lang="en-US" b="0" i="0" dirty="0" err="1">
                <a:solidFill>
                  <a:srgbClr val="1F2328"/>
                </a:solidFill>
                <a:effectLst/>
                <a:latin typeface="-apple-system"/>
              </a:rPr>
              <a:t>tạo</a:t>
            </a:r>
            <a:r>
              <a:rPr lang="en-US" b="0" i="0" dirty="0">
                <a:solidFill>
                  <a:srgbClr val="1F2328"/>
                </a:solidFill>
                <a:effectLst/>
                <a:latin typeface="-apple-system"/>
              </a:rPr>
              <a:t>:</a:t>
            </a:r>
            <a:endParaRPr lang="vi-VN" b="0" i="0" dirty="0">
              <a:solidFill>
                <a:srgbClr val="1F2328"/>
              </a:solidFill>
              <a:effectLst/>
              <a:latin typeface="-apple-system"/>
            </a:endParaRPr>
          </a:p>
          <a:p>
            <a:pPr marL="0" indent="0">
              <a:buNone/>
            </a:pPr>
            <a:r>
              <a:rPr lang="vi-VN" i="1" dirty="0">
                <a:solidFill>
                  <a:srgbClr val="1F2328"/>
                </a:solidFill>
                <a:latin typeface="-apple-system"/>
              </a:rPr>
              <a:t>##  sudo chmod u+x /bin/update-mydebs</a:t>
            </a:r>
          </a:p>
          <a:p>
            <a:pPr marL="0" indent="0">
              <a:buNone/>
            </a:pPr>
            <a:r>
              <a:rPr lang="en-US" b="0" i="0" dirty="0" err="1">
                <a:solidFill>
                  <a:srgbClr val="1F2328"/>
                </a:solidFill>
                <a:effectLst/>
                <a:latin typeface="-apple-system"/>
              </a:rPr>
              <a:t>Chạy</a:t>
            </a:r>
            <a:r>
              <a:rPr lang="en-US" b="0" i="0" dirty="0">
                <a:solidFill>
                  <a:srgbClr val="1F2328"/>
                </a:solidFill>
                <a:effectLst/>
                <a:latin typeface="-apple-system"/>
              </a:rPr>
              <a:t> file script:</a:t>
            </a:r>
            <a:endParaRPr lang="vi-VN" b="0" i="1" dirty="0">
              <a:solidFill>
                <a:srgbClr val="1F2328"/>
              </a:solidFill>
              <a:effectLst/>
              <a:latin typeface="-apple-system"/>
            </a:endParaRPr>
          </a:p>
          <a:p>
            <a:pPr marL="0" indent="0">
              <a:buNone/>
            </a:pPr>
            <a:r>
              <a:rPr lang="vi-VN" i="1" dirty="0">
                <a:solidFill>
                  <a:srgbClr val="1F2328"/>
                </a:solidFill>
                <a:latin typeface="-apple-system"/>
              </a:rPr>
              <a:t>##  sudo /bin/update-mydebs</a:t>
            </a:r>
          </a:p>
          <a:p>
            <a:pPr marL="0" indent="0">
              <a:buNone/>
            </a:pPr>
            <a:endParaRPr lang="vi-VN" b="1" i="1" dirty="0">
              <a:solidFill>
                <a:srgbClr val="1F2328"/>
              </a:solidFill>
              <a:effectLst/>
              <a:latin typeface="-apple-system"/>
            </a:endParaRPr>
          </a:p>
        </p:txBody>
      </p:sp>
      <p:pic>
        <p:nvPicPr>
          <p:cNvPr id="9220" name="Picture 4">
            <a:extLst>
              <a:ext uri="{FF2B5EF4-FFF2-40B4-BE49-F238E27FC236}">
                <a16:creationId xmlns:a16="http://schemas.microsoft.com/office/drawing/2014/main" id="{485C3EDB-5F96-AE6E-EE3F-D1764994A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370" y="4914900"/>
            <a:ext cx="7762875"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94293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Package Management</a:t>
            </a:r>
          </a:p>
        </p:txBody>
      </p:sp>
      <p:sp>
        <p:nvSpPr>
          <p:cNvPr id="3" name="Content Placeholder 2"/>
          <p:cNvSpPr>
            <a:spLocks noGrp="1"/>
          </p:cNvSpPr>
          <p:nvPr>
            <p:ph idx="1"/>
          </p:nvPr>
        </p:nvSpPr>
        <p:spPr>
          <a:xfrm>
            <a:off x="838200" y="1690688"/>
            <a:ext cx="10515600" cy="4351338"/>
          </a:xfrm>
        </p:spPr>
        <p:txBody>
          <a:bodyPr>
            <a:normAutofit/>
          </a:bodyPr>
          <a:lstStyle/>
          <a:p>
            <a:pPr marL="0" indent="0">
              <a:buNone/>
            </a:pPr>
            <a:r>
              <a:rPr lang="vi-VN" dirty="0">
                <a:latin typeface="+mj-lt"/>
              </a:rPr>
              <a:t>4. Repo và mirror trong linux: </a:t>
            </a:r>
          </a:p>
          <a:p>
            <a:pPr marL="0" indent="0">
              <a:buNone/>
            </a:pPr>
            <a:r>
              <a:rPr lang="vi-VN" i="0" dirty="0">
                <a:solidFill>
                  <a:srgbClr val="1F2328"/>
                </a:solidFill>
                <a:effectLst/>
                <a:latin typeface="-apple-system"/>
              </a:rPr>
              <a:t>- </a:t>
            </a:r>
            <a:r>
              <a:rPr lang="en-US" b="1" i="0" dirty="0" err="1">
                <a:solidFill>
                  <a:srgbClr val="1F2328"/>
                </a:solidFill>
                <a:effectLst/>
                <a:latin typeface="-apple-system"/>
              </a:rPr>
              <a:t>Tạo</a:t>
            </a:r>
            <a:r>
              <a:rPr lang="en-US" b="1" i="0" dirty="0">
                <a:solidFill>
                  <a:srgbClr val="1F2328"/>
                </a:solidFill>
                <a:effectLst/>
                <a:latin typeface="-apple-system"/>
              </a:rPr>
              <a:t> local repo </a:t>
            </a:r>
            <a:r>
              <a:rPr lang="en-US" b="1" i="0" dirty="0" err="1">
                <a:solidFill>
                  <a:srgbClr val="1F2328"/>
                </a:solidFill>
                <a:effectLst/>
                <a:latin typeface="-apple-system"/>
              </a:rPr>
              <a:t>với</a:t>
            </a:r>
            <a:r>
              <a:rPr lang="en-US" b="1" i="0" dirty="0">
                <a:solidFill>
                  <a:srgbClr val="1F2328"/>
                </a:solidFill>
                <a:effectLst/>
                <a:latin typeface="-apple-system"/>
              </a:rPr>
              <a:t> </a:t>
            </a:r>
            <a:r>
              <a:rPr lang="vi-VN" b="1" dirty="0">
                <a:solidFill>
                  <a:srgbClr val="1F2328"/>
                </a:solidFill>
                <a:latin typeface="-apple-system"/>
              </a:rPr>
              <a:t>apt</a:t>
            </a:r>
            <a:r>
              <a:rPr lang="vi-VN" i="0" dirty="0">
                <a:solidFill>
                  <a:srgbClr val="1F2328"/>
                </a:solidFill>
                <a:effectLst/>
                <a:latin typeface="-apple-system"/>
              </a:rPr>
              <a:t>: </a:t>
            </a:r>
          </a:p>
          <a:p>
            <a:pPr marL="0" indent="0">
              <a:buNone/>
            </a:pPr>
            <a:r>
              <a:rPr lang="en-US" b="0" i="0" dirty="0">
                <a:solidFill>
                  <a:srgbClr val="1F2328"/>
                </a:solidFill>
                <a:effectLst/>
                <a:latin typeface="-apple-system"/>
              </a:rPr>
              <a:t>B6: </a:t>
            </a:r>
            <a:r>
              <a:rPr lang="en-US" b="0" i="0" dirty="0" err="1">
                <a:solidFill>
                  <a:srgbClr val="1F2328"/>
                </a:solidFill>
                <a:effectLst/>
                <a:latin typeface="-apple-system"/>
              </a:rPr>
              <a:t>Cấu</a:t>
            </a:r>
            <a:r>
              <a:rPr lang="en-US" b="0" i="0" dirty="0">
                <a:solidFill>
                  <a:srgbClr val="1F2328"/>
                </a:solidFill>
                <a:effectLst/>
                <a:latin typeface="-apple-system"/>
              </a:rPr>
              <a:t> </a:t>
            </a:r>
            <a:r>
              <a:rPr lang="en-US" b="0" i="0" dirty="0" err="1">
                <a:solidFill>
                  <a:srgbClr val="1F2328"/>
                </a:solidFill>
                <a:effectLst/>
                <a:latin typeface="-apple-system"/>
              </a:rPr>
              <a:t>hình</a:t>
            </a:r>
            <a:r>
              <a:rPr lang="en-US" b="0" i="0" dirty="0">
                <a:solidFill>
                  <a:srgbClr val="1F2328"/>
                </a:solidFill>
                <a:effectLst/>
                <a:latin typeface="-apple-system"/>
              </a:rPr>
              <a:t> Apache </a:t>
            </a:r>
            <a:r>
              <a:rPr lang="en-US" b="0" i="0" dirty="0" err="1">
                <a:solidFill>
                  <a:srgbClr val="1F2328"/>
                </a:solidFill>
                <a:effectLst/>
                <a:latin typeface="-apple-system"/>
              </a:rPr>
              <a:t>phục</a:t>
            </a:r>
            <a:r>
              <a:rPr lang="en-US" b="0" i="0" dirty="0">
                <a:solidFill>
                  <a:srgbClr val="1F2328"/>
                </a:solidFill>
                <a:effectLst/>
                <a:latin typeface="-apple-system"/>
              </a:rPr>
              <a:t> </a:t>
            </a:r>
            <a:r>
              <a:rPr lang="en-US" b="0" i="0" dirty="0" err="1">
                <a:solidFill>
                  <a:srgbClr val="1F2328"/>
                </a:solidFill>
                <a:effectLst/>
                <a:latin typeface="-apple-system"/>
              </a:rPr>
              <a:t>vụ</a:t>
            </a:r>
            <a:r>
              <a:rPr lang="en-US" b="0" i="0" dirty="0">
                <a:solidFill>
                  <a:srgbClr val="1F2328"/>
                </a:solidFill>
                <a:effectLst/>
                <a:latin typeface="-apple-system"/>
              </a:rPr>
              <a:t> repo</a:t>
            </a:r>
            <a:r>
              <a:rPr lang="vi-VN" b="0" i="0" dirty="0">
                <a:solidFill>
                  <a:srgbClr val="1F2328"/>
                </a:solidFill>
                <a:effectLst/>
                <a:latin typeface="-apple-system"/>
              </a:rPr>
              <a:t> và restart lại service apache</a:t>
            </a:r>
            <a:r>
              <a:rPr lang="en-US" b="0" i="0" dirty="0">
                <a:solidFill>
                  <a:srgbClr val="1F2328"/>
                </a:solidFill>
                <a:effectLst/>
                <a:latin typeface="-apple-system"/>
              </a:rPr>
              <a:t>:</a:t>
            </a:r>
            <a:endParaRPr lang="vi-VN" b="0" i="0" dirty="0">
              <a:solidFill>
                <a:srgbClr val="1F2328"/>
              </a:solidFill>
              <a:effectLst/>
              <a:latin typeface="-apple-system"/>
            </a:endParaRPr>
          </a:p>
          <a:p>
            <a:pPr marL="0" indent="0">
              <a:buNone/>
            </a:pPr>
            <a:r>
              <a:rPr lang="vi-VN" i="1" dirty="0">
                <a:solidFill>
                  <a:srgbClr val="1F2328"/>
                </a:solidFill>
                <a:effectLst/>
                <a:latin typeface="-apple-system"/>
              </a:rPr>
              <a:t>## </a:t>
            </a:r>
            <a:r>
              <a:rPr lang="fr-FR" i="1" dirty="0">
                <a:solidFill>
                  <a:srgbClr val="1F2328"/>
                </a:solidFill>
                <a:effectLst/>
                <a:latin typeface="-apple-system"/>
              </a:rPr>
              <a:t> </a:t>
            </a:r>
            <a:r>
              <a:rPr lang="fr-FR" i="1" dirty="0" err="1">
                <a:solidFill>
                  <a:srgbClr val="1F2328"/>
                </a:solidFill>
                <a:effectLst/>
                <a:latin typeface="-apple-system"/>
              </a:rPr>
              <a:t>sudo</a:t>
            </a:r>
            <a:r>
              <a:rPr lang="fr-FR" i="1" dirty="0">
                <a:solidFill>
                  <a:srgbClr val="1F2328"/>
                </a:solidFill>
                <a:effectLst/>
                <a:latin typeface="-apple-system"/>
              </a:rPr>
              <a:t> nano /</a:t>
            </a:r>
            <a:r>
              <a:rPr lang="fr-FR" i="1" dirty="0" err="1">
                <a:solidFill>
                  <a:srgbClr val="1F2328"/>
                </a:solidFill>
                <a:effectLst/>
                <a:latin typeface="-apple-system"/>
              </a:rPr>
              <a:t>etc</a:t>
            </a:r>
            <a:r>
              <a:rPr lang="fr-FR" i="1" dirty="0">
                <a:solidFill>
                  <a:srgbClr val="1F2328"/>
                </a:solidFill>
                <a:effectLst/>
                <a:latin typeface="-apple-system"/>
              </a:rPr>
              <a:t>/apache2/sites-</a:t>
            </a:r>
            <a:r>
              <a:rPr lang="fr-FR" i="1" dirty="0" err="1">
                <a:solidFill>
                  <a:srgbClr val="1F2328"/>
                </a:solidFill>
                <a:effectLst/>
                <a:latin typeface="-apple-system"/>
              </a:rPr>
              <a:t>available</a:t>
            </a:r>
            <a:r>
              <a:rPr lang="fr-FR" i="1" dirty="0">
                <a:solidFill>
                  <a:srgbClr val="1F2328"/>
                </a:solidFill>
                <a:effectLst/>
                <a:latin typeface="-apple-system"/>
              </a:rPr>
              <a:t>/000-default.conf</a:t>
            </a:r>
            <a:endParaRPr lang="vi-VN" i="1" dirty="0">
              <a:solidFill>
                <a:srgbClr val="1F2328"/>
              </a:solidFill>
              <a:effectLst/>
              <a:latin typeface="-apple-system"/>
            </a:endParaRPr>
          </a:p>
          <a:p>
            <a:pPr marL="0" indent="0">
              <a:buNone/>
            </a:pPr>
            <a:endParaRPr lang="vi-VN" i="1" dirty="0">
              <a:solidFill>
                <a:srgbClr val="1F2328"/>
              </a:solidFill>
              <a:effectLst/>
              <a:latin typeface="-apple-system"/>
            </a:endParaRPr>
          </a:p>
        </p:txBody>
      </p:sp>
      <p:pic>
        <p:nvPicPr>
          <p:cNvPr id="5" name="Picture 4">
            <a:extLst>
              <a:ext uri="{FF2B5EF4-FFF2-40B4-BE49-F238E27FC236}">
                <a16:creationId xmlns:a16="http://schemas.microsoft.com/office/drawing/2014/main" id="{AD5690EF-1A6C-C583-0561-251E386CE533}"/>
              </a:ext>
            </a:extLst>
          </p:cNvPr>
          <p:cNvPicPr>
            <a:picLocks noChangeAspect="1"/>
          </p:cNvPicPr>
          <p:nvPr/>
        </p:nvPicPr>
        <p:blipFill>
          <a:blip r:embed="rId3"/>
          <a:stretch>
            <a:fillRect/>
          </a:stretch>
        </p:blipFill>
        <p:spPr>
          <a:xfrm>
            <a:off x="838200" y="3913398"/>
            <a:ext cx="8121070" cy="2094675"/>
          </a:xfrm>
          <a:prstGeom prst="rect">
            <a:avLst/>
          </a:prstGeom>
        </p:spPr>
      </p:pic>
    </p:spTree>
    <p:extLst>
      <p:ext uri="{BB962C8B-B14F-4D97-AF65-F5344CB8AC3E}">
        <p14:creationId xmlns:p14="http://schemas.microsoft.com/office/powerpoint/2010/main" val="7699897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Package Management</a:t>
            </a:r>
          </a:p>
        </p:txBody>
      </p:sp>
      <p:sp>
        <p:nvSpPr>
          <p:cNvPr id="3" name="Content Placeholder 2"/>
          <p:cNvSpPr>
            <a:spLocks noGrp="1"/>
          </p:cNvSpPr>
          <p:nvPr>
            <p:ph idx="1"/>
          </p:nvPr>
        </p:nvSpPr>
        <p:spPr>
          <a:xfrm>
            <a:off x="838200" y="1690688"/>
            <a:ext cx="10515600" cy="4351338"/>
          </a:xfrm>
        </p:spPr>
        <p:txBody>
          <a:bodyPr>
            <a:normAutofit/>
          </a:bodyPr>
          <a:lstStyle/>
          <a:p>
            <a:pPr marL="0" indent="0">
              <a:buNone/>
            </a:pPr>
            <a:r>
              <a:rPr lang="vi-VN" dirty="0">
                <a:latin typeface="+mj-lt"/>
              </a:rPr>
              <a:t>4. Repo và mirror trong linux: </a:t>
            </a:r>
          </a:p>
          <a:p>
            <a:pPr marL="0" indent="0">
              <a:buNone/>
            </a:pPr>
            <a:r>
              <a:rPr lang="vi-VN" i="0" dirty="0">
                <a:solidFill>
                  <a:srgbClr val="1F2328"/>
                </a:solidFill>
                <a:effectLst/>
                <a:latin typeface="-apple-system"/>
              </a:rPr>
              <a:t>- </a:t>
            </a:r>
            <a:r>
              <a:rPr lang="en-US" b="1" i="0" dirty="0" err="1">
                <a:solidFill>
                  <a:srgbClr val="1F2328"/>
                </a:solidFill>
                <a:effectLst/>
                <a:latin typeface="-apple-system"/>
              </a:rPr>
              <a:t>Tạo</a:t>
            </a:r>
            <a:r>
              <a:rPr lang="en-US" b="1" i="0" dirty="0">
                <a:solidFill>
                  <a:srgbClr val="1F2328"/>
                </a:solidFill>
                <a:effectLst/>
                <a:latin typeface="-apple-system"/>
              </a:rPr>
              <a:t> local repo </a:t>
            </a:r>
            <a:r>
              <a:rPr lang="en-US" b="1" i="0" dirty="0" err="1">
                <a:solidFill>
                  <a:srgbClr val="1F2328"/>
                </a:solidFill>
                <a:effectLst/>
                <a:latin typeface="-apple-system"/>
              </a:rPr>
              <a:t>với</a:t>
            </a:r>
            <a:r>
              <a:rPr lang="en-US" b="1" i="0" dirty="0">
                <a:solidFill>
                  <a:srgbClr val="1F2328"/>
                </a:solidFill>
                <a:effectLst/>
                <a:latin typeface="-apple-system"/>
              </a:rPr>
              <a:t> </a:t>
            </a:r>
            <a:r>
              <a:rPr lang="vi-VN" b="1" dirty="0">
                <a:solidFill>
                  <a:srgbClr val="1F2328"/>
                </a:solidFill>
                <a:latin typeface="-apple-system"/>
              </a:rPr>
              <a:t>apt</a:t>
            </a:r>
            <a:r>
              <a:rPr lang="vi-VN" i="0" dirty="0">
                <a:solidFill>
                  <a:srgbClr val="1F2328"/>
                </a:solidFill>
                <a:effectLst/>
                <a:latin typeface="-apple-system"/>
              </a:rPr>
              <a:t>: </a:t>
            </a:r>
          </a:p>
          <a:p>
            <a:pPr marL="0" indent="0">
              <a:buNone/>
            </a:pPr>
            <a:r>
              <a:rPr lang="en-US" b="0" i="0" dirty="0">
                <a:solidFill>
                  <a:srgbClr val="1F2328"/>
                </a:solidFill>
                <a:effectLst/>
                <a:latin typeface="+mj-lt"/>
              </a:rPr>
              <a:t>B6: </a:t>
            </a:r>
            <a:r>
              <a:rPr lang="en-US" b="0" i="0" dirty="0" err="1">
                <a:solidFill>
                  <a:srgbClr val="1F2328"/>
                </a:solidFill>
                <a:effectLst/>
                <a:latin typeface="+mj-lt"/>
              </a:rPr>
              <a:t>Thêm</a:t>
            </a:r>
            <a:r>
              <a:rPr lang="en-US" b="0" i="0" dirty="0">
                <a:solidFill>
                  <a:srgbClr val="1F2328"/>
                </a:solidFill>
                <a:effectLst/>
                <a:latin typeface="+mj-lt"/>
              </a:rPr>
              <a:t> APT repo </a:t>
            </a:r>
            <a:r>
              <a:rPr lang="en-US" b="0" i="0" dirty="0" err="1">
                <a:solidFill>
                  <a:srgbClr val="1F2328"/>
                </a:solidFill>
                <a:effectLst/>
                <a:latin typeface="+mj-lt"/>
              </a:rPr>
              <a:t>vừa</a:t>
            </a:r>
            <a:r>
              <a:rPr lang="en-US" b="0" i="0" dirty="0">
                <a:solidFill>
                  <a:srgbClr val="1F2328"/>
                </a:solidFill>
                <a:effectLst/>
                <a:latin typeface="+mj-lt"/>
              </a:rPr>
              <a:t> </a:t>
            </a:r>
            <a:r>
              <a:rPr lang="en-US" b="0" i="0" dirty="0" err="1">
                <a:solidFill>
                  <a:srgbClr val="1F2328"/>
                </a:solidFill>
                <a:effectLst/>
                <a:latin typeface="+mj-lt"/>
              </a:rPr>
              <a:t>tạo</a:t>
            </a:r>
            <a:r>
              <a:rPr lang="en-US" b="0" i="0" dirty="0">
                <a:solidFill>
                  <a:srgbClr val="1F2328"/>
                </a:solidFill>
                <a:effectLst/>
                <a:latin typeface="+mj-lt"/>
              </a:rPr>
              <a:t> </a:t>
            </a:r>
            <a:r>
              <a:rPr lang="en-US" b="0" i="0" dirty="0" err="1">
                <a:solidFill>
                  <a:srgbClr val="1F2328"/>
                </a:solidFill>
                <a:effectLst/>
                <a:latin typeface="+mj-lt"/>
              </a:rPr>
              <a:t>vào</a:t>
            </a:r>
            <a:r>
              <a:rPr lang="vi-VN" b="0" i="0" dirty="0">
                <a:solidFill>
                  <a:srgbClr val="1F2328"/>
                </a:solidFill>
                <a:effectLst/>
                <a:latin typeface="+mj-lt"/>
              </a:rPr>
              <a:t> /etc/apt/source.list: </a:t>
            </a:r>
          </a:p>
          <a:p>
            <a:pPr marL="0" indent="0">
              <a:buNone/>
            </a:pPr>
            <a:endParaRPr lang="vi-VN" i="1" dirty="0">
              <a:solidFill>
                <a:srgbClr val="1F2328"/>
              </a:solidFill>
              <a:effectLst/>
              <a:latin typeface="-apple-system"/>
            </a:endParaRPr>
          </a:p>
        </p:txBody>
      </p:sp>
      <p:pic>
        <p:nvPicPr>
          <p:cNvPr id="6" name="Picture 5">
            <a:extLst>
              <a:ext uri="{FF2B5EF4-FFF2-40B4-BE49-F238E27FC236}">
                <a16:creationId xmlns:a16="http://schemas.microsoft.com/office/drawing/2014/main" id="{93989B63-59CC-971D-617E-544ACA8D18E7}"/>
              </a:ext>
            </a:extLst>
          </p:cNvPr>
          <p:cNvPicPr>
            <a:picLocks noChangeAspect="1"/>
          </p:cNvPicPr>
          <p:nvPr/>
        </p:nvPicPr>
        <p:blipFill>
          <a:blip r:embed="rId3"/>
          <a:stretch>
            <a:fillRect/>
          </a:stretch>
        </p:blipFill>
        <p:spPr>
          <a:xfrm>
            <a:off x="911659" y="3321430"/>
            <a:ext cx="11000918" cy="926105"/>
          </a:xfrm>
          <a:prstGeom prst="rect">
            <a:avLst/>
          </a:prstGeom>
        </p:spPr>
      </p:pic>
      <p:sp>
        <p:nvSpPr>
          <p:cNvPr id="7" name="TextBox 6">
            <a:extLst>
              <a:ext uri="{FF2B5EF4-FFF2-40B4-BE49-F238E27FC236}">
                <a16:creationId xmlns:a16="http://schemas.microsoft.com/office/drawing/2014/main" id="{C2BC322F-65D6-0BAE-F7B1-DB0B53908424}"/>
              </a:ext>
            </a:extLst>
          </p:cNvPr>
          <p:cNvSpPr txBox="1"/>
          <p:nvPr/>
        </p:nvSpPr>
        <p:spPr>
          <a:xfrm>
            <a:off x="838200" y="4618991"/>
            <a:ext cx="10739567" cy="1384995"/>
          </a:xfrm>
          <a:prstGeom prst="rect">
            <a:avLst/>
          </a:prstGeom>
          <a:noFill/>
        </p:spPr>
        <p:txBody>
          <a:bodyPr wrap="square" rtlCol="0">
            <a:spAutoFit/>
          </a:bodyPr>
          <a:lstStyle/>
          <a:p>
            <a:r>
              <a:rPr lang="vi-VN" sz="2800" dirty="0"/>
              <a:t>B7: Thực hiện update các package:</a:t>
            </a:r>
          </a:p>
          <a:p>
            <a:endParaRPr lang="vi-VN" sz="2800" dirty="0"/>
          </a:p>
          <a:p>
            <a:r>
              <a:rPr lang="vi-VN" sz="2800" i="1" dirty="0"/>
              <a:t>## sudo apt update</a:t>
            </a:r>
            <a:endParaRPr lang="en-US" sz="2800" i="1" dirty="0"/>
          </a:p>
        </p:txBody>
      </p:sp>
    </p:spTree>
    <p:extLst>
      <p:ext uri="{BB962C8B-B14F-4D97-AF65-F5344CB8AC3E}">
        <p14:creationId xmlns:p14="http://schemas.microsoft.com/office/powerpoint/2010/main" val="23993197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5DEAAF8D-8E4B-9A06-7CC5-B08C68FA4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018" y="315360"/>
            <a:ext cx="10475964" cy="6227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031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Package Management</a:t>
            </a:r>
          </a:p>
        </p:txBody>
      </p:sp>
      <p:sp>
        <p:nvSpPr>
          <p:cNvPr id="3" name="Content Placeholder 2"/>
          <p:cNvSpPr>
            <a:spLocks noGrp="1"/>
          </p:cNvSpPr>
          <p:nvPr>
            <p:ph idx="1"/>
          </p:nvPr>
        </p:nvSpPr>
        <p:spPr>
          <a:xfrm>
            <a:off x="838200" y="1690688"/>
            <a:ext cx="10515600" cy="4351338"/>
          </a:xfrm>
        </p:spPr>
        <p:txBody>
          <a:bodyPr>
            <a:normAutofit/>
          </a:bodyPr>
          <a:lstStyle/>
          <a:p>
            <a:pPr marL="0" indent="0">
              <a:buNone/>
            </a:pPr>
            <a:r>
              <a:rPr lang="vi-VN" dirty="0">
                <a:latin typeface="+mj-lt"/>
              </a:rPr>
              <a:t>4. Repo và mirror trong linux: </a:t>
            </a:r>
          </a:p>
          <a:p>
            <a:pPr marL="0" indent="0">
              <a:buNone/>
            </a:pPr>
            <a:r>
              <a:rPr lang="vi-VN" i="0" dirty="0">
                <a:solidFill>
                  <a:srgbClr val="1F2328"/>
                </a:solidFill>
                <a:effectLst/>
                <a:latin typeface="-apple-system"/>
              </a:rPr>
              <a:t>- </a:t>
            </a:r>
            <a:r>
              <a:rPr lang="en-US" b="1" i="0" dirty="0" err="1">
                <a:solidFill>
                  <a:srgbClr val="1F2328"/>
                </a:solidFill>
                <a:effectLst/>
                <a:latin typeface="-apple-system"/>
              </a:rPr>
              <a:t>Tạo</a:t>
            </a:r>
            <a:r>
              <a:rPr lang="en-US" b="1" i="0" dirty="0">
                <a:solidFill>
                  <a:srgbClr val="1F2328"/>
                </a:solidFill>
                <a:effectLst/>
                <a:latin typeface="-apple-system"/>
              </a:rPr>
              <a:t> local repo </a:t>
            </a:r>
            <a:r>
              <a:rPr lang="en-US" b="1" i="0" dirty="0" err="1">
                <a:solidFill>
                  <a:srgbClr val="1F2328"/>
                </a:solidFill>
                <a:effectLst/>
                <a:latin typeface="-apple-system"/>
              </a:rPr>
              <a:t>với</a:t>
            </a:r>
            <a:r>
              <a:rPr lang="en-US" b="1" i="0" dirty="0">
                <a:solidFill>
                  <a:srgbClr val="1F2328"/>
                </a:solidFill>
                <a:effectLst/>
                <a:latin typeface="-apple-system"/>
              </a:rPr>
              <a:t> </a:t>
            </a:r>
            <a:r>
              <a:rPr lang="vi-VN" b="1" dirty="0">
                <a:solidFill>
                  <a:srgbClr val="1F2328"/>
                </a:solidFill>
                <a:latin typeface="-apple-system"/>
              </a:rPr>
              <a:t>apt</a:t>
            </a:r>
            <a:r>
              <a:rPr lang="vi-VN" i="0" dirty="0">
                <a:solidFill>
                  <a:srgbClr val="1F2328"/>
                </a:solidFill>
                <a:effectLst/>
                <a:latin typeface="-apple-system"/>
              </a:rPr>
              <a:t>: </a:t>
            </a:r>
          </a:p>
          <a:p>
            <a:pPr marL="0" indent="0">
              <a:buNone/>
            </a:pPr>
            <a:r>
              <a:rPr lang="vi-VN" b="0" i="0" dirty="0">
                <a:solidFill>
                  <a:srgbClr val="1F2328"/>
                </a:solidFill>
                <a:effectLst/>
                <a:latin typeface="+mj-lt"/>
              </a:rPr>
              <a:t>B8: Thực hiện cài đặt jfsutils có trong repo vừa tạo: </a:t>
            </a:r>
          </a:p>
          <a:p>
            <a:pPr marL="0" indent="0">
              <a:buNone/>
            </a:pPr>
            <a:r>
              <a:rPr lang="vi-VN" i="1" dirty="0">
                <a:solidFill>
                  <a:srgbClr val="1F2328"/>
                </a:solidFill>
                <a:latin typeface="+mj-lt"/>
              </a:rPr>
              <a:t>##  sudo apt install jfsutils </a:t>
            </a:r>
            <a:endParaRPr lang="vi-VN" b="0" i="1" dirty="0">
              <a:solidFill>
                <a:srgbClr val="1F2328"/>
              </a:solidFill>
              <a:effectLst/>
              <a:latin typeface="+mj-lt"/>
            </a:endParaRPr>
          </a:p>
          <a:p>
            <a:pPr marL="0" indent="0">
              <a:buNone/>
            </a:pPr>
            <a:endParaRPr lang="vi-VN" i="1" dirty="0">
              <a:solidFill>
                <a:srgbClr val="1F2328"/>
              </a:solidFill>
              <a:effectLst/>
              <a:latin typeface="-apple-system"/>
            </a:endParaRPr>
          </a:p>
        </p:txBody>
      </p:sp>
      <p:pic>
        <p:nvPicPr>
          <p:cNvPr id="5" name="Picture 4">
            <a:extLst>
              <a:ext uri="{FF2B5EF4-FFF2-40B4-BE49-F238E27FC236}">
                <a16:creationId xmlns:a16="http://schemas.microsoft.com/office/drawing/2014/main" id="{FC504205-DD83-D675-B5DA-67BA5935501F}"/>
              </a:ext>
            </a:extLst>
          </p:cNvPr>
          <p:cNvPicPr>
            <a:picLocks noChangeAspect="1"/>
          </p:cNvPicPr>
          <p:nvPr/>
        </p:nvPicPr>
        <p:blipFill>
          <a:blip r:embed="rId3"/>
          <a:stretch>
            <a:fillRect/>
          </a:stretch>
        </p:blipFill>
        <p:spPr>
          <a:xfrm>
            <a:off x="838200" y="4073106"/>
            <a:ext cx="11300294" cy="951178"/>
          </a:xfrm>
          <a:prstGeom prst="rect">
            <a:avLst/>
          </a:prstGeom>
        </p:spPr>
      </p:pic>
    </p:spTree>
    <p:extLst>
      <p:ext uri="{BB962C8B-B14F-4D97-AF65-F5344CB8AC3E}">
        <p14:creationId xmlns:p14="http://schemas.microsoft.com/office/powerpoint/2010/main" val="367440565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Package Management</a:t>
            </a:r>
          </a:p>
        </p:txBody>
      </p:sp>
      <p:sp>
        <p:nvSpPr>
          <p:cNvPr id="3" name="Content Placeholder 2"/>
          <p:cNvSpPr>
            <a:spLocks noGrp="1"/>
          </p:cNvSpPr>
          <p:nvPr>
            <p:ph idx="1"/>
          </p:nvPr>
        </p:nvSpPr>
        <p:spPr>
          <a:xfrm>
            <a:off x="838200" y="1690688"/>
            <a:ext cx="10515600" cy="4351338"/>
          </a:xfrm>
        </p:spPr>
        <p:txBody>
          <a:bodyPr>
            <a:normAutofit/>
          </a:bodyPr>
          <a:lstStyle/>
          <a:p>
            <a:pPr marL="0" indent="0">
              <a:buNone/>
            </a:pPr>
            <a:r>
              <a:rPr lang="vi-VN" dirty="0">
                <a:latin typeface="+mj-lt"/>
              </a:rPr>
              <a:t>4. Repo và mirror trong linux: </a:t>
            </a:r>
          </a:p>
          <a:p>
            <a:pPr marL="0" indent="0">
              <a:buNone/>
            </a:pPr>
            <a:r>
              <a:rPr lang="vi-VN" i="0" dirty="0">
                <a:solidFill>
                  <a:srgbClr val="1F2328"/>
                </a:solidFill>
                <a:effectLst/>
                <a:latin typeface="-apple-system"/>
              </a:rPr>
              <a:t>- </a:t>
            </a:r>
            <a:r>
              <a:rPr lang="en-US" b="1" i="0" dirty="0" err="1">
                <a:solidFill>
                  <a:srgbClr val="1F2328"/>
                </a:solidFill>
                <a:effectLst/>
                <a:latin typeface="-apple-system"/>
              </a:rPr>
              <a:t>Tạo</a:t>
            </a:r>
            <a:r>
              <a:rPr lang="en-US" b="1" i="0" dirty="0">
                <a:solidFill>
                  <a:srgbClr val="1F2328"/>
                </a:solidFill>
                <a:effectLst/>
                <a:latin typeface="-apple-system"/>
              </a:rPr>
              <a:t> </a:t>
            </a:r>
            <a:r>
              <a:rPr lang="vi-VN" b="1" dirty="0">
                <a:solidFill>
                  <a:srgbClr val="1F2328"/>
                </a:solidFill>
                <a:latin typeface="-apple-system"/>
              </a:rPr>
              <a:t>mirror</a:t>
            </a:r>
            <a:r>
              <a:rPr lang="en-US" b="1" i="0" dirty="0">
                <a:solidFill>
                  <a:srgbClr val="1F2328"/>
                </a:solidFill>
                <a:effectLst/>
                <a:latin typeface="-apple-system"/>
              </a:rPr>
              <a:t> </a:t>
            </a:r>
            <a:r>
              <a:rPr lang="en-US" b="1" i="0" dirty="0" err="1">
                <a:solidFill>
                  <a:srgbClr val="1F2328"/>
                </a:solidFill>
                <a:effectLst/>
                <a:latin typeface="-apple-system"/>
              </a:rPr>
              <a:t>với</a:t>
            </a:r>
            <a:r>
              <a:rPr lang="en-US" b="1" i="0" dirty="0">
                <a:solidFill>
                  <a:srgbClr val="1F2328"/>
                </a:solidFill>
                <a:effectLst/>
                <a:latin typeface="-apple-system"/>
              </a:rPr>
              <a:t> </a:t>
            </a:r>
            <a:r>
              <a:rPr lang="vi-VN" b="1" dirty="0">
                <a:solidFill>
                  <a:srgbClr val="1F2328"/>
                </a:solidFill>
                <a:latin typeface="-apple-system"/>
              </a:rPr>
              <a:t>apt</a:t>
            </a:r>
            <a:r>
              <a:rPr lang="vi-VN" i="0" dirty="0">
                <a:solidFill>
                  <a:srgbClr val="1F2328"/>
                </a:solidFill>
                <a:effectLst/>
                <a:latin typeface="-apple-system"/>
              </a:rPr>
              <a:t>: </a:t>
            </a:r>
          </a:p>
          <a:p>
            <a:pPr marL="0" indent="0">
              <a:buNone/>
            </a:pPr>
            <a:r>
              <a:rPr lang="vi-VN" dirty="0">
                <a:solidFill>
                  <a:srgbClr val="1F2328"/>
                </a:solidFill>
                <a:effectLst/>
                <a:latin typeface="-apple-system"/>
              </a:rPr>
              <a:t>B1:</a:t>
            </a:r>
            <a:r>
              <a:rPr lang="en-US" b="0" i="0" dirty="0" err="1">
                <a:solidFill>
                  <a:srgbClr val="1F2328"/>
                </a:solidFill>
                <a:effectLst/>
                <a:latin typeface="-apple-system"/>
              </a:rPr>
              <a:t>Cài</a:t>
            </a:r>
            <a:r>
              <a:rPr lang="en-US" b="0" i="0" dirty="0">
                <a:solidFill>
                  <a:srgbClr val="1F2328"/>
                </a:solidFill>
                <a:effectLst/>
                <a:latin typeface="-apple-system"/>
              </a:rPr>
              <a:t> </a:t>
            </a:r>
            <a:r>
              <a:rPr lang="en-US" b="0" i="0" dirty="0" err="1">
                <a:solidFill>
                  <a:srgbClr val="1F2328"/>
                </a:solidFill>
                <a:effectLst/>
                <a:latin typeface="-apple-system"/>
              </a:rPr>
              <a:t>đặt</a:t>
            </a:r>
            <a:r>
              <a:rPr lang="en-US" b="0" i="0" dirty="0">
                <a:solidFill>
                  <a:srgbClr val="1F2328"/>
                </a:solidFill>
                <a:effectLst/>
                <a:latin typeface="-apple-system"/>
              </a:rPr>
              <a:t> package apt-mirror:</a:t>
            </a:r>
            <a:r>
              <a:rPr lang="vi-VN" b="0" i="0" dirty="0">
                <a:solidFill>
                  <a:srgbClr val="1F2328"/>
                </a:solidFill>
                <a:effectLst/>
                <a:latin typeface="-apple-system"/>
              </a:rPr>
              <a:t> </a:t>
            </a:r>
          </a:p>
          <a:p>
            <a:pPr marL="0" indent="0">
              <a:buNone/>
            </a:pPr>
            <a:r>
              <a:rPr lang="vi-VN" dirty="0">
                <a:solidFill>
                  <a:srgbClr val="1F2328"/>
                </a:solidFill>
                <a:latin typeface="-apple-system"/>
              </a:rPr>
              <a:t>## </a:t>
            </a:r>
            <a:r>
              <a:rPr lang="vi-VN" i="1" dirty="0">
                <a:solidFill>
                  <a:srgbClr val="1F2328"/>
                </a:solidFill>
                <a:latin typeface="-apple-system"/>
              </a:rPr>
              <a:t>sudo apt install apt-mirror</a:t>
            </a:r>
          </a:p>
          <a:p>
            <a:pPr marL="0" indent="0">
              <a:buNone/>
            </a:pPr>
            <a:r>
              <a:rPr lang="vi-VN" dirty="0">
                <a:solidFill>
                  <a:srgbClr val="1F2328"/>
                </a:solidFill>
                <a:effectLst/>
                <a:latin typeface="-apple-system"/>
              </a:rPr>
              <a:t>B2:</a:t>
            </a:r>
            <a:r>
              <a:rPr lang="en-US" b="0" i="0" dirty="0" err="1">
                <a:solidFill>
                  <a:srgbClr val="1F2328"/>
                </a:solidFill>
                <a:effectLst/>
                <a:latin typeface="-apple-system"/>
              </a:rPr>
              <a:t>Thêm</a:t>
            </a:r>
            <a:r>
              <a:rPr lang="en-US" b="0" i="0" dirty="0">
                <a:solidFill>
                  <a:srgbClr val="1F2328"/>
                </a:solidFill>
                <a:effectLst/>
                <a:latin typeface="-apple-system"/>
              </a:rPr>
              <a:t> </a:t>
            </a:r>
            <a:r>
              <a:rPr lang="en-US" b="0" i="0" dirty="0" err="1">
                <a:solidFill>
                  <a:srgbClr val="1F2328"/>
                </a:solidFill>
                <a:effectLst/>
                <a:latin typeface="-apple-system"/>
              </a:rPr>
              <a:t>url</a:t>
            </a:r>
            <a:r>
              <a:rPr lang="en-US" b="0" i="0" dirty="0">
                <a:solidFill>
                  <a:srgbClr val="1F2328"/>
                </a:solidFill>
                <a:effectLst/>
                <a:latin typeface="-apple-system"/>
              </a:rPr>
              <a:t> </a:t>
            </a:r>
            <a:r>
              <a:rPr lang="en-US" b="0" i="0" dirty="0" err="1">
                <a:solidFill>
                  <a:srgbClr val="1F2328"/>
                </a:solidFill>
                <a:effectLst/>
                <a:latin typeface="-apple-system"/>
              </a:rPr>
              <a:t>của</a:t>
            </a:r>
            <a:r>
              <a:rPr lang="en-US" b="0" i="0" dirty="0">
                <a:solidFill>
                  <a:srgbClr val="1F2328"/>
                </a:solidFill>
                <a:effectLst/>
                <a:latin typeface="-apple-system"/>
              </a:rPr>
              <a:t> local repo </a:t>
            </a:r>
            <a:r>
              <a:rPr lang="en-US" b="0" i="0" dirty="0" err="1">
                <a:solidFill>
                  <a:srgbClr val="1F2328"/>
                </a:solidFill>
                <a:effectLst/>
                <a:latin typeface="-apple-system"/>
              </a:rPr>
              <a:t>vừa</a:t>
            </a:r>
            <a:r>
              <a:rPr lang="en-US" b="0" i="0" dirty="0">
                <a:solidFill>
                  <a:srgbClr val="1F2328"/>
                </a:solidFill>
                <a:effectLst/>
                <a:latin typeface="-apple-system"/>
              </a:rPr>
              <a:t> </a:t>
            </a:r>
            <a:r>
              <a:rPr lang="en-US" b="0" i="0" dirty="0" err="1">
                <a:solidFill>
                  <a:srgbClr val="1F2328"/>
                </a:solidFill>
                <a:effectLst/>
                <a:latin typeface="-apple-system"/>
              </a:rPr>
              <a:t>tạo</a:t>
            </a:r>
            <a:r>
              <a:rPr lang="en-US" b="0" i="0" dirty="0">
                <a:solidFill>
                  <a:srgbClr val="1F2328"/>
                </a:solidFill>
                <a:effectLst/>
                <a:latin typeface="-apple-system"/>
              </a:rPr>
              <a:t> ở </a:t>
            </a:r>
            <a:r>
              <a:rPr lang="en-US" b="0" i="0" dirty="0" err="1">
                <a:solidFill>
                  <a:srgbClr val="1F2328"/>
                </a:solidFill>
                <a:effectLst/>
                <a:latin typeface="-apple-system"/>
              </a:rPr>
              <a:t>trên</a:t>
            </a:r>
            <a:r>
              <a:rPr lang="en-US" b="0" i="0" dirty="0">
                <a:solidFill>
                  <a:srgbClr val="1F2328"/>
                </a:solidFill>
                <a:effectLst/>
                <a:latin typeface="-apple-system"/>
              </a:rPr>
              <a:t> </a:t>
            </a:r>
            <a:r>
              <a:rPr lang="en-US" b="0" i="0" dirty="0" err="1">
                <a:solidFill>
                  <a:srgbClr val="1F2328"/>
                </a:solidFill>
                <a:effectLst/>
                <a:latin typeface="-apple-system"/>
              </a:rPr>
              <a:t>vào</a:t>
            </a:r>
            <a:r>
              <a:rPr lang="en-US" b="0" i="0" dirty="0">
                <a:solidFill>
                  <a:srgbClr val="1F2328"/>
                </a:solidFill>
                <a:effectLst/>
                <a:latin typeface="-apple-system"/>
              </a:rPr>
              <a:t> file</a:t>
            </a:r>
            <a:r>
              <a:rPr lang="vi-VN" b="0" i="0" dirty="0">
                <a:solidFill>
                  <a:srgbClr val="1F2328"/>
                </a:solidFill>
                <a:effectLst/>
                <a:latin typeface="-apple-system"/>
              </a:rPr>
              <a:t> </a:t>
            </a:r>
            <a:r>
              <a:rPr lang="vi-VN" b="0" i="1" dirty="0">
                <a:solidFill>
                  <a:srgbClr val="1F2328"/>
                </a:solidFill>
                <a:effectLst/>
                <a:latin typeface="-apple-system"/>
              </a:rPr>
              <a:t>/etc/apt/mirror.list</a:t>
            </a:r>
          </a:p>
          <a:p>
            <a:pPr marL="0" indent="0">
              <a:buNone/>
            </a:pPr>
            <a:endParaRPr lang="vi-VN" b="0" i="1" dirty="0">
              <a:solidFill>
                <a:srgbClr val="1F2328"/>
              </a:solidFill>
              <a:effectLst/>
              <a:latin typeface="-apple-system"/>
            </a:endParaRPr>
          </a:p>
        </p:txBody>
      </p:sp>
    </p:spTree>
    <p:extLst>
      <p:ext uri="{BB962C8B-B14F-4D97-AF65-F5344CB8AC3E}">
        <p14:creationId xmlns:p14="http://schemas.microsoft.com/office/powerpoint/2010/main" val="27958764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66818EC-0801-3D38-05AC-8D32DEA7D22A}"/>
              </a:ext>
            </a:extLst>
          </p:cNvPr>
          <p:cNvPicPr>
            <a:picLocks noChangeAspect="1"/>
          </p:cNvPicPr>
          <p:nvPr/>
        </p:nvPicPr>
        <p:blipFill>
          <a:blip r:embed="rId2"/>
          <a:stretch>
            <a:fillRect/>
          </a:stretch>
        </p:blipFill>
        <p:spPr>
          <a:xfrm>
            <a:off x="522665" y="990707"/>
            <a:ext cx="11146669" cy="4876585"/>
          </a:xfrm>
          <a:prstGeom prst="rect">
            <a:avLst/>
          </a:prstGeom>
        </p:spPr>
      </p:pic>
    </p:spTree>
    <p:extLst>
      <p:ext uri="{BB962C8B-B14F-4D97-AF65-F5344CB8AC3E}">
        <p14:creationId xmlns:p14="http://schemas.microsoft.com/office/powerpoint/2010/main" val="33238631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Package Management</a:t>
            </a:r>
          </a:p>
        </p:txBody>
      </p:sp>
      <p:sp>
        <p:nvSpPr>
          <p:cNvPr id="3" name="Content Placeholder 2"/>
          <p:cNvSpPr>
            <a:spLocks noGrp="1"/>
          </p:cNvSpPr>
          <p:nvPr>
            <p:ph idx="1"/>
          </p:nvPr>
        </p:nvSpPr>
        <p:spPr>
          <a:xfrm>
            <a:off x="838200" y="1690688"/>
            <a:ext cx="10515600" cy="4351338"/>
          </a:xfrm>
        </p:spPr>
        <p:txBody>
          <a:bodyPr>
            <a:normAutofit/>
          </a:bodyPr>
          <a:lstStyle/>
          <a:p>
            <a:pPr marL="0" indent="0">
              <a:buNone/>
            </a:pPr>
            <a:r>
              <a:rPr lang="vi-VN" dirty="0">
                <a:latin typeface="+mj-lt"/>
              </a:rPr>
              <a:t>4. Repo và mirror trong linux: </a:t>
            </a:r>
          </a:p>
          <a:p>
            <a:pPr marL="0" indent="0">
              <a:buNone/>
            </a:pPr>
            <a:r>
              <a:rPr lang="vi-VN" i="0" dirty="0">
                <a:solidFill>
                  <a:srgbClr val="1F2328"/>
                </a:solidFill>
                <a:effectLst/>
                <a:latin typeface="-apple-system"/>
              </a:rPr>
              <a:t>- </a:t>
            </a:r>
            <a:r>
              <a:rPr lang="en-US" b="1" i="0" dirty="0" err="1">
                <a:solidFill>
                  <a:srgbClr val="1F2328"/>
                </a:solidFill>
                <a:effectLst/>
                <a:latin typeface="-apple-system"/>
              </a:rPr>
              <a:t>Tạo</a:t>
            </a:r>
            <a:r>
              <a:rPr lang="en-US" b="1" i="0" dirty="0">
                <a:solidFill>
                  <a:srgbClr val="1F2328"/>
                </a:solidFill>
                <a:effectLst/>
                <a:latin typeface="-apple-system"/>
              </a:rPr>
              <a:t> </a:t>
            </a:r>
            <a:r>
              <a:rPr lang="vi-VN" b="1" dirty="0">
                <a:solidFill>
                  <a:srgbClr val="1F2328"/>
                </a:solidFill>
                <a:latin typeface="-apple-system"/>
              </a:rPr>
              <a:t>mirror</a:t>
            </a:r>
            <a:r>
              <a:rPr lang="en-US" b="1" i="0" dirty="0">
                <a:solidFill>
                  <a:srgbClr val="1F2328"/>
                </a:solidFill>
                <a:effectLst/>
                <a:latin typeface="-apple-system"/>
              </a:rPr>
              <a:t> </a:t>
            </a:r>
            <a:r>
              <a:rPr lang="en-US" b="1" i="0" dirty="0" err="1">
                <a:solidFill>
                  <a:srgbClr val="1F2328"/>
                </a:solidFill>
                <a:effectLst/>
                <a:latin typeface="-apple-system"/>
              </a:rPr>
              <a:t>với</a:t>
            </a:r>
            <a:r>
              <a:rPr lang="en-US" b="1" i="0" dirty="0">
                <a:solidFill>
                  <a:srgbClr val="1F2328"/>
                </a:solidFill>
                <a:effectLst/>
                <a:latin typeface="-apple-system"/>
              </a:rPr>
              <a:t> </a:t>
            </a:r>
            <a:r>
              <a:rPr lang="vi-VN" b="1" dirty="0">
                <a:solidFill>
                  <a:srgbClr val="1F2328"/>
                </a:solidFill>
                <a:latin typeface="-apple-system"/>
              </a:rPr>
              <a:t>apt</a:t>
            </a:r>
            <a:r>
              <a:rPr lang="vi-VN" i="0" dirty="0">
                <a:solidFill>
                  <a:srgbClr val="1F2328"/>
                </a:solidFill>
                <a:effectLst/>
                <a:latin typeface="-apple-system"/>
              </a:rPr>
              <a:t>: </a:t>
            </a:r>
          </a:p>
          <a:p>
            <a:pPr marL="0" indent="0">
              <a:buNone/>
            </a:pPr>
            <a:r>
              <a:rPr lang="vi-VN" b="0" i="0" dirty="0">
                <a:solidFill>
                  <a:srgbClr val="1F2328"/>
                </a:solidFill>
                <a:effectLst/>
                <a:latin typeface="-apple-system"/>
              </a:rPr>
              <a:t>B3: </a:t>
            </a:r>
            <a:r>
              <a:rPr lang="en-US" b="0" i="0" dirty="0" err="1">
                <a:solidFill>
                  <a:srgbClr val="1F2328"/>
                </a:solidFill>
                <a:effectLst/>
                <a:latin typeface="-apple-system"/>
              </a:rPr>
              <a:t>Chạy</a:t>
            </a:r>
            <a:r>
              <a:rPr lang="en-US" b="0" i="0" dirty="0">
                <a:solidFill>
                  <a:srgbClr val="1F2328"/>
                </a:solidFill>
                <a:effectLst/>
                <a:latin typeface="-apple-system"/>
              </a:rPr>
              <a:t> apt-mirror </a:t>
            </a:r>
            <a:r>
              <a:rPr lang="en-US" b="0" i="0" dirty="0" err="1">
                <a:solidFill>
                  <a:srgbClr val="1F2328"/>
                </a:solidFill>
                <a:effectLst/>
                <a:latin typeface="-apple-system"/>
              </a:rPr>
              <a:t>để</a:t>
            </a:r>
            <a:r>
              <a:rPr lang="en-US" b="0" i="0" dirty="0">
                <a:solidFill>
                  <a:srgbClr val="1F2328"/>
                </a:solidFill>
                <a:effectLst/>
                <a:latin typeface="-apple-system"/>
              </a:rPr>
              <a:t> download </a:t>
            </a:r>
            <a:r>
              <a:rPr lang="en-US" b="0" i="0" dirty="0" err="1">
                <a:solidFill>
                  <a:srgbClr val="1F2328"/>
                </a:solidFill>
                <a:effectLst/>
                <a:latin typeface="-apple-system"/>
              </a:rPr>
              <a:t>các</a:t>
            </a:r>
            <a:r>
              <a:rPr lang="en-US" b="0" i="0" dirty="0">
                <a:solidFill>
                  <a:srgbClr val="1F2328"/>
                </a:solidFill>
                <a:effectLst/>
                <a:latin typeface="-apple-system"/>
              </a:rPr>
              <a:t> package:</a:t>
            </a:r>
            <a:endParaRPr lang="vi-VN" b="0" i="0" dirty="0">
              <a:solidFill>
                <a:srgbClr val="1F2328"/>
              </a:solidFill>
              <a:effectLst/>
              <a:latin typeface="-apple-system"/>
            </a:endParaRPr>
          </a:p>
          <a:p>
            <a:pPr marL="0" indent="0">
              <a:buNone/>
            </a:pPr>
            <a:r>
              <a:rPr lang="vi-VN" dirty="0">
                <a:solidFill>
                  <a:srgbClr val="1F2328"/>
                </a:solidFill>
                <a:latin typeface="-apple-system"/>
              </a:rPr>
              <a:t>## </a:t>
            </a:r>
            <a:r>
              <a:rPr lang="vi-VN" i="1" dirty="0">
                <a:solidFill>
                  <a:srgbClr val="1F2328"/>
                </a:solidFill>
                <a:latin typeface="-apple-system"/>
              </a:rPr>
              <a:t>sudo apt-mirror</a:t>
            </a:r>
          </a:p>
          <a:p>
            <a:pPr marL="0" indent="0">
              <a:buNone/>
            </a:pPr>
            <a:endParaRPr lang="vi-VN" b="0" i="1" dirty="0">
              <a:solidFill>
                <a:srgbClr val="1F2328"/>
              </a:solidFill>
              <a:effectLst/>
              <a:latin typeface="-apple-system"/>
            </a:endParaRPr>
          </a:p>
        </p:txBody>
      </p:sp>
      <p:pic>
        <p:nvPicPr>
          <p:cNvPr id="5" name="Picture 4">
            <a:extLst>
              <a:ext uri="{FF2B5EF4-FFF2-40B4-BE49-F238E27FC236}">
                <a16:creationId xmlns:a16="http://schemas.microsoft.com/office/drawing/2014/main" id="{30191136-7070-B113-B44B-A1E0FF13B334}"/>
              </a:ext>
            </a:extLst>
          </p:cNvPr>
          <p:cNvPicPr>
            <a:picLocks noChangeAspect="1"/>
          </p:cNvPicPr>
          <p:nvPr/>
        </p:nvPicPr>
        <p:blipFill>
          <a:blip r:embed="rId3"/>
          <a:stretch>
            <a:fillRect/>
          </a:stretch>
        </p:blipFill>
        <p:spPr>
          <a:xfrm>
            <a:off x="4146978" y="3482574"/>
            <a:ext cx="7622236" cy="3010301"/>
          </a:xfrm>
          <a:prstGeom prst="rect">
            <a:avLst/>
          </a:prstGeom>
        </p:spPr>
      </p:pic>
    </p:spTree>
    <p:extLst>
      <p:ext uri="{BB962C8B-B14F-4D97-AF65-F5344CB8AC3E}">
        <p14:creationId xmlns:p14="http://schemas.microsoft.com/office/powerpoint/2010/main" val="2596201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mn-lt"/>
              </a:rPr>
              <a:t>I. File system configuration</a:t>
            </a:r>
            <a:endParaRPr lang="en-US" dirty="0">
              <a:latin typeface="+mn-lt"/>
            </a:endParaRPr>
          </a:p>
        </p:txBody>
      </p:sp>
      <p:sp>
        <p:nvSpPr>
          <p:cNvPr id="3" name="Content Placeholder 2"/>
          <p:cNvSpPr>
            <a:spLocks noGrp="1"/>
          </p:cNvSpPr>
          <p:nvPr>
            <p:ph idx="1"/>
          </p:nvPr>
        </p:nvSpPr>
        <p:spPr>
          <a:xfrm>
            <a:off x="838199" y="1643474"/>
            <a:ext cx="10601326" cy="4890676"/>
          </a:xfrm>
        </p:spPr>
        <p:txBody>
          <a:bodyPr>
            <a:normAutofit/>
          </a:bodyPr>
          <a:lstStyle/>
          <a:p>
            <a:pPr marL="0" indent="0">
              <a:buNone/>
            </a:pPr>
            <a:r>
              <a:rPr lang="en-US" dirty="0">
                <a:latin typeface="Arial" panose="020B0604020202020204" pitchFamily="34" charset="0"/>
                <a:cs typeface="Arial" panose="020B0604020202020204" pitchFamily="34" charset="0"/>
              </a:rPr>
              <a:t>4. </a:t>
            </a:r>
            <a:r>
              <a:rPr lang="vi-VN" dirty="0">
                <a:latin typeface="Arial" panose="020B0604020202020204" pitchFamily="34" charset="0"/>
                <a:cs typeface="Arial" panose="020B0604020202020204" pitchFamily="34" charset="0"/>
              </a:rPr>
              <a:t>Phân vùng ổ đĩa trong Linux:</a:t>
            </a:r>
          </a:p>
          <a:p>
            <a:pPr marL="0" indent="0">
              <a:buNone/>
            </a:pPr>
            <a:r>
              <a:rPr lang="vi-VN" dirty="0">
                <a:latin typeface="Arial" panose="020B0604020202020204" pitchFamily="34" charset="0"/>
                <a:cs typeface="Arial" panose="020B0604020202020204" pitchFamily="34" charset="0"/>
              </a:rPr>
              <a:t> - Mỗi hard-drive thường bao gồm 4 partitions trong đó partition bao gồm 2 loại là: </a:t>
            </a:r>
            <a:r>
              <a:rPr lang="vi-VN" b="1" dirty="0">
                <a:latin typeface="Arial" panose="020B0604020202020204" pitchFamily="34" charset="0"/>
                <a:cs typeface="Arial" panose="020B0604020202020204" pitchFamily="34" charset="0"/>
              </a:rPr>
              <a:t>primary partition</a:t>
            </a:r>
            <a:r>
              <a:rPr lang="vi-VN" dirty="0">
                <a:latin typeface="Arial" panose="020B0604020202020204" pitchFamily="34" charset="0"/>
                <a:cs typeface="Arial" panose="020B0604020202020204" pitchFamily="34" charset="0"/>
              </a:rPr>
              <a:t> và </a:t>
            </a:r>
            <a:r>
              <a:rPr lang="vi-VN" b="1" dirty="0">
                <a:latin typeface="Arial" panose="020B0604020202020204" pitchFamily="34" charset="0"/>
                <a:cs typeface="Arial" panose="020B0604020202020204" pitchFamily="34" charset="0"/>
              </a:rPr>
              <a:t>extended partition </a:t>
            </a:r>
            <a:r>
              <a:rPr lang="vi-VN" dirty="0">
                <a:latin typeface="Arial" panose="020B0604020202020204" pitchFamily="34" charset="0"/>
                <a:cs typeface="Arial" panose="020B0604020202020204" pitchFamily="34" charset="0"/>
              </a:rPr>
              <a:t>:</a:t>
            </a:r>
          </a:p>
          <a:p>
            <a:pPr marL="0" indent="0">
              <a:buNone/>
            </a:pPr>
            <a:endParaRPr lang="vi-VN" dirty="0">
              <a:latin typeface="Arial" panose="020B0604020202020204" pitchFamily="34" charset="0"/>
              <a:cs typeface="Arial" panose="020B0604020202020204" pitchFamily="34" charset="0"/>
            </a:endParaRPr>
          </a:p>
          <a:p>
            <a:pPr marL="0" indent="0">
              <a:buNone/>
            </a:pPr>
            <a:r>
              <a:rPr lang="vi-VN"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Primary partition: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chính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mỗi</a:t>
            </a:r>
            <a:r>
              <a:rPr lang="en-US" dirty="0">
                <a:latin typeface="Arial" panose="020B0604020202020204" pitchFamily="34" charset="0"/>
                <a:cs typeface="Arial" panose="020B0604020202020204" pitchFamily="34" charset="0"/>
              </a:rPr>
              <a:t> disk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đa</a:t>
            </a:r>
            <a:r>
              <a:rPr lang="en-US" dirty="0">
                <a:latin typeface="Arial" panose="020B0604020202020204" pitchFamily="34" charset="0"/>
                <a:cs typeface="Arial" panose="020B0604020202020204" pitchFamily="34" charset="0"/>
              </a:rPr>
              <a:t> 4 </a:t>
            </a:r>
            <a:r>
              <a:rPr lang="en-US" dirty="0" err="1">
                <a:latin typeface="Arial" panose="020B0604020202020204" pitchFamily="34" charset="0"/>
                <a:cs typeface="Arial" panose="020B0604020202020204" pitchFamily="34" charset="0"/>
              </a:rPr>
              <a:t>phân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loại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này</a:t>
            </a:r>
            <a:r>
              <a:rPr lang="en-US" dirty="0">
                <a:latin typeface="Arial" panose="020B0604020202020204" pitchFamily="34" charset="0"/>
                <a:cs typeface="Arial" panose="020B0604020202020204" pitchFamily="34" charset="0"/>
              </a:rPr>
              <a:t>.</a:t>
            </a:r>
            <a:endParaRPr lang="vi-VN"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r>
              <a:rPr lang="vi-VN" dirty="0">
                <a:latin typeface="Arial" panose="020B0604020202020204" pitchFamily="34" charset="0"/>
                <a:cs typeface="Arial" panose="020B0604020202020204" pitchFamily="34" charset="0"/>
              </a:rPr>
              <a:t>+ </a:t>
            </a:r>
            <a:r>
              <a:rPr lang="fr-FR" dirty="0">
                <a:latin typeface="Arial" panose="020B0604020202020204" pitchFamily="34" charset="0"/>
                <a:cs typeface="Arial" panose="020B0604020202020204" pitchFamily="34" charset="0"/>
              </a:rPr>
              <a:t>Extended </a:t>
            </a:r>
            <a:r>
              <a:rPr lang="vi-VN" dirty="0">
                <a:latin typeface="Arial" panose="020B0604020202020204" pitchFamily="34" charset="0"/>
                <a:cs typeface="Arial" panose="020B0604020202020204" pitchFamily="34" charset="0"/>
              </a:rPr>
              <a:t>parti</a:t>
            </a:r>
            <a:r>
              <a:rPr lang="fr-FR" dirty="0" err="1">
                <a:latin typeface="Arial" panose="020B0604020202020204" pitchFamily="34" charset="0"/>
                <a:cs typeface="Arial" panose="020B0604020202020204" pitchFamily="34" charset="0"/>
              </a:rPr>
              <a:t>tion</a:t>
            </a:r>
            <a:r>
              <a:rPr lang="fr-FR" dirty="0">
                <a:latin typeface="Arial" panose="020B0604020202020204" pitchFamily="34" charset="0"/>
                <a:cs typeface="Arial" panose="020B0604020202020204" pitchFamily="34" charset="0"/>
              </a:rPr>
              <a:t>: là </a:t>
            </a:r>
            <a:r>
              <a:rPr lang="fr-FR" dirty="0" err="1">
                <a:latin typeface="Arial" panose="020B0604020202020204" pitchFamily="34" charset="0"/>
                <a:cs typeface="Arial" panose="020B0604020202020204" pitchFamily="34" charset="0"/>
              </a:rPr>
              <a:t>phân</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vùng</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mở</a:t>
            </a:r>
            <a:r>
              <a:rPr lang="fr-FR"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rộng.</a:t>
            </a:r>
          </a:p>
          <a:p>
            <a:pPr marL="0" indent="0">
              <a:buNone/>
            </a:pPr>
            <a:endParaRPr lang="vi-V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34041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Package Management</a:t>
            </a:r>
          </a:p>
        </p:txBody>
      </p:sp>
      <p:sp>
        <p:nvSpPr>
          <p:cNvPr id="3" name="Content Placeholder 2"/>
          <p:cNvSpPr>
            <a:spLocks noGrp="1"/>
          </p:cNvSpPr>
          <p:nvPr>
            <p:ph idx="1"/>
          </p:nvPr>
        </p:nvSpPr>
        <p:spPr>
          <a:xfrm>
            <a:off x="838200" y="1690688"/>
            <a:ext cx="10515600" cy="4351338"/>
          </a:xfrm>
        </p:spPr>
        <p:txBody>
          <a:bodyPr>
            <a:normAutofit/>
          </a:bodyPr>
          <a:lstStyle/>
          <a:p>
            <a:pPr marL="0" indent="0">
              <a:buNone/>
            </a:pPr>
            <a:r>
              <a:rPr lang="vi-VN" dirty="0">
                <a:latin typeface="+mj-lt"/>
              </a:rPr>
              <a:t>4. Repo và mirror trong linux: </a:t>
            </a:r>
          </a:p>
          <a:p>
            <a:pPr marL="0" indent="0">
              <a:buNone/>
            </a:pPr>
            <a:r>
              <a:rPr lang="vi-VN" i="0" dirty="0">
                <a:solidFill>
                  <a:srgbClr val="1F2328"/>
                </a:solidFill>
                <a:effectLst/>
                <a:latin typeface="-apple-system"/>
              </a:rPr>
              <a:t>- </a:t>
            </a:r>
            <a:r>
              <a:rPr lang="en-US" b="1" i="0" dirty="0" err="1">
                <a:solidFill>
                  <a:srgbClr val="1F2328"/>
                </a:solidFill>
                <a:effectLst/>
                <a:latin typeface="-apple-system"/>
              </a:rPr>
              <a:t>Tạo</a:t>
            </a:r>
            <a:r>
              <a:rPr lang="en-US" b="1" i="0" dirty="0">
                <a:solidFill>
                  <a:srgbClr val="1F2328"/>
                </a:solidFill>
                <a:effectLst/>
                <a:latin typeface="-apple-system"/>
              </a:rPr>
              <a:t> </a:t>
            </a:r>
            <a:r>
              <a:rPr lang="vi-VN" b="1" dirty="0">
                <a:solidFill>
                  <a:srgbClr val="1F2328"/>
                </a:solidFill>
                <a:latin typeface="-apple-system"/>
              </a:rPr>
              <a:t>mirror</a:t>
            </a:r>
            <a:r>
              <a:rPr lang="en-US" b="1" i="0" dirty="0">
                <a:solidFill>
                  <a:srgbClr val="1F2328"/>
                </a:solidFill>
                <a:effectLst/>
                <a:latin typeface="-apple-system"/>
              </a:rPr>
              <a:t> </a:t>
            </a:r>
            <a:r>
              <a:rPr lang="en-US" b="1" i="0" dirty="0" err="1">
                <a:solidFill>
                  <a:srgbClr val="1F2328"/>
                </a:solidFill>
                <a:effectLst/>
                <a:latin typeface="-apple-system"/>
              </a:rPr>
              <a:t>với</a:t>
            </a:r>
            <a:r>
              <a:rPr lang="en-US" b="1" i="0" dirty="0">
                <a:solidFill>
                  <a:srgbClr val="1F2328"/>
                </a:solidFill>
                <a:effectLst/>
                <a:latin typeface="-apple-system"/>
              </a:rPr>
              <a:t> </a:t>
            </a:r>
            <a:r>
              <a:rPr lang="vi-VN" b="1" dirty="0">
                <a:solidFill>
                  <a:srgbClr val="1F2328"/>
                </a:solidFill>
                <a:latin typeface="-apple-system"/>
              </a:rPr>
              <a:t>apt</a:t>
            </a:r>
            <a:r>
              <a:rPr lang="vi-VN" i="0" dirty="0">
                <a:solidFill>
                  <a:srgbClr val="1F2328"/>
                </a:solidFill>
                <a:effectLst/>
                <a:latin typeface="-apple-system"/>
              </a:rPr>
              <a:t>: </a:t>
            </a:r>
          </a:p>
          <a:p>
            <a:pPr marL="0" indent="0">
              <a:buNone/>
            </a:pPr>
            <a:r>
              <a:rPr lang="vi-VN" dirty="0">
                <a:solidFill>
                  <a:srgbClr val="1F2328"/>
                </a:solidFill>
                <a:effectLst/>
                <a:latin typeface="-apple-system"/>
              </a:rPr>
              <a:t>B4: </a:t>
            </a:r>
            <a:r>
              <a:rPr lang="en-US" b="0" i="0" dirty="0" err="1">
                <a:solidFill>
                  <a:srgbClr val="1F2328"/>
                </a:solidFill>
                <a:effectLst/>
                <a:latin typeface="-apple-system"/>
              </a:rPr>
              <a:t>Tạo</a:t>
            </a:r>
            <a:r>
              <a:rPr lang="en-US" b="0" i="0" dirty="0">
                <a:solidFill>
                  <a:srgbClr val="1F2328"/>
                </a:solidFill>
                <a:effectLst/>
                <a:latin typeface="-apple-system"/>
              </a:rPr>
              <a:t> symbolic link </a:t>
            </a:r>
            <a:r>
              <a:rPr lang="en-US" b="0" i="0" dirty="0" err="1">
                <a:solidFill>
                  <a:srgbClr val="1F2328"/>
                </a:solidFill>
                <a:effectLst/>
                <a:latin typeface="-apple-system"/>
              </a:rPr>
              <a:t>từ</a:t>
            </a:r>
            <a:r>
              <a:rPr lang="en-US" b="0" i="0" dirty="0">
                <a:solidFill>
                  <a:srgbClr val="1F2328"/>
                </a:solidFill>
                <a:effectLst/>
                <a:latin typeface="-apple-system"/>
              </a:rPr>
              <a:t> mirror repo </a:t>
            </a:r>
            <a:r>
              <a:rPr lang="en-US" b="0" i="0" dirty="0" err="1">
                <a:solidFill>
                  <a:srgbClr val="1F2328"/>
                </a:solidFill>
                <a:effectLst/>
                <a:latin typeface="-apple-system"/>
              </a:rPr>
              <a:t>vào</a:t>
            </a:r>
            <a:r>
              <a:rPr lang="en-US" b="0" i="0" dirty="0">
                <a:solidFill>
                  <a:srgbClr val="1F2328"/>
                </a:solidFill>
                <a:effectLst/>
                <a:latin typeface="-apple-system"/>
              </a:rPr>
              <a:t> Apache's web </a:t>
            </a:r>
            <a:r>
              <a:rPr lang="vi-VN" b="0" i="0" dirty="0">
                <a:solidFill>
                  <a:srgbClr val="1F2328"/>
                </a:solidFill>
                <a:effectLst/>
                <a:latin typeface="-apple-system"/>
              </a:rPr>
              <a:t>root:</a:t>
            </a:r>
          </a:p>
          <a:p>
            <a:pPr marL="0" indent="0">
              <a:buNone/>
            </a:pPr>
            <a:r>
              <a:rPr lang="vi-VN" dirty="0">
                <a:solidFill>
                  <a:srgbClr val="1F2328"/>
                </a:solidFill>
                <a:latin typeface="-apple-system"/>
              </a:rPr>
              <a:t>##  </a:t>
            </a:r>
            <a:r>
              <a:rPr lang="vi-VN" i="1" dirty="0">
                <a:solidFill>
                  <a:srgbClr val="1F2328"/>
                </a:solidFill>
                <a:latin typeface="-apple-system"/>
              </a:rPr>
              <a:t>sudo ln -s /var/spool/apt-mirror/mirror/127.0.0.1/repo /var/www/html/ubuntu_mirror</a:t>
            </a:r>
          </a:p>
          <a:p>
            <a:pPr marL="0" indent="0">
              <a:buNone/>
            </a:pPr>
            <a:r>
              <a:rPr lang="vi-VN" dirty="0">
                <a:solidFill>
                  <a:srgbClr val="1F2328"/>
                </a:solidFill>
                <a:latin typeface="-apple-system"/>
              </a:rPr>
              <a:t>B5: Khởi động lại service của apache: </a:t>
            </a:r>
          </a:p>
          <a:p>
            <a:pPr marL="0" indent="0">
              <a:buNone/>
            </a:pPr>
            <a:r>
              <a:rPr lang="vi-VN" dirty="0">
                <a:solidFill>
                  <a:srgbClr val="1F2328"/>
                </a:solidFill>
                <a:effectLst/>
                <a:latin typeface="-apple-system"/>
              </a:rPr>
              <a:t>## </a:t>
            </a:r>
            <a:r>
              <a:rPr lang="vi-VN" i="1" dirty="0">
                <a:solidFill>
                  <a:srgbClr val="1F2328"/>
                </a:solidFill>
                <a:effectLst/>
                <a:latin typeface="-apple-system"/>
              </a:rPr>
              <a:t>sudo systemctl restart apache2</a:t>
            </a:r>
            <a:endParaRPr lang="vi-VN" dirty="0">
              <a:solidFill>
                <a:srgbClr val="1F2328"/>
              </a:solidFill>
              <a:effectLst/>
              <a:latin typeface="-apple-system"/>
            </a:endParaRPr>
          </a:p>
        </p:txBody>
      </p:sp>
    </p:spTree>
    <p:extLst>
      <p:ext uri="{BB962C8B-B14F-4D97-AF65-F5344CB8AC3E}">
        <p14:creationId xmlns:p14="http://schemas.microsoft.com/office/powerpoint/2010/main" val="383173792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Package Management</a:t>
            </a:r>
          </a:p>
        </p:txBody>
      </p:sp>
      <p:sp>
        <p:nvSpPr>
          <p:cNvPr id="3" name="Content Placeholder 2"/>
          <p:cNvSpPr>
            <a:spLocks noGrp="1"/>
          </p:cNvSpPr>
          <p:nvPr>
            <p:ph idx="1"/>
          </p:nvPr>
        </p:nvSpPr>
        <p:spPr>
          <a:xfrm>
            <a:off x="838200" y="1690688"/>
            <a:ext cx="10515600" cy="4351338"/>
          </a:xfrm>
        </p:spPr>
        <p:txBody>
          <a:bodyPr>
            <a:normAutofit/>
          </a:bodyPr>
          <a:lstStyle/>
          <a:p>
            <a:pPr marL="0" indent="0">
              <a:buNone/>
            </a:pPr>
            <a:r>
              <a:rPr lang="vi-VN" dirty="0">
                <a:latin typeface="+mj-lt"/>
              </a:rPr>
              <a:t>4. Repo và mirror trong linux: </a:t>
            </a:r>
          </a:p>
          <a:p>
            <a:pPr marL="0" indent="0">
              <a:buNone/>
            </a:pPr>
            <a:r>
              <a:rPr lang="vi-VN" i="0" dirty="0" smtClean="0">
                <a:solidFill>
                  <a:srgbClr val="1F2328"/>
                </a:solidFill>
                <a:effectLst/>
                <a:latin typeface="-apple-system"/>
              </a:rPr>
              <a:t>-</a:t>
            </a:r>
            <a:r>
              <a:rPr lang="vi-VN" b="1" i="0" dirty="0" smtClean="0">
                <a:solidFill>
                  <a:srgbClr val="1F2328"/>
                </a:solidFill>
                <a:effectLst/>
                <a:latin typeface="-apple-system"/>
              </a:rPr>
              <a:t> Cài</a:t>
            </a:r>
            <a:r>
              <a:rPr lang="vi-VN" b="1" dirty="0" smtClean="0">
                <a:solidFill>
                  <a:srgbClr val="1F2328"/>
                </a:solidFill>
                <a:latin typeface="-apple-system"/>
              </a:rPr>
              <a:t> </a:t>
            </a:r>
            <a:r>
              <a:rPr lang="vi-VN" b="1" dirty="0">
                <a:solidFill>
                  <a:srgbClr val="1F2328"/>
                </a:solidFill>
                <a:latin typeface="-apple-system"/>
              </a:rPr>
              <a:t>repo thông qua proxy:</a:t>
            </a:r>
          </a:p>
          <a:p>
            <a:pPr marL="0" indent="0">
              <a:buNone/>
            </a:pPr>
            <a:r>
              <a:rPr lang="vi-VN" i="0" dirty="0" smtClean="0">
                <a:solidFill>
                  <a:srgbClr val="1F2328"/>
                </a:solidFill>
                <a:effectLst/>
                <a:latin typeface="-apple-system"/>
              </a:rPr>
              <a:t>B1: Cài squid proxy: </a:t>
            </a:r>
          </a:p>
          <a:p>
            <a:pPr marL="0" indent="0">
              <a:buNone/>
            </a:pPr>
            <a:r>
              <a:rPr lang="vi-VN" dirty="0" smtClean="0">
                <a:solidFill>
                  <a:srgbClr val="1F2328"/>
                </a:solidFill>
                <a:latin typeface="-apple-system"/>
              </a:rPr>
              <a:t>## </a:t>
            </a:r>
            <a:r>
              <a:rPr lang="vi-VN" i="1" dirty="0" smtClean="0">
                <a:solidFill>
                  <a:srgbClr val="1F2328"/>
                </a:solidFill>
                <a:latin typeface="-apple-system"/>
              </a:rPr>
              <a:t>sudo apt install squid</a:t>
            </a:r>
          </a:p>
          <a:p>
            <a:pPr marL="0" indent="0">
              <a:buNone/>
            </a:pPr>
            <a:r>
              <a:rPr lang="vi-VN" i="0" dirty="0" smtClean="0">
                <a:solidFill>
                  <a:srgbClr val="1F2328"/>
                </a:solidFill>
                <a:effectLst/>
                <a:latin typeface="-apple-system"/>
              </a:rPr>
              <a:t>B2: Thêm đoạn sau vào file </a:t>
            </a:r>
            <a:r>
              <a:rPr lang="vi-VN" i="1" dirty="0" smtClean="0">
                <a:solidFill>
                  <a:srgbClr val="1F2328"/>
                </a:solidFill>
                <a:effectLst/>
                <a:latin typeface="-apple-system"/>
              </a:rPr>
              <a:t>/etc/squid/squid.conf</a:t>
            </a:r>
            <a:endParaRPr lang="vi-VN" i="0" dirty="0">
              <a:solidFill>
                <a:srgbClr val="1F2328"/>
              </a:solidFill>
              <a:effectLst/>
              <a:latin typeface="-apple-system"/>
            </a:endParaRPr>
          </a:p>
        </p:txBody>
      </p:sp>
      <p:pic>
        <p:nvPicPr>
          <p:cNvPr id="4" name="Picture 3"/>
          <p:cNvPicPr>
            <a:picLocks noChangeAspect="1"/>
          </p:cNvPicPr>
          <p:nvPr/>
        </p:nvPicPr>
        <p:blipFill>
          <a:blip r:embed="rId3"/>
          <a:stretch>
            <a:fillRect/>
          </a:stretch>
        </p:blipFill>
        <p:spPr>
          <a:xfrm>
            <a:off x="971695" y="4237224"/>
            <a:ext cx="5895687" cy="1804802"/>
          </a:xfrm>
          <a:prstGeom prst="rect">
            <a:avLst/>
          </a:prstGeom>
        </p:spPr>
      </p:pic>
    </p:spTree>
    <p:extLst>
      <p:ext uri="{BB962C8B-B14F-4D97-AF65-F5344CB8AC3E}">
        <p14:creationId xmlns:p14="http://schemas.microsoft.com/office/powerpoint/2010/main" val="262590337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Package Management</a:t>
            </a:r>
          </a:p>
        </p:txBody>
      </p:sp>
      <p:sp>
        <p:nvSpPr>
          <p:cNvPr id="3" name="Content Placeholder 2"/>
          <p:cNvSpPr>
            <a:spLocks noGrp="1"/>
          </p:cNvSpPr>
          <p:nvPr>
            <p:ph idx="1"/>
          </p:nvPr>
        </p:nvSpPr>
        <p:spPr>
          <a:xfrm>
            <a:off x="838200" y="1690688"/>
            <a:ext cx="10515600" cy="4351338"/>
          </a:xfrm>
        </p:spPr>
        <p:txBody>
          <a:bodyPr>
            <a:normAutofit/>
          </a:bodyPr>
          <a:lstStyle/>
          <a:p>
            <a:pPr marL="0" indent="0">
              <a:buNone/>
            </a:pPr>
            <a:r>
              <a:rPr lang="vi-VN" dirty="0">
                <a:latin typeface="+mj-lt"/>
              </a:rPr>
              <a:t>4. Repo và mirror trong linux: </a:t>
            </a:r>
          </a:p>
          <a:p>
            <a:pPr marL="0" indent="0">
              <a:buNone/>
            </a:pPr>
            <a:r>
              <a:rPr lang="vi-VN" i="0" dirty="0">
                <a:solidFill>
                  <a:srgbClr val="1F2328"/>
                </a:solidFill>
                <a:effectLst/>
                <a:latin typeface="-apple-system"/>
              </a:rPr>
              <a:t>- </a:t>
            </a:r>
            <a:r>
              <a:rPr lang="vi-VN" b="1" dirty="0">
                <a:solidFill>
                  <a:srgbClr val="1F2328"/>
                </a:solidFill>
                <a:latin typeface="-apple-system"/>
              </a:rPr>
              <a:t>Cài</a:t>
            </a:r>
            <a:r>
              <a:rPr lang="vi-VN" b="1" dirty="0" smtClean="0">
                <a:solidFill>
                  <a:srgbClr val="1F2328"/>
                </a:solidFill>
                <a:latin typeface="-apple-system"/>
              </a:rPr>
              <a:t> </a:t>
            </a:r>
            <a:r>
              <a:rPr lang="vi-VN" b="1" dirty="0">
                <a:solidFill>
                  <a:srgbClr val="1F2328"/>
                </a:solidFill>
                <a:latin typeface="-apple-system"/>
              </a:rPr>
              <a:t>repo thông qua proxy:</a:t>
            </a:r>
          </a:p>
          <a:p>
            <a:pPr marL="0" indent="0">
              <a:buNone/>
            </a:pPr>
            <a:r>
              <a:rPr lang="en-US" i="0" dirty="0" smtClean="0">
                <a:solidFill>
                  <a:srgbClr val="1F2328"/>
                </a:solidFill>
                <a:effectLst/>
                <a:latin typeface="-apple-system"/>
              </a:rPr>
              <a:t>B3: </a:t>
            </a:r>
            <a:r>
              <a:rPr lang="vi-VN" i="0" dirty="0" smtClean="0">
                <a:solidFill>
                  <a:srgbClr val="1F2328"/>
                </a:solidFill>
                <a:effectLst/>
                <a:latin typeface="-apple-system"/>
              </a:rPr>
              <a:t>Tạo username và password cho Squid:</a:t>
            </a:r>
          </a:p>
          <a:p>
            <a:pPr marL="0" indent="0">
              <a:buNone/>
            </a:pPr>
            <a:r>
              <a:rPr lang="vi-VN" dirty="0" smtClean="0">
                <a:solidFill>
                  <a:srgbClr val="1F2328"/>
                </a:solidFill>
                <a:latin typeface="-apple-system"/>
              </a:rPr>
              <a:t>##</a:t>
            </a:r>
            <a:r>
              <a:rPr lang="vi-VN" i="1" dirty="0" smtClean="0">
                <a:solidFill>
                  <a:srgbClr val="1F2328"/>
                </a:solidFill>
                <a:latin typeface="-apple-system"/>
              </a:rPr>
              <a:t>sudo </a:t>
            </a:r>
            <a:r>
              <a:rPr lang="vi-VN" i="1" dirty="0">
                <a:solidFill>
                  <a:srgbClr val="1F2328"/>
                </a:solidFill>
                <a:latin typeface="-apple-system"/>
              </a:rPr>
              <a:t>htpasswd -c /etc/squid/passwords </a:t>
            </a:r>
            <a:r>
              <a:rPr lang="vi-VN" i="1" dirty="0" smtClean="0">
                <a:solidFill>
                  <a:srgbClr val="1F2328"/>
                </a:solidFill>
                <a:latin typeface="-apple-system"/>
              </a:rPr>
              <a:t>buidung</a:t>
            </a:r>
          </a:p>
          <a:p>
            <a:pPr marL="0" indent="0">
              <a:buNone/>
            </a:pPr>
            <a:endParaRPr lang="vi-VN" i="1" dirty="0">
              <a:solidFill>
                <a:srgbClr val="1F2328"/>
              </a:solidFill>
              <a:effectLst/>
              <a:latin typeface="-apple-system"/>
            </a:endParaRPr>
          </a:p>
        </p:txBody>
      </p:sp>
      <p:pic>
        <p:nvPicPr>
          <p:cNvPr id="5" name="Picture 4"/>
          <p:cNvPicPr>
            <a:picLocks noChangeAspect="1"/>
          </p:cNvPicPr>
          <p:nvPr/>
        </p:nvPicPr>
        <p:blipFill>
          <a:blip r:embed="rId3"/>
          <a:stretch>
            <a:fillRect/>
          </a:stretch>
        </p:blipFill>
        <p:spPr>
          <a:xfrm>
            <a:off x="920977" y="3938889"/>
            <a:ext cx="8508492" cy="1415625"/>
          </a:xfrm>
          <a:prstGeom prst="rect">
            <a:avLst/>
          </a:prstGeom>
        </p:spPr>
      </p:pic>
    </p:spTree>
    <p:extLst>
      <p:ext uri="{BB962C8B-B14F-4D97-AF65-F5344CB8AC3E}">
        <p14:creationId xmlns:p14="http://schemas.microsoft.com/office/powerpoint/2010/main" val="36628086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Package Management</a:t>
            </a:r>
          </a:p>
        </p:txBody>
      </p:sp>
      <p:sp>
        <p:nvSpPr>
          <p:cNvPr id="3" name="Content Placeholder 2"/>
          <p:cNvSpPr>
            <a:spLocks noGrp="1"/>
          </p:cNvSpPr>
          <p:nvPr>
            <p:ph idx="1"/>
          </p:nvPr>
        </p:nvSpPr>
        <p:spPr>
          <a:xfrm>
            <a:off x="838200" y="1690688"/>
            <a:ext cx="10515600" cy="4351338"/>
          </a:xfrm>
        </p:spPr>
        <p:txBody>
          <a:bodyPr>
            <a:normAutofit/>
          </a:bodyPr>
          <a:lstStyle/>
          <a:p>
            <a:pPr marL="0" indent="0">
              <a:buNone/>
            </a:pPr>
            <a:r>
              <a:rPr lang="vi-VN" dirty="0">
                <a:latin typeface="+mj-lt"/>
              </a:rPr>
              <a:t>4. Repo và mirror trong linux: </a:t>
            </a:r>
          </a:p>
          <a:p>
            <a:pPr marL="0" indent="0">
              <a:buNone/>
            </a:pPr>
            <a:r>
              <a:rPr lang="vi-VN" i="0" dirty="0">
                <a:solidFill>
                  <a:srgbClr val="1F2328"/>
                </a:solidFill>
                <a:effectLst/>
                <a:latin typeface="-apple-system"/>
              </a:rPr>
              <a:t>- </a:t>
            </a:r>
            <a:r>
              <a:rPr lang="vi-VN" b="1" dirty="0">
                <a:solidFill>
                  <a:srgbClr val="1F2328"/>
                </a:solidFill>
                <a:latin typeface="-apple-system"/>
              </a:rPr>
              <a:t>Cài</a:t>
            </a:r>
            <a:r>
              <a:rPr lang="vi-VN" b="1" dirty="0" smtClean="0">
                <a:solidFill>
                  <a:srgbClr val="1F2328"/>
                </a:solidFill>
                <a:latin typeface="-apple-system"/>
              </a:rPr>
              <a:t> </a:t>
            </a:r>
            <a:r>
              <a:rPr lang="vi-VN" b="1" dirty="0">
                <a:solidFill>
                  <a:srgbClr val="1F2328"/>
                </a:solidFill>
                <a:latin typeface="-apple-system"/>
              </a:rPr>
              <a:t>repo thông qua proxy:</a:t>
            </a:r>
          </a:p>
          <a:p>
            <a:pPr marL="0" indent="0">
              <a:buNone/>
            </a:pPr>
            <a:r>
              <a:rPr lang="vi-VN" dirty="0" smtClean="0">
                <a:solidFill>
                  <a:srgbClr val="1F2328"/>
                </a:solidFill>
                <a:latin typeface="-apple-system"/>
              </a:rPr>
              <a:t>B4: Edit lại file </a:t>
            </a:r>
            <a:r>
              <a:rPr lang="vi-VN" i="1" dirty="0" smtClean="0">
                <a:solidFill>
                  <a:srgbClr val="1F2328"/>
                </a:solidFill>
                <a:latin typeface="-apple-system"/>
              </a:rPr>
              <a:t>/etc/squid/squid.conf </a:t>
            </a:r>
            <a:r>
              <a:rPr lang="vi-VN" dirty="0" smtClean="0">
                <a:solidFill>
                  <a:srgbClr val="1F2328"/>
                </a:solidFill>
                <a:latin typeface="-apple-system"/>
              </a:rPr>
              <a:t>và restart lại service squid</a:t>
            </a:r>
            <a:r>
              <a:rPr lang="vi-VN" i="1" dirty="0" smtClean="0">
                <a:solidFill>
                  <a:srgbClr val="1F2328"/>
                </a:solidFill>
                <a:latin typeface="-apple-system"/>
              </a:rPr>
              <a:t> </a:t>
            </a:r>
            <a:r>
              <a:rPr lang="vi-VN" dirty="0" smtClean="0">
                <a:solidFill>
                  <a:srgbClr val="1F2328"/>
                </a:solidFill>
                <a:latin typeface="-apple-system"/>
              </a:rPr>
              <a:t>:</a:t>
            </a:r>
          </a:p>
          <a:p>
            <a:pPr marL="0" indent="0">
              <a:buNone/>
            </a:pPr>
            <a:endParaRPr lang="vi-VN" b="1" dirty="0">
              <a:solidFill>
                <a:srgbClr val="1F2328"/>
              </a:solidFill>
              <a:latin typeface="-apple-system"/>
            </a:endParaRPr>
          </a:p>
        </p:txBody>
      </p:sp>
      <p:pic>
        <p:nvPicPr>
          <p:cNvPr id="4" name="Picture 3"/>
          <p:cNvPicPr>
            <a:picLocks noChangeAspect="1"/>
          </p:cNvPicPr>
          <p:nvPr/>
        </p:nvPicPr>
        <p:blipFill>
          <a:blip r:embed="rId3"/>
          <a:stretch>
            <a:fillRect/>
          </a:stretch>
        </p:blipFill>
        <p:spPr>
          <a:xfrm>
            <a:off x="1829440" y="3217450"/>
            <a:ext cx="6563641" cy="2410161"/>
          </a:xfrm>
          <a:prstGeom prst="rect">
            <a:avLst/>
          </a:prstGeom>
        </p:spPr>
      </p:pic>
    </p:spTree>
    <p:extLst>
      <p:ext uri="{BB962C8B-B14F-4D97-AF65-F5344CB8AC3E}">
        <p14:creationId xmlns:p14="http://schemas.microsoft.com/office/powerpoint/2010/main" val="218957306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Package Management</a:t>
            </a:r>
          </a:p>
        </p:txBody>
      </p:sp>
      <p:sp>
        <p:nvSpPr>
          <p:cNvPr id="3" name="Content Placeholder 2"/>
          <p:cNvSpPr>
            <a:spLocks noGrp="1"/>
          </p:cNvSpPr>
          <p:nvPr>
            <p:ph idx="1"/>
          </p:nvPr>
        </p:nvSpPr>
        <p:spPr>
          <a:xfrm>
            <a:off x="838200" y="1690688"/>
            <a:ext cx="10515600" cy="4351338"/>
          </a:xfrm>
        </p:spPr>
        <p:txBody>
          <a:bodyPr>
            <a:normAutofit/>
          </a:bodyPr>
          <a:lstStyle/>
          <a:p>
            <a:pPr marL="0" indent="0">
              <a:buNone/>
            </a:pPr>
            <a:r>
              <a:rPr lang="vi-VN" dirty="0">
                <a:latin typeface="+mj-lt"/>
              </a:rPr>
              <a:t>4. Repo và mirror trong linux: </a:t>
            </a:r>
          </a:p>
          <a:p>
            <a:pPr marL="0" indent="0">
              <a:buNone/>
            </a:pPr>
            <a:r>
              <a:rPr lang="vi-VN" i="0" dirty="0">
                <a:solidFill>
                  <a:srgbClr val="1F2328"/>
                </a:solidFill>
                <a:effectLst/>
                <a:latin typeface="-apple-system"/>
              </a:rPr>
              <a:t>- </a:t>
            </a:r>
            <a:r>
              <a:rPr lang="vi-VN" b="1" dirty="0">
                <a:solidFill>
                  <a:srgbClr val="1F2328"/>
                </a:solidFill>
                <a:latin typeface="-apple-system"/>
              </a:rPr>
              <a:t>Cài</a:t>
            </a:r>
            <a:r>
              <a:rPr lang="vi-VN" b="1" dirty="0" smtClean="0">
                <a:solidFill>
                  <a:srgbClr val="1F2328"/>
                </a:solidFill>
                <a:latin typeface="-apple-system"/>
              </a:rPr>
              <a:t> </a:t>
            </a:r>
            <a:r>
              <a:rPr lang="vi-VN" b="1" dirty="0">
                <a:solidFill>
                  <a:srgbClr val="1F2328"/>
                </a:solidFill>
                <a:latin typeface="-apple-system"/>
              </a:rPr>
              <a:t>repo thông qua proxy:</a:t>
            </a:r>
          </a:p>
          <a:p>
            <a:pPr marL="0" indent="0">
              <a:buNone/>
            </a:pPr>
            <a:r>
              <a:rPr lang="vi-VN" dirty="0" smtClean="0">
                <a:solidFill>
                  <a:srgbClr val="1F2328"/>
                </a:solidFill>
                <a:latin typeface="-apple-system"/>
              </a:rPr>
              <a:t>B5: mở port 3128 </a:t>
            </a:r>
          </a:p>
          <a:p>
            <a:pPr marL="0" indent="0">
              <a:buNone/>
            </a:pPr>
            <a:r>
              <a:rPr lang="vi-VN" i="1" dirty="0">
                <a:solidFill>
                  <a:srgbClr val="1F2328"/>
                </a:solidFill>
                <a:latin typeface="-apple-system"/>
              </a:rPr>
              <a:t>## sudo ufw allow </a:t>
            </a:r>
            <a:r>
              <a:rPr lang="vi-VN" i="1" dirty="0" smtClean="0">
                <a:solidFill>
                  <a:srgbClr val="1F2328"/>
                </a:solidFill>
                <a:latin typeface="-apple-system"/>
              </a:rPr>
              <a:t>3128</a:t>
            </a:r>
          </a:p>
          <a:p>
            <a:pPr>
              <a:buFontTx/>
              <a:buChar char="-"/>
            </a:pPr>
            <a:r>
              <a:rPr lang="vi-VN" dirty="0" smtClean="0">
                <a:solidFill>
                  <a:srgbClr val="1F2328"/>
                </a:solidFill>
                <a:latin typeface="-apple-system"/>
              </a:rPr>
              <a:t>Thực hiện test kết nối tới google.com qua proxy:</a:t>
            </a:r>
          </a:p>
          <a:p>
            <a:pPr marL="0" indent="0">
              <a:buNone/>
            </a:pPr>
            <a:endParaRPr lang="vi-VN" dirty="0">
              <a:solidFill>
                <a:srgbClr val="1F2328"/>
              </a:solidFill>
              <a:latin typeface="-apple-system"/>
            </a:endParaRPr>
          </a:p>
        </p:txBody>
      </p:sp>
    </p:spTree>
    <p:extLst>
      <p:ext uri="{BB962C8B-B14F-4D97-AF65-F5344CB8AC3E}">
        <p14:creationId xmlns:p14="http://schemas.microsoft.com/office/powerpoint/2010/main" val="165261301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Package Management</a:t>
            </a:r>
          </a:p>
        </p:txBody>
      </p:sp>
      <p:sp>
        <p:nvSpPr>
          <p:cNvPr id="3" name="Content Placeholder 2"/>
          <p:cNvSpPr>
            <a:spLocks noGrp="1"/>
          </p:cNvSpPr>
          <p:nvPr>
            <p:ph idx="1"/>
          </p:nvPr>
        </p:nvSpPr>
        <p:spPr>
          <a:xfrm>
            <a:off x="838200" y="1690688"/>
            <a:ext cx="10515600" cy="4351338"/>
          </a:xfrm>
        </p:spPr>
        <p:txBody>
          <a:bodyPr>
            <a:normAutofit/>
          </a:bodyPr>
          <a:lstStyle/>
          <a:p>
            <a:pPr marL="0" indent="0">
              <a:buNone/>
            </a:pPr>
            <a:r>
              <a:rPr lang="vi-VN" dirty="0">
                <a:latin typeface="+mj-lt"/>
              </a:rPr>
              <a:t>4. Repo và mirror trong linux: </a:t>
            </a:r>
          </a:p>
          <a:p>
            <a:pPr marL="0" indent="0">
              <a:buNone/>
            </a:pPr>
            <a:r>
              <a:rPr lang="vi-VN" i="0" dirty="0">
                <a:solidFill>
                  <a:srgbClr val="1F2328"/>
                </a:solidFill>
                <a:effectLst/>
                <a:latin typeface="-apple-system"/>
              </a:rPr>
              <a:t>- </a:t>
            </a:r>
            <a:r>
              <a:rPr lang="vi-VN" b="1" dirty="0">
                <a:solidFill>
                  <a:srgbClr val="1F2328"/>
                </a:solidFill>
                <a:latin typeface="-apple-system"/>
              </a:rPr>
              <a:t>Cài</a:t>
            </a:r>
            <a:r>
              <a:rPr lang="vi-VN" b="1" dirty="0" smtClean="0">
                <a:solidFill>
                  <a:srgbClr val="1F2328"/>
                </a:solidFill>
                <a:latin typeface="-apple-system"/>
              </a:rPr>
              <a:t> </a:t>
            </a:r>
            <a:r>
              <a:rPr lang="vi-VN" b="1" dirty="0">
                <a:solidFill>
                  <a:srgbClr val="1F2328"/>
                </a:solidFill>
                <a:latin typeface="-apple-system"/>
              </a:rPr>
              <a:t>repo thông qua proxy:</a:t>
            </a:r>
          </a:p>
          <a:p>
            <a:pPr marL="0" indent="0">
              <a:buNone/>
            </a:pPr>
            <a:endParaRPr lang="vi-VN" dirty="0">
              <a:solidFill>
                <a:srgbClr val="1F2328"/>
              </a:solidFill>
              <a:latin typeface="-apple-system"/>
            </a:endParaRPr>
          </a:p>
        </p:txBody>
      </p:sp>
      <p:pic>
        <p:nvPicPr>
          <p:cNvPr id="4" name="Content Placeholder 3"/>
          <p:cNvPicPr>
            <a:picLocks noChangeAspect="1"/>
          </p:cNvPicPr>
          <p:nvPr/>
        </p:nvPicPr>
        <p:blipFill>
          <a:blip r:embed="rId3"/>
          <a:stretch>
            <a:fillRect/>
          </a:stretch>
        </p:blipFill>
        <p:spPr>
          <a:xfrm>
            <a:off x="2364154" y="2700092"/>
            <a:ext cx="6691924" cy="3759671"/>
          </a:xfrm>
          <a:prstGeom prst="rect">
            <a:avLst/>
          </a:prstGeom>
        </p:spPr>
      </p:pic>
    </p:spTree>
    <p:extLst>
      <p:ext uri="{BB962C8B-B14F-4D97-AF65-F5344CB8AC3E}">
        <p14:creationId xmlns:p14="http://schemas.microsoft.com/office/powerpoint/2010/main" val="17435652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Package Management</a:t>
            </a:r>
          </a:p>
        </p:txBody>
      </p:sp>
      <p:sp>
        <p:nvSpPr>
          <p:cNvPr id="3" name="Content Placeholder 2"/>
          <p:cNvSpPr>
            <a:spLocks noGrp="1"/>
          </p:cNvSpPr>
          <p:nvPr>
            <p:ph idx="1"/>
          </p:nvPr>
        </p:nvSpPr>
        <p:spPr>
          <a:xfrm>
            <a:off x="838200" y="1690688"/>
            <a:ext cx="10515600" cy="4351338"/>
          </a:xfrm>
        </p:spPr>
        <p:txBody>
          <a:bodyPr>
            <a:normAutofit/>
          </a:bodyPr>
          <a:lstStyle/>
          <a:p>
            <a:pPr marL="0" indent="0">
              <a:buNone/>
            </a:pPr>
            <a:r>
              <a:rPr lang="vi-VN" dirty="0">
                <a:latin typeface="+mj-lt"/>
              </a:rPr>
              <a:t>4. Repo và mirror trong linux: </a:t>
            </a:r>
          </a:p>
          <a:p>
            <a:pPr marL="0" indent="0">
              <a:buNone/>
            </a:pPr>
            <a:r>
              <a:rPr lang="vi-VN" i="0" dirty="0">
                <a:solidFill>
                  <a:srgbClr val="1F2328"/>
                </a:solidFill>
                <a:effectLst/>
                <a:latin typeface="-apple-system"/>
              </a:rPr>
              <a:t>- </a:t>
            </a:r>
            <a:r>
              <a:rPr lang="vi-VN" b="1" dirty="0">
                <a:solidFill>
                  <a:srgbClr val="1F2328"/>
                </a:solidFill>
                <a:latin typeface="-apple-system"/>
              </a:rPr>
              <a:t>Cài</a:t>
            </a:r>
            <a:r>
              <a:rPr lang="vi-VN" b="1" dirty="0" smtClean="0">
                <a:solidFill>
                  <a:srgbClr val="1F2328"/>
                </a:solidFill>
                <a:latin typeface="-apple-system"/>
              </a:rPr>
              <a:t> </a:t>
            </a:r>
            <a:r>
              <a:rPr lang="vi-VN" b="1" dirty="0">
                <a:solidFill>
                  <a:srgbClr val="1F2328"/>
                </a:solidFill>
                <a:latin typeface="-apple-system"/>
              </a:rPr>
              <a:t>repo thông qua proxy:</a:t>
            </a:r>
          </a:p>
          <a:p>
            <a:pPr marL="0" indent="0">
              <a:buNone/>
            </a:pPr>
            <a:r>
              <a:rPr lang="vi-VN" dirty="0" smtClean="0">
                <a:solidFill>
                  <a:srgbClr val="1F2328"/>
                </a:solidFill>
                <a:latin typeface="-apple-system"/>
              </a:rPr>
              <a:t>B6 : Config git để cài gitclone thông qua proxy </a:t>
            </a:r>
          </a:p>
          <a:p>
            <a:pPr marL="0" indent="0">
              <a:buNone/>
            </a:pPr>
            <a:r>
              <a:rPr lang="vi-VN" dirty="0" smtClean="0">
                <a:solidFill>
                  <a:srgbClr val="1F2328"/>
                </a:solidFill>
                <a:latin typeface="-apple-system"/>
              </a:rPr>
              <a:t>##</a:t>
            </a:r>
            <a:r>
              <a:rPr lang="fr-FR" dirty="0" smtClean="0">
                <a:solidFill>
                  <a:srgbClr val="1F2328"/>
                </a:solidFill>
                <a:latin typeface="-apple-system"/>
              </a:rPr>
              <a:t> </a:t>
            </a:r>
            <a:r>
              <a:rPr lang="fr-FR" dirty="0">
                <a:solidFill>
                  <a:srgbClr val="1F2328"/>
                </a:solidFill>
                <a:latin typeface="-apple-system"/>
              </a:rPr>
              <a:t>git config --global </a:t>
            </a:r>
            <a:r>
              <a:rPr lang="fr-FR" dirty="0" err="1" smtClean="0">
                <a:solidFill>
                  <a:srgbClr val="1F2328"/>
                </a:solidFill>
                <a:latin typeface="-apple-system"/>
              </a:rPr>
              <a:t>http.proxy</a:t>
            </a:r>
            <a:r>
              <a:rPr lang="vi-VN" dirty="0">
                <a:solidFill>
                  <a:srgbClr val="1F2328"/>
                </a:solidFill>
                <a:latin typeface="-apple-system"/>
              </a:rPr>
              <a:t> </a:t>
            </a:r>
            <a:r>
              <a:rPr lang="fr-FR" dirty="0" smtClean="0">
                <a:solidFill>
                  <a:srgbClr val="1F2328"/>
                </a:solidFill>
                <a:latin typeface="-apple-system"/>
              </a:rPr>
              <a:t>http</a:t>
            </a:r>
            <a:r>
              <a:rPr lang="fr-FR" dirty="0">
                <a:solidFill>
                  <a:srgbClr val="1F2328"/>
                </a:solidFill>
                <a:latin typeface="-apple-system"/>
              </a:rPr>
              <a:t>://buidung:1@192.168.88.130:3128</a:t>
            </a:r>
          </a:p>
          <a:p>
            <a:pPr marL="0" indent="0">
              <a:buNone/>
            </a:pPr>
            <a:r>
              <a:rPr lang="vi-VN" dirty="0" smtClean="0">
                <a:solidFill>
                  <a:srgbClr val="1F2328"/>
                </a:solidFill>
                <a:latin typeface="-apple-system"/>
              </a:rPr>
              <a:t>Với buidung là username, 1 là mật khẩu, 192.168.88.130 là địa chỉ ip của proxy server.</a:t>
            </a:r>
            <a:endParaRPr lang="vi-VN" dirty="0">
              <a:solidFill>
                <a:srgbClr val="1F2328"/>
              </a:solidFill>
              <a:latin typeface="-apple-system"/>
            </a:endParaRPr>
          </a:p>
        </p:txBody>
      </p:sp>
    </p:spTree>
    <p:extLst>
      <p:ext uri="{BB962C8B-B14F-4D97-AF65-F5344CB8AC3E}">
        <p14:creationId xmlns:p14="http://schemas.microsoft.com/office/powerpoint/2010/main" val="145586076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IV. System startup and shutdown</a:t>
            </a:r>
            <a:endParaRPr lang="en-US" dirty="0"/>
          </a:p>
        </p:txBody>
      </p:sp>
      <p:sp>
        <p:nvSpPr>
          <p:cNvPr id="3" name="Content Placeholder 2"/>
          <p:cNvSpPr>
            <a:spLocks noGrp="1"/>
          </p:cNvSpPr>
          <p:nvPr>
            <p:ph idx="1"/>
          </p:nvPr>
        </p:nvSpPr>
        <p:spPr>
          <a:xfrm>
            <a:off x="917331" y="1690688"/>
            <a:ext cx="10515600" cy="4351338"/>
          </a:xfrm>
        </p:spPr>
        <p:txBody>
          <a:bodyPr>
            <a:normAutofit/>
          </a:bodyPr>
          <a:lstStyle/>
          <a:p>
            <a:pPr marL="514350" indent="-514350">
              <a:buAutoNum type="arabicPeriod"/>
            </a:pPr>
            <a:r>
              <a:rPr lang="vi-VN" dirty="0" smtClean="0">
                <a:solidFill>
                  <a:srgbClr val="1F2328"/>
                </a:solidFill>
                <a:latin typeface="-apple-system"/>
              </a:rPr>
              <a:t>Quá trình boot trong linux: </a:t>
            </a:r>
          </a:p>
          <a:p>
            <a:pPr marL="514350" indent="-514350">
              <a:buAutoNum type="arabicPeriod"/>
            </a:pPr>
            <a:endParaRPr lang="vi-VN" dirty="0">
              <a:solidFill>
                <a:srgbClr val="1F2328"/>
              </a:solidFill>
              <a:latin typeface="-apple-system"/>
            </a:endParaRPr>
          </a:p>
        </p:txBody>
      </p:sp>
      <p:pic>
        <p:nvPicPr>
          <p:cNvPr id="1028" name="Picture 4" descr="RHEL7 Boot Process Step by Step Explained - Tech Arkit - YouTub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2783" y="2334236"/>
            <a:ext cx="6591626" cy="3707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12309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IV. System startup and shutdown</a:t>
            </a:r>
            <a:endParaRPr lang="en-US" dirty="0"/>
          </a:p>
        </p:txBody>
      </p:sp>
      <p:sp>
        <p:nvSpPr>
          <p:cNvPr id="3" name="Content Placeholder 2"/>
          <p:cNvSpPr>
            <a:spLocks noGrp="1"/>
          </p:cNvSpPr>
          <p:nvPr>
            <p:ph idx="1"/>
          </p:nvPr>
        </p:nvSpPr>
        <p:spPr>
          <a:xfrm>
            <a:off x="917331" y="1690688"/>
            <a:ext cx="10515600" cy="4351338"/>
          </a:xfrm>
        </p:spPr>
        <p:txBody>
          <a:bodyPr>
            <a:normAutofit lnSpcReduction="10000"/>
          </a:bodyPr>
          <a:lstStyle/>
          <a:p>
            <a:pPr marL="0" indent="0">
              <a:buNone/>
            </a:pPr>
            <a:r>
              <a:rPr lang="vi-VN" dirty="0" smtClean="0">
                <a:solidFill>
                  <a:srgbClr val="1F2328"/>
                </a:solidFill>
                <a:latin typeface="-apple-system"/>
              </a:rPr>
              <a:t>2. </a:t>
            </a:r>
            <a:r>
              <a:rPr lang="vi-VN" dirty="0" err="1">
                <a:latin typeface="+mj-lt"/>
              </a:rPr>
              <a:t>S</a:t>
            </a:r>
            <a:r>
              <a:rPr lang="en-US" dirty="0" err="1" smtClean="0">
                <a:latin typeface="+mj-lt"/>
              </a:rPr>
              <a:t>ystemd</a:t>
            </a:r>
            <a:r>
              <a:rPr lang="en-US" dirty="0" smtClean="0">
                <a:latin typeface="+mj-lt"/>
              </a:rPr>
              <a:t> </a:t>
            </a:r>
            <a:r>
              <a:rPr lang="en-US" dirty="0">
                <a:latin typeface="+mj-lt"/>
              </a:rPr>
              <a:t>vs </a:t>
            </a:r>
            <a:r>
              <a:rPr lang="vi-VN" dirty="0" err="1">
                <a:latin typeface="+mj-lt"/>
              </a:rPr>
              <a:t>S</a:t>
            </a:r>
            <a:r>
              <a:rPr lang="en-US" dirty="0" err="1" smtClean="0">
                <a:latin typeface="+mj-lt"/>
              </a:rPr>
              <a:t>ysVinit</a:t>
            </a:r>
            <a:r>
              <a:rPr lang="en-US" dirty="0" smtClean="0">
                <a:latin typeface="+mj-lt"/>
              </a:rPr>
              <a:t>(</a:t>
            </a:r>
            <a:r>
              <a:rPr lang="en-US" dirty="0" err="1" smtClean="0">
                <a:latin typeface="+mj-lt"/>
              </a:rPr>
              <a:t>systemV</a:t>
            </a:r>
            <a:r>
              <a:rPr lang="en-US" dirty="0">
                <a:latin typeface="+mj-lt"/>
              </a:rPr>
              <a:t>):</a:t>
            </a:r>
          </a:p>
          <a:p>
            <a:pPr marL="0" indent="0">
              <a:buNone/>
            </a:pPr>
            <a:r>
              <a:rPr lang="vi-VN" dirty="0" smtClean="0">
                <a:solidFill>
                  <a:srgbClr val="1F2328"/>
                </a:solidFill>
                <a:latin typeface="+mj-lt"/>
              </a:rPr>
              <a:t>2.1 Service: </a:t>
            </a:r>
          </a:p>
          <a:p>
            <a:pPr marL="0" indent="0">
              <a:buNone/>
            </a:pPr>
            <a:r>
              <a:rPr lang="vi-VN" dirty="0" smtClean="0">
                <a:solidFill>
                  <a:srgbClr val="1F2328"/>
                </a:solidFill>
                <a:latin typeface="-apple-system"/>
              </a:rPr>
              <a:t>- </a:t>
            </a:r>
            <a:r>
              <a:rPr lang="vi-VN" dirty="0"/>
              <a:t>Service là các tiến trình hoặc chương trình cung cấp khả năng hỗ trợ các yêu cầu và theo dõi từ các tiến trình khác.</a:t>
            </a:r>
          </a:p>
          <a:p>
            <a:pPr marL="0" indent="0">
              <a:buNone/>
            </a:pPr>
            <a:r>
              <a:rPr lang="vi-VN" dirty="0" smtClean="0">
                <a:solidFill>
                  <a:srgbClr val="1F2328"/>
                </a:solidFill>
                <a:latin typeface="-apple-system"/>
              </a:rPr>
              <a:t>- </a:t>
            </a:r>
            <a:r>
              <a:rPr lang="vi-VN" dirty="0"/>
              <a:t>Hầu hết các service trong linux đều được triển khai ở dạng daemons.</a:t>
            </a:r>
          </a:p>
          <a:p>
            <a:pPr marL="0" indent="0">
              <a:buNone/>
            </a:pPr>
            <a:r>
              <a:rPr lang="vi-VN" dirty="0" smtClean="0">
                <a:solidFill>
                  <a:srgbClr val="1F2328"/>
                </a:solidFill>
                <a:latin typeface="+mj-lt"/>
              </a:rPr>
              <a:t>2.2 Demon: </a:t>
            </a:r>
          </a:p>
          <a:p>
            <a:pPr marL="0" indent="0">
              <a:buNone/>
            </a:pPr>
            <a:r>
              <a:rPr lang="vi-VN" dirty="0" smtClean="0">
                <a:solidFill>
                  <a:srgbClr val="1F2328"/>
                </a:solidFill>
                <a:latin typeface="-apple-system"/>
              </a:rPr>
              <a:t>- </a:t>
            </a:r>
            <a:r>
              <a:rPr lang="vi-VN" dirty="0"/>
              <a:t>Daemons có thể được coi là các chương trình chạy ngầm trong hệ điều hành, cung cấp các tác vụ hệ thống cho các application hoặc người dùng.</a:t>
            </a:r>
          </a:p>
          <a:p>
            <a:pPr marL="0" indent="0">
              <a:buNone/>
            </a:pPr>
            <a:endParaRPr lang="vi-VN" dirty="0">
              <a:solidFill>
                <a:srgbClr val="1F2328"/>
              </a:solidFill>
              <a:latin typeface="-apple-system"/>
            </a:endParaRPr>
          </a:p>
        </p:txBody>
      </p:sp>
    </p:spTree>
    <p:extLst>
      <p:ext uri="{BB962C8B-B14F-4D97-AF65-F5344CB8AC3E}">
        <p14:creationId xmlns:p14="http://schemas.microsoft.com/office/powerpoint/2010/main" val="143937058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IV. System startup and shutdown</a:t>
            </a:r>
            <a:endParaRPr lang="en-US" dirty="0"/>
          </a:p>
        </p:txBody>
      </p:sp>
      <p:sp>
        <p:nvSpPr>
          <p:cNvPr id="3" name="Content Placeholder 2"/>
          <p:cNvSpPr>
            <a:spLocks noGrp="1"/>
          </p:cNvSpPr>
          <p:nvPr>
            <p:ph idx="1"/>
          </p:nvPr>
        </p:nvSpPr>
        <p:spPr>
          <a:xfrm>
            <a:off x="917331" y="1690688"/>
            <a:ext cx="10515600" cy="4351338"/>
          </a:xfrm>
        </p:spPr>
        <p:txBody>
          <a:bodyPr>
            <a:normAutofit/>
          </a:bodyPr>
          <a:lstStyle/>
          <a:p>
            <a:pPr marL="0" indent="0">
              <a:buNone/>
            </a:pPr>
            <a:r>
              <a:rPr lang="vi-VN" dirty="0" smtClean="0">
                <a:solidFill>
                  <a:srgbClr val="1F2328"/>
                </a:solidFill>
                <a:latin typeface="-apple-system"/>
              </a:rPr>
              <a:t>2. </a:t>
            </a:r>
            <a:r>
              <a:rPr lang="vi-VN" dirty="0" err="1">
                <a:latin typeface="+mj-lt"/>
              </a:rPr>
              <a:t>S</a:t>
            </a:r>
            <a:r>
              <a:rPr lang="en-US" dirty="0" err="1" smtClean="0">
                <a:latin typeface="+mj-lt"/>
              </a:rPr>
              <a:t>ystemd</a:t>
            </a:r>
            <a:r>
              <a:rPr lang="en-US" dirty="0" smtClean="0">
                <a:latin typeface="+mj-lt"/>
              </a:rPr>
              <a:t> </a:t>
            </a:r>
            <a:r>
              <a:rPr lang="en-US" dirty="0">
                <a:latin typeface="+mj-lt"/>
              </a:rPr>
              <a:t>vs </a:t>
            </a:r>
            <a:r>
              <a:rPr lang="vi-VN" dirty="0" err="1">
                <a:latin typeface="+mj-lt"/>
              </a:rPr>
              <a:t>S</a:t>
            </a:r>
            <a:r>
              <a:rPr lang="en-US" dirty="0" err="1" smtClean="0">
                <a:latin typeface="+mj-lt"/>
              </a:rPr>
              <a:t>ysVinit</a:t>
            </a:r>
            <a:r>
              <a:rPr lang="en-US" dirty="0" smtClean="0">
                <a:latin typeface="+mj-lt"/>
              </a:rPr>
              <a:t>(</a:t>
            </a:r>
            <a:r>
              <a:rPr lang="en-US" dirty="0" err="1" smtClean="0">
                <a:latin typeface="+mj-lt"/>
              </a:rPr>
              <a:t>systemV</a:t>
            </a:r>
            <a:r>
              <a:rPr lang="en-US" dirty="0">
                <a:latin typeface="+mj-lt"/>
              </a:rPr>
              <a:t>):</a:t>
            </a:r>
          </a:p>
          <a:p>
            <a:pPr marL="0" indent="0">
              <a:buNone/>
            </a:pPr>
            <a:r>
              <a:rPr lang="vi-VN" dirty="0" smtClean="0">
                <a:solidFill>
                  <a:srgbClr val="1F2328"/>
                </a:solidFill>
                <a:latin typeface="+mj-lt"/>
              </a:rPr>
              <a:t>2.3 Init process:</a:t>
            </a:r>
          </a:p>
          <a:p>
            <a:pPr marL="0" indent="0">
              <a:buNone/>
            </a:pPr>
            <a:r>
              <a:rPr lang="vi-VN" dirty="0" smtClean="0">
                <a:solidFill>
                  <a:srgbClr val="1F2328"/>
                </a:solidFill>
                <a:latin typeface="+mj-lt"/>
              </a:rPr>
              <a:t>- </a:t>
            </a:r>
            <a:r>
              <a:rPr lang="vi-VN" dirty="0">
                <a:latin typeface="+mj-lt"/>
              </a:rPr>
              <a:t>init process là backend service để điều khiển khi nào thì các service được khởi tạo và các service được khởi tạo như thế nào.</a:t>
            </a:r>
          </a:p>
          <a:p>
            <a:pPr marL="0" indent="0">
              <a:buNone/>
            </a:pPr>
            <a:r>
              <a:rPr lang="vi-VN" dirty="0" smtClean="0">
                <a:solidFill>
                  <a:srgbClr val="1F2328"/>
                </a:solidFill>
                <a:latin typeface="+mj-lt"/>
              </a:rPr>
              <a:t>- </a:t>
            </a:r>
            <a:r>
              <a:rPr lang="vi-VN" dirty="0">
                <a:latin typeface="+mj-lt"/>
              </a:rPr>
              <a:t>init daemon là file cấu hình để khởi tạo các service được liệt kê trong đó (các service này sẽ được chạy đến khi nào mà hệ thống không còn khả năng hoạt động nữa thì thôi).</a:t>
            </a:r>
          </a:p>
          <a:p>
            <a:pPr marL="0" indent="0">
              <a:buNone/>
            </a:pPr>
            <a:endParaRPr lang="vi-VN" dirty="0">
              <a:solidFill>
                <a:srgbClr val="1F2328"/>
              </a:solidFill>
              <a:latin typeface="-apple-system"/>
            </a:endParaRPr>
          </a:p>
        </p:txBody>
      </p:sp>
    </p:spTree>
    <p:extLst>
      <p:ext uri="{BB962C8B-B14F-4D97-AF65-F5344CB8AC3E}">
        <p14:creationId xmlns:p14="http://schemas.microsoft.com/office/powerpoint/2010/main" val="9702914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mn-lt"/>
              </a:rPr>
              <a:t>I. File system configuration</a:t>
            </a:r>
            <a:endParaRPr lang="en-US" dirty="0">
              <a:latin typeface="+mn-lt"/>
            </a:endParaRPr>
          </a:p>
        </p:txBody>
      </p:sp>
      <p:sp>
        <p:nvSpPr>
          <p:cNvPr id="3" name="Content Placeholder 2"/>
          <p:cNvSpPr>
            <a:spLocks noGrp="1"/>
          </p:cNvSpPr>
          <p:nvPr>
            <p:ph idx="1"/>
          </p:nvPr>
        </p:nvSpPr>
        <p:spPr>
          <a:xfrm>
            <a:off x="838199" y="1643474"/>
            <a:ext cx="10601326" cy="4890676"/>
          </a:xfrm>
        </p:spPr>
        <p:txBody>
          <a:bodyPr>
            <a:normAutofit/>
          </a:bodyPr>
          <a:lstStyle/>
          <a:p>
            <a:pPr marL="0" indent="0">
              <a:buNone/>
            </a:pPr>
            <a:r>
              <a:rPr lang="en-US" dirty="0">
                <a:latin typeface="Arial" panose="020B0604020202020204" pitchFamily="34" charset="0"/>
                <a:cs typeface="Arial" panose="020B0604020202020204" pitchFamily="34" charset="0"/>
              </a:rPr>
              <a:t>4. </a:t>
            </a:r>
            <a:r>
              <a:rPr lang="vi-VN" dirty="0">
                <a:latin typeface="Arial" panose="020B0604020202020204" pitchFamily="34" charset="0"/>
                <a:cs typeface="Arial" panose="020B0604020202020204" pitchFamily="34" charset="0"/>
              </a:rPr>
              <a:t>Phân vùng ổ đĩa trong Linux:</a:t>
            </a:r>
          </a:p>
          <a:p>
            <a:pPr marL="0" indent="0">
              <a:buNone/>
            </a:pPr>
            <a:endParaRPr lang="vi-VN"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2590365" y="2392893"/>
            <a:ext cx="6399317" cy="3865031"/>
          </a:xfrm>
          <a:prstGeom prst="rect">
            <a:avLst/>
          </a:prstGeom>
        </p:spPr>
      </p:pic>
    </p:spTree>
    <p:extLst>
      <p:ext uri="{BB962C8B-B14F-4D97-AF65-F5344CB8AC3E}">
        <p14:creationId xmlns:p14="http://schemas.microsoft.com/office/powerpoint/2010/main" val="22232445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IV. System startup and shutdown</a:t>
            </a:r>
            <a:endParaRPr lang="en-US" dirty="0"/>
          </a:p>
        </p:txBody>
      </p:sp>
      <p:sp>
        <p:nvSpPr>
          <p:cNvPr id="3" name="Content Placeholder 2"/>
          <p:cNvSpPr>
            <a:spLocks noGrp="1"/>
          </p:cNvSpPr>
          <p:nvPr>
            <p:ph idx="1"/>
          </p:nvPr>
        </p:nvSpPr>
        <p:spPr>
          <a:xfrm>
            <a:off x="917331" y="1690688"/>
            <a:ext cx="10515600" cy="4351338"/>
          </a:xfrm>
        </p:spPr>
        <p:txBody>
          <a:bodyPr>
            <a:normAutofit/>
          </a:bodyPr>
          <a:lstStyle/>
          <a:p>
            <a:pPr marL="0" indent="0">
              <a:buNone/>
            </a:pPr>
            <a:r>
              <a:rPr lang="vi-VN" dirty="0" smtClean="0">
                <a:solidFill>
                  <a:srgbClr val="1F2328"/>
                </a:solidFill>
                <a:latin typeface="-apple-system"/>
              </a:rPr>
              <a:t>2. </a:t>
            </a:r>
            <a:r>
              <a:rPr lang="vi-VN" dirty="0" err="1">
                <a:latin typeface="+mj-lt"/>
              </a:rPr>
              <a:t>S</a:t>
            </a:r>
            <a:r>
              <a:rPr lang="en-US" dirty="0" err="1" smtClean="0">
                <a:latin typeface="+mj-lt"/>
              </a:rPr>
              <a:t>ystemd</a:t>
            </a:r>
            <a:r>
              <a:rPr lang="en-US" dirty="0" smtClean="0">
                <a:latin typeface="+mj-lt"/>
              </a:rPr>
              <a:t> </a:t>
            </a:r>
            <a:r>
              <a:rPr lang="en-US" dirty="0">
                <a:latin typeface="+mj-lt"/>
              </a:rPr>
              <a:t>vs </a:t>
            </a:r>
            <a:r>
              <a:rPr lang="vi-VN" dirty="0" err="1">
                <a:latin typeface="+mj-lt"/>
              </a:rPr>
              <a:t>S</a:t>
            </a:r>
            <a:r>
              <a:rPr lang="en-US" dirty="0" err="1" smtClean="0">
                <a:latin typeface="+mj-lt"/>
              </a:rPr>
              <a:t>ysVinit</a:t>
            </a:r>
            <a:r>
              <a:rPr lang="en-US" dirty="0" smtClean="0">
                <a:latin typeface="+mj-lt"/>
              </a:rPr>
              <a:t>(</a:t>
            </a:r>
            <a:r>
              <a:rPr lang="en-US" dirty="0" err="1" smtClean="0">
                <a:latin typeface="+mj-lt"/>
              </a:rPr>
              <a:t>systemV</a:t>
            </a:r>
            <a:r>
              <a:rPr lang="en-US" dirty="0">
                <a:latin typeface="+mj-lt"/>
              </a:rPr>
              <a:t>):</a:t>
            </a:r>
          </a:p>
          <a:p>
            <a:pPr marL="0" indent="0">
              <a:buNone/>
            </a:pPr>
            <a:r>
              <a:rPr lang="vi-VN" dirty="0" smtClean="0">
                <a:solidFill>
                  <a:srgbClr val="1F2328"/>
                </a:solidFill>
                <a:latin typeface="-apple-system"/>
              </a:rPr>
              <a:t>2.4 systemd:</a:t>
            </a:r>
          </a:p>
          <a:p>
            <a:pPr marL="0" indent="0">
              <a:buNone/>
            </a:pPr>
            <a:r>
              <a:rPr lang="vi-VN" dirty="0" smtClean="0">
                <a:solidFill>
                  <a:srgbClr val="1F2328"/>
                </a:solidFill>
                <a:latin typeface="-apple-system"/>
              </a:rPr>
              <a:t>- </a:t>
            </a:r>
            <a:r>
              <a:rPr lang="vi-VN" dirty="0"/>
              <a:t>Là một chương trình cung cấp các phương thức khởi tạo, quản lý cho các service, systemd được sử dụng một cách phổ biến trong hầu hết các phiên bản distribution của Linux.</a:t>
            </a:r>
          </a:p>
          <a:p>
            <a:pPr marL="0" indent="0">
              <a:buNone/>
            </a:pPr>
            <a:endParaRPr lang="vi-VN" dirty="0">
              <a:solidFill>
                <a:srgbClr val="1F2328"/>
              </a:solidFill>
              <a:latin typeface="-apple-system"/>
            </a:endParaRPr>
          </a:p>
        </p:txBody>
      </p:sp>
    </p:spTree>
    <p:extLst>
      <p:ext uri="{BB962C8B-B14F-4D97-AF65-F5344CB8AC3E}">
        <p14:creationId xmlns:p14="http://schemas.microsoft.com/office/powerpoint/2010/main" val="263113296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IV. System startup and shutdown</a:t>
            </a:r>
            <a:endParaRPr lang="en-US" dirty="0"/>
          </a:p>
        </p:txBody>
      </p:sp>
      <p:sp>
        <p:nvSpPr>
          <p:cNvPr id="3" name="Content Placeholder 2"/>
          <p:cNvSpPr>
            <a:spLocks noGrp="1"/>
          </p:cNvSpPr>
          <p:nvPr>
            <p:ph idx="1"/>
          </p:nvPr>
        </p:nvSpPr>
        <p:spPr>
          <a:xfrm>
            <a:off x="917331" y="1690688"/>
            <a:ext cx="10515600" cy="4351338"/>
          </a:xfrm>
        </p:spPr>
        <p:txBody>
          <a:bodyPr>
            <a:normAutofit/>
          </a:bodyPr>
          <a:lstStyle/>
          <a:p>
            <a:pPr marL="0" indent="0">
              <a:buNone/>
            </a:pPr>
            <a:r>
              <a:rPr lang="vi-VN" dirty="0" smtClean="0">
                <a:solidFill>
                  <a:srgbClr val="1F2328"/>
                </a:solidFill>
                <a:latin typeface="-apple-system"/>
              </a:rPr>
              <a:t>2. </a:t>
            </a:r>
            <a:r>
              <a:rPr lang="vi-VN" dirty="0" err="1">
                <a:latin typeface="+mj-lt"/>
              </a:rPr>
              <a:t>S</a:t>
            </a:r>
            <a:r>
              <a:rPr lang="en-US" dirty="0" err="1" smtClean="0">
                <a:latin typeface="+mj-lt"/>
              </a:rPr>
              <a:t>ystemd</a:t>
            </a:r>
            <a:r>
              <a:rPr lang="en-US" dirty="0" smtClean="0">
                <a:latin typeface="+mj-lt"/>
              </a:rPr>
              <a:t> </a:t>
            </a:r>
            <a:r>
              <a:rPr lang="en-US" dirty="0">
                <a:latin typeface="+mj-lt"/>
              </a:rPr>
              <a:t>vs </a:t>
            </a:r>
            <a:r>
              <a:rPr lang="vi-VN" dirty="0" err="1">
                <a:latin typeface="+mj-lt"/>
              </a:rPr>
              <a:t>S</a:t>
            </a:r>
            <a:r>
              <a:rPr lang="en-US" dirty="0" err="1" smtClean="0">
                <a:latin typeface="+mj-lt"/>
              </a:rPr>
              <a:t>ysVinit</a:t>
            </a:r>
            <a:r>
              <a:rPr lang="en-US" dirty="0" smtClean="0">
                <a:latin typeface="+mj-lt"/>
              </a:rPr>
              <a:t>(</a:t>
            </a:r>
            <a:r>
              <a:rPr lang="en-US" dirty="0" err="1" smtClean="0">
                <a:latin typeface="+mj-lt"/>
              </a:rPr>
              <a:t>systemV</a:t>
            </a:r>
            <a:r>
              <a:rPr lang="en-US" dirty="0">
                <a:latin typeface="+mj-lt"/>
              </a:rPr>
              <a:t>):</a:t>
            </a:r>
          </a:p>
          <a:p>
            <a:pPr marL="0" indent="0">
              <a:buNone/>
            </a:pPr>
            <a:r>
              <a:rPr lang="vi-VN" dirty="0" smtClean="0">
                <a:solidFill>
                  <a:srgbClr val="1F2328"/>
                </a:solidFill>
                <a:latin typeface="-apple-system"/>
              </a:rPr>
              <a:t>2.4 systemd:</a:t>
            </a:r>
          </a:p>
          <a:p>
            <a:pPr marL="0" indent="0">
              <a:buNone/>
            </a:pPr>
            <a:endParaRPr lang="vi-VN" dirty="0">
              <a:solidFill>
                <a:srgbClr val="1F2328"/>
              </a:solidFill>
              <a:latin typeface="-apple-system"/>
            </a:endParaRPr>
          </a:p>
        </p:txBody>
      </p:sp>
      <p:pic>
        <p:nvPicPr>
          <p:cNvPr id="4" name="Picture 3"/>
          <p:cNvPicPr>
            <a:picLocks noChangeAspect="1"/>
          </p:cNvPicPr>
          <p:nvPr/>
        </p:nvPicPr>
        <p:blipFill>
          <a:blip r:embed="rId3"/>
          <a:stretch>
            <a:fillRect/>
          </a:stretch>
        </p:blipFill>
        <p:spPr>
          <a:xfrm>
            <a:off x="2111449" y="2717646"/>
            <a:ext cx="6838573" cy="3533686"/>
          </a:xfrm>
          <a:prstGeom prst="rect">
            <a:avLst/>
          </a:prstGeom>
        </p:spPr>
      </p:pic>
    </p:spTree>
    <p:extLst>
      <p:ext uri="{BB962C8B-B14F-4D97-AF65-F5344CB8AC3E}">
        <p14:creationId xmlns:p14="http://schemas.microsoft.com/office/powerpoint/2010/main" val="417994523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IV. System startup and shutdown</a:t>
            </a:r>
            <a:endParaRPr lang="en-US" dirty="0"/>
          </a:p>
        </p:txBody>
      </p:sp>
      <p:sp>
        <p:nvSpPr>
          <p:cNvPr id="3" name="Content Placeholder 2"/>
          <p:cNvSpPr>
            <a:spLocks noGrp="1"/>
          </p:cNvSpPr>
          <p:nvPr>
            <p:ph idx="1"/>
          </p:nvPr>
        </p:nvSpPr>
        <p:spPr>
          <a:xfrm>
            <a:off x="917331" y="1690688"/>
            <a:ext cx="10515600" cy="4351338"/>
          </a:xfrm>
        </p:spPr>
        <p:txBody>
          <a:bodyPr>
            <a:normAutofit/>
          </a:bodyPr>
          <a:lstStyle/>
          <a:p>
            <a:pPr marL="0" indent="0">
              <a:buNone/>
            </a:pPr>
            <a:r>
              <a:rPr lang="vi-VN" dirty="0" smtClean="0">
                <a:solidFill>
                  <a:srgbClr val="1F2328"/>
                </a:solidFill>
                <a:latin typeface="-apple-system"/>
              </a:rPr>
              <a:t>2. </a:t>
            </a:r>
            <a:r>
              <a:rPr lang="vi-VN" dirty="0" err="1">
                <a:latin typeface="+mj-lt"/>
              </a:rPr>
              <a:t>S</a:t>
            </a:r>
            <a:r>
              <a:rPr lang="en-US" dirty="0" err="1" smtClean="0">
                <a:latin typeface="+mj-lt"/>
              </a:rPr>
              <a:t>ystemd</a:t>
            </a:r>
            <a:r>
              <a:rPr lang="en-US" dirty="0" smtClean="0">
                <a:latin typeface="+mj-lt"/>
              </a:rPr>
              <a:t> </a:t>
            </a:r>
            <a:r>
              <a:rPr lang="en-US" dirty="0">
                <a:latin typeface="+mj-lt"/>
              </a:rPr>
              <a:t>vs </a:t>
            </a:r>
            <a:r>
              <a:rPr lang="vi-VN" dirty="0" err="1">
                <a:latin typeface="+mj-lt"/>
              </a:rPr>
              <a:t>S</a:t>
            </a:r>
            <a:r>
              <a:rPr lang="en-US" dirty="0" err="1" smtClean="0">
                <a:latin typeface="+mj-lt"/>
              </a:rPr>
              <a:t>ysVinit</a:t>
            </a:r>
            <a:r>
              <a:rPr lang="en-US" dirty="0" smtClean="0">
                <a:latin typeface="+mj-lt"/>
              </a:rPr>
              <a:t>(</a:t>
            </a:r>
            <a:r>
              <a:rPr lang="en-US" dirty="0" err="1" smtClean="0">
                <a:latin typeface="+mj-lt"/>
              </a:rPr>
              <a:t>systemV</a:t>
            </a:r>
            <a:r>
              <a:rPr lang="en-US" dirty="0">
                <a:latin typeface="+mj-lt"/>
              </a:rPr>
              <a:t>):</a:t>
            </a:r>
          </a:p>
          <a:p>
            <a:pPr marL="0" indent="0">
              <a:buNone/>
            </a:pPr>
            <a:r>
              <a:rPr lang="vi-VN" dirty="0" smtClean="0">
                <a:solidFill>
                  <a:srgbClr val="1F2328"/>
                </a:solidFill>
                <a:latin typeface="+mj-lt"/>
              </a:rPr>
              <a:t>2.4 systemd:</a:t>
            </a:r>
          </a:p>
          <a:p>
            <a:pPr>
              <a:buFontTx/>
              <a:buChar char="-"/>
            </a:pPr>
            <a:r>
              <a:rPr lang="vi-VN" dirty="0" smtClean="0">
                <a:solidFill>
                  <a:srgbClr val="1F2328"/>
                </a:solidFill>
              </a:rPr>
              <a:t>Systemd quản lý các tài nguyên thông qua các units, mỗi unit đều được gán với một loại tài nguyên đặc biệt. Vd như là service unit(.service) </a:t>
            </a:r>
            <a:r>
              <a:rPr lang="vi-VN" dirty="0">
                <a:latin typeface="+mj-lt"/>
              </a:rPr>
              <a:t>Unit này điều khiển các daemons và các background services. Nó định nghĩa cách mà một service được khởi tạo, được dừng, enabled hay disabled như thế nào, và cách quản lý các service </a:t>
            </a:r>
            <a:r>
              <a:rPr lang="vi-VN" dirty="0" smtClean="0">
                <a:latin typeface="+mj-lt"/>
              </a:rPr>
              <a:t>đó.</a:t>
            </a:r>
          </a:p>
        </p:txBody>
      </p:sp>
    </p:spTree>
    <p:extLst>
      <p:ext uri="{BB962C8B-B14F-4D97-AF65-F5344CB8AC3E}">
        <p14:creationId xmlns:p14="http://schemas.microsoft.com/office/powerpoint/2010/main" val="303961594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IV. System startup and shutdown</a:t>
            </a:r>
            <a:endParaRPr lang="en-US" dirty="0"/>
          </a:p>
        </p:txBody>
      </p:sp>
      <p:sp>
        <p:nvSpPr>
          <p:cNvPr id="3" name="Content Placeholder 2"/>
          <p:cNvSpPr>
            <a:spLocks noGrp="1"/>
          </p:cNvSpPr>
          <p:nvPr>
            <p:ph idx="1"/>
          </p:nvPr>
        </p:nvSpPr>
        <p:spPr>
          <a:xfrm>
            <a:off x="917331" y="1690688"/>
            <a:ext cx="10515600" cy="4351338"/>
          </a:xfrm>
        </p:spPr>
        <p:txBody>
          <a:bodyPr>
            <a:normAutofit/>
          </a:bodyPr>
          <a:lstStyle/>
          <a:p>
            <a:pPr marL="0" indent="0">
              <a:buNone/>
            </a:pPr>
            <a:r>
              <a:rPr lang="vi-VN" dirty="0" smtClean="0">
                <a:solidFill>
                  <a:srgbClr val="1F2328"/>
                </a:solidFill>
                <a:latin typeface="-apple-system"/>
              </a:rPr>
              <a:t>2. </a:t>
            </a:r>
            <a:r>
              <a:rPr lang="vi-VN" dirty="0" err="1">
                <a:latin typeface="+mj-lt"/>
              </a:rPr>
              <a:t>S</a:t>
            </a:r>
            <a:r>
              <a:rPr lang="en-US" dirty="0" err="1" smtClean="0">
                <a:latin typeface="+mj-lt"/>
              </a:rPr>
              <a:t>ystemd</a:t>
            </a:r>
            <a:r>
              <a:rPr lang="en-US" dirty="0" smtClean="0">
                <a:latin typeface="+mj-lt"/>
              </a:rPr>
              <a:t> </a:t>
            </a:r>
            <a:r>
              <a:rPr lang="en-US" dirty="0">
                <a:latin typeface="+mj-lt"/>
              </a:rPr>
              <a:t>vs </a:t>
            </a:r>
            <a:r>
              <a:rPr lang="vi-VN" dirty="0" err="1">
                <a:latin typeface="+mj-lt"/>
              </a:rPr>
              <a:t>S</a:t>
            </a:r>
            <a:r>
              <a:rPr lang="en-US" dirty="0" err="1" smtClean="0">
                <a:latin typeface="+mj-lt"/>
              </a:rPr>
              <a:t>ysVinit</a:t>
            </a:r>
            <a:r>
              <a:rPr lang="en-US" dirty="0" smtClean="0">
                <a:latin typeface="+mj-lt"/>
              </a:rPr>
              <a:t>(</a:t>
            </a:r>
            <a:r>
              <a:rPr lang="en-US" dirty="0" err="1" smtClean="0">
                <a:latin typeface="+mj-lt"/>
              </a:rPr>
              <a:t>systemV</a:t>
            </a:r>
            <a:r>
              <a:rPr lang="en-US" dirty="0">
                <a:latin typeface="+mj-lt"/>
              </a:rPr>
              <a:t>):</a:t>
            </a:r>
          </a:p>
          <a:p>
            <a:pPr marL="0" indent="0">
              <a:buNone/>
            </a:pPr>
            <a:r>
              <a:rPr lang="vi-VN" dirty="0" smtClean="0">
                <a:solidFill>
                  <a:srgbClr val="1F2328"/>
                </a:solidFill>
                <a:latin typeface="+mj-lt"/>
              </a:rPr>
              <a:t>2.4 systemd:</a:t>
            </a:r>
          </a:p>
          <a:p>
            <a:pPr>
              <a:buFontTx/>
              <a:buChar char="-"/>
            </a:pPr>
            <a:r>
              <a:rPr lang="vi-VN" dirty="0" smtClean="0">
                <a:solidFill>
                  <a:srgbClr val="1F2328"/>
                </a:solidFill>
                <a:latin typeface="+mj-lt"/>
              </a:rPr>
              <a:t>Ta có thể quản lý các service bằng câu lệnh systemctl:</a:t>
            </a:r>
          </a:p>
          <a:p>
            <a:pPr marL="0" indent="0">
              <a:buNone/>
            </a:pPr>
            <a:r>
              <a:rPr lang="vi-VN" dirty="0" smtClean="0">
                <a:solidFill>
                  <a:srgbClr val="1F2328"/>
                </a:solidFill>
              </a:rPr>
              <a:t>## </a:t>
            </a:r>
            <a:r>
              <a:rPr lang="vi-VN" i="1" dirty="0" smtClean="0">
                <a:solidFill>
                  <a:srgbClr val="1F2328"/>
                </a:solidFill>
              </a:rPr>
              <a:t>systemctl [command] [servicename]</a:t>
            </a:r>
          </a:p>
        </p:txBody>
      </p:sp>
      <p:pic>
        <p:nvPicPr>
          <p:cNvPr id="4" name="Picture 3"/>
          <p:cNvPicPr>
            <a:picLocks noChangeAspect="1"/>
          </p:cNvPicPr>
          <p:nvPr/>
        </p:nvPicPr>
        <p:blipFill>
          <a:blip r:embed="rId3"/>
          <a:stretch>
            <a:fillRect/>
          </a:stretch>
        </p:blipFill>
        <p:spPr>
          <a:xfrm>
            <a:off x="3334568" y="3759262"/>
            <a:ext cx="4010585" cy="2610214"/>
          </a:xfrm>
          <a:prstGeom prst="rect">
            <a:avLst/>
          </a:prstGeom>
        </p:spPr>
      </p:pic>
    </p:spTree>
    <p:extLst>
      <p:ext uri="{BB962C8B-B14F-4D97-AF65-F5344CB8AC3E}">
        <p14:creationId xmlns:p14="http://schemas.microsoft.com/office/powerpoint/2010/main" val="422088232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IV. System startup and shutdown</a:t>
            </a:r>
            <a:endParaRPr lang="en-US" dirty="0"/>
          </a:p>
        </p:txBody>
      </p:sp>
      <p:sp>
        <p:nvSpPr>
          <p:cNvPr id="3" name="Content Placeholder 2"/>
          <p:cNvSpPr>
            <a:spLocks noGrp="1"/>
          </p:cNvSpPr>
          <p:nvPr>
            <p:ph idx="1"/>
          </p:nvPr>
        </p:nvSpPr>
        <p:spPr>
          <a:xfrm>
            <a:off x="917331" y="1690688"/>
            <a:ext cx="10515600" cy="4351338"/>
          </a:xfrm>
        </p:spPr>
        <p:txBody>
          <a:bodyPr>
            <a:normAutofit/>
          </a:bodyPr>
          <a:lstStyle/>
          <a:p>
            <a:pPr marL="0" indent="0">
              <a:buNone/>
            </a:pPr>
            <a:r>
              <a:rPr lang="vi-VN" dirty="0" smtClean="0">
                <a:solidFill>
                  <a:srgbClr val="1F2328"/>
                </a:solidFill>
                <a:latin typeface="-apple-system"/>
              </a:rPr>
              <a:t>2. </a:t>
            </a:r>
            <a:r>
              <a:rPr lang="vi-VN" dirty="0" err="1">
                <a:latin typeface="+mj-lt"/>
              </a:rPr>
              <a:t>S</a:t>
            </a:r>
            <a:r>
              <a:rPr lang="en-US" dirty="0" err="1" smtClean="0">
                <a:latin typeface="+mj-lt"/>
              </a:rPr>
              <a:t>ystemd</a:t>
            </a:r>
            <a:r>
              <a:rPr lang="en-US" dirty="0" smtClean="0">
                <a:latin typeface="+mj-lt"/>
              </a:rPr>
              <a:t> </a:t>
            </a:r>
            <a:r>
              <a:rPr lang="en-US" dirty="0">
                <a:latin typeface="+mj-lt"/>
              </a:rPr>
              <a:t>vs </a:t>
            </a:r>
            <a:r>
              <a:rPr lang="vi-VN" dirty="0" err="1">
                <a:latin typeface="+mj-lt"/>
              </a:rPr>
              <a:t>S</a:t>
            </a:r>
            <a:r>
              <a:rPr lang="en-US" dirty="0" err="1" smtClean="0">
                <a:latin typeface="+mj-lt"/>
              </a:rPr>
              <a:t>ysVinit</a:t>
            </a:r>
            <a:r>
              <a:rPr lang="en-US" dirty="0" smtClean="0">
                <a:latin typeface="+mj-lt"/>
              </a:rPr>
              <a:t>(</a:t>
            </a:r>
            <a:r>
              <a:rPr lang="en-US" dirty="0" err="1" smtClean="0">
                <a:latin typeface="+mj-lt"/>
              </a:rPr>
              <a:t>systemV</a:t>
            </a:r>
            <a:r>
              <a:rPr lang="en-US" dirty="0">
                <a:latin typeface="+mj-lt"/>
              </a:rPr>
              <a:t>):</a:t>
            </a:r>
          </a:p>
          <a:p>
            <a:pPr marL="0" indent="0">
              <a:buNone/>
            </a:pPr>
            <a:r>
              <a:rPr lang="vi-VN" dirty="0" smtClean="0">
                <a:solidFill>
                  <a:srgbClr val="1F2328"/>
                </a:solidFill>
                <a:latin typeface="+mj-lt"/>
              </a:rPr>
              <a:t>2.4 systemd:</a:t>
            </a:r>
          </a:p>
          <a:p>
            <a:pPr>
              <a:buFontTx/>
              <a:buChar char="-"/>
            </a:pPr>
            <a:r>
              <a:rPr lang="en-US" dirty="0" err="1" smtClean="0"/>
              <a:t>Ngoài</a:t>
            </a:r>
            <a:r>
              <a:rPr lang="en-US" dirty="0" smtClean="0"/>
              <a:t> </a:t>
            </a:r>
            <a:r>
              <a:rPr lang="en-US" dirty="0" err="1"/>
              <a:t>ra</a:t>
            </a:r>
            <a:r>
              <a:rPr lang="en-US" dirty="0"/>
              <a:t> ta </a:t>
            </a:r>
            <a:r>
              <a:rPr lang="en-US" dirty="0" err="1"/>
              <a:t>có</a:t>
            </a:r>
            <a:r>
              <a:rPr lang="en-US" dirty="0"/>
              <a:t> </a:t>
            </a:r>
            <a:r>
              <a:rPr lang="en-US" dirty="0" err="1"/>
              <a:t>thể</a:t>
            </a:r>
            <a:r>
              <a:rPr lang="en-US" dirty="0"/>
              <a:t> </a:t>
            </a:r>
            <a:r>
              <a:rPr lang="en-US" dirty="0" err="1"/>
              <a:t>liệt</a:t>
            </a:r>
            <a:r>
              <a:rPr lang="en-US" dirty="0"/>
              <a:t> </a:t>
            </a:r>
            <a:r>
              <a:rPr lang="en-US" dirty="0" err="1"/>
              <a:t>kê</a:t>
            </a:r>
            <a:r>
              <a:rPr lang="en-US" dirty="0"/>
              <a:t> </a:t>
            </a:r>
            <a:r>
              <a:rPr lang="en-US" dirty="0" err="1"/>
              <a:t>những</a:t>
            </a:r>
            <a:r>
              <a:rPr lang="en-US" dirty="0"/>
              <a:t> unit dependencies </a:t>
            </a:r>
            <a:r>
              <a:rPr lang="en-US" dirty="0" err="1"/>
              <a:t>của</a:t>
            </a:r>
            <a:r>
              <a:rPr lang="en-US" dirty="0"/>
              <a:t> </a:t>
            </a:r>
            <a:r>
              <a:rPr lang="en-US" dirty="0" err="1"/>
              <a:t>một</a:t>
            </a:r>
            <a:r>
              <a:rPr lang="en-US" dirty="0"/>
              <a:t> service </a:t>
            </a:r>
            <a:r>
              <a:rPr lang="en-US" dirty="0" err="1"/>
              <a:t>bằng</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câu</a:t>
            </a:r>
            <a:r>
              <a:rPr lang="en-US" dirty="0"/>
              <a:t> </a:t>
            </a:r>
            <a:r>
              <a:rPr lang="vi-VN" dirty="0" smtClean="0"/>
              <a:t>lệnh: </a:t>
            </a:r>
          </a:p>
          <a:p>
            <a:pPr marL="0" indent="0">
              <a:buNone/>
            </a:pPr>
            <a:r>
              <a:rPr lang="vi-VN" dirty="0">
                <a:solidFill>
                  <a:srgbClr val="1F2328"/>
                </a:solidFill>
                <a:latin typeface="+mj-lt"/>
              </a:rPr>
              <a:t>##  </a:t>
            </a:r>
            <a:r>
              <a:rPr lang="vi-VN" i="1" dirty="0">
                <a:solidFill>
                  <a:srgbClr val="1F2328"/>
                </a:solidFill>
                <a:latin typeface="+mj-lt"/>
              </a:rPr>
              <a:t>systemctl list-dependencies {service_name.service</a:t>
            </a:r>
            <a:r>
              <a:rPr lang="vi-VN" i="1" dirty="0" smtClean="0">
                <a:solidFill>
                  <a:srgbClr val="1F2328"/>
                </a:solidFill>
                <a:latin typeface="+mj-lt"/>
              </a:rPr>
              <a:t>}</a:t>
            </a:r>
          </a:p>
          <a:p>
            <a:pPr marL="0" indent="0">
              <a:buNone/>
            </a:pPr>
            <a:endParaRPr lang="vi-VN" dirty="0" smtClean="0">
              <a:solidFill>
                <a:srgbClr val="1F2328"/>
              </a:solidFill>
              <a:latin typeface="+mj-lt"/>
            </a:endParaRPr>
          </a:p>
        </p:txBody>
      </p:sp>
      <p:pic>
        <p:nvPicPr>
          <p:cNvPr id="6" name="Picture 5"/>
          <p:cNvPicPr>
            <a:picLocks noChangeAspect="1"/>
          </p:cNvPicPr>
          <p:nvPr/>
        </p:nvPicPr>
        <p:blipFill>
          <a:blip r:embed="rId3"/>
          <a:stretch>
            <a:fillRect/>
          </a:stretch>
        </p:blipFill>
        <p:spPr>
          <a:xfrm>
            <a:off x="2904393" y="4205288"/>
            <a:ext cx="6539654" cy="2204303"/>
          </a:xfrm>
          <a:prstGeom prst="rect">
            <a:avLst/>
          </a:prstGeom>
        </p:spPr>
      </p:pic>
    </p:spTree>
    <p:extLst>
      <p:ext uri="{BB962C8B-B14F-4D97-AF65-F5344CB8AC3E}">
        <p14:creationId xmlns:p14="http://schemas.microsoft.com/office/powerpoint/2010/main" val="246583342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IV. System startup and shutdown</a:t>
            </a:r>
            <a:endParaRPr lang="en-US" dirty="0"/>
          </a:p>
        </p:txBody>
      </p:sp>
      <p:sp>
        <p:nvSpPr>
          <p:cNvPr id="3" name="Content Placeholder 2"/>
          <p:cNvSpPr>
            <a:spLocks noGrp="1"/>
          </p:cNvSpPr>
          <p:nvPr>
            <p:ph idx="1"/>
          </p:nvPr>
        </p:nvSpPr>
        <p:spPr>
          <a:xfrm>
            <a:off x="917331" y="1690688"/>
            <a:ext cx="10515600" cy="4351338"/>
          </a:xfrm>
        </p:spPr>
        <p:txBody>
          <a:bodyPr>
            <a:normAutofit/>
          </a:bodyPr>
          <a:lstStyle/>
          <a:p>
            <a:pPr marL="0" indent="0">
              <a:buNone/>
            </a:pPr>
            <a:r>
              <a:rPr lang="vi-VN" dirty="0" smtClean="0">
                <a:solidFill>
                  <a:srgbClr val="1F2328"/>
                </a:solidFill>
                <a:latin typeface="-apple-system"/>
              </a:rPr>
              <a:t>2. </a:t>
            </a:r>
            <a:r>
              <a:rPr lang="vi-VN" dirty="0" err="1">
                <a:latin typeface="+mj-lt"/>
              </a:rPr>
              <a:t>S</a:t>
            </a:r>
            <a:r>
              <a:rPr lang="en-US" dirty="0" err="1" smtClean="0">
                <a:latin typeface="+mj-lt"/>
              </a:rPr>
              <a:t>ystemd</a:t>
            </a:r>
            <a:r>
              <a:rPr lang="en-US" dirty="0" smtClean="0">
                <a:latin typeface="+mj-lt"/>
              </a:rPr>
              <a:t> </a:t>
            </a:r>
            <a:r>
              <a:rPr lang="en-US" dirty="0">
                <a:latin typeface="+mj-lt"/>
              </a:rPr>
              <a:t>vs </a:t>
            </a:r>
            <a:r>
              <a:rPr lang="vi-VN" dirty="0" err="1">
                <a:latin typeface="+mj-lt"/>
              </a:rPr>
              <a:t>S</a:t>
            </a:r>
            <a:r>
              <a:rPr lang="en-US" dirty="0" err="1" smtClean="0">
                <a:latin typeface="+mj-lt"/>
              </a:rPr>
              <a:t>ysVinit</a:t>
            </a:r>
            <a:r>
              <a:rPr lang="en-US" dirty="0" smtClean="0">
                <a:latin typeface="+mj-lt"/>
              </a:rPr>
              <a:t>(</a:t>
            </a:r>
            <a:r>
              <a:rPr lang="en-US" dirty="0" err="1" smtClean="0">
                <a:latin typeface="+mj-lt"/>
              </a:rPr>
              <a:t>systemV</a:t>
            </a:r>
            <a:r>
              <a:rPr lang="en-US" dirty="0">
                <a:latin typeface="+mj-lt"/>
              </a:rPr>
              <a:t>):</a:t>
            </a:r>
          </a:p>
          <a:p>
            <a:pPr marL="0" indent="0">
              <a:buNone/>
            </a:pPr>
            <a:r>
              <a:rPr lang="vi-VN" dirty="0" smtClean="0">
                <a:solidFill>
                  <a:srgbClr val="1F2328"/>
                </a:solidFill>
                <a:latin typeface="+mj-lt"/>
              </a:rPr>
              <a:t>2.4 systemd:</a:t>
            </a:r>
          </a:p>
          <a:p>
            <a:pPr>
              <a:buFontTx/>
              <a:buChar char="-"/>
            </a:pPr>
            <a:r>
              <a:rPr lang="vi-VN" dirty="0" smtClean="0"/>
              <a:t>Đôi </a:t>
            </a:r>
            <a:r>
              <a:rPr lang="vi-VN" dirty="0"/>
              <a:t>khi một hệ thống có thể có nhiều service các service này khi được cài đặt có thể bị conflict với nhau, việc sử dụng chế độ mask trong systemctl có thể ngăn chặn người quản trị có thể khởi động một service mà gây conflict với service khác. Để mask một service ta sử dụng câu lệnh</a:t>
            </a:r>
            <a:r>
              <a:rPr lang="vi-VN" dirty="0" smtClean="0"/>
              <a:t>: </a:t>
            </a:r>
          </a:p>
          <a:p>
            <a:pPr marL="0" indent="0">
              <a:buNone/>
            </a:pPr>
            <a:r>
              <a:rPr lang="vi-VN" i="1" dirty="0">
                <a:solidFill>
                  <a:srgbClr val="1F2328"/>
                </a:solidFill>
              </a:rPr>
              <a:t>##  systemctl mask {service_name.service}</a:t>
            </a:r>
            <a:endParaRPr lang="vi-VN" i="1" dirty="0" smtClean="0">
              <a:solidFill>
                <a:srgbClr val="1F2328"/>
              </a:solidFill>
            </a:endParaRPr>
          </a:p>
        </p:txBody>
      </p:sp>
    </p:spTree>
    <p:extLst>
      <p:ext uri="{BB962C8B-B14F-4D97-AF65-F5344CB8AC3E}">
        <p14:creationId xmlns:p14="http://schemas.microsoft.com/office/powerpoint/2010/main" val="30259807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IV. System startup and shutdown</a:t>
            </a:r>
            <a:endParaRPr lang="en-US" dirty="0"/>
          </a:p>
        </p:txBody>
      </p:sp>
      <p:sp>
        <p:nvSpPr>
          <p:cNvPr id="3" name="Content Placeholder 2"/>
          <p:cNvSpPr>
            <a:spLocks noGrp="1"/>
          </p:cNvSpPr>
          <p:nvPr>
            <p:ph idx="1"/>
          </p:nvPr>
        </p:nvSpPr>
        <p:spPr>
          <a:xfrm>
            <a:off x="917331" y="1690688"/>
            <a:ext cx="10515600" cy="4351338"/>
          </a:xfrm>
        </p:spPr>
        <p:txBody>
          <a:bodyPr>
            <a:normAutofit/>
          </a:bodyPr>
          <a:lstStyle/>
          <a:p>
            <a:pPr marL="0" indent="0">
              <a:buNone/>
            </a:pPr>
            <a:r>
              <a:rPr lang="vi-VN" dirty="0" smtClean="0">
                <a:solidFill>
                  <a:srgbClr val="1F2328"/>
                </a:solidFill>
                <a:latin typeface="-apple-system"/>
              </a:rPr>
              <a:t>2. </a:t>
            </a:r>
            <a:r>
              <a:rPr lang="vi-VN" dirty="0" err="1">
                <a:latin typeface="+mj-lt"/>
              </a:rPr>
              <a:t>S</a:t>
            </a:r>
            <a:r>
              <a:rPr lang="en-US" dirty="0" err="1" smtClean="0">
                <a:latin typeface="+mj-lt"/>
              </a:rPr>
              <a:t>ystemd</a:t>
            </a:r>
            <a:r>
              <a:rPr lang="en-US" dirty="0" smtClean="0">
                <a:latin typeface="+mj-lt"/>
              </a:rPr>
              <a:t> </a:t>
            </a:r>
            <a:r>
              <a:rPr lang="en-US" dirty="0">
                <a:latin typeface="+mj-lt"/>
              </a:rPr>
              <a:t>vs </a:t>
            </a:r>
            <a:r>
              <a:rPr lang="vi-VN" dirty="0" err="1">
                <a:latin typeface="+mj-lt"/>
              </a:rPr>
              <a:t>S</a:t>
            </a:r>
            <a:r>
              <a:rPr lang="en-US" dirty="0" err="1" smtClean="0">
                <a:latin typeface="+mj-lt"/>
              </a:rPr>
              <a:t>ysVinit</a:t>
            </a:r>
            <a:r>
              <a:rPr lang="en-US" dirty="0" smtClean="0">
                <a:latin typeface="+mj-lt"/>
              </a:rPr>
              <a:t>(</a:t>
            </a:r>
            <a:r>
              <a:rPr lang="en-US" dirty="0" err="1" smtClean="0">
                <a:latin typeface="+mj-lt"/>
              </a:rPr>
              <a:t>systemV</a:t>
            </a:r>
            <a:r>
              <a:rPr lang="en-US" dirty="0">
                <a:latin typeface="+mj-lt"/>
              </a:rPr>
              <a:t>):</a:t>
            </a:r>
          </a:p>
          <a:p>
            <a:pPr marL="0" indent="0">
              <a:buNone/>
            </a:pPr>
            <a:r>
              <a:rPr lang="vi-VN" dirty="0" smtClean="0">
                <a:solidFill>
                  <a:srgbClr val="1F2328"/>
                </a:solidFill>
                <a:latin typeface="+mj-lt"/>
              </a:rPr>
              <a:t>2.5 systemV:</a:t>
            </a:r>
          </a:p>
          <a:p>
            <a:pPr marL="0" indent="0">
              <a:buNone/>
            </a:pPr>
            <a:r>
              <a:rPr lang="vi-VN" dirty="0" smtClean="0">
                <a:solidFill>
                  <a:srgbClr val="1F2328"/>
                </a:solidFill>
              </a:rPr>
              <a:t>- Là </a:t>
            </a:r>
            <a:r>
              <a:rPr lang="vi-VN" dirty="0"/>
              <a:t>m</a:t>
            </a:r>
            <a:r>
              <a:rPr lang="vi-VN" dirty="0" smtClean="0"/>
              <a:t>ột </a:t>
            </a:r>
            <a:r>
              <a:rPr lang="vi-VN" dirty="0"/>
              <a:t>phiên bản cũ hơn cũng cung cấp các phương pháp khởi tạo cho các service nhưng đã gần như bị thay thế bởi systemd.</a:t>
            </a:r>
          </a:p>
          <a:p>
            <a:pPr marL="0" indent="0">
              <a:buNone/>
            </a:pPr>
            <a:r>
              <a:rPr lang="vi-VN" dirty="0" smtClean="0">
                <a:solidFill>
                  <a:srgbClr val="1F2328"/>
                </a:solidFill>
                <a:latin typeface="+mj-lt"/>
              </a:rPr>
              <a:t>- </a:t>
            </a:r>
            <a:r>
              <a:rPr lang="vi-VN" dirty="0"/>
              <a:t>Khác với systemd, sysVinit sử dụng cơ chế runlevels để xác định loại daemons nào sẽ được chạy.</a:t>
            </a:r>
            <a:endParaRPr lang="vi-VN" dirty="0" smtClean="0">
              <a:solidFill>
                <a:srgbClr val="1F2328"/>
              </a:solidFill>
              <a:latin typeface="+mj-lt"/>
            </a:endParaRPr>
          </a:p>
        </p:txBody>
      </p:sp>
    </p:spTree>
    <p:extLst>
      <p:ext uri="{BB962C8B-B14F-4D97-AF65-F5344CB8AC3E}">
        <p14:creationId xmlns:p14="http://schemas.microsoft.com/office/powerpoint/2010/main" val="271367876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IV. System startup and shutdown</a:t>
            </a:r>
            <a:endParaRPr lang="en-US" dirty="0"/>
          </a:p>
        </p:txBody>
      </p:sp>
      <p:sp>
        <p:nvSpPr>
          <p:cNvPr id="3" name="Content Placeholder 2"/>
          <p:cNvSpPr>
            <a:spLocks noGrp="1"/>
          </p:cNvSpPr>
          <p:nvPr>
            <p:ph idx="1"/>
          </p:nvPr>
        </p:nvSpPr>
        <p:spPr>
          <a:xfrm>
            <a:off x="917331" y="1690688"/>
            <a:ext cx="10515600" cy="4351338"/>
          </a:xfrm>
        </p:spPr>
        <p:txBody>
          <a:bodyPr>
            <a:normAutofit/>
          </a:bodyPr>
          <a:lstStyle/>
          <a:p>
            <a:pPr marL="0" indent="0">
              <a:buNone/>
            </a:pPr>
            <a:r>
              <a:rPr lang="vi-VN" dirty="0" smtClean="0">
                <a:solidFill>
                  <a:srgbClr val="1F2328"/>
                </a:solidFill>
                <a:latin typeface="-apple-system"/>
              </a:rPr>
              <a:t>2. </a:t>
            </a:r>
            <a:r>
              <a:rPr lang="vi-VN" dirty="0" err="1">
                <a:latin typeface="+mj-lt"/>
              </a:rPr>
              <a:t>S</a:t>
            </a:r>
            <a:r>
              <a:rPr lang="en-US" dirty="0" err="1" smtClean="0">
                <a:latin typeface="+mj-lt"/>
              </a:rPr>
              <a:t>ystemd</a:t>
            </a:r>
            <a:r>
              <a:rPr lang="en-US" dirty="0" smtClean="0">
                <a:latin typeface="+mj-lt"/>
              </a:rPr>
              <a:t> </a:t>
            </a:r>
            <a:r>
              <a:rPr lang="en-US" dirty="0">
                <a:latin typeface="+mj-lt"/>
              </a:rPr>
              <a:t>vs </a:t>
            </a:r>
            <a:r>
              <a:rPr lang="vi-VN" dirty="0" err="1">
                <a:latin typeface="+mj-lt"/>
              </a:rPr>
              <a:t>S</a:t>
            </a:r>
            <a:r>
              <a:rPr lang="en-US" dirty="0" err="1" smtClean="0">
                <a:latin typeface="+mj-lt"/>
              </a:rPr>
              <a:t>ysVinit</a:t>
            </a:r>
            <a:r>
              <a:rPr lang="en-US" dirty="0" smtClean="0">
                <a:latin typeface="+mj-lt"/>
              </a:rPr>
              <a:t>(</a:t>
            </a:r>
            <a:r>
              <a:rPr lang="en-US" dirty="0" err="1" smtClean="0">
                <a:latin typeface="+mj-lt"/>
              </a:rPr>
              <a:t>systemV</a:t>
            </a:r>
            <a:r>
              <a:rPr lang="en-US" dirty="0">
                <a:latin typeface="+mj-lt"/>
              </a:rPr>
              <a:t>):</a:t>
            </a:r>
          </a:p>
          <a:p>
            <a:pPr marL="0" indent="0">
              <a:buNone/>
            </a:pPr>
            <a:r>
              <a:rPr lang="vi-VN" dirty="0" smtClean="0">
                <a:solidFill>
                  <a:srgbClr val="1F2328"/>
                </a:solidFill>
                <a:latin typeface="+mj-lt"/>
              </a:rPr>
              <a:t>2.5 systemV:</a:t>
            </a:r>
          </a:p>
          <a:p>
            <a:pPr marL="0" indent="0">
              <a:buNone/>
            </a:pPr>
            <a:endParaRPr lang="vi-VN" dirty="0" smtClean="0">
              <a:solidFill>
                <a:srgbClr val="1F2328"/>
              </a:solidFill>
              <a:latin typeface="+mj-lt"/>
            </a:endParaRPr>
          </a:p>
        </p:txBody>
      </p:sp>
      <p:pic>
        <p:nvPicPr>
          <p:cNvPr id="4" name="Picture 3"/>
          <p:cNvPicPr>
            <a:picLocks noChangeAspect="1"/>
          </p:cNvPicPr>
          <p:nvPr/>
        </p:nvPicPr>
        <p:blipFill>
          <a:blip r:embed="rId3"/>
          <a:stretch>
            <a:fillRect/>
          </a:stretch>
        </p:blipFill>
        <p:spPr>
          <a:xfrm>
            <a:off x="2588875" y="2867524"/>
            <a:ext cx="6592220" cy="3429479"/>
          </a:xfrm>
          <a:prstGeom prst="rect">
            <a:avLst/>
          </a:prstGeom>
        </p:spPr>
      </p:pic>
    </p:spTree>
    <p:extLst>
      <p:ext uri="{BB962C8B-B14F-4D97-AF65-F5344CB8AC3E}">
        <p14:creationId xmlns:p14="http://schemas.microsoft.com/office/powerpoint/2010/main" val="387389878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IV. System startup and shutdown</a:t>
            </a:r>
            <a:endParaRPr lang="en-US" dirty="0"/>
          </a:p>
        </p:txBody>
      </p:sp>
      <p:sp>
        <p:nvSpPr>
          <p:cNvPr id="3" name="Content Placeholder 2"/>
          <p:cNvSpPr>
            <a:spLocks noGrp="1"/>
          </p:cNvSpPr>
          <p:nvPr>
            <p:ph idx="1"/>
          </p:nvPr>
        </p:nvSpPr>
        <p:spPr>
          <a:xfrm>
            <a:off x="917331" y="1690688"/>
            <a:ext cx="10515600" cy="4351338"/>
          </a:xfrm>
        </p:spPr>
        <p:txBody>
          <a:bodyPr>
            <a:normAutofit/>
          </a:bodyPr>
          <a:lstStyle/>
          <a:p>
            <a:pPr marL="0" indent="0">
              <a:buNone/>
            </a:pPr>
            <a:r>
              <a:rPr lang="vi-VN" dirty="0" smtClean="0">
                <a:solidFill>
                  <a:srgbClr val="1F2328"/>
                </a:solidFill>
                <a:latin typeface="-apple-system"/>
              </a:rPr>
              <a:t>2. </a:t>
            </a:r>
            <a:r>
              <a:rPr lang="vi-VN" dirty="0" err="1">
                <a:latin typeface="+mj-lt"/>
              </a:rPr>
              <a:t>S</a:t>
            </a:r>
            <a:r>
              <a:rPr lang="en-US" dirty="0" err="1" smtClean="0">
                <a:latin typeface="+mj-lt"/>
              </a:rPr>
              <a:t>ystemd</a:t>
            </a:r>
            <a:r>
              <a:rPr lang="en-US" dirty="0" smtClean="0">
                <a:latin typeface="+mj-lt"/>
              </a:rPr>
              <a:t> </a:t>
            </a:r>
            <a:r>
              <a:rPr lang="en-US" dirty="0">
                <a:latin typeface="+mj-lt"/>
              </a:rPr>
              <a:t>vs </a:t>
            </a:r>
            <a:r>
              <a:rPr lang="vi-VN" dirty="0" err="1">
                <a:latin typeface="+mj-lt"/>
              </a:rPr>
              <a:t>S</a:t>
            </a:r>
            <a:r>
              <a:rPr lang="en-US" dirty="0" err="1" smtClean="0">
                <a:latin typeface="+mj-lt"/>
              </a:rPr>
              <a:t>ysVinit</a:t>
            </a:r>
            <a:r>
              <a:rPr lang="en-US" dirty="0" smtClean="0">
                <a:latin typeface="+mj-lt"/>
              </a:rPr>
              <a:t>(</a:t>
            </a:r>
            <a:r>
              <a:rPr lang="en-US" dirty="0" err="1" smtClean="0">
                <a:latin typeface="+mj-lt"/>
              </a:rPr>
              <a:t>systemV</a:t>
            </a:r>
            <a:r>
              <a:rPr lang="en-US" dirty="0">
                <a:latin typeface="+mj-lt"/>
              </a:rPr>
              <a:t>):</a:t>
            </a:r>
          </a:p>
          <a:p>
            <a:pPr marL="0" indent="0">
              <a:buNone/>
            </a:pPr>
            <a:r>
              <a:rPr lang="vi-VN" dirty="0" smtClean="0">
                <a:solidFill>
                  <a:srgbClr val="1F2328"/>
                </a:solidFill>
                <a:latin typeface="+mj-lt"/>
              </a:rPr>
              <a:t>2.6 </a:t>
            </a:r>
            <a:r>
              <a:rPr lang="en-US" dirty="0">
                <a:latin typeface="+mj-lt"/>
              </a:rPr>
              <a:t>Scripts </a:t>
            </a:r>
            <a:r>
              <a:rPr lang="en-US" dirty="0" err="1">
                <a:latin typeface="+mj-lt"/>
              </a:rPr>
              <a:t>trong</a:t>
            </a:r>
            <a:r>
              <a:rPr lang="en-US" dirty="0">
                <a:latin typeface="+mj-lt"/>
              </a:rPr>
              <a:t> startup/</a:t>
            </a:r>
            <a:r>
              <a:rPr lang="en-US" dirty="0" err="1">
                <a:latin typeface="+mj-lt"/>
              </a:rPr>
              <a:t>init</a:t>
            </a:r>
            <a:r>
              <a:rPr lang="en-US" dirty="0">
                <a:latin typeface="+mj-lt"/>
              </a:rPr>
              <a:t>:</a:t>
            </a:r>
          </a:p>
          <a:p>
            <a:pPr marL="0" indent="0">
              <a:buNone/>
            </a:pPr>
            <a:r>
              <a:rPr lang="vi-VN" dirty="0" smtClean="0">
                <a:solidFill>
                  <a:srgbClr val="1F2328"/>
                </a:solidFill>
                <a:latin typeface="+mj-lt"/>
              </a:rPr>
              <a:t>- </a:t>
            </a:r>
            <a:r>
              <a:rPr lang="vi-VN" dirty="0"/>
              <a:t>Scripts ở </a:t>
            </a:r>
            <a:r>
              <a:rPr lang="vi-VN" dirty="0" smtClean="0"/>
              <a:t>đây </a:t>
            </a:r>
            <a:r>
              <a:rPr lang="vi-VN" dirty="0"/>
              <a:t>được hiểu là 1 file bash dùng để tự động hóa việc khởi động các service hay các ứng dụng khi khởi động máy tính.</a:t>
            </a:r>
          </a:p>
          <a:p>
            <a:pPr marL="0" indent="0">
              <a:buNone/>
            </a:pPr>
            <a:r>
              <a:rPr lang="vi-VN" b="1" dirty="0" smtClean="0">
                <a:solidFill>
                  <a:srgbClr val="1F2328"/>
                </a:solidFill>
                <a:latin typeface="+mj-lt"/>
              </a:rPr>
              <a:t>- Viết scripts file để tự động tạo thư mục test ở </a:t>
            </a:r>
            <a:r>
              <a:rPr lang="vi-VN" b="1" i="1" dirty="0" smtClean="0">
                <a:solidFill>
                  <a:srgbClr val="1F2328"/>
                </a:solidFill>
                <a:latin typeface="+mj-lt"/>
              </a:rPr>
              <a:t>/home/buidung </a:t>
            </a:r>
            <a:r>
              <a:rPr lang="vi-VN" b="1" dirty="0" smtClean="0">
                <a:solidFill>
                  <a:srgbClr val="1F2328"/>
                </a:solidFill>
                <a:latin typeface="+mj-lt"/>
              </a:rPr>
              <a:t>sau mỗi lần reboot thông qua rc.local file:</a:t>
            </a:r>
          </a:p>
        </p:txBody>
      </p:sp>
    </p:spTree>
    <p:extLst>
      <p:ext uri="{BB962C8B-B14F-4D97-AF65-F5344CB8AC3E}">
        <p14:creationId xmlns:p14="http://schemas.microsoft.com/office/powerpoint/2010/main" val="377528688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IV. System startup and shutdown</a:t>
            </a:r>
            <a:endParaRPr lang="en-US" dirty="0"/>
          </a:p>
        </p:txBody>
      </p:sp>
      <p:sp>
        <p:nvSpPr>
          <p:cNvPr id="3" name="Content Placeholder 2"/>
          <p:cNvSpPr>
            <a:spLocks noGrp="1"/>
          </p:cNvSpPr>
          <p:nvPr>
            <p:ph idx="1"/>
          </p:nvPr>
        </p:nvSpPr>
        <p:spPr>
          <a:xfrm>
            <a:off x="917331" y="1690688"/>
            <a:ext cx="10515600" cy="4351338"/>
          </a:xfrm>
        </p:spPr>
        <p:txBody>
          <a:bodyPr>
            <a:normAutofit/>
          </a:bodyPr>
          <a:lstStyle/>
          <a:p>
            <a:pPr marL="0" indent="0">
              <a:buNone/>
            </a:pPr>
            <a:r>
              <a:rPr lang="vi-VN" dirty="0" smtClean="0">
                <a:solidFill>
                  <a:srgbClr val="1F2328"/>
                </a:solidFill>
                <a:latin typeface="-apple-system"/>
              </a:rPr>
              <a:t>2. </a:t>
            </a:r>
            <a:r>
              <a:rPr lang="vi-VN" dirty="0" err="1">
                <a:latin typeface="+mj-lt"/>
              </a:rPr>
              <a:t>S</a:t>
            </a:r>
            <a:r>
              <a:rPr lang="en-US" dirty="0" err="1" smtClean="0">
                <a:latin typeface="+mj-lt"/>
              </a:rPr>
              <a:t>ystemd</a:t>
            </a:r>
            <a:r>
              <a:rPr lang="en-US" dirty="0" smtClean="0">
                <a:latin typeface="+mj-lt"/>
              </a:rPr>
              <a:t> </a:t>
            </a:r>
            <a:r>
              <a:rPr lang="en-US" dirty="0">
                <a:latin typeface="+mj-lt"/>
              </a:rPr>
              <a:t>vs </a:t>
            </a:r>
            <a:r>
              <a:rPr lang="vi-VN" dirty="0" err="1">
                <a:latin typeface="+mj-lt"/>
              </a:rPr>
              <a:t>S</a:t>
            </a:r>
            <a:r>
              <a:rPr lang="en-US" dirty="0" err="1" smtClean="0">
                <a:latin typeface="+mj-lt"/>
              </a:rPr>
              <a:t>ysVinit</a:t>
            </a:r>
            <a:r>
              <a:rPr lang="en-US" dirty="0" smtClean="0">
                <a:latin typeface="+mj-lt"/>
              </a:rPr>
              <a:t>(</a:t>
            </a:r>
            <a:r>
              <a:rPr lang="en-US" dirty="0" err="1" smtClean="0">
                <a:latin typeface="+mj-lt"/>
              </a:rPr>
              <a:t>systemV</a:t>
            </a:r>
            <a:r>
              <a:rPr lang="en-US" dirty="0">
                <a:latin typeface="+mj-lt"/>
              </a:rPr>
              <a:t>):</a:t>
            </a:r>
          </a:p>
          <a:p>
            <a:pPr marL="0" indent="0">
              <a:buNone/>
            </a:pPr>
            <a:r>
              <a:rPr lang="vi-VN" dirty="0" smtClean="0">
                <a:solidFill>
                  <a:srgbClr val="1F2328"/>
                </a:solidFill>
                <a:latin typeface="+mj-lt"/>
              </a:rPr>
              <a:t>2.6 </a:t>
            </a:r>
            <a:r>
              <a:rPr lang="en-US" dirty="0">
                <a:latin typeface="+mj-lt"/>
              </a:rPr>
              <a:t>Scripts </a:t>
            </a:r>
            <a:r>
              <a:rPr lang="en-US" dirty="0" err="1">
                <a:latin typeface="+mj-lt"/>
              </a:rPr>
              <a:t>trong</a:t>
            </a:r>
            <a:r>
              <a:rPr lang="en-US" dirty="0">
                <a:latin typeface="+mj-lt"/>
              </a:rPr>
              <a:t> startup/</a:t>
            </a:r>
            <a:r>
              <a:rPr lang="en-US" dirty="0" err="1">
                <a:latin typeface="+mj-lt"/>
              </a:rPr>
              <a:t>init</a:t>
            </a:r>
            <a:r>
              <a:rPr lang="en-US" dirty="0" smtClean="0">
                <a:latin typeface="+mj-lt"/>
              </a:rPr>
              <a:t>:</a:t>
            </a:r>
            <a:endParaRPr lang="vi-VN" dirty="0" smtClean="0">
              <a:latin typeface="+mj-lt"/>
            </a:endParaRPr>
          </a:p>
          <a:p>
            <a:pPr marL="0" indent="0">
              <a:buNone/>
            </a:pPr>
            <a:r>
              <a:rPr lang="vi-VN" dirty="0" smtClean="0">
                <a:latin typeface="+mj-lt"/>
              </a:rPr>
              <a:t>+ Thực hiện edit file rc.local bằng cách thêm đoạn bash scripts vào file: </a:t>
            </a:r>
          </a:p>
          <a:p>
            <a:pPr marL="0" indent="0">
              <a:buNone/>
            </a:pPr>
            <a:endParaRPr lang="vi-VN" dirty="0" smtClean="0">
              <a:latin typeface="+mj-lt"/>
            </a:endParaRPr>
          </a:p>
        </p:txBody>
      </p:sp>
      <p:pic>
        <p:nvPicPr>
          <p:cNvPr id="5" name="Picture 4"/>
          <p:cNvPicPr>
            <a:picLocks noChangeAspect="1"/>
          </p:cNvPicPr>
          <p:nvPr/>
        </p:nvPicPr>
        <p:blipFill>
          <a:blip r:embed="rId3"/>
          <a:stretch>
            <a:fillRect/>
          </a:stretch>
        </p:blipFill>
        <p:spPr>
          <a:xfrm>
            <a:off x="1215615" y="3866357"/>
            <a:ext cx="9373908" cy="1295581"/>
          </a:xfrm>
          <a:prstGeom prst="rect">
            <a:avLst/>
          </a:prstGeom>
        </p:spPr>
      </p:pic>
    </p:spTree>
    <p:extLst>
      <p:ext uri="{BB962C8B-B14F-4D97-AF65-F5344CB8AC3E}">
        <p14:creationId xmlns:p14="http://schemas.microsoft.com/office/powerpoint/2010/main" val="11736515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479</TotalTime>
  <Words>5361</Words>
  <Application>Microsoft Office PowerPoint</Application>
  <PresentationFormat>Widescreen</PresentationFormat>
  <Paragraphs>642</Paragraphs>
  <Slides>107</Slides>
  <Notes>60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107</vt:i4>
      </vt:variant>
    </vt:vector>
  </HeadingPairs>
  <TitlesOfParts>
    <vt:vector size="111" baseType="lpstr">
      <vt:lpstr>-apple-system</vt:lpstr>
      <vt:lpstr>Arial</vt:lpstr>
      <vt:lpstr>Calibri</vt:lpstr>
      <vt:lpstr>Office Theme</vt:lpstr>
      <vt:lpstr>Report internship </vt:lpstr>
      <vt:lpstr>I. File system configuration</vt:lpstr>
      <vt:lpstr>I. File system configuration</vt:lpstr>
      <vt:lpstr>I. File system configuration</vt:lpstr>
      <vt:lpstr>I. File system configuration</vt:lpstr>
      <vt:lpstr>I. File system configuration</vt:lpstr>
      <vt:lpstr>I. File system configuration</vt:lpstr>
      <vt:lpstr>I. File system configuration</vt:lpstr>
      <vt:lpstr>I. File system configuration</vt:lpstr>
      <vt:lpstr>I. File system configuration</vt:lpstr>
      <vt:lpstr>I. File system configuration</vt:lpstr>
      <vt:lpstr>I. File system configuration</vt:lpstr>
      <vt:lpstr>I. File system configuration</vt:lpstr>
      <vt:lpstr>I. File system configuration</vt:lpstr>
      <vt:lpstr>I. File system configuration</vt:lpstr>
      <vt:lpstr>I. File system configuration</vt:lpstr>
      <vt:lpstr>I. File system configuration</vt:lpstr>
      <vt:lpstr>I. File system configuration</vt:lpstr>
      <vt:lpstr>I. File system configuration</vt:lpstr>
      <vt:lpstr>I. File system configuration</vt:lpstr>
      <vt:lpstr>I. File system configuration</vt:lpstr>
      <vt:lpstr>I. File system configuration</vt:lpstr>
      <vt:lpstr>I. File system configuration</vt:lpstr>
      <vt:lpstr>II. User and Group Management</vt:lpstr>
      <vt:lpstr>II. User and Group Management</vt:lpstr>
      <vt:lpstr>II. User and Group Management</vt:lpstr>
      <vt:lpstr>II. User and Group Management</vt:lpstr>
      <vt:lpstr>II. User and Group Management</vt:lpstr>
      <vt:lpstr>II. User and Group Management</vt:lpstr>
      <vt:lpstr>II. User and Group Management</vt:lpstr>
      <vt:lpstr>II. User and Group Management</vt:lpstr>
      <vt:lpstr>II. User and Group Management</vt:lpstr>
      <vt:lpstr>II. User and Group Management</vt:lpstr>
      <vt:lpstr>II. User and Group Management</vt:lpstr>
      <vt:lpstr>II. User and Group Management</vt:lpstr>
      <vt:lpstr>II. User and Group Management</vt:lpstr>
      <vt:lpstr>II. User and Group Management</vt:lpstr>
      <vt:lpstr>II. User and Group Management</vt:lpstr>
      <vt:lpstr>II. User and Group Management</vt:lpstr>
      <vt:lpstr>II. User and Group Management</vt:lpstr>
      <vt:lpstr>II. User and Group Management</vt:lpstr>
      <vt:lpstr>II. User and Group Management</vt:lpstr>
      <vt:lpstr>II. User and Group Management</vt:lpstr>
      <vt:lpstr>II. User and Group Management</vt:lpstr>
      <vt:lpstr>II. User and Group Management</vt:lpstr>
      <vt:lpstr>II. User and Group Management</vt:lpstr>
      <vt:lpstr>II. User and Group Management</vt:lpstr>
      <vt:lpstr>III. Package Management</vt:lpstr>
      <vt:lpstr>III. Package Management</vt:lpstr>
      <vt:lpstr>III. Package Management</vt:lpstr>
      <vt:lpstr>III. Package Management</vt:lpstr>
      <vt:lpstr>III. Package Management</vt:lpstr>
      <vt:lpstr>III. Package Management</vt:lpstr>
      <vt:lpstr>III. Package Management</vt:lpstr>
      <vt:lpstr>III. Package Management</vt:lpstr>
      <vt:lpstr>III. Package Management</vt:lpstr>
      <vt:lpstr>III. Package Management</vt:lpstr>
      <vt:lpstr>PowerPoint Presentation</vt:lpstr>
      <vt:lpstr>PowerPoint Presentation</vt:lpstr>
      <vt:lpstr>III. Package Management</vt:lpstr>
      <vt:lpstr>PowerPoint Presentation</vt:lpstr>
      <vt:lpstr>III. Package Management</vt:lpstr>
      <vt:lpstr>III. Package Management</vt:lpstr>
      <vt:lpstr>PowerPoint Presentation</vt:lpstr>
      <vt:lpstr>III. Package Management</vt:lpstr>
      <vt:lpstr>III. Package Management</vt:lpstr>
      <vt:lpstr>III. Package Management</vt:lpstr>
      <vt:lpstr>III. Package Management</vt:lpstr>
      <vt:lpstr>III. Package Management</vt:lpstr>
      <vt:lpstr>III. Package Management</vt:lpstr>
      <vt:lpstr>III. Package Management</vt:lpstr>
      <vt:lpstr>III. Package Management</vt:lpstr>
      <vt:lpstr>III. Package Management</vt:lpstr>
      <vt:lpstr>III. Package Management</vt:lpstr>
      <vt:lpstr>PowerPoint Presentation</vt:lpstr>
      <vt:lpstr>III. Package Management</vt:lpstr>
      <vt:lpstr>III. Package Management</vt:lpstr>
      <vt:lpstr>PowerPoint Presentation</vt:lpstr>
      <vt:lpstr>III. Package Management</vt:lpstr>
      <vt:lpstr>III. Package Management</vt:lpstr>
      <vt:lpstr>III. Package Management</vt:lpstr>
      <vt:lpstr>III. Package Management</vt:lpstr>
      <vt:lpstr>III. Package Management</vt:lpstr>
      <vt:lpstr>III. Package Management</vt:lpstr>
      <vt:lpstr>III. Package Management</vt:lpstr>
      <vt:lpstr>III. Package Management</vt:lpstr>
      <vt:lpstr>IV. System startup and shutdown</vt:lpstr>
      <vt:lpstr>IV. System startup and shutdown</vt:lpstr>
      <vt:lpstr>IV. System startup and shutdown</vt:lpstr>
      <vt:lpstr>IV. System startup and shutdown</vt:lpstr>
      <vt:lpstr>IV. System startup and shutdown</vt:lpstr>
      <vt:lpstr>IV. System startup and shutdown</vt:lpstr>
      <vt:lpstr>IV. System startup and shutdown</vt:lpstr>
      <vt:lpstr>IV. System startup and shutdown</vt:lpstr>
      <vt:lpstr>IV. System startup and shutdown</vt:lpstr>
      <vt:lpstr>IV. System startup and shutdown</vt:lpstr>
      <vt:lpstr>IV. System startup and shutdown</vt:lpstr>
      <vt:lpstr>IV. System startup and shutdown</vt:lpstr>
      <vt:lpstr>IV. System startup and shutdown</vt:lpstr>
      <vt:lpstr>IV. System startup and shutdown</vt:lpstr>
      <vt:lpstr>IV. System startup and shutdown</vt:lpstr>
      <vt:lpstr>IV. System startup and shutdown</vt:lpstr>
      <vt:lpstr>IV. System startup and shutdown</vt:lpstr>
      <vt:lpstr>IV. System startup and shutdown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internship</dc:title>
  <dc:creator>admin</dc:creator>
  <cp:lastModifiedBy>admin</cp:lastModifiedBy>
  <cp:revision>34</cp:revision>
  <dcterms:created xsi:type="dcterms:W3CDTF">2023-12-14T08:51:54Z</dcterms:created>
  <dcterms:modified xsi:type="dcterms:W3CDTF">2023-12-19T09:19:47Z</dcterms:modified>
</cp:coreProperties>
</file>