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63" r:id="rId3"/>
    <p:sldId id="300" r:id="rId4"/>
    <p:sldId id="306" r:id="rId5"/>
    <p:sldId id="305" r:id="rId6"/>
    <p:sldId id="309" r:id="rId7"/>
    <p:sldId id="307" r:id="rId8"/>
    <p:sldId id="302" r:id="rId9"/>
    <p:sldId id="303" r:id="rId10"/>
    <p:sldId id="298" r:id="rId11"/>
    <p:sldId id="310" r:id="rId12"/>
  </p:sldIdLst>
  <p:sldSz cx="12192000" cy="6858000"/>
  <p:notesSz cx="6858000" cy="9144000"/>
  <p:embeddedFontLst>
    <p:embeddedFont>
      <p:font typeface="Oi" panose="020B0604020202020204"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6" autoAdjust="0"/>
  </p:normalViewPr>
  <p:slideViewPr>
    <p:cSldViewPr snapToGrid="0">
      <p:cViewPr varScale="1">
        <p:scale>
          <a:sx n="67" d="100"/>
          <a:sy n="67" d="100"/>
        </p:scale>
        <p:origin x="840" y="-2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039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5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040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11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257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413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08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08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35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166765" y="2435426"/>
            <a:ext cx="5219856" cy="1231106"/>
          </a:xfrm>
          <a:prstGeom prst="rect">
            <a:avLst/>
          </a:prstGeom>
          <a:noFill/>
          <a:ln>
            <a:noFill/>
          </a:ln>
        </p:spPr>
        <p:txBody>
          <a:bodyPr spcFirstLastPara="1" wrap="square" lIns="0" tIns="0" rIns="0" bIns="0" anchor="t" anchorCtr="0">
            <a:spAutoFit/>
          </a:bodyPr>
          <a:lstStyle/>
          <a:p>
            <a:r>
              <a:rPr lang="en-US" sz="4000" b="1" dirty="0">
                <a:solidFill>
                  <a:srgbClr val="00B0F0"/>
                </a:solidFill>
                <a:latin typeface="Times New Roman" panose="02020603050405020304" pitchFamily="18" charset="0"/>
                <a:cs typeface="Times New Roman" panose="02020603050405020304" pitchFamily="18" charset="0"/>
              </a:rPr>
              <a:t>View </a:t>
            </a:r>
            <a:r>
              <a:rPr lang="en-US" sz="4000" b="1" dirty="0" err="1">
                <a:solidFill>
                  <a:srgbClr val="00B0F0"/>
                </a:solidFill>
                <a:latin typeface="Times New Roman" panose="02020603050405020304" pitchFamily="18" charset="0"/>
                <a:cs typeface="Times New Roman" panose="02020603050405020304" pitchFamily="18" charset="0"/>
              </a:rPr>
              <a:t>trong</a:t>
            </a:r>
            <a:r>
              <a:rPr lang="en-US" sz="4000" b="1" dirty="0">
                <a:solidFill>
                  <a:srgbClr val="00B0F0"/>
                </a:solidFill>
                <a:latin typeface="Times New Roman" panose="02020603050405020304" pitchFamily="18" charset="0"/>
                <a:cs typeface="Times New Roman" panose="02020603050405020304" pitchFamily="18" charset="0"/>
              </a:rPr>
              <a:t> ASP.NET MVC</a:t>
            </a: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304800" y="1651680"/>
            <a:ext cx="10245195" cy="523220"/>
          </a:xfrm>
          <a:prstGeom prst="rect">
            <a:avLst/>
          </a:prstGeom>
          <a:noFill/>
        </p:spPr>
        <p:txBody>
          <a:bodyPr wrap="square" rtlCol="0">
            <a:spAutoFit/>
          </a:bodyPr>
          <a:lstStyle/>
          <a:p>
            <a:r>
              <a:rPr lang="en-US" sz="2800" b="1" dirty="0" err="1"/>
              <a:t>Những</a:t>
            </a:r>
            <a:r>
              <a:rPr lang="en-US" sz="2800" b="1" dirty="0"/>
              <a:t> </a:t>
            </a:r>
            <a:r>
              <a:rPr lang="en-US" sz="2800" b="1" dirty="0" err="1"/>
              <a:t>điểm</a:t>
            </a:r>
            <a:r>
              <a:rPr lang="en-US" sz="2800" b="1" dirty="0"/>
              <a:t> </a:t>
            </a:r>
            <a:r>
              <a:rPr lang="en-US" sz="2800" b="1" dirty="0" err="1"/>
              <a:t>cần</a:t>
            </a:r>
            <a:r>
              <a:rPr lang="en-US" sz="2800" b="1" dirty="0"/>
              <a:t> </a:t>
            </a:r>
            <a:r>
              <a:rPr lang="en-US" sz="2800" b="1" dirty="0" err="1"/>
              <a:t>nhớ</a:t>
            </a:r>
            <a:r>
              <a:rPr lang="en-US" sz="2800" b="1" dirty="0"/>
              <a:t>:</a:t>
            </a:r>
            <a:endParaRPr lang="en-US" sz="2800" b="1" i="0" dirty="0">
              <a:solidFill>
                <a:srgbClr val="161C2D"/>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61925" y="2491770"/>
            <a:ext cx="12030075" cy="1938992"/>
          </a:xfrm>
          <a:prstGeom prst="rect">
            <a:avLst/>
          </a:prstGeom>
          <a:noFill/>
        </p:spPr>
        <p:txBody>
          <a:bodyPr wrap="square" rtlCol="0">
            <a:spAutoFit/>
          </a:bodyPr>
          <a:lstStyle/>
          <a:p>
            <a:pPr marL="285750" indent="-285750">
              <a:buFont typeface="Arial" panose="020B0604020202020204" pitchFamily="34" charset="0"/>
              <a:buChar char="•"/>
            </a:pPr>
            <a:r>
              <a:rPr lang="vi-VN" sz="2400" dirty="0"/>
              <a:t>View là giao diện người được dùng để hiển thị dữ liệu và xử lý tương tác của người dùng.</a:t>
            </a:r>
          </a:p>
          <a:p>
            <a:pPr marL="285750" indent="-285750">
              <a:buFont typeface="Arial" panose="020B0604020202020204" pitchFamily="34" charset="0"/>
              <a:buChar char="•"/>
            </a:pPr>
            <a:r>
              <a:rPr lang="vi-VN" sz="2400" dirty="0"/>
              <a:t>Thư mục Views chứa các thư mục riêng cho mỗi Controller.</a:t>
            </a:r>
          </a:p>
          <a:p>
            <a:pPr marL="285750" indent="-285750">
              <a:buFont typeface="Arial" panose="020B0604020202020204" pitchFamily="34" charset="0"/>
              <a:buChar char="•"/>
            </a:pPr>
            <a:r>
              <a:rPr lang="vi-VN" sz="2400" dirty="0"/>
              <a:t>ASP.NET MVC hỗ trợ thêm Razor View bên cạnh .aspx truyền thống.</a:t>
            </a:r>
          </a:p>
          <a:p>
            <a:pPr marL="285750" indent="-285750">
              <a:buFont typeface="Arial" panose="020B0604020202020204" pitchFamily="34" charset="0"/>
              <a:buChar char="•"/>
            </a:pPr>
            <a:r>
              <a:rPr lang="vi-VN" sz="2400" dirty="0"/>
              <a:t>Các tập tin Razor View có phần mở rộng là .cshtml hoặc .vbhtml.</a:t>
            </a:r>
            <a:endParaRPr lang="en-US" sz="2400" dirty="0"/>
          </a:p>
        </p:txBody>
      </p:sp>
    </p:spTree>
    <p:extLst>
      <p:ext uri="{BB962C8B-B14F-4D97-AF65-F5344CB8AC3E}">
        <p14:creationId xmlns:p14="http://schemas.microsoft.com/office/powerpoint/2010/main" val="12454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304800" y="1651680"/>
            <a:ext cx="10245195" cy="523220"/>
          </a:xfrm>
          <a:prstGeom prst="rect">
            <a:avLst/>
          </a:prstGeom>
          <a:noFill/>
        </p:spPr>
        <p:txBody>
          <a:bodyPr wrap="square" rtlCol="0">
            <a:spAutoFit/>
          </a:bodyPr>
          <a:lstStyle/>
          <a:p>
            <a:r>
              <a:rPr lang="en-US" sz="2800" b="1" dirty="0" err="1" smtClean="0"/>
              <a:t>Bài</a:t>
            </a:r>
            <a:r>
              <a:rPr lang="en-US" sz="2800" b="1" dirty="0" smtClean="0"/>
              <a:t> </a:t>
            </a:r>
            <a:r>
              <a:rPr lang="en-US" sz="2800" b="1" dirty="0" err="1" smtClean="0"/>
              <a:t>tập</a:t>
            </a:r>
            <a:r>
              <a:rPr lang="en-US" sz="2800" b="1" dirty="0" smtClean="0"/>
              <a:t> </a:t>
            </a:r>
            <a:r>
              <a:rPr lang="en-US" sz="2800" b="1" dirty="0" err="1" smtClean="0"/>
              <a:t>thực</a:t>
            </a:r>
            <a:r>
              <a:rPr lang="en-US" sz="2800" b="1" dirty="0" smtClean="0"/>
              <a:t> </a:t>
            </a:r>
            <a:r>
              <a:rPr lang="en-US" sz="2800" b="1" dirty="0" err="1" smtClean="0"/>
              <a:t>hành</a:t>
            </a:r>
            <a:endParaRPr lang="en-US" sz="2800" b="1" i="0" dirty="0">
              <a:solidFill>
                <a:srgbClr val="161C2D"/>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61925" y="2491770"/>
            <a:ext cx="12030075"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Thực</a:t>
            </a:r>
            <a:r>
              <a:rPr lang="en-US" sz="2400" dirty="0" smtClean="0"/>
              <a:t> </a:t>
            </a:r>
            <a:r>
              <a:rPr lang="en-US" sz="2400" dirty="0" err="1" smtClean="0"/>
              <a:t>hành</a:t>
            </a:r>
            <a:r>
              <a:rPr lang="en-US" sz="2400" dirty="0" smtClean="0"/>
              <a:t> </a:t>
            </a:r>
            <a:r>
              <a:rPr lang="en-US" sz="2400" dirty="0" err="1" smtClean="0"/>
              <a:t>xây</a:t>
            </a:r>
            <a:r>
              <a:rPr lang="en-US" sz="2400" dirty="0" smtClean="0"/>
              <a:t> </a:t>
            </a:r>
            <a:r>
              <a:rPr lang="en-US" sz="2400" dirty="0" err="1" smtClean="0"/>
              <a:t>dựng</a:t>
            </a:r>
            <a:r>
              <a:rPr lang="en-US" sz="2400" dirty="0" smtClean="0"/>
              <a:t> </a:t>
            </a:r>
            <a:r>
              <a:rPr lang="en-US" sz="2400" dirty="0" err="1" smtClean="0"/>
              <a:t>trang</a:t>
            </a:r>
            <a:r>
              <a:rPr lang="en-US" sz="2400" dirty="0" smtClean="0"/>
              <a:t> </a:t>
            </a:r>
            <a:r>
              <a:rPr lang="en-US" sz="2400" dirty="0" err="1" smtClean="0"/>
              <a:t>đăng</a:t>
            </a:r>
            <a:r>
              <a:rPr lang="en-US" sz="2400" dirty="0" smtClean="0"/>
              <a:t> </a:t>
            </a:r>
            <a:r>
              <a:rPr lang="en-US" sz="2400" dirty="0" err="1" smtClean="0"/>
              <a:t>ký</a:t>
            </a:r>
            <a:r>
              <a:rPr lang="en-US" sz="2400" dirty="0" smtClean="0"/>
              <a:t> </a:t>
            </a:r>
            <a:r>
              <a:rPr lang="en-US" sz="2400" dirty="0" err="1" smtClean="0"/>
              <a:t>tài</a:t>
            </a:r>
            <a:r>
              <a:rPr lang="en-US" sz="2400" dirty="0" smtClean="0"/>
              <a:t> </a:t>
            </a:r>
            <a:r>
              <a:rPr lang="en-US" sz="2400" dirty="0" err="1" smtClean="0"/>
              <a:t>khoản</a:t>
            </a:r>
            <a:r>
              <a:rPr lang="en-US" sz="2400" dirty="0" smtClean="0"/>
              <a:t> </a:t>
            </a:r>
            <a:r>
              <a:rPr lang="en-US" sz="2400" dirty="0" err="1" smtClean="0"/>
              <a:t>người</a:t>
            </a:r>
            <a:r>
              <a:rPr lang="en-US" sz="2400" dirty="0" smtClean="0"/>
              <a:t> </a:t>
            </a:r>
            <a:r>
              <a:rPr lang="en-US" sz="2400" dirty="0" err="1" smtClean="0"/>
              <a:t>dùng</a:t>
            </a:r>
            <a:r>
              <a:rPr lang="en-US" sz="2400" dirty="0" smtClean="0"/>
              <a:t> : </a:t>
            </a:r>
            <a:r>
              <a:rPr lang="en-US" sz="2400" dirty="0" err="1" smtClean="0"/>
              <a:t>bao</a:t>
            </a:r>
            <a:r>
              <a:rPr lang="en-US" sz="2400" dirty="0" smtClean="0"/>
              <a:t> </a:t>
            </a:r>
            <a:r>
              <a:rPr lang="en-US" sz="2400" dirty="0" err="1" smtClean="0"/>
              <a:t>gồm</a:t>
            </a:r>
            <a:r>
              <a:rPr lang="en-US" sz="2400" dirty="0" smtClean="0"/>
              <a:t> </a:t>
            </a:r>
            <a:r>
              <a:rPr lang="en-US" sz="2400" dirty="0" err="1" smtClean="0"/>
              <a:t>các</a:t>
            </a:r>
            <a:r>
              <a:rPr lang="en-US" sz="2400" dirty="0" smtClean="0"/>
              <a:t> </a:t>
            </a:r>
            <a:r>
              <a:rPr lang="en-US" sz="2400" dirty="0" err="1" smtClean="0"/>
              <a:t>thông</a:t>
            </a:r>
            <a:r>
              <a:rPr lang="en-US" sz="2400" dirty="0" smtClean="0"/>
              <a:t> tin </a:t>
            </a:r>
          </a:p>
          <a:p>
            <a:pPr marL="285750" indent="-285750">
              <a:buFont typeface="Arial" panose="020B0604020202020204" pitchFamily="34" charset="0"/>
              <a:buChar char="•"/>
            </a:pPr>
            <a:r>
              <a:rPr lang="en-US" sz="2400" dirty="0" err="1" smtClean="0"/>
              <a:t>Tên</a:t>
            </a:r>
            <a:r>
              <a:rPr lang="en-US" sz="2400" dirty="0" smtClean="0"/>
              <a:t> </a:t>
            </a:r>
            <a:r>
              <a:rPr lang="en-US" sz="2400" dirty="0" err="1" smtClean="0"/>
              <a:t>tài</a:t>
            </a:r>
            <a:r>
              <a:rPr lang="en-US" sz="2400" dirty="0" smtClean="0"/>
              <a:t> </a:t>
            </a:r>
            <a:r>
              <a:rPr lang="en-US" sz="2400" dirty="0" err="1" smtClean="0"/>
              <a:t>khoản</a:t>
            </a:r>
            <a:r>
              <a:rPr lang="en-US" sz="2400" dirty="0" smtClean="0"/>
              <a:t> </a:t>
            </a:r>
          </a:p>
          <a:p>
            <a:pPr marL="285750" indent="-285750">
              <a:buFont typeface="Arial" panose="020B0604020202020204" pitchFamily="34" charset="0"/>
              <a:buChar char="•"/>
            </a:pPr>
            <a:r>
              <a:rPr lang="en-US" sz="2400" dirty="0" err="1" smtClean="0"/>
              <a:t>Mật</a:t>
            </a:r>
            <a:r>
              <a:rPr lang="en-US" sz="2400" dirty="0" smtClean="0"/>
              <a:t> </a:t>
            </a:r>
            <a:r>
              <a:rPr lang="en-US" sz="2400" dirty="0" err="1" smtClean="0"/>
              <a:t>khảu</a:t>
            </a:r>
            <a:r>
              <a:rPr lang="en-US" sz="2400" dirty="0" smtClean="0"/>
              <a:t> </a:t>
            </a:r>
          </a:p>
          <a:p>
            <a:pPr marL="285750" indent="-285750">
              <a:buFont typeface="Arial" panose="020B0604020202020204" pitchFamily="34" charset="0"/>
              <a:buChar char="•"/>
            </a:pPr>
            <a:r>
              <a:rPr lang="en-US" sz="2400" dirty="0" err="1" smtClean="0"/>
              <a:t>Họ</a:t>
            </a:r>
            <a:r>
              <a:rPr lang="en-US" sz="2400" dirty="0" smtClean="0"/>
              <a:t> </a:t>
            </a:r>
            <a:r>
              <a:rPr lang="en-US" sz="2400" dirty="0" err="1" smtClean="0"/>
              <a:t>và</a:t>
            </a:r>
            <a:r>
              <a:rPr lang="en-US" sz="2400" dirty="0" smtClean="0"/>
              <a:t> </a:t>
            </a:r>
            <a:r>
              <a:rPr lang="en-US" sz="2400" dirty="0" err="1" smtClean="0"/>
              <a:t>tên</a:t>
            </a:r>
            <a:r>
              <a:rPr lang="en-US" sz="2400" dirty="0" smtClean="0"/>
              <a:t> </a:t>
            </a:r>
          </a:p>
          <a:p>
            <a:pPr marL="285750" indent="-285750">
              <a:buFont typeface="Arial" panose="020B0604020202020204" pitchFamily="34" charset="0"/>
              <a:buChar char="•"/>
            </a:pPr>
            <a:r>
              <a:rPr lang="en-US" sz="2400" dirty="0" smtClean="0"/>
              <a:t>Email (dung regex </a:t>
            </a:r>
            <a:r>
              <a:rPr lang="en-US" sz="2400" dirty="0" err="1" smtClean="0"/>
              <a:t>để</a:t>
            </a:r>
            <a:r>
              <a:rPr lang="en-US" sz="2400" dirty="0" smtClean="0"/>
              <a:t> check validation)</a:t>
            </a:r>
          </a:p>
          <a:p>
            <a:pPr marL="342900" indent="-342900">
              <a:buFontTx/>
              <a:buChar char="-"/>
            </a:pPr>
            <a:r>
              <a:rPr lang="en-US" sz="2400" dirty="0" err="1" smtClean="0"/>
              <a:t>Thêm</a:t>
            </a:r>
            <a:r>
              <a:rPr lang="en-US" sz="2400" dirty="0" smtClean="0"/>
              <a:t> </a:t>
            </a:r>
            <a:r>
              <a:rPr lang="en-US" sz="2400" dirty="0" err="1" smtClean="0"/>
              <a:t>mới</a:t>
            </a:r>
            <a:r>
              <a:rPr lang="en-US" sz="2400" dirty="0" smtClean="0"/>
              <a:t> 1 </a:t>
            </a:r>
            <a:r>
              <a:rPr lang="en-US" sz="2400" dirty="0" err="1" smtClean="0"/>
              <a:t>tài</a:t>
            </a:r>
            <a:r>
              <a:rPr lang="en-US" sz="2400" dirty="0" smtClean="0"/>
              <a:t> </a:t>
            </a:r>
            <a:r>
              <a:rPr lang="en-US" sz="2400" dirty="0" err="1" smtClean="0"/>
              <a:t>khoản</a:t>
            </a:r>
            <a:r>
              <a:rPr lang="en-US" sz="2400" dirty="0"/>
              <a:t> ( dung ajax)</a:t>
            </a:r>
            <a:endParaRPr lang="en-US" sz="2400" dirty="0" smtClean="0"/>
          </a:p>
          <a:p>
            <a:pPr marL="342900" indent="-342900">
              <a:buFontTx/>
              <a:buChar char="-"/>
            </a:pPr>
            <a:r>
              <a:rPr lang="en-US" sz="2400" dirty="0" err="1" smtClean="0"/>
              <a:t>Hiển</a:t>
            </a:r>
            <a:r>
              <a:rPr lang="en-US" sz="2400" dirty="0" smtClean="0"/>
              <a:t> </a:t>
            </a:r>
            <a:r>
              <a:rPr lang="en-US" sz="2400" dirty="0" err="1" smtClean="0"/>
              <a:t>thị</a:t>
            </a:r>
            <a:r>
              <a:rPr lang="en-US" sz="2400" dirty="0" smtClean="0"/>
              <a:t> </a:t>
            </a:r>
            <a:r>
              <a:rPr lang="en-US" sz="2400" dirty="0" err="1" smtClean="0"/>
              <a:t>danh</a:t>
            </a:r>
            <a:r>
              <a:rPr lang="en-US" sz="2400" dirty="0" smtClean="0"/>
              <a:t> </a:t>
            </a:r>
            <a:r>
              <a:rPr lang="en-US" sz="2400" dirty="0" err="1" smtClean="0"/>
              <a:t>sách</a:t>
            </a:r>
            <a:r>
              <a:rPr lang="en-US" sz="2400" dirty="0" smtClean="0"/>
              <a:t> </a:t>
            </a:r>
            <a:r>
              <a:rPr lang="en-US" sz="2400" dirty="0" err="1" smtClean="0"/>
              <a:t>tài</a:t>
            </a:r>
            <a:r>
              <a:rPr lang="en-US" sz="2400" dirty="0" smtClean="0"/>
              <a:t> </a:t>
            </a:r>
            <a:r>
              <a:rPr lang="en-US" sz="2400" dirty="0" err="1" smtClean="0"/>
              <a:t>khoản</a:t>
            </a:r>
            <a:r>
              <a:rPr lang="en-US" sz="2400" dirty="0" smtClean="0"/>
              <a:t> (dung partial views)</a:t>
            </a:r>
          </a:p>
          <a:p>
            <a:pPr marL="342900" indent="-342900">
              <a:buFontTx/>
              <a:buChar char="-"/>
            </a:pPr>
            <a:r>
              <a:rPr lang="en-US" sz="2400" dirty="0" err="1" smtClean="0"/>
              <a:t>Chỉnh</a:t>
            </a:r>
            <a:r>
              <a:rPr lang="en-US" sz="2400" dirty="0" smtClean="0"/>
              <a:t> </a:t>
            </a:r>
            <a:r>
              <a:rPr lang="en-US" sz="2400" dirty="0" err="1" smtClean="0"/>
              <a:t>sửa</a:t>
            </a:r>
            <a:r>
              <a:rPr lang="en-US" sz="2400" dirty="0" smtClean="0"/>
              <a:t> </a:t>
            </a:r>
            <a:r>
              <a:rPr lang="en-US" sz="2400" dirty="0" err="1" smtClean="0"/>
              <a:t>thông</a:t>
            </a:r>
            <a:r>
              <a:rPr lang="en-US" sz="2400" dirty="0" smtClean="0"/>
              <a:t> tin </a:t>
            </a:r>
            <a:r>
              <a:rPr lang="en-US" sz="2400" dirty="0" err="1" smtClean="0"/>
              <a:t>tài</a:t>
            </a:r>
            <a:r>
              <a:rPr lang="en-US" sz="2400" dirty="0" smtClean="0"/>
              <a:t> </a:t>
            </a:r>
            <a:r>
              <a:rPr lang="en-US" sz="2400" dirty="0" err="1" smtClean="0"/>
              <a:t>khoản</a:t>
            </a:r>
            <a:r>
              <a:rPr lang="en-US" sz="2400" dirty="0"/>
              <a:t> ( dung ajax)</a:t>
            </a:r>
          </a:p>
          <a:p>
            <a:pPr marL="342900" indent="-342900">
              <a:buFontTx/>
              <a:buChar char="-"/>
            </a:pPr>
            <a:r>
              <a:rPr lang="en-US" sz="2400" dirty="0" err="1" smtClean="0"/>
              <a:t>Xóa</a:t>
            </a:r>
            <a:r>
              <a:rPr lang="en-US" sz="2400" dirty="0" smtClean="0"/>
              <a:t> </a:t>
            </a:r>
            <a:r>
              <a:rPr lang="en-US" sz="2400" dirty="0" err="1" smtClean="0"/>
              <a:t>tài</a:t>
            </a:r>
            <a:r>
              <a:rPr lang="en-US" sz="2400" dirty="0" smtClean="0"/>
              <a:t> </a:t>
            </a:r>
            <a:r>
              <a:rPr lang="en-US" sz="2400" dirty="0" err="1" smtClean="0"/>
              <a:t>khoản</a:t>
            </a:r>
            <a:r>
              <a:rPr lang="en-US" sz="2400" dirty="0" smtClean="0"/>
              <a:t> ( dung ajax)</a:t>
            </a:r>
            <a:endParaRPr lang="en-US" sz="2400" dirty="0"/>
          </a:p>
        </p:txBody>
      </p:sp>
    </p:spTree>
    <p:extLst>
      <p:ext uri="{BB962C8B-B14F-4D97-AF65-F5344CB8AC3E}">
        <p14:creationId xmlns:p14="http://schemas.microsoft.com/office/powerpoint/2010/main" val="41839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52388"/>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414107" y="2092007"/>
            <a:ext cx="5043717" cy="2462213"/>
          </a:xfrm>
          <a:prstGeom prst="rect">
            <a:avLst/>
          </a:prstGeom>
          <a:noFill/>
        </p:spPr>
        <p:txBody>
          <a:bodyPr wrap="square" rtlCol="0">
            <a:spAutoFit/>
          </a:bodyPr>
          <a:lstStyle/>
          <a:p>
            <a:pPr marL="457200" indent="-457200">
              <a:buFont typeface="Wingdings" panose="05000000000000000000" pitchFamily="2" charset="2"/>
              <a:buChar char="Ø"/>
            </a:pPr>
            <a:r>
              <a:rPr lang="en-US" sz="2200" b="1" dirty="0">
                <a:solidFill>
                  <a:schemeClr val="tx1"/>
                </a:solidFill>
                <a:latin typeface="Times New Roman" panose="02020603050405020304" pitchFamily="18" charset="0"/>
                <a:cs typeface="Times New Roman" panose="02020603050405020304" pitchFamily="18" charset="0"/>
              </a:rPr>
              <a:t>Razor View</a:t>
            </a:r>
          </a:p>
          <a:p>
            <a:pPr marL="457200" indent="-457200">
              <a:buFont typeface="Wingdings" panose="05000000000000000000" pitchFamily="2" charset="2"/>
              <a:buChar char="Ø"/>
            </a:pPr>
            <a:r>
              <a:rPr lang="en-US" sz="2200" b="1" dirty="0" err="1">
                <a:solidFill>
                  <a:schemeClr val="tx1"/>
                </a:solidFill>
                <a:latin typeface="Times New Roman" panose="02020603050405020304" pitchFamily="18" charset="0"/>
                <a:cs typeface="Times New Roman" panose="02020603050405020304" pitchFamily="18" charset="0"/>
              </a:rPr>
              <a:t>Tạo</a:t>
            </a:r>
            <a:r>
              <a:rPr lang="en-US" sz="2200" b="1" dirty="0">
                <a:solidFill>
                  <a:schemeClr val="tx1"/>
                </a:solidFill>
                <a:latin typeface="Times New Roman" panose="02020603050405020304" pitchFamily="18" charset="0"/>
                <a:cs typeface="Times New Roman" panose="02020603050405020304" pitchFamily="18" charset="0"/>
              </a:rPr>
              <a:t> View </a:t>
            </a:r>
            <a:r>
              <a:rPr lang="en-US" sz="2200" b="1" dirty="0" err="1">
                <a:solidFill>
                  <a:schemeClr val="tx1"/>
                </a:solidFill>
                <a:latin typeface="Times New Roman" panose="02020603050405020304" pitchFamily="18" charset="0"/>
                <a:cs typeface="Times New Roman" panose="02020603050405020304" pitchFamily="18" charset="0"/>
              </a:rPr>
              <a:t>trong</a:t>
            </a:r>
            <a:r>
              <a:rPr lang="en-US" sz="2200" b="1" dirty="0">
                <a:solidFill>
                  <a:schemeClr val="tx1"/>
                </a:solidFill>
                <a:latin typeface="Times New Roman" panose="02020603050405020304" pitchFamily="18" charset="0"/>
                <a:cs typeface="Times New Roman" panose="02020603050405020304" pitchFamily="18" charset="0"/>
              </a:rPr>
              <a:t> ASP.NET MVC</a:t>
            </a:r>
          </a:p>
          <a:p>
            <a:pPr marL="457200" indent="-457200">
              <a:buFont typeface="Wingdings" panose="05000000000000000000" pitchFamily="2" charset="2"/>
              <a:buChar char="Ø"/>
            </a:pPr>
            <a:r>
              <a:rPr lang="en-US" sz="2200" b="1" dirty="0">
                <a:solidFill>
                  <a:schemeClr val="tx1"/>
                </a:solidFill>
                <a:latin typeface="Times New Roman" panose="02020603050405020304" pitchFamily="18" charset="0"/>
                <a:cs typeface="Times New Roman" panose="02020603050405020304" pitchFamily="18" charset="0"/>
              </a:rPr>
              <a:t>Partial View </a:t>
            </a:r>
            <a:r>
              <a:rPr lang="en-US" sz="2200" b="1" dirty="0" err="1">
                <a:solidFill>
                  <a:schemeClr val="tx1"/>
                </a:solidFill>
                <a:latin typeface="Times New Roman" panose="02020603050405020304" pitchFamily="18" charset="0"/>
                <a:cs typeface="Times New Roman" panose="02020603050405020304" pitchFamily="18" charset="0"/>
              </a:rPr>
              <a:t>trong</a:t>
            </a:r>
            <a:r>
              <a:rPr lang="en-US" sz="2200" b="1" dirty="0">
                <a:solidFill>
                  <a:schemeClr val="tx1"/>
                </a:solidFill>
                <a:latin typeface="Times New Roman" panose="02020603050405020304" pitchFamily="18" charset="0"/>
                <a:cs typeface="Times New Roman" panose="02020603050405020304" pitchFamily="18" charset="0"/>
              </a:rPr>
              <a:t> ASP.NET MVC</a:t>
            </a:r>
          </a:p>
          <a:p>
            <a:pPr marL="457200" indent="-457200">
              <a:buFont typeface="Wingdings" panose="05000000000000000000" pitchFamily="2" charset="2"/>
              <a:buChar char="Ø"/>
            </a:pPr>
            <a:r>
              <a:rPr lang="en-US" sz="2200" b="1" dirty="0" err="1">
                <a:solidFill>
                  <a:schemeClr val="tx1"/>
                </a:solidFill>
                <a:latin typeface="Times New Roman" panose="02020603050405020304" pitchFamily="18" charset="0"/>
                <a:cs typeface="Times New Roman" panose="02020603050405020304" pitchFamily="18" charset="0"/>
              </a:rPr>
              <a:t>Tạo</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một</a:t>
            </a:r>
            <a:r>
              <a:rPr lang="en-US" sz="2200" b="1" dirty="0">
                <a:solidFill>
                  <a:schemeClr val="tx1"/>
                </a:solidFill>
                <a:latin typeface="Times New Roman" panose="02020603050405020304" pitchFamily="18" charset="0"/>
                <a:cs typeface="Times New Roman" panose="02020603050405020304" pitchFamily="18" charset="0"/>
              </a:rPr>
              <a:t> partial view </a:t>
            </a:r>
            <a:r>
              <a:rPr lang="en-US" sz="2200" b="1" dirty="0" err="1">
                <a:solidFill>
                  <a:schemeClr val="tx1"/>
                </a:solidFill>
                <a:latin typeface="Times New Roman" panose="02020603050405020304" pitchFamily="18" charset="0"/>
                <a:cs typeface="Times New Roman" panose="02020603050405020304" pitchFamily="18" charset="0"/>
              </a:rPr>
              <a:t>mới</a:t>
            </a:r>
            <a:endParaRPr lang="en-US" sz="2200" b="1"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200" b="1" dirty="0" err="1">
                <a:solidFill>
                  <a:schemeClr val="tx1"/>
                </a:solidFill>
                <a:latin typeface="Times New Roman" panose="02020603050405020304" pitchFamily="18" charset="0"/>
                <a:cs typeface="Times New Roman" panose="02020603050405020304" pitchFamily="18" charset="0"/>
              </a:rPr>
              <a:t>Hiển</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thị</a:t>
            </a:r>
            <a:r>
              <a:rPr lang="en-US" sz="2200" b="1" dirty="0">
                <a:solidFill>
                  <a:schemeClr val="tx1"/>
                </a:solidFill>
                <a:latin typeface="Times New Roman" panose="02020603050405020304" pitchFamily="18" charset="0"/>
                <a:cs typeface="Times New Roman" panose="02020603050405020304" pitchFamily="18" charset="0"/>
              </a:rPr>
              <a:t> partial view</a:t>
            </a:r>
          </a:p>
          <a:p>
            <a:pPr marL="457200" indent="-457200">
              <a:buFont typeface="Wingdings" panose="05000000000000000000" pitchFamily="2" charset="2"/>
              <a:buChar char="Ø"/>
            </a:pPr>
            <a:r>
              <a:rPr lang="en-US" sz="2200" b="1" dirty="0" err="1">
                <a:solidFill>
                  <a:schemeClr val="tx1"/>
                </a:solidFill>
                <a:latin typeface="Times New Roman" panose="02020603050405020304" pitchFamily="18" charset="0"/>
                <a:cs typeface="Times New Roman" panose="02020603050405020304" pitchFamily="18" charset="0"/>
              </a:rPr>
              <a:t>Sự</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khác</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nhau</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giữa</a:t>
            </a:r>
            <a:r>
              <a:rPr lang="en-US" sz="2200" b="1" dirty="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Html.Partial</a:t>
            </a:r>
            <a:r>
              <a:rPr lang="en-US" sz="2200" b="1" dirty="0" smtClean="0">
                <a:solidFill>
                  <a:schemeClr val="tx1"/>
                </a:solidFill>
                <a:latin typeface="Times New Roman" panose="02020603050405020304" pitchFamily="18" charset="0"/>
                <a:cs typeface="Times New Roman" panose="02020603050405020304" pitchFamily="18" charset="0"/>
              </a:rPr>
              <a:t>()</a:t>
            </a:r>
          </a:p>
          <a:p>
            <a:r>
              <a:rPr lang="en-US" sz="2200" b="1" dirty="0" smtClean="0">
                <a:solidFill>
                  <a:schemeClr val="tx1"/>
                </a:solidFill>
                <a:latin typeface="Times New Roman" panose="02020603050405020304" pitchFamily="18" charset="0"/>
                <a:cs typeface="Times New Roman" panose="02020603050405020304" pitchFamily="18" charset="0"/>
              </a:rPr>
              <a:t>       </a:t>
            </a:r>
            <a:r>
              <a:rPr lang="en-US" sz="2200" b="1" dirty="0" err="1" smtClean="0">
                <a:solidFill>
                  <a:schemeClr val="tx1"/>
                </a:solidFill>
                <a:latin typeface="Times New Roman" panose="02020603050405020304" pitchFamily="18" charset="0"/>
                <a:cs typeface="Times New Roman" panose="02020603050405020304" pitchFamily="18" charset="0"/>
              </a:rPr>
              <a:t>và</a:t>
            </a:r>
            <a:r>
              <a:rPr lang="en-US" sz="2200" b="1" dirty="0" smtClean="0">
                <a:solidFill>
                  <a:schemeClr val="tx1"/>
                </a:solidFill>
                <a:latin typeface="Times New Roman" panose="02020603050405020304" pitchFamily="18" charset="0"/>
                <a:cs typeface="Times New Roman" panose="02020603050405020304" pitchFamily="18" charset="0"/>
              </a:rPr>
              <a:t> </a:t>
            </a:r>
            <a:r>
              <a:rPr lang="en-US" sz="2200" b="1" dirty="0" err="1">
                <a:solidFill>
                  <a:schemeClr val="tx1"/>
                </a:solidFill>
                <a:latin typeface="Times New Roman" panose="02020603050405020304" pitchFamily="18" charset="0"/>
                <a:cs typeface="Times New Roman" panose="02020603050405020304" pitchFamily="18" charset="0"/>
              </a:rPr>
              <a:t>Html.RenderPartial</a:t>
            </a:r>
            <a:r>
              <a:rPr lang="en-US" sz="2200" b="1" dirty="0">
                <a:solidFill>
                  <a:schemeClr val="tx1"/>
                </a:solidFill>
                <a:latin typeface="Times New Roman" panose="02020603050405020304" pitchFamily="18" charset="0"/>
                <a:cs typeface="Times New Roman" panose="02020603050405020304" pitchFamily="18" charset="0"/>
              </a:rPr>
              <a:t>()</a:t>
            </a:r>
            <a:endParaRPr lang="en-US" sz="2200" b="1" i="0" dirty="0">
              <a:solidFill>
                <a:schemeClr val="tx1"/>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305232" y="1690688"/>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View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673366" y="1874506"/>
            <a:ext cx="7213335" cy="3785652"/>
          </a:xfrm>
          <a:prstGeom prst="rect">
            <a:avLst/>
          </a:prstGeom>
          <a:noFill/>
        </p:spPr>
        <p:txBody>
          <a:bodyPr wrap="square" rtlCol="0">
            <a:spAutoFit/>
          </a:bodyPr>
          <a:lstStyle/>
          <a:p>
            <a:pPr marL="342900" indent="-342900">
              <a:buFont typeface="Arial" panose="020B0604020202020204" pitchFamily="34" charset="0"/>
              <a:buChar char="•"/>
            </a:pPr>
            <a:r>
              <a:rPr lang="vi-VN" sz="2400" dirty="0">
                <a:solidFill>
                  <a:srgbClr val="222C37"/>
                </a:solidFill>
                <a:latin typeface="+mj-lt"/>
                <a:cs typeface="Times New Roman" panose="02020603050405020304" pitchFamily="18" charset="0"/>
              </a:rPr>
              <a:t>View là giao diện người dùng. </a:t>
            </a:r>
          </a:p>
          <a:p>
            <a:pPr marL="342900" indent="-342900">
              <a:buFont typeface="Arial" panose="020B0604020202020204" pitchFamily="34" charset="0"/>
              <a:buChar char="•"/>
            </a:pPr>
            <a:r>
              <a:rPr lang="vi-VN" sz="2400" dirty="0">
                <a:solidFill>
                  <a:srgbClr val="222C37"/>
                </a:solidFill>
                <a:latin typeface="+mj-lt"/>
                <a:cs typeface="Times New Roman" panose="02020603050405020304" pitchFamily="18" charset="0"/>
              </a:rPr>
              <a:t>View hiển thị dữ liệu từ model cho người dùng và cũng cho phép họ sửa đổi dữ liệu.</a:t>
            </a:r>
          </a:p>
          <a:p>
            <a:pPr marL="342900" indent="-342900">
              <a:buFont typeface="Arial" panose="020B0604020202020204" pitchFamily="34" charset="0"/>
              <a:buChar char="•"/>
            </a:pPr>
            <a:r>
              <a:rPr lang="vi-VN" sz="2400" dirty="0">
                <a:solidFill>
                  <a:srgbClr val="222C37"/>
                </a:solidFill>
                <a:latin typeface="+mj-lt"/>
                <a:cs typeface="Times New Roman" panose="02020603050405020304" pitchFamily="18" charset="0"/>
              </a:rPr>
              <a:t>View trong ASP.NET MVC được lưu trong thư mục Views. </a:t>
            </a:r>
          </a:p>
          <a:p>
            <a:pPr marL="342900" indent="-342900">
              <a:buFont typeface="Arial" panose="020B0604020202020204" pitchFamily="34" charset="0"/>
              <a:buChar char="•"/>
            </a:pPr>
            <a:r>
              <a:rPr lang="vi-VN" sz="2400" dirty="0">
                <a:solidFill>
                  <a:srgbClr val="222C37"/>
                </a:solidFill>
                <a:latin typeface="+mj-lt"/>
                <a:cs typeface="Times New Roman" panose="02020603050405020304" pitchFamily="18" charset="0"/>
              </a:rPr>
              <a:t>Các phương thức hành động khác nhau của controller có thể hiển thị các view khác nhau</a:t>
            </a:r>
            <a:r>
              <a:rPr lang="vi-VN" sz="2400" dirty="0" smtClean="0">
                <a:solidFill>
                  <a:srgbClr val="222C37"/>
                </a:solidFill>
                <a:latin typeface="+mj-lt"/>
                <a:cs typeface="Times New Roman" panose="02020603050405020304" pitchFamily="18" charset="0"/>
              </a:rPr>
              <a:t>.</a:t>
            </a:r>
            <a:endParaRPr lang="en-US" sz="2400" dirty="0" smtClean="0">
              <a:solidFill>
                <a:srgbClr val="222C37"/>
              </a:solidFill>
              <a:latin typeface="+mj-lt"/>
              <a:cs typeface="Times New Roman" panose="02020603050405020304" pitchFamily="18" charset="0"/>
            </a:endParaRPr>
          </a:p>
          <a:p>
            <a:pPr marL="342900" indent="-342900">
              <a:buFont typeface="Arial" panose="020B0604020202020204" pitchFamily="34" charset="0"/>
              <a:buChar char="•"/>
            </a:pPr>
            <a:r>
              <a:rPr lang="en-US" sz="2400" dirty="0">
                <a:latin typeface="+mj-lt"/>
              </a:rPr>
              <a:t>T</a:t>
            </a:r>
            <a:r>
              <a:rPr lang="vi-VN" sz="2400" dirty="0" smtClean="0">
                <a:latin typeface="+mj-lt"/>
              </a:rPr>
              <a:t>rong </a:t>
            </a:r>
            <a:r>
              <a:rPr lang="vi-VN" sz="2400" dirty="0">
                <a:latin typeface="+mj-lt"/>
              </a:rPr>
              <a:t>thư mục Views chứa một thư mục riêng cho mỗi controller và có cùng tên với controller, thư mục này sẽ chứa các view của controller.</a:t>
            </a:r>
            <a:endParaRPr lang="en-US" sz="2400" b="0" i="0" dirty="0">
              <a:solidFill>
                <a:srgbClr val="222C37"/>
              </a:solidFill>
              <a:effectLst/>
              <a:latin typeface="+mj-lt"/>
              <a:cs typeface="Times New Roman" panose="02020603050405020304" pitchFamily="18" charset="0"/>
            </a:endParaRPr>
          </a:p>
        </p:txBody>
      </p:sp>
      <p:pic>
        <p:nvPicPr>
          <p:cNvPr id="1026" name="Picture 2" descr="Thư mục Views trong ASP.NET C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1073148"/>
            <a:ext cx="3784333" cy="5614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0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8077200" y="795010"/>
            <a:ext cx="3637984" cy="338554"/>
          </a:xfrm>
          <a:prstGeom prst="rect">
            <a:avLst/>
          </a:prstGeom>
          <a:noFill/>
        </p:spPr>
        <p:txBody>
          <a:bodyPr wrap="square" rtlCol="0">
            <a:spAutoFit/>
          </a:bodyPr>
          <a:lstStyle/>
          <a:p>
            <a:pPr algn="l"/>
            <a:r>
              <a:rPr lang="en-US" sz="1600" b="1" i="0" dirty="0" err="1">
                <a:solidFill>
                  <a:srgbClr val="1B1B1B"/>
                </a:solidFill>
                <a:effectLst/>
                <a:latin typeface="Times New Roman" panose="02020603050405020304" pitchFamily="18" charset="0"/>
                <a:cs typeface="Times New Roman" panose="02020603050405020304" pitchFamily="18" charset="0"/>
              </a:rPr>
              <a:t>Giới</a:t>
            </a:r>
            <a:r>
              <a:rPr lang="en-US" sz="1600" b="1" i="0" dirty="0">
                <a:solidFill>
                  <a:srgbClr val="1B1B1B"/>
                </a:solidFill>
                <a:effectLst/>
                <a:latin typeface="Times New Roman" panose="02020603050405020304" pitchFamily="18" charset="0"/>
                <a:cs typeface="Times New Roman" panose="02020603050405020304" pitchFamily="18" charset="0"/>
              </a:rPr>
              <a:t> </a:t>
            </a:r>
            <a:r>
              <a:rPr lang="en-US" sz="1600" b="1" i="0" dirty="0" err="1">
                <a:solidFill>
                  <a:srgbClr val="1B1B1B"/>
                </a:solidFill>
                <a:effectLst/>
                <a:latin typeface="Times New Roman" panose="02020603050405020304" pitchFamily="18" charset="0"/>
                <a:cs typeface="Times New Roman" panose="02020603050405020304" pitchFamily="18" charset="0"/>
              </a:rPr>
              <a:t>thiệu</a:t>
            </a:r>
            <a:r>
              <a:rPr lang="en-US" sz="1600" b="1" i="0" dirty="0">
                <a:solidFill>
                  <a:srgbClr val="1B1B1B"/>
                </a:solidFill>
                <a:effectLst/>
                <a:latin typeface="Times New Roman" panose="02020603050405020304" pitchFamily="18" charset="0"/>
                <a:cs typeface="Times New Roman" panose="02020603050405020304" pitchFamily="18" charset="0"/>
              </a:rPr>
              <a:t> LINQ</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1447800" y="1298235"/>
            <a:ext cx="2372765" cy="584775"/>
          </a:xfrm>
          <a:prstGeom prst="rect">
            <a:avLst/>
          </a:prstGeom>
          <a:noFill/>
        </p:spPr>
        <p:txBody>
          <a:bodyPr wrap="none" rtlCol="0">
            <a:spAutoFit/>
          </a:bodyPr>
          <a:lstStyle/>
          <a:p>
            <a:r>
              <a:rPr lang="en-US" sz="3200" b="1" dirty="0"/>
              <a:t>Razor View</a:t>
            </a:r>
          </a:p>
        </p:txBody>
      </p:sp>
      <p:sp>
        <p:nvSpPr>
          <p:cNvPr id="5" name="TextBox 4">
            <a:extLst>
              <a:ext uri="{FF2B5EF4-FFF2-40B4-BE49-F238E27FC236}">
                <a16:creationId xmlns:a16="http://schemas.microsoft.com/office/drawing/2014/main" id="{3978C6EA-C893-2A9D-833E-15E721B93FD7}"/>
              </a:ext>
            </a:extLst>
          </p:cNvPr>
          <p:cNvSpPr txBox="1"/>
          <p:nvPr/>
        </p:nvSpPr>
        <p:spPr>
          <a:xfrm>
            <a:off x="204716" y="2259449"/>
            <a:ext cx="11750723" cy="2554545"/>
          </a:xfrm>
          <a:prstGeom prst="rect">
            <a:avLst/>
          </a:prstGeom>
          <a:noFill/>
        </p:spPr>
        <p:txBody>
          <a:bodyPr wrap="square" rtlCol="0">
            <a:spAutoFit/>
          </a:bodyPr>
          <a:lstStyle/>
          <a:p>
            <a:r>
              <a:rPr lang="vi-VN" sz="2000" dirty="0">
                <a:solidFill>
                  <a:srgbClr val="161C2D"/>
                </a:solidFill>
                <a:latin typeface="+mj-lt"/>
              </a:rPr>
              <a:t>Microsoft đã giới thiệu Razor View từ ASP.NET MVC 3. </a:t>
            </a:r>
          </a:p>
          <a:p>
            <a:r>
              <a:rPr lang="vi-VN" sz="2000" dirty="0">
                <a:solidFill>
                  <a:srgbClr val="161C2D"/>
                </a:solidFill>
                <a:latin typeface="+mj-lt"/>
              </a:rPr>
              <a:t>Có thể viết hỗn hợp các thẻ HTML và mã C# trong Razor View.</a:t>
            </a:r>
          </a:p>
          <a:p>
            <a:r>
              <a:rPr lang="vi-VN" sz="2000" dirty="0">
                <a:solidFill>
                  <a:srgbClr val="161C2D"/>
                </a:solidFill>
                <a:latin typeface="+mj-lt"/>
              </a:rPr>
              <a:t>Razor View sử dụng cú pháp Razor bắt đầu bằng ký tự @ cho mã C# thay vì cú pháp &lt;% ... %&gt; truyền thống. </a:t>
            </a:r>
          </a:p>
          <a:p>
            <a:r>
              <a:rPr lang="vi-VN" sz="2000" dirty="0">
                <a:solidFill>
                  <a:srgbClr val="161C2D"/>
                </a:solidFill>
                <a:latin typeface="+mj-lt"/>
              </a:rPr>
              <a:t>Sử dụng cú pháp C# hoặc Visual Basic để viết mã phía máy chủ bên trong Razor View</a:t>
            </a:r>
            <a:r>
              <a:rPr lang="vi-VN" sz="2000" dirty="0" smtClean="0">
                <a:solidFill>
                  <a:srgbClr val="161C2D"/>
                </a:solidFill>
                <a:latin typeface="+mj-lt"/>
              </a:rPr>
              <a:t>.</a:t>
            </a:r>
            <a:endParaRPr lang="en-US" sz="2000" dirty="0" smtClean="0">
              <a:solidFill>
                <a:srgbClr val="161C2D"/>
              </a:solidFill>
              <a:latin typeface="+mj-lt"/>
            </a:endParaRPr>
          </a:p>
          <a:p>
            <a:r>
              <a:rPr lang="vi-VN" sz="2000" dirty="0">
                <a:latin typeface="+mj-lt"/>
              </a:rPr>
              <a:t>Razor View tối đa hóa tốc độ viết mã bằng cách giảm thiểu số lượng ký tự cần thiết khi tạo View. Các tập tin xem Razor View có phần mở rộng là .cshtml hoặc vbhtml.</a:t>
            </a:r>
          </a:p>
          <a:p>
            <a:r>
              <a:rPr lang="vi-VN" sz="2000" dirty="0">
                <a:latin typeface="+mj-lt"/>
              </a:rPr>
              <a:t>ASP.NET MVC hỗ trợ các loại tập tin của View như sau:</a:t>
            </a:r>
          </a:p>
          <a:p>
            <a:endParaRPr lang="en-US" sz="2000" dirty="0">
              <a:latin typeface="+mj-lt"/>
            </a:endParaRPr>
          </a:p>
        </p:txBody>
      </p:sp>
      <p:pic>
        <p:nvPicPr>
          <p:cNvPr id="3" name="Picture 2"/>
          <p:cNvPicPr>
            <a:picLocks noChangeAspect="1"/>
          </p:cNvPicPr>
          <p:nvPr/>
        </p:nvPicPr>
        <p:blipFill>
          <a:blip r:embed="rId4"/>
          <a:stretch>
            <a:fillRect/>
          </a:stretch>
        </p:blipFill>
        <p:spPr>
          <a:xfrm>
            <a:off x="1581150" y="4479727"/>
            <a:ext cx="7258050" cy="1685925"/>
          </a:xfrm>
          <a:prstGeom prst="rect">
            <a:avLst/>
          </a:prstGeom>
        </p:spPr>
      </p:pic>
    </p:spTree>
    <p:extLst>
      <p:ext uri="{BB962C8B-B14F-4D97-AF65-F5344CB8AC3E}">
        <p14:creationId xmlns:p14="http://schemas.microsoft.com/office/powerpoint/2010/main" val="422339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dirty="0" err="1"/>
              <a:t>Tạo</a:t>
            </a:r>
            <a:r>
              <a:rPr lang="en-US" sz="2800" b="1" dirty="0"/>
              <a:t> View </a:t>
            </a:r>
            <a:r>
              <a:rPr lang="en-US" sz="2800" b="1" dirty="0" err="1"/>
              <a:t>trong</a:t>
            </a:r>
            <a:r>
              <a:rPr lang="en-US" sz="2800" b="1" dirty="0"/>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Thêm view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3329011"/>
            <a:ext cx="6257925" cy="19812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76300" y="2696380"/>
            <a:ext cx="5846472" cy="307777"/>
          </a:xfrm>
          <a:prstGeom prst="rect">
            <a:avLst/>
          </a:prstGeom>
          <a:noFill/>
        </p:spPr>
        <p:txBody>
          <a:bodyPr wrap="none" rtlCol="0">
            <a:spAutoFit/>
          </a:bodyPr>
          <a:lstStyle/>
          <a:p>
            <a:r>
              <a:rPr lang="vi-VN" dirty="0"/>
              <a:t> nhấp chuột phải vào bên trong phương thức Index -&gt; bấm </a:t>
            </a:r>
            <a:r>
              <a:rPr lang="vi-VN" b="1" dirty="0"/>
              <a:t>Add View...</a:t>
            </a:r>
            <a:endParaRPr lang="en-US" dirty="0"/>
          </a:p>
        </p:txBody>
      </p:sp>
      <p:pic>
        <p:nvPicPr>
          <p:cNvPr id="2052" name="Picture 4" descr="Tạo View trong ASP.NET MV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9150" y="1014038"/>
            <a:ext cx="2695575" cy="538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53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Razor view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375" y="1862355"/>
            <a:ext cx="7670817" cy="41955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73402" y="1073148"/>
            <a:ext cx="10245195" cy="523220"/>
          </a:xfrm>
          <a:prstGeom prst="rect">
            <a:avLst/>
          </a:prstGeom>
          <a:noFill/>
        </p:spPr>
        <p:txBody>
          <a:bodyPr wrap="square" rtlCol="0">
            <a:spAutoFit/>
          </a:bodyPr>
          <a:lstStyle/>
          <a:p>
            <a:r>
              <a:rPr lang="en-US" sz="2800" b="1" dirty="0" err="1"/>
              <a:t>Tạo</a:t>
            </a:r>
            <a:r>
              <a:rPr lang="en-US" sz="2800" b="1" dirty="0"/>
              <a:t> View </a:t>
            </a:r>
            <a:r>
              <a:rPr lang="en-US" sz="2800" b="1" dirty="0" err="1"/>
              <a:t>trong</a:t>
            </a:r>
            <a:r>
              <a:rPr lang="en-US" sz="2800" b="1" dirty="0"/>
              <a:t> ASP.NET MVC</a:t>
            </a:r>
          </a:p>
        </p:txBody>
      </p:sp>
    </p:spTree>
    <p:extLst>
      <p:ext uri="{BB962C8B-B14F-4D97-AF65-F5344CB8AC3E}">
        <p14:creationId xmlns:p14="http://schemas.microsoft.com/office/powerpoint/2010/main" val="107056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dirty="0"/>
              <a:t>Partial View </a:t>
            </a:r>
            <a:r>
              <a:rPr lang="en-US" sz="2800" b="1" dirty="0" err="1"/>
              <a:t>trong</a:t>
            </a:r>
            <a:r>
              <a:rPr lang="en-US" sz="2800" b="1" dirty="0"/>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72675" y="2004852"/>
            <a:ext cx="11646648" cy="1015663"/>
          </a:xfrm>
          <a:prstGeom prst="rect">
            <a:avLst/>
          </a:prstGeom>
          <a:noFill/>
        </p:spPr>
        <p:txBody>
          <a:bodyPr wrap="square" rtlCol="0">
            <a:spAutoFit/>
          </a:bodyPr>
          <a:lstStyle/>
          <a:p>
            <a:r>
              <a:rPr lang="vi-VN" sz="2000" b="1" dirty="0"/>
              <a:t>Partial view </a:t>
            </a:r>
            <a:r>
              <a:rPr lang="vi-VN" sz="2000" dirty="0"/>
              <a:t>là một thành phần có thể sử dụng lại của một trang web. Nó là tệp .cshtml hoặc .vbhtml có chứa mã HTML. Nó có thể được sử dụng trong một hoặc nhiều View hoặc Layout View. </a:t>
            </a:r>
          </a:p>
          <a:p>
            <a:r>
              <a:rPr lang="vi-VN" sz="2000" dirty="0"/>
              <a:t>Bạn có thể sử dụng cùng một partial view ở nhiều nơi giúp loại bỏ mã trùng lặp.</a:t>
            </a:r>
            <a:endParaRPr lang="en-US" sz="2000" dirty="0"/>
          </a:p>
        </p:txBody>
      </p:sp>
      <p:pic>
        <p:nvPicPr>
          <p:cNvPr id="4098" name="Picture 2" descr="Partial View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5692" y="3149102"/>
            <a:ext cx="4900613" cy="3523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43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dirty="0" err="1"/>
              <a:t>Tạo</a:t>
            </a:r>
            <a:r>
              <a:rPr lang="en-US" sz="2800" b="1" dirty="0"/>
              <a:t> </a:t>
            </a:r>
            <a:r>
              <a:rPr lang="en-US" sz="2800" b="1" dirty="0" err="1"/>
              <a:t>một</a:t>
            </a:r>
            <a:r>
              <a:rPr lang="en-US" sz="2800" b="1" dirty="0"/>
              <a:t> partial view </a:t>
            </a:r>
            <a:r>
              <a:rPr lang="en-US" sz="2800" b="1" dirty="0" err="1"/>
              <a:t>mới</a:t>
            </a:r>
            <a:endParaRPr lang="en-US" sz="2800" b="1" dirty="0"/>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1077361" y="1891643"/>
            <a:ext cx="10529181" cy="830997"/>
          </a:xfrm>
          <a:prstGeom prst="rect">
            <a:avLst/>
          </a:prstGeom>
          <a:noFill/>
        </p:spPr>
        <p:txBody>
          <a:bodyPr wrap="square" rtlCol="0">
            <a:spAutoFit/>
          </a:bodyPr>
          <a:lstStyle/>
          <a:p>
            <a:r>
              <a:rPr lang="vi-VN" sz="2400" dirty="0">
                <a:latin typeface="+mj-lt"/>
              </a:rPr>
              <a:t>Để tạo partial view, nhấp chuột phải vào thư mục Shared hoặc View -&gt; nhấp vào Add -&gt; nhấp vào View. Cửa sổ Add View mở lên</a:t>
            </a:r>
            <a:endParaRPr lang="vi-VN" sz="2400" b="0" i="0" dirty="0">
              <a:solidFill>
                <a:srgbClr val="222C37"/>
              </a:solidFill>
              <a:effectLst/>
              <a:latin typeface="+mj-lt"/>
            </a:endParaRPr>
          </a:p>
        </p:txBody>
      </p:sp>
      <p:pic>
        <p:nvPicPr>
          <p:cNvPr id="5122" name="Picture 2" descr="https://comdy.vn/content/images/2021/04/add-partial-vi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744" y="2722640"/>
            <a:ext cx="7377433" cy="391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77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dirty="0" err="1"/>
              <a:t>Hiển</a:t>
            </a:r>
            <a:r>
              <a:rPr lang="en-US" sz="2800" b="1" dirty="0"/>
              <a:t> </a:t>
            </a:r>
            <a:r>
              <a:rPr lang="en-US" sz="2800" b="1" dirty="0" err="1"/>
              <a:t>thị</a:t>
            </a:r>
            <a:r>
              <a:rPr lang="en-US" sz="2800" b="1" dirty="0"/>
              <a:t> partial view</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BE6819F0-C5D9-C94B-34CF-5F94E834057F}"/>
              </a:ext>
            </a:extLst>
          </p:cNvPr>
          <p:cNvSpPr txBox="1"/>
          <p:nvPr/>
        </p:nvSpPr>
        <p:spPr>
          <a:xfrm>
            <a:off x="0" y="1742782"/>
            <a:ext cx="12458700" cy="5509200"/>
          </a:xfrm>
          <a:prstGeom prst="rect">
            <a:avLst/>
          </a:prstGeom>
          <a:noFill/>
        </p:spPr>
        <p:txBody>
          <a:bodyPr wrap="square" rtlCol="0">
            <a:spAutoFit/>
          </a:bodyPr>
          <a:lstStyle/>
          <a:p>
            <a:r>
              <a:rPr lang="en-US" sz="1600" dirty="0" smtClean="0">
                <a:solidFill>
                  <a:srgbClr val="161C2D"/>
                </a:solidFill>
                <a:latin typeface="+mj-lt"/>
              </a:rPr>
              <a:t>H</a:t>
            </a:r>
            <a:r>
              <a:rPr lang="vi-VN" sz="1600" dirty="0" smtClean="0">
                <a:solidFill>
                  <a:srgbClr val="161C2D"/>
                </a:solidFill>
                <a:latin typeface="+mj-lt"/>
              </a:rPr>
              <a:t>iển </a:t>
            </a:r>
            <a:r>
              <a:rPr lang="vi-VN" sz="1600" dirty="0">
                <a:solidFill>
                  <a:srgbClr val="161C2D"/>
                </a:solidFill>
                <a:latin typeface="+mj-lt"/>
              </a:rPr>
              <a:t>thị partial view trong view sử dụng các phương thức của HTML Helper là</a:t>
            </a:r>
            <a:r>
              <a:rPr lang="vi-VN" sz="1600" dirty="0" smtClean="0">
                <a:solidFill>
                  <a:srgbClr val="161C2D"/>
                </a:solidFill>
                <a:latin typeface="+mj-lt"/>
              </a:rPr>
              <a:t>:</a:t>
            </a:r>
            <a:r>
              <a:rPr lang="en-US" sz="1600" dirty="0" smtClean="0">
                <a:solidFill>
                  <a:srgbClr val="161C2D"/>
                </a:solidFill>
                <a:latin typeface="+mj-lt"/>
              </a:rPr>
              <a:t> </a:t>
            </a:r>
            <a:r>
              <a:rPr lang="vi-VN" sz="1600" dirty="0" smtClean="0">
                <a:solidFill>
                  <a:srgbClr val="00B0F0"/>
                </a:solidFill>
                <a:latin typeface="+mj-lt"/>
              </a:rPr>
              <a:t>@</a:t>
            </a:r>
            <a:r>
              <a:rPr lang="vi-VN" sz="1600" dirty="0">
                <a:solidFill>
                  <a:srgbClr val="00B0F0"/>
                </a:solidFill>
                <a:latin typeface="+mj-lt"/>
              </a:rPr>
              <a:t>html.Partial(), @html.RenderPartial() </a:t>
            </a:r>
            <a:r>
              <a:rPr lang="vi-VN" sz="1600" dirty="0" smtClean="0">
                <a:solidFill>
                  <a:srgbClr val="00B0F0"/>
                </a:solidFill>
                <a:latin typeface="+mj-lt"/>
              </a:rPr>
              <a:t>và @html.RenderAction().</a:t>
            </a:r>
            <a:endParaRPr lang="en-US" sz="1600" dirty="0" smtClean="0">
              <a:solidFill>
                <a:srgbClr val="00B0F0"/>
              </a:solidFill>
              <a:latin typeface="+mj-lt"/>
            </a:endParaRPr>
          </a:p>
          <a:p>
            <a:r>
              <a:rPr lang="vi-VN" sz="1600" b="1" dirty="0"/>
              <a:t>Phương thức Html.Partial()</a:t>
            </a:r>
            <a:endParaRPr lang="en-US" sz="1600" b="1" dirty="0"/>
          </a:p>
          <a:p>
            <a:r>
              <a:rPr lang="vi-VN" sz="1600" dirty="0">
                <a:solidFill>
                  <a:srgbClr val="00B0F0"/>
                </a:solidFill>
                <a:latin typeface="+mj-lt"/>
              </a:rPr>
              <a:t>Phương thức @Html.Partial() hiển thị partial view được chỉ định. </a:t>
            </a:r>
          </a:p>
          <a:p>
            <a:r>
              <a:rPr lang="vi-VN" sz="1600" dirty="0">
                <a:solidFill>
                  <a:srgbClr val="00B0F0"/>
                </a:solidFill>
                <a:latin typeface="+mj-lt"/>
              </a:rPr>
              <a:t>Nó nhận tên partial view dưới dạng tham số chuỗi và trả về MvcHtmlString. </a:t>
            </a:r>
          </a:p>
          <a:p>
            <a:r>
              <a:rPr lang="vi-VN" sz="1600" dirty="0">
                <a:solidFill>
                  <a:srgbClr val="00B0F0"/>
                </a:solidFill>
                <a:latin typeface="+mj-lt"/>
              </a:rPr>
              <a:t>Nó trả về một chuỗi HTML, vì vậy bạn có cơ hội sửa đổi HTML trước khi hiển thị</a:t>
            </a:r>
            <a:r>
              <a:rPr lang="vi-VN" sz="1600" dirty="0"/>
              <a:t>.</a:t>
            </a:r>
          </a:p>
          <a:p>
            <a:r>
              <a:rPr lang="vi-VN" sz="1600" b="1" dirty="0"/>
              <a:t>Phương thức Html.RenderPartial ()</a:t>
            </a:r>
          </a:p>
          <a:p>
            <a:r>
              <a:rPr lang="vi-VN" sz="1600" dirty="0">
                <a:solidFill>
                  <a:srgbClr val="00B0F0"/>
                </a:solidFill>
                <a:latin typeface="+mj-lt"/>
              </a:rPr>
              <a:t>Phương thức @html.RenderPartial() cũng giống như phương thức @html.Partial()</a:t>
            </a:r>
          </a:p>
          <a:p>
            <a:r>
              <a:rPr lang="vi-VN" sz="1600" dirty="0">
                <a:solidFill>
                  <a:srgbClr val="00B0F0"/>
                </a:solidFill>
                <a:latin typeface="+mj-lt"/>
              </a:rPr>
              <a:t> ngoại trừ việc nó ghi HTML kết quả của partial view trực tiếp vào luồng HTTP response.</a:t>
            </a:r>
            <a:endParaRPr lang="en-US" sz="1600" dirty="0" smtClean="0">
              <a:solidFill>
                <a:srgbClr val="00B0F0"/>
              </a:solidFill>
              <a:latin typeface="+mj-lt"/>
            </a:endParaRPr>
          </a:p>
          <a:p>
            <a:r>
              <a:rPr lang="vi-VN" sz="1600" b="1" dirty="0"/>
              <a:t>Phương thức Html.RenderAction</a:t>
            </a:r>
            <a:r>
              <a:rPr lang="vi-VN" sz="1600" b="1" dirty="0" smtClean="0"/>
              <a:t>()</a:t>
            </a:r>
            <a:endParaRPr lang="en-US" sz="1600" b="1" dirty="0" smtClean="0"/>
          </a:p>
          <a:p>
            <a:r>
              <a:rPr lang="vi-VN" sz="1600" dirty="0">
                <a:solidFill>
                  <a:srgbClr val="00B0F0"/>
                </a:solidFill>
                <a:latin typeface="+mj-lt"/>
              </a:rPr>
              <a:t>Phương thức @html.RenderAction() thực hiện phương thức hành động cụ thể và kết xuất kết quả.</a:t>
            </a:r>
          </a:p>
          <a:p>
            <a:r>
              <a:rPr lang="vi-VN" sz="1600" dirty="0">
                <a:solidFill>
                  <a:srgbClr val="00B0F0"/>
                </a:solidFill>
                <a:latin typeface="+mj-lt"/>
              </a:rPr>
              <a:t> Phương thức hành động đã chỉ định phải được đánh dấu bằng thuộc tính [ChildActionOnly] </a:t>
            </a:r>
          </a:p>
          <a:p>
            <a:r>
              <a:rPr lang="vi-VN" sz="1600" dirty="0">
                <a:solidFill>
                  <a:srgbClr val="00B0F0"/>
                </a:solidFill>
                <a:latin typeface="+mj-lt"/>
              </a:rPr>
              <a:t>và trả về PartialViewResult bằng phương thức PartialView</a:t>
            </a:r>
            <a:r>
              <a:rPr lang="vi-VN" sz="1600" dirty="0" smtClean="0">
                <a:solidFill>
                  <a:srgbClr val="00B0F0"/>
                </a:solidFill>
                <a:latin typeface="+mj-lt"/>
              </a:rPr>
              <a:t>().</a:t>
            </a:r>
            <a:endParaRPr lang="en-US" sz="1600" dirty="0" smtClean="0">
              <a:solidFill>
                <a:srgbClr val="00B0F0"/>
              </a:solidFill>
              <a:latin typeface="+mj-lt"/>
            </a:endParaRPr>
          </a:p>
          <a:p>
            <a:endParaRPr lang="en-US" sz="1600" dirty="0">
              <a:solidFill>
                <a:srgbClr val="00B0F0"/>
              </a:solidFill>
              <a:latin typeface="+mj-lt"/>
            </a:endParaRPr>
          </a:p>
          <a:p>
            <a:r>
              <a:rPr lang="vi-VN" sz="1600" dirty="0">
                <a:solidFill>
                  <a:srgbClr val="00B0F0"/>
                </a:solidFill>
                <a:latin typeface="+mj-lt"/>
              </a:rPr>
              <a:t>public class HomeController : Controller</a:t>
            </a:r>
          </a:p>
          <a:p>
            <a:r>
              <a:rPr lang="vi-VN" sz="1600" dirty="0">
                <a:solidFill>
                  <a:srgbClr val="00B0F0"/>
                </a:solidFill>
                <a:latin typeface="+mj-lt"/>
              </a:rPr>
              <a:t>{</a:t>
            </a:r>
          </a:p>
          <a:p>
            <a:r>
              <a:rPr lang="vi-VN" sz="1600" dirty="0">
                <a:solidFill>
                  <a:srgbClr val="00B0F0"/>
                </a:solidFill>
                <a:latin typeface="+mj-lt"/>
              </a:rPr>
              <a:t>    [ChildActionOnly]</a:t>
            </a:r>
          </a:p>
          <a:p>
            <a:r>
              <a:rPr lang="vi-VN" sz="1600" dirty="0">
                <a:solidFill>
                  <a:srgbClr val="00B0F0"/>
                </a:solidFill>
                <a:latin typeface="+mj-lt"/>
              </a:rPr>
              <a:t>    public ActionResult RenderMenu()</a:t>
            </a:r>
          </a:p>
          <a:p>
            <a:r>
              <a:rPr lang="vi-VN" sz="1600" dirty="0">
                <a:solidFill>
                  <a:srgbClr val="00B0F0"/>
                </a:solidFill>
                <a:latin typeface="+mj-lt"/>
              </a:rPr>
              <a:t>    {</a:t>
            </a:r>
          </a:p>
          <a:p>
            <a:r>
              <a:rPr lang="vi-VN" sz="1600" dirty="0">
                <a:solidFill>
                  <a:srgbClr val="00B0F0"/>
                </a:solidFill>
                <a:latin typeface="+mj-lt"/>
              </a:rPr>
              <a:t>        return PartialView("_MenuBar");</a:t>
            </a:r>
          </a:p>
          <a:p>
            <a:r>
              <a:rPr lang="vi-VN" sz="1600" dirty="0">
                <a:solidFill>
                  <a:srgbClr val="00B0F0"/>
                </a:solidFill>
                <a:latin typeface="+mj-lt"/>
              </a:rPr>
              <a:t>    }</a:t>
            </a:r>
          </a:p>
          <a:p>
            <a:r>
              <a:rPr lang="vi-VN" sz="1600" dirty="0">
                <a:solidFill>
                  <a:srgbClr val="00B0F0"/>
                </a:solidFill>
                <a:latin typeface="+mj-lt"/>
              </a:rPr>
              <a:t>}</a:t>
            </a:r>
          </a:p>
          <a:p>
            <a:endParaRPr lang="vi-VN" sz="1600" b="0" i="0" dirty="0">
              <a:solidFill>
                <a:srgbClr val="00B0F0"/>
              </a:solidFill>
              <a:effectLst/>
              <a:latin typeface="+mj-lt"/>
            </a:endParaRPr>
          </a:p>
        </p:txBody>
      </p:sp>
    </p:spTree>
    <p:extLst>
      <p:ext uri="{BB962C8B-B14F-4D97-AF65-F5344CB8AC3E}">
        <p14:creationId xmlns:p14="http://schemas.microsoft.com/office/powerpoint/2010/main" val="25708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TotalTime>
  <Words>745</Words>
  <Application>Microsoft Office PowerPoint</Application>
  <PresentationFormat>Widescreen</PresentationFormat>
  <Paragraphs>80</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Arial</vt:lpstr>
      <vt:lpstr>Oi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597</cp:revision>
  <dcterms:created xsi:type="dcterms:W3CDTF">2020-08-07T13:14:06Z</dcterms:created>
  <dcterms:modified xsi:type="dcterms:W3CDTF">2022-10-13T12:58:03Z</dcterms:modified>
</cp:coreProperties>
</file>