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63" r:id="rId3"/>
    <p:sldId id="279" r:id="rId4"/>
    <p:sldId id="259" r:id="rId5"/>
    <p:sldId id="293" r:id="rId6"/>
    <p:sldId id="266" r:id="rId7"/>
    <p:sldId id="292" r:id="rId8"/>
    <p:sldId id="287" r:id="rId9"/>
    <p:sldId id="286" r:id="rId10"/>
    <p:sldId id="288" r:id="rId11"/>
    <p:sldId id="289" r:id="rId12"/>
    <p:sldId id="290" r:id="rId13"/>
    <p:sldId id="282" r:id="rId14"/>
    <p:sldId id="291" r:id="rId15"/>
    <p:sldId id="283" r:id="rId16"/>
    <p:sldId id="284" r:id="rId17"/>
  </p:sldIdLst>
  <p:sldSz cx="12192000" cy="6858000"/>
  <p:notesSz cx="6858000" cy="9144000"/>
  <p:embeddedFontLst>
    <p:embeddedFont>
      <p:font typeface="Oi" panose="020B0604020202020204" charset="0"/>
      <p:regular r:id="rId19"/>
    </p:embeddedFont>
    <p:embeddedFont>
      <p:font typeface="Open Sans" panose="020B060603050402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06" autoAdjust="0"/>
  </p:normalViewPr>
  <p:slideViewPr>
    <p:cSldViewPr snapToGrid="0">
      <p:cViewPr varScale="1">
        <p:scale>
          <a:sx n="70" d="100"/>
          <a:sy n="70" d="100"/>
        </p:scale>
        <p:origin x="1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0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61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63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577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621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5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1354217"/>
          </a:xfrm>
          <a:prstGeom prst="rect">
            <a:avLst/>
          </a:prstGeom>
          <a:noFill/>
          <a:ln>
            <a:noFill/>
          </a:ln>
        </p:spPr>
        <p:txBody>
          <a:bodyPr spcFirstLastPara="1" wrap="square" lIns="0" tIns="0" rIns="0" bIns="0" anchor="t" anchorCtr="0">
            <a:spAutoFit/>
          </a:bodyPr>
          <a:lstStyle/>
          <a:p>
            <a:pPr algn="l"/>
            <a:r>
              <a:rPr lang="vi-VN" sz="4000" b="1" i="0" dirty="0">
                <a:solidFill>
                  <a:srgbClr val="0070C0"/>
                </a:solidFill>
                <a:effectLst/>
                <a:latin typeface="Roboto" panose="02000000000000000000" pitchFamily="2" charset="0"/>
              </a:rPr>
              <a:t>Nguyên lý SOILD</a:t>
            </a:r>
            <a:r>
              <a:rPr lang="en-US" sz="4000" b="1" i="0" dirty="0">
                <a:solidFill>
                  <a:srgbClr val="0070C0"/>
                </a:solidFill>
                <a:effectLst/>
                <a:latin typeface="Roboto" panose="02000000000000000000" pitchFamily="2" charset="0"/>
              </a:rPr>
              <a:t> </a:t>
            </a:r>
            <a:r>
              <a:rPr lang="en-US" sz="4000" b="1" i="0" dirty="0" err="1">
                <a:solidFill>
                  <a:srgbClr val="0070C0"/>
                </a:solidFill>
                <a:effectLst/>
                <a:latin typeface="Roboto" panose="02000000000000000000" pitchFamily="2" charset="0"/>
              </a:rPr>
              <a:t>và</a:t>
            </a:r>
            <a:r>
              <a:rPr lang="en-US" sz="4000" b="1" i="0" dirty="0">
                <a:solidFill>
                  <a:srgbClr val="0070C0"/>
                </a:solidFill>
                <a:effectLst/>
                <a:latin typeface="Roboto" panose="02000000000000000000" pitchFamily="2" charset="0"/>
              </a:rPr>
              <a:t> </a:t>
            </a:r>
            <a:r>
              <a:rPr lang="en-US" sz="4800" b="1" i="0" dirty="0">
                <a:solidFill>
                  <a:srgbClr val="0070C0"/>
                </a:solidFill>
                <a:effectLst/>
                <a:latin typeface="Open Sans" panose="020B0606030504020204" pitchFamily="34" charset="0"/>
              </a:rPr>
              <a:t>Refactor</a:t>
            </a:r>
            <a:r>
              <a:rPr lang="en-US" sz="4800" b="1" i="0" dirty="0">
                <a:solidFill>
                  <a:srgbClr val="1B1B1B"/>
                </a:solidFill>
                <a:effectLst/>
                <a:latin typeface="Open Sans" panose="020B0606030504020204" pitchFamily="34" charset="0"/>
              </a:rPr>
              <a:t> </a:t>
            </a:r>
            <a:endParaRPr lang="vi-VN" sz="4000" b="1" i="0" dirty="0">
              <a:solidFill>
                <a:srgbClr val="0070C0"/>
              </a:solidFill>
              <a:effectLst/>
              <a:latin typeface="Roboto" panose="02000000000000000000" pitchFamily="2"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2330598" y="1178448"/>
            <a:ext cx="8953092" cy="461665"/>
          </a:xfrm>
          <a:prstGeom prst="rect">
            <a:avLst/>
          </a:prstGeom>
          <a:noFill/>
        </p:spPr>
        <p:txBody>
          <a:bodyPr wrap="none" rtlCol="0">
            <a:spAutoFit/>
          </a:bodyPr>
          <a:lstStyle/>
          <a:p>
            <a:pPr algn="l"/>
            <a:r>
              <a:rPr lang="vi-VN" sz="2400" b="1" i="0" dirty="0">
                <a:solidFill>
                  <a:srgbClr val="1B1B1B"/>
                </a:solidFill>
                <a:effectLst/>
                <a:latin typeface="+mj-lt"/>
              </a:rPr>
              <a:t>Nguyên tắc đảo ngược phụ thuộc (Dependency inversion principle)</a:t>
            </a:r>
            <a:endParaRPr lang="en-US" sz="2400" b="1" i="0" dirty="0">
              <a:solidFill>
                <a:srgbClr val="1B1B1B"/>
              </a:solidFill>
              <a:effectLst/>
              <a:latin typeface="+mj-lt"/>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1990B62-13F8-1D92-956B-6AFB02DB93E8}"/>
              </a:ext>
            </a:extLst>
          </p:cNvPr>
          <p:cNvSpPr txBox="1"/>
          <p:nvPr/>
        </p:nvSpPr>
        <p:spPr>
          <a:xfrm>
            <a:off x="432422" y="1922368"/>
            <a:ext cx="11020966" cy="1323439"/>
          </a:xfrm>
          <a:prstGeom prst="rect">
            <a:avLst/>
          </a:prstGeom>
          <a:noFill/>
        </p:spPr>
        <p:txBody>
          <a:bodyPr wrap="none" rtlCol="0">
            <a:spAutoFit/>
          </a:bodyPr>
          <a:lstStyle/>
          <a:p>
            <a:r>
              <a:rPr lang="vi-VN" sz="2000" dirty="0">
                <a:latin typeface="+mj-lt"/>
              </a:rPr>
              <a:t>Nội dung nguyên tắc này là các module cấp cao không nên phụ thuộc vào các modules cấp thấp. </a:t>
            </a:r>
            <a:endParaRPr lang="en-US" sz="2000" dirty="0">
              <a:latin typeface="+mj-lt"/>
            </a:endParaRPr>
          </a:p>
          <a:p>
            <a:r>
              <a:rPr lang="vi-VN" sz="2000" dirty="0">
                <a:latin typeface="+mj-lt"/>
              </a:rPr>
              <a:t>Cả 2 nên phụ thuộc vào abstraction.Interface (abstraction) không nên phụ thuộc vào chi tiết, mà ngược lại</a:t>
            </a:r>
            <a:endParaRPr lang="en-US" sz="2000" dirty="0">
              <a:latin typeface="+mj-lt"/>
            </a:endParaRPr>
          </a:p>
          <a:p>
            <a:r>
              <a:rPr lang="vi-VN" sz="2000" dirty="0">
                <a:latin typeface="+mj-lt"/>
              </a:rPr>
              <a:t> (Các class giao tiếp với nhau thông qua interface, không phải thông qua implementation.)</a:t>
            </a:r>
            <a:r>
              <a:rPr lang="en-US" sz="2000" dirty="0">
                <a:latin typeface="+mj-lt"/>
              </a:rPr>
              <a:t> </a:t>
            </a:r>
          </a:p>
          <a:p>
            <a:r>
              <a:rPr lang="vi-VN" sz="2000" b="0" i="0" dirty="0">
                <a:solidFill>
                  <a:srgbClr val="333333"/>
                </a:solidFill>
                <a:effectLst/>
                <a:latin typeface="+mj-lt"/>
              </a:rPr>
              <a:t>Ví dụ: Khi ta thiết kế một chương trình gửi thông báo từ email đến user</a:t>
            </a:r>
            <a:endParaRPr lang="en-US" sz="2000" b="1" dirty="0">
              <a:solidFill>
                <a:srgbClr val="FF0000"/>
              </a:solidFill>
              <a:latin typeface="+mj-lt"/>
            </a:endParaRPr>
          </a:p>
        </p:txBody>
      </p:sp>
      <p:pic>
        <p:nvPicPr>
          <p:cNvPr id="6146" name="Picture 2">
            <a:extLst>
              <a:ext uri="{FF2B5EF4-FFF2-40B4-BE49-F238E27FC236}">
                <a16:creationId xmlns:a16="http://schemas.microsoft.com/office/drawing/2014/main" id="{4F29F5A2-861F-6C11-19FB-48948C2C00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366" y="3289225"/>
            <a:ext cx="6145555" cy="352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454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4272653" y="1119827"/>
            <a:ext cx="4256293" cy="646331"/>
          </a:xfrm>
          <a:prstGeom prst="rect">
            <a:avLst/>
          </a:prstGeom>
          <a:noFill/>
        </p:spPr>
        <p:txBody>
          <a:bodyPr wrap="none" rtlCol="0">
            <a:spAutoFit/>
          </a:bodyPr>
          <a:lstStyle/>
          <a:p>
            <a:pPr algn="l"/>
            <a:r>
              <a:rPr lang="en-US" sz="3600" b="1" i="0" dirty="0">
                <a:solidFill>
                  <a:schemeClr val="tx1"/>
                </a:solidFill>
                <a:effectLst/>
                <a:latin typeface="+mj-lt"/>
              </a:rPr>
              <a:t>K</a:t>
            </a:r>
            <a:r>
              <a:rPr lang="vi-VN" sz="3600" b="1" i="0" dirty="0">
                <a:solidFill>
                  <a:schemeClr val="tx1"/>
                </a:solidFill>
                <a:effectLst/>
                <a:latin typeface="+mj-lt"/>
              </a:rPr>
              <a:t>hởi tạo khi kế thừa</a:t>
            </a:r>
          </a:p>
        </p:txBody>
      </p:sp>
      <p:sp>
        <p:nvSpPr>
          <p:cNvPr id="11" name="TextBox 10">
            <a:extLst>
              <a:ext uri="{FF2B5EF4-FFF2-40B4-BE49-F238E27FC236}">
                <a16:creationId xmlns:a16="http://schemas.microsoft.com/office/drawing/2014/main" id="{91990B62-13F8-1D92-956B-6AFB02DB93E8}"/>
              </a:ext>
            </a:extLst>
          </p:cNvPr>
          <p:cNvSpPr txBox="1"/>
          <p:nvPr/>
        </p:nvSpPr>
        <p:spPr>
          <a:xfrm>
            <a:off x="598341" y="1832282"/>
            <a:ext cx="10995318" cy="461665"/>
          </a:xfrm>
          <a:prstGeom prst="rect">
            <a:avLst/>
          </a:prstGeom>
          <a:noFill/>
        </p:spPr>
        <p:txBody>
          <a:bodyPr wrap="none" rtlCol="0">
            <a:spAutoFit/>
          </a:bodyPr>
          <a:lstStyle/>
          <a:p>
            <a:r>
              <a:rPr lang="vi-VN" sz="2400" b="0" i="0" dirty="0">
                <a:solidFill>
                  <a:srgbClr val="333333"/>
                </a:solidFill>
                <a:effectLst/>
                <a:latin typeface="+mj-lt"/>
              </a:rPr>
              <a:t>Nhưng bây giờ khách hàng muốn gởi cả SMS và Email đến cho user, bạn phải làm sao?</a:t>
            </a:r>
            <a:endParaRPr lang="en-US" sz="2400" b="1" dirty="0">
              <a:solidFill>
                <a:srgbClr val="FF0000"/>
              </a:solidFill>
              <a:latin typeface="+mj-lt"/>
            </a:endParaRPr>
          </a:p>
        </p:txBody>
      </p:sp>
      <p:pic>
        <p:nvPicPr>
          <p:cNvPr id="7170" name="Picture 2">
            <a:extLst>
              <a:ext uri="{FF2B5EF4-FFF2-40B4-BE49-F238E27FC236}">
                <a16:creationId xmlns:a16="http://schemas.microsoft.com/office/drawing/2014/main" id="{C6E3D736-A2F4-97D0-AB34-53BC4EF77A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406" y="2402702"/>
            <a:ext cx="7929349" cy="40901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080BF1C-1369-E477-699E-5EABAE0FED8C}"/>
              </a:ext>
            </a:extLst>
          </p:cNvPr>
          <p:cNvSpPr txBox="1"/>
          <p:nvPr/>
        </p:nvSpPr>
        <p:spPr>
          <a:xfrm>
            <a:off x="6400799" y="2676421"/>
            <a:ext cx="5738398" cy="1938992"/>
          </a:xfrm>
          <a:prstGeom prst="rect">
            <a:avLst/>
          </a:prstGeom>
          <a:noFill/>
        </p:spPr>
        <p:txBody>
          <a:bodyPr wrap="square" rtlCol="0">
            <a:spAutoFit/>
          </a:bodyPr>
          <a:lstStyle/>
          <a:p>
            <a:r>
              <a:rPr lang="vi-VN" sz="2000" b="0" i="0" dirty="0">
                <a:solidFill>
                  <a:srgbClr val="333333"/>
                </a:solidFill>
                <a:effectLst/>
                <a:latin typeface="+mj-lt"/>
              </a:rPr>
              <a:t>Giờ đây class Notificaiton phụ thuộc mềm vào interface </a:t>
            </a:r>
            <a:r>
              <a:rPr lang="vi-VN" sz="2000" b="1" i="0" dirty="0">
                <a:solidFill>
                  <a:srgbClr val="333333"/>
                </a:solidFill>
                <a:effectLst/>
                <a:latin typeface="+mj-lt"/>
              </a:rPr>
              <a:t>ISender</a:t>
            </a:r>
            <a:r>
              <a:rPr lang="vi-VN" sz="2000" b="0" i="0" dirty="0">
                <a:solidFill>
                  <a:srgbClr val="333333"/>
                </a:solidFill>
                <a:effectLst/>
                <a:latin typeface="+mj-lt"/>
              </a:rPr>
              <a:t>, </a:t>
            </a:r>
            <a:endParaRPr lang="en-US" sz="2000" b="0" i="0" dirty="0">
              <a:solidFill>
                <a:srgbClr val="333333"/>
              </a:solidFill>
              <a:effectLst/>
              <a:latin typeface="+mj-lt"/>
            </a:endParaRPr>
          </a:p>
          <a:p>
            <a:r>
              <a:rPr lang="vi-VN" sz="2000" b="0" i="0" dirty="0">
                <a:solidFill>
                  <a:srgbClr val="333333"/>
                </a:solidFill>
                <a:effectLst/>
                <a:latin typeface="+mj-lt"/>
              </a:rPr>
              <a:t>nếu khách hàng yêu cầu thêm một phương thức để chuyển tin nhắn</a:t>
            </a:r>
            <a:endParaRPr lang="en-US" sz="2000" b="0" i="0" dirty="0">
              <a:solidFill>
                <a:srgbClr val="333333"/>
              </a:solidFill>
              <a:effectLst/>
              <a:latin typeface="+mj-lt"/>
            </a:endParaRPr>
          </a:p>
          <a:p>
            <a:r>
              <a:rPr lang="vi-VN" sz="2000" b="0" i="0" dirty="0">
                <a:solidFill>
                  <a:srgbClr val="333333"/>
                </a:solidFill>
                <a:effectLst/>
                <a:latin typeface="+mj-lt"/>
              </a:rPr>
              <a:t> ta có thể thêm vào dễ dàng bằng cách sử dụng interface </a:t>
            </a:r>
            <a:r>
              <a:rPr lang="vi-VN" sz="2000" b="1" i="0" dirty="0">
                <a:solidFill>
                  <a:srgbClr val="333333"/>
                </a:solidFill>
                <a:effectLst/>
                <a:latin typeface="+mj-lt"/>
              </a:rPr>
              <a:t>ISender</a:t>
            </a:r>
            <a:r>
              <a:rPr lang="vi-VN" sz="2000" b="0" i="0" dirty="0">
                <a:solidFill>
                  <a:srgbClr val="333333"/>
                </a:solidFill>
                <a:effectLst/>
                <a:latin typeface="+mj-lt"/>
              </a:rPr>
              <a:t>.</a:t>
            </a:r>
            <a:endParaRPr lang="en-US" sz="2000" dirty="0">
              <a:latin typeface="+mj-lt"/>
            </a:endParaRPr>
          </a:p>
        </p:txBody>
      </p:sp>
    </p:spTree>
    <p:extLst>
      <p:ext uri="{BB962C8B-B14F-4D97-AF65-F5344CB8AC3E}">
        <p14:creationId xmlns:p14="http://schemas.microsoft.com/office/powerpoint/2010/main" val="915157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673290" y="92333"/>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552838" y="1069539"/>
            <a:ext cx="4826962" cy="1323439"/>
          </a:xfrm>
          <a:prstGeom prst="rect">
            <a:avLst/>
          </a:prstGeom>
          <a:noFill/>
        </p:spPr>
        <p:txBody>
          <a:bodyPr wrap="none" rtlCol="0">
            <a:spAutoFit/>
          </a:bodyPr>
          <a:lstStyle/>
          <a:p>
            <a:pPr algn="l"/>
            <a:r>
              <a:rPr lang="en-US" sz="8000" b="1" i="0" dirty="0">
                <a:solidFill>
                  <a:srgbClr val="1B1B1B"/>
                </a:solidFill>
                <a:effectLst/>
                <a:latin typeface="Open Sans" panose="020B0606030504020204" pitchFamily="34" charset="0"/>
              </a:rPr>
              <a:t>Refactor </a:t>
            </a:r>
            <a:endParaRPr lang="en-US" sz="6600" b="1" i="0" dirty="0">
              <a:solidFill>
                <a:srgbClr val="1B1B1B"/>
              </a:solidFill>
              <a:effectLst/>
              <a:latin typeface="Open Sans" panose="020B0606030504020204" pitchFamily="34"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1990B62-13F8-1D92-956B-6AFB02DB93E8}"/>
              </a:ext>
            </a:extLst>
          </p:cNvPr>
          <p:cNvSpPr txBox="1"/>
          <p:nvPr/>
        </p:nvSpPr>
        <p:spPr>
          <a:xfrm>
            <a:off x="1147899" y="2430200"/>
            <a:ext cx="11469807" cy="2862322"/>
          </a:xfrm>
          <a:prstGeom prst="rect">
            <a:avLst/>
          </a:prstGeom>
          <a:noFill/>
        </p:spPr>
        <p:txBody>
          <a:bodyPr wrap="none" rtlCol="0">
            <a:spAutoFit/>
          </a:bodyPr>
          <a:lstStyle/>
          <a:p>
            <a:r>
              <a:rPr lang="vi-VN" sz="2000" dirty="0">
                <a:latin typeface="+mj-lt"/>
              </a:rPr>
              <a:t>Refactor nghĩa là thực hiện một số phương pháp để cải thiện thiết kế, </a:t>
            </a:r>
          </a:p>
          <a:p>
            <a:r>
              <a:rPr lang="vi-VN" sz="2000" dirty="0">
                <a:latin typeface="+mj-lt"/>
              </a:rPr>
              <a:t>  cấu trúc lại chương trình cũng như chất lượng của code đã có mà không thay đổi tính chất đúng đắn ban đầu.</a:t>
            </a:r>
            <a:endParaRPr lang="en-US" sz="2000" dirty="0">
              <a:latin typeface="+mj-lt"/>
            </a:endParaRPr>
          </a:p>
          <a:p>
            <a:pPr algn="l"/>
            <a:r>
              <a:rPr lang="en-US" sz="2000" b="1" i="0" dirty="0">
                <a:solidFill>
                  <a:srgbClr val="1B1B1B"/>
                </a:solidFill>
                <a:effectLst/>
                <a:latin typeface="+mj-lt"/>
              </a:rPr>
              <a:t> </a:t>
            </a:r>
          </a:p>
          <a:p>
            <a:pPr algn="l"/>
            <a:r>
              <a:rPr lang="vi-VN" sz="2000" b="1" i="0" dirty="0">
                <a:solidFill>
                  <a:srgbClr val="1B1B1B"/>
                </a:solidFill>
                <a:effectLst/>
                <a:latin typeface="+mj-lt"/>
              </a:rPr>
              <a:t>Tại sao phải refactor</a:t>
            </a:r>
            <a:endParaRPr lang="vi-VN" sz="2000" b="0" i="0" dirty="0">
              <a:solidFill>
                <a:srgbClr val="1B1B1B"/>
              </a:solidFill>
              <a:effectLst/>
              <a:latin typeface="+mj-lt"/>
            </a:endParaRPr>
          </a:p>
          <a:p>
            <a:pPr algn="l">
              <a:buFont typeface="Arial" panose="020B0604020202020204" pitchFamily="34" charset="0"/>
              <a:buChar char="•"/>
            </a:pPr>
            <a:r>
              <a:rPr lang="vi-VN" sz="2000" b="0" i="0" dirty="0">
                <a:solidFill>
                  <a:srgbClr val="1B1B1B"/>
                </a:solidFill>
                <a:effectLst/>
                <a:latin typeface="+mj-lt"/>
              </a:rPr>
              <a:t>Refactor cải thiện được thiết kế hệ thống của bạn</a:t>
            </a:r>
          </a:p>
          <a:p>
            <a:pPr algn="l">
              <a:buFont typeface="Arial" panose="020B0604020202020204" pitchFamily="34" charset="0"/>
              <a:buChar char="•"/>
            </a:pPr>
            <a:r>
              <a:rPr lang="vi-VN" sz="2000" b="0" i="0" dirty="0">
                <a:solidFill>
                  <a:srgbClr val="1B1B1B"/>
                </a:solidFill>
                <a:effectLst/>
                <a:latin typeface="+mj-lt"/>
              </a:rPr>
              <a:t>Refactor giúp chương trình dễ hiểu hơn</a:t>
            </a:r>
          </a:p>
          <a:p>
            <a:pPr algn="l">
              <a:buFont typeface="Arial" panose="020B0604020202020204" pitchFamily="34" charset="0"/>
              <a:buChar char="•"/>
            </a:pPr>
            <a:r>
              <a:rPr lang="vi-VN" sz="2000" b="0" i="0" dirty="0">
                <a:solidFill>
                  <a:srgbClr val="1B1B1B"/>
                </a:solidFill>
                <a:effectLst/>
                <a:latin typeface="+mj-lt"/>
              </a:rPr>
              <a:t>Refactor giúp dễ tìm lỗi hơn</a:t>
            </a:r>
          </a:p>
          <a:p>
            <a:pPr algn="l">
              <a:buFont typeface="Arial" panose="020B0604020202020204" pitchFamily="34" charset="0"/>
              <a:buChar char="•"/>
            </a:pPr>
            <a:r>
              <a:rPr lang="vi-VN" sz="2000" b="0" i="0" dirty="0">
                <a:solidFill>
                  <a:srgbClr val="1B1B1B"/>
                </a:solidFill>
                <a:effectLst/>
                <a:latin typeface="+mj-lt"/>
              </a:rPr>
              <a:t>Refactor giúp bạn code nhanh hơn</a:t>
            </a:r>
          </a:p>
          <a:p>
            <a:endParaRPr lang="en-US" sz="2000" b="1" dirty="0">
              <a:solidFill>
                <a:srgbClr val="FF0000"/>
              </a:solidFill>
              <a:latin typeface="+mj-lt"/>
            </a:endParaRPr>
          </a:p>
        </p:txBody>
      </p:sp>
    </p:spTree>
    <p:extLst>
      <p:ext uri="{BB962C8B-B14F-4D97-AF65-F5344CB8AC3E}">
        <p14:creationId xmlns:p14="http://schemas.microsoft.com/office/powerpoint/2010/main" val="1057659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6400800" cy="584775"/>
          </a:xfrm>
          <a:prstGeom prst="rect">
            <a:avLst/>
          </a:prstGeom>
          <a:noFill/>
        </p:spPr>
        <p:txBody>
          <a:bodyPr wrap="square" rtlCol="0">
            <a:spAutoFit/>
          </a:bodyPr>
          <a:lstStyle/>
          <a:p>
            <a:pPr algn="l">
              <a:buFont typeface="Arial" panose="020B0604020202020204" pitchFamily="34" charset="0"/>
              <a:buChar char="•"/>
            </a:pPr>
            <a:r>
              <a:rPr lang="en-US" sz="3200" b="1" i="0" dirty="0">
                <a:solidFill>
                  <a:srgbClr val="1B1B1B"/>
                </a:solidFill>
                <a:effectLst/>
                <a:latin typeface="Times New Roman" panose="02020603050405020304" pitchFamily="18" charset="0"/>
                <a:cs typeface="Times New Roman" panose="02020603050405020304" pitchFamily="18" charset="0"/>
              </a:rPr>
              <a:t>Code Smells</a:t>
            </a:r>
          </a:p>
        </p:txBody>
      </p:sp>
      <p:sp>
        <p:nvSpPr>
          <p:cNvPr id="3" name="TextBox 2">
            <a:extLst>
              <a:ext uri="{FF2B5EF4-FFF2-40B4-BE49-F238E27FC236}">
                <a16:creationId xmlns:a16="http://schemas.microsoft.com/office/drawing/2014/main" id="{46D0652E-304E-351D-40F4-FFCD69B07E48}"/>
              </a:ext>
            </a:extLst>
          </p:cNvPr>
          <p:cNvSpPr txBox="1"/>
          <p:nvPr/>
        </p:nvSpPr>
        <p:spPr>
          <a:xfrm>
            <a:off x="641444" y="1634307"/>
            <a:ext cx="11286699" cy="3970318"/>
          </a:xfrm>
          <a:prstGeom prst="rect">
            <a:avLst/>
          </a:prstGeom>
          <a:noFill/>
        </p:spPr>
        <p:txBody>
          <a:bodyPr wrap="square" rtlCol="0">
            <a:spAutoFit/>
          </a:bodyPr>
          <a:lstStyle/>
          <a:p>
            <a:pPr algn="l">
              <a:buFont typeface="Arial" panose="020B0604020202020204" pitchFamily="34" charset="0"/>
              <a:buChar char="•"/>
            </a:pPr>
            <a:r>
              <a:rPr lang="en-US" sz="2800" b="1" i="0" dirty="0">
                <a:solidFill>
                  <a:srgbClr val="1B1B1B"/>
                </a:solidFill>
                <a:effectLst/>
                <a:latin typeface="Times New Roman" panose="02020603050405020304" pitchFamily="18" charset="0"/>
                <a:cs typeface="Times New Roman" panose="02020603050405020304" pitchFamily="18" charset="0"/>
              </a:rPr>
              <a:t>Code Smells</a:t>
            </a:r>
          </a:p>
          <a:p>
            <a:pPr algn="l">
              <a:buFont typeface="Arial" panose="020B0604020202020204" pitchFamily="34" charset="0"/>
              <a:buChar char="•"/>
            </a:pPr>
            <a:r>
              <a:rPr lang="en-US" sz="2400" b="0" i="0" dirty="0">
                <a:solidFill>
                  <a:srgbClr val="1B1B1B"/>
                </a:solidFill>
                <a:effectLst/>
                <a:latin typeface="+mj-lt"/>
              </a:rPr>
              <a:t>C</a:t>
            </a:r>
            <a:r>
              <a:rPr lang="vi-VN" sz="2400" b="0" i="0" dirty="0">
                <a:solidFill>
                  <a:srgbClr val="1B1B1B"/>
                </a:solidFill>
                <a:effectLst/>
                <a:latin typeface="+mj-lt"/>
              </a:rPr>
              <a:t>ode "đang bốc mùi" đang ám chỉ đến việc một vài thiết kế đang tiềm ẩn những điểm yếu mà nó có thể làm chậm đi tốc độ code, tăng nguy cơ xảy ra bug, failed nếu có thêm các tính năng mới trong tương lai.</a:t>
            </a:r>
            <a:endParaRPr lang="en-US" sz="2400" b="0" i="0" dirty="0">
              <a:solidFill>
                <a:srgbClr val="1B1B1B"/>
              </a:solidFill>
              <a:effectLst/>
              <a:latin typeface="+mj-lt"/>
            </a:endParaRPr>
          </a:p>
          <a:p>
            <a:pPr algn="l">
              <a:buFont typeface="Arial" panose="020B0604020202020204" pitchFamily="34" charset="0"/>
              <a:buChar char="•"/>
            </a:pPr>
            <a:endParaRPr lang="en-US" sz="2400" dirty="0">
              <a:solidFill>
                <a:srgbClr val="1B1B1B"/>
              </a:solidFill>
              <a:latin typeface="+mj-lt"/>
              <a:cs typeface="Times New Roman" panose="02020603050405020304" pitchFamily="18" charset="0"/>
            </a:endParaRPr>
          </a:p>
          <a:p>
            <a:pPr algn="l"/>
            <a:r>
              <a:rPr lang="vi-VN" sz="1800" b="1" i="0" dirty="0">
                <a:solidFill>
                  <a:srgbClr val="1B1B1B"/>
                </a:solidFill>
                <a:effectLst/>
                <a:latin typeface="+mj-lt"/>
              </a:rPr>
              <a:t>Application level smells: Tầng chương trình</a:t>
            </a:r>
            <a:endParaRPr lang="vi-VN" sz="1800" b="0" i="0" dirty="0">
              <a:solidFill>
                <a:srgbClr val="1B1B1B"/>
              </a:solidFill>
              <a:effectLst/>
              <a:latin typeface="+mj-lt"/>
            </a:endParaRPr>
          </a:p>
          <a:p>
            <a:pPr algn="l">
              <a:buFont typeface="Arial" panose="020B0604020202020204" pitchFamily="34" charset="0"/>
              <a:buChar char="•"/>
            </a:pPr>
            <a:r>
              <a:rPr lang="vi-VN" sz="1800" b="0" i="0" dirty="0">
                <a:solidFill>
                  <a:srgbClr val="1B1B1B"/>
                </a:solidFill>
                <a:effectLst/>
                <a:latin typeface="+mj-lt"/>
              </a:rPr>
              <a:t>Duplicate Code: Cùng 1 đoạn hoặc logic code nhưng nó được lặp đi lặp lại ở nhiều nơi khác nhau trong chương trình.</a:t>
            </a:r>
          </a:p>
          <a:p>
            <a:pPr algn="l">
              <a:buFont typeface="Arial" panose="020B0604020202020204" pitchFamily="34" charset="0"/>
              <a:buChar char="•"/>
            </a:pPr>
            <a:r>
              <a:rPr lang="vi-VN" sz="1800" b="0" i="0" dirty="0">
                <a:solidFill>
                  <a:srgbClr val="1B1B1B"/>
                </a:solidFill>
                <a:effectLst/>
                <a:latin typeface="+mj-lt"/>
              </a:rPr>
              <a:t>Contrived Complexity: Sử dụng 1 thiết kế quá phức tạp và cấp cao trong khi 1 thiết kế đơn giản đã xử lý được vấn đề.</a:t>
            </a:r>
          </a:p>
          <a:p>
            <a:pPr algn="l">
              <a:buFont typeface="Arial" panose="020B0604020202020204" pitchFamily="34" charset="0"/>
              <a:buChar char="•"/>
            </a:pPr>
            <a:r>
              <a:rPr lang="vi-VN" sz="1800" b="0" i="0" dirty="0">
                <a:solidFill>
                  <a:srgbClr val="1B1B1B"/>
                </a:solidFill>
                <a:effectLst/>
                <a:latin typeface="+mj-lt"/>
              </a:rPr>
              <a:t>Shotgun Surgery: Hãy nghiệm lại trong quá trình lập trình của mình, đã có lúc nào bạn thay đổi 1 đoạn nhỏ của code. Thì bắt buộc bạn phải thay đổi ở rất nhiều chỗ khác để có thể chạy được chưa</a:t>
            </a:r>
            <a:r>
              <a:rPr lang="vi-VN" sz="3200" b="0" i="0" dirty="0">
                <a:solidFill>
                  <a:srgbClr val="1B1B1B"/>
                </a:solidFill>
                <a:effectLst/>
                <a:latin typeface="Open Sans" panose="020B0606030504020204" pitchFamily="34" charset="0"/>
              </a:rPr>
              <a:t>.</a:t>
            </a:r>
          </a:p>
          <a:p>
            <a:pPr algn="l">
              <a:buFont typeface="Arial" panose="020B0604020202020204" pitchFamily="34" charset="0"/>
              <a:buChar char="•"/>
            </a:pP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24367885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6400800" cy="584775"/>
          </a:xfrm>
          <a:prstGeom prst="rect">
            <a:avLst/>
          </a:prstGeom>
          <a:noFill/>
        </p:spPr>
        <p:txBody>
          <a:bodyPr wrap="square" rtlCol="0">
            <a:spAutoFit/>
          </a:bodyPr>
          <a:lstStyle/>
          <a:p>
            <a:pPr algn="l">
              <a:buFont typeface="Arial" panose="020B0604020202020204" pitchFamily="34" charset="0"/>
              <a:buChar char="•"/>
            </a:pPr>
            <a:r>
              <a:rPr lang="en-US" sz="3200" b="1" i="0" dirty="0">
                <a:solidFill>
                  <a:srgbClr val="1B1B1B"/>
                </a:solidFill>
                <a:effectLst/>
                <a:latin typeface="Times New Roman" panose="02020603050405020304" pitchFamily="18" charset="0"/>
                <a:cs typeface="Times New Roman" panose="02020603050405020304" pitchFamily="18" charset="0"/>
              </a:rPr>
              <a:t>Code Smells</a:t>
            </a:r>
          </a:p>
        </p:txBody>
      </p:sp>
      <p:sp>
        <p:nvSpPr>
          <p:cNvPr id="3" name="TextBox 2">
            <a:extLst>
              <a:ext uri="{FF2B5EF4-FFF2-40B4-BE49-F238E27FC236}">
                <a16:creationId xmlns:a16="http://schemas.microsoft.com/office/drawing/2014/main" id="{46D0652E-304E-351D-40F4-FFCD69B07E48}"/>
              </a:ext>
            </a:extLst>
          </p:cNvPr>
          <p:cNvSpPr txBox="1"/>
          <p:nvPr/>
        </p:nvSpPr>
        <p:spPr>
          <a:xfrm>
            <a:off x="641444" y="1634307"/>
            <a:ext cx="11286699" cy="2893100"/>
          </a:xfrm>
          <a:prstGeom prst="rect">
            <a:avLst/>
          </a:prstGeom>
          <a:noFill/>
        </p:spPr>
        <p:txBody>
          <a:bodyPr wrap="square" rtlCol="0">
            <a:spAutoFit/>
          </a:bodyPr>
          <a:lstStyle/>
          <a:p>
            <a:r>
              <a:rPr lang="en-US" sz="2400" b="1" i="0" dirty="0">
                <a:solidFill>
                  <a:srgbClr val="1B1B1B"/>
                </a:solidFill>
                <a:effectLst/>
                <a:latin typeface="Open Sans" panose="020B0606030504020204" pitchFamily="34" charset="0"/>
              </a:rPr>
              <a:t>Class level smells: </a:t>
            </a:r>
            <a:r>
              <a:rPr lang="en-US" sz="2400" b="1" i="0" dirty="0" err="1">
                <a:solidFill>
                  <a:srgbClr val="1B1B1B"/>
                </a:solidFill>
                <a:effectLst/>
                <a:latin typeface="Open Sans" panose="020B0606030504020204" pitchFamily="34" charset="0"/>
              </a:rPr>
              <a:t>Tầng</a:t>
            </a:r>
            <a:r>
              <a:rPr lang="en-US" sz="2400" b="1" i="0" dirty="0">
                <a:solidFill>
                  <a:srgbClr val="1B1B1B"/>
                </a:solidFill>
                <a:effectLst/>
                <a:latin typeface="Open Sans" panose="020B0606030504020204" pitchFamily="34" charset="0"/>
              </a:rPr>
              <a:t> Class</a:t>
            </a:r>
          </a:p>
          <a:p>
            <a:r>
              <a:rPr lang="vi-VN" sz="2400" b="1" i="0" dirty="0">
                <a:solidFill>
                  <a:srgbClr val="1B1B1B"/>
                </a:solidFill>
                <a:effectLst/>
                <a:latin typeface="+mj-lt"/>
              </a:rPr>
              <a:t>Large Class </a:t>
            </a:r>
            <a:r>
              <a:rPr lang="vi-VN" sz="2400" b="0" i="0" dirty="0">
                <a:solidFill>
                  <a:srgbClr val="1B1B1B"/>
                </a:solidFill>
                <a:effectLst/>
                <a:latin typeface="+mj-lt"/>
              </a:rPr>
              <a:t>: Hãy thử tưởng tượng một class mà đến vài nghìn line code, vài chục method, vài trăm property thì kinh khủng như thế nào</a:t>
            </a:r>
            <a:endParaRPr lang="en-US" sz="2400" b="1" dirty="0">
              <a:solidFill>
                <a:srgbClr val="1B1B1B"/>
              </a:solidFill>
              <a:latin typeface="+mj-lt"/>
            </a:endParaRPr>
          </a:p>
          <a:p>
            <a:r>
              <a:rPr lang="vi-VN" sz="2400" b="1" i="0" dirty="0">
                <a:solidFill>
                  <a:srgbClr val="1B1B1B"/>
                </a:solidFill>
                <a:effectLst/>
                <a:latin typeface="+mj-lt"/>
              </a:rPr>
              <a:t>Lazy class</a:t>
            </a:r>
            <a:r>
              <a:rPr lang="vi-VN" sz="2400" b="0" i="0" dirty="0">
                <a:solidFill>
                  <a:srgbClr val="1B1B1B"/>
                </a:solidFill>
                <a:effectLst/>
                <a:latin typeface="+mj-lt"/>
              </a:rPr>
              <a:t>: 1 số class được viết ra nhưng nó không được sử dụng hoặc thể là sẽ không có nhu cầu sử dụng trong tương lai</a:t>
            </a:r>
            <a:endParaRPr lang="en-US" sz="2400" b="1" i="0" dirty="0">
              <a:solidFill>
                <a:srgbClr val="1B1B1B"/>
              </a:solidFill>
              <a:effectLst/>
              <a:latin typeface="+mj-lt"/>
            </a:endParaRPr>
          </a:p>
          <a:p>
            <a:r>
              <a:rPr lang="vi-VN" sz="2400" b="0" i="0" dirty="0">
                <a:solidFill>
                  <a:srgbClr val="1B1B1B"/>
                </a:solidFill>
                <a:effectLst/>
                <a:latin typeface="+mj-lt"/>
              </a:rPr>
              <a:t>Dead Code: Cũng giống như Lazy class, 1 số method, filed hoặc là parameter sẽ không được sử dụng.</a:t>
            </a:r>
            <a:endParaRPr lang="en-US" sz="2400" b="1" dirty="0">
              <a:solidFill>
                <a:srgbClr val="1B1B1B"/>
              </a:solidFill>
              <a:latin typeface="+mj-lt"/>
            </a:endParaRPr>
          </a:p>
          <a:p>
            <a:endParaRPr lang="en-US" dirty="0"/>
          </a:p>
        </p:txBody>
      </p:sp>
    </p:spTree>
    <p:extLst>
      <p:ext uri="{BB962C8B-B14F-4D97-AF65-F5344CB8AC3E}">
        <p14:creationId xmlns:p14="http://schemas.microsoft.com/office/powerpoint/2010/main" val="238340467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2115403" y="880579"/>
            <a:ext cx="9389660" cy="830997"/>
          </a:xfrm>
          <a:prstGeom prst="rect">
            <a:avLst/>
          </a:prstGeom>
          <a:noFill/>
        </p:spPr>
        <p:txBody>
          <a:bodyPr wrap="square" rtlCol="0">
            <a:spAutoFit/>
          </a:bodyPr>
          <a:lstStyle/>
          <a:p>
            <a:pPr algn="l">
              <a:buFont typeface="Arial" panose="020B0604020202020204" pitchFamily="34" charset="0"/>
              <a:buChar char="•"/>
            </a:pPr>
            <a:r>
              <a:rPr lang="en-US" sz="4800" b="1" i="0" dirty="0">
                <a:solidFill>
                  <a:srgbClr val="1B1B1B"/>
                </a:solidFill>
                <a:effectLst/>
                <a:latin typeface="Times New Roman" panose="02020603050405020304" pitchFamily="18" charset="0"/>
                <a:cs typeface="Times New Roman" panose="02020603050405020304" pitchFamily="18" charset="0"/>
              </a:rPr>
              <a:t>Code Smells</a:t>
            </a:r>
          </a:p>
        </p:txBody>
      </p:sp>
      <p:sp>
        <p:nvSpPr>
          <p:cNvPr id="3" name="TextBox 2">
            <a:extLst>
              <a:ext uri="{FF2B5EF4-FFF2-40B4-BE49-F238E27FC236}">
                <a16:creationId xmlns:a16="http://schemas.microsoft.com/office/drawing/2014/main" id="{7E40E014-5BEA-619D-4AA8-A4C091766F5F}"/>
              </a:ext>
            </a:extLst>
          </p:cNvPr>
          <p:cNvSpPr txBox="1"/>
          <p:nvPr/>
        </p:nvSpPr>
        <p:spPr>
          <a:xfrm>
            <a:off x="924920" y="1607258"/>
            <a:ext cx="10342160" cy="4093428"/>
          </a:xfrm>
          <a:prstGeom prst="rect">
            <a:avLst/>
          </a:prstGeom>
          <a:noFill/>
        </p:spPr>
        <p:txBody>
          <a:bodyPr wrap="square" rtlCol="0">
            <a:spAutoFit/>
          </a:bodyPr>
          <a:lstStyle/>
          <a:p>
            <a:r>
              <a:rPr lang="en-US" sz="2000" b="1" i="0" dirty="0">
                <a:solidFill>
                  <a:srgbClr val="1B1B1B"/>
                </a:solidFill>
                <a:effectLst/>
                <a:latin typeface="Times New Roman" panose="02020603050405020304" pitchFamily="18" charset="0"/>
                <a:cs typeface="Times New Roman" panose="02020603050405020304" pitchFamily="18" charset="0"/>
              </a:rPr>
              <a:t>Long Method</a:t>
            </a:r>
            <a:r>
              <a:rPr lang="en-US" sz="2000" b="0" i="0" dirty="0">
                <a:solidFill>
                  <a:srgbClr val="1B1B1B"/>
                </a:solidFill>
                <a:effectLst/>
                <a:latin typeface="Times New Roman" panose="02020603050405020304" pitchFamily="18" charset="0"/>
                <a:cs typeface="Times New Roman" panose="02020603050405020304" pitchFamily="18" charset="0"/>
              </a:rPr>
              <a:t>: 1 Method </a:t>
            </a:r>
            <a:r>
              <a:rPr lang="en-US" sz="2000" b="0" i="0" dirty="0" err="1">
                <a:solidFill>
                  <a:srgbClr val="1B1B1B"/>
                </a:solidFill>
                <a:effectLst/>
                <a:latin typeface="Times New Roman" panose="02020603050405020304" pitchFamily="18" charset="0"/>
                <a:cs typeface="Times New Roman" panose="02020603050405020304" pitchFamily="18" charset="0"/>
              </a:rPr>
              <a:t>xử</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lý</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quá</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nhiều</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thứ</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và</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nó</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quá</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dài</a:t>
            </a:r>
            <a:r>
              <a:rPr lang="en-US" sz="2000" b="0" i="0" dirty="0">
                <a:solidFill>
                  <a:srgbClr val="1B1B1B"/>
                </a:solidFill>
                <a:effectLst/>
                <a:latin typeface="Times New Roman" panose="02020603050405020304" pitchFamily="18" charset="0"/>
                <a:cs typeface="Times New Roman" panose="02020603050405020304" pitchFamily="18" charset="0"/>
              </a:rPr>
              <a:t>.</a:t>
            </a:r>
          </a:p>
          <a:p>
            <a:r>
              <a:rPr lang="en-US" sz="2000" b="1" i="0" dirty="0">
                <a:solidFill>
                  <a:srgbClr val="1B1B1B"/>
                </a:solidFill>
                <a:effectLst/>
                <a:latin typeface="Times New Roman" panose="02020603050405020304" pitchFamily="18" charset="0"/>
                <a:cs typeface="Times New Roman" panose="02020603050405020304" pitchFamily="18" charset="0"/>
              </a:rPr>
              <a:t>Naming: </a:t>
            </a:r>
            <a:r>
              <a:rPr lang="en-US" sz="2000" b="0" i="0" dirty="0" err="1">
                <a:solidFill>
                  <a:srgbClr val="1B1B1B"/>
                </a:solidFill>
                <a:effectLst/>
                <a:latin typeface="Times New Roman" panose="02020603050405020304" pitchFamily="18" charset="0"/>
                <a:cs typeface="Times New Roman" panose="02020603050405020304" pitchFamily="18" charset="0"/>
              </a:rPr>
              <a:t>Đặt</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tên</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vấn</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đề</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muôn</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thủa</a:t>
            </a:r>
            <a:r>
              <a:rPr lang="en-US" sz="2000" dirty="0">
                <a:solidFill>
                  <a:srgbClr val="1B1B1B"/>
                </a:solidFill>
                <a:latin typeface="Times New Roman" panose="02020603050405020304" pitchFamily="18" charset="0"/>
                <a:cs typeface="Times New Roman" panose="02020603050405020304" pitchFamily="18" charset="0"/>
              </a:rPr>
              <a:t> .</a:t>
            </a:r>
            <a:r>
              <a:rPr lang="vi-VN" sz="2000" b="0" i="0" dirty="0">
                <a:solidFill>
                  <a:srgbClr val="1B1B1B"/>
                </a:solidFill>
                <a:effectLst/>
                <a:latin typeface="Times New Roman" panose="02020603050405020304" pitchFamily="18" charset="0"/>
                <a:cs typeface="Times New Roman" panose="02020603050405020304" pitchFamily="18" charset="0"/>
              </a:rPr>
              <a:t> Việc đặt tên rõ ràng và có ý nghĩa góp phần gợi nhớ giúp bạn hiểu được những gì bạn đã tạo ra.</a:t>
            </a:r>
            <a:endParaRPr lang="en-US" sz="2000" dirty="0">
              <a:solidFill>
                <a:srgbClr val="1B1B1B"/>
              </a:solidFill>
              <a:latin typeface="Times New Roman" panose="02020603050405020304" pitchFamily="18" charset="0"/>
              <a:cs typeface="Times New Roman" panose="02020603050405020304" pitchFamily="18" charset="0"/>
            </a:endParaRPr>
          </a:p>
          <a:p>
            <a:r>
              <a:rPr lang="vi-VN" sz="2000" b="1" i="0" dirty="0">
                <a:solidFill>
                  <a:srgbClr val="1B1B1B"/>
                </a:solidFill>
                <a:effectLst/>
                <a:latin typeface="Times New Roman" panose="02020603050405020304" pitchFamily="18" charset="0"/>
                <a:cs typeface="Times New Roman" panose="02020603050405020304" pitchFamily="18" charset="0"/>
              </a:rPr>
              <a:t>Write Useful Comments: </a:t>
            </a:r>
            <a:r>
              <a:rPr lang="vi-VN" sz="2000" b="0" i="0" dirty="0">
                <a:solidFill>
                  <a:srgbClr val="1B1B1B"/>
                </a:solidFill>
                <a:effectLst/>
                <a:latin typeface="Times New Roman" panose="02020603050405020304" pitchFamily="18" charset="0"/>
                <a:cs typeface="Times New Roman" panose="02020603050405020304" pitchFamily="18" charset="0"/>
              </a:rPr>
              <a:t>Vấn đề này cũng tương tự như việc đặt tên. Comment mọi thứ mà bạn nghĩ là cần thiết để hiểu về nó.</a:t>
            </a:r>
          </a:p>
          <a:p>
            <a:r>
              <a:rPr lang="vi-VN" sz="2000" b="1" i="0" dirty="0">
                <a:solidFill>
                  <a:srgbClr val="1B1B1B"/>
                </a:solidFill>
                <a:effectLst/>
                <a:latin typeface="Times New Roman" panose="02020603050405020304" pitchFamily="18" charset="0"/>
                <a:cs typeface="Times New Roman" panose="02020603050405020304" pitchFamily="18" charset="0"/>
              </a:rPr>
              <a:t>Long Parameter List: </a:t>
            </a:r>
            <a:r>
              <a:rPr lang="vi-VN" sz="2000" b="0" i="0" dirty="0">
                <a:solidFill>
                  <a:srgbClr val="1B1B1B"/>
                </a:solidFill>
                <a:effectLst/>
                <a:latin typeface="Times New Roman" panose="02020603050405020304" pitchFamily="18" charset="0"/>
                <a:cs typeface="Times New Roman" panose="02020603050405020304" pitchFamily="18" charset="0"/>
              </a:rPr>
              <a:t>Vấn đề này tương đối hay gặp</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đó</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vi-VN" sz="2000" b="0" i="0" dirty="0">
                <a:solidFill>
                  <a:srgbClr val="1B1B1B"/>
                </a:solidFill>
                <a:effectLst/>
                <a:latin typeface="Times New Roman" panose="02020603050405020304" pitchFamily="18" charset="0"/>
                <a:cs typeface="Times New Roman" panose="02020603050405020304" pitchFamily="18" charset="0"/>
              </a:rPr>
              <a:t>là khai báo rất nhiều params đầu vào cho 1 method.</a:t>
            </a:r>
            <a:endParaRPr lang="en-US" sz="2000" b="0" i="0" dirty="0">
              <a:solidFill>
                <a:srgbClr val="1B1B1B"/>
              </a:solidFill>
              <a:effectLst/>
              <a:latin typeface="Times New Roman" panose="02020603050405020304" pitchFamily="18" charset="0"/>
              <a:cs typeface="Times New Roman" panose="02020603050405020304" pitchFamily="18" charset="0"/>
            </a:endParaRPr>
          </a:p>
          <a:p>
            <a:r>
              <a:rPr lang="vi-VN" sz="2000" b="1" i="0" dirty="0">
                <a:solidFill>
                  <a:srgbClr val="1B1B1B"/>
                </a:solidFill>
                <a:effectLst/>
                <a:latin typeface="Times New Roman" panose="02020603050405020304" pitchFamily="18" charset="0"/>
                <a:cs typeface="Times New Roman" panose="02020603050405020304" pitchFamily="18" charset="0"/>
              </a:rPr>
              <a:t>Condition complexity: </a:t>
            </a:r>
            <a:r>
              <a:rPr lang="vi-VN" sz="2000" b="0" i="0" dirty="0">
                <a:solidFill>
                  <a:srgbClr val="1B1B1B"/>
                </a:solidFill>
                <a:effectLst/>
                <a:latin typeface="Times New Roman" panose="02020603050405020304" pitchFamily="18" charset="0"/>
                <a:cs typeface="Times New Roman" panose="02020603050405020304" pitchFamily="18" charset="0"/>
              </a:rPr>
              <a:t>1 vấn đề nữa mà các bạn ít kinh nghiệm hay gặp phải đó là thường để tất cả các logic trong 1 câu condition (if, while....),</a:t>
            </a:r>
            <a:endParaRPr lang="en-US" sz="2000" b="0" i="0" dirty="0">
              <a:solidFill>
                <a:srgbClr val="1B1B1B"/>
              </a:solidFill>
              <a:effectLst/>
              <a:latin typeface="Times New Roman" panose="02020603050405020304" pitchFamily="18" charset="0"/>
              <a:cs typeface="Times New Roman" panose="02020603050405020304" pitchFamily="18" charset="0"/>
            </a:endParaRPr>
          </a:p>
          <a:p>
            <a:r>
              <a:rPr lang="en-US" sz="2000" b="0" i="0" dirty="0">
                <a:solidFill>
                  <a:srgbClr val="1B1B1B"/>
                </a:solidFill>
                <a:effectLst/>
                <a:latin typeface="Times New Roman" panose="02020603050405020304" pitchFamily="18" charset="0"/>
                <a:cs typeface="Times New Roman" panose="02020603050405020304" pitchFamily="18" charset="0"/>
              </a:rPr>
              <a:t>Extreme long lines of code: 1 line code </a:t>
            </a:r>
            <a:r>
              <a:rPr lang="en-US" sz="2000" b="0" i="0" dirty="0" err="1">
                <a:solidFill>
                  <a:srgbClr val="1B1B1B"/>
                </a:solidFill>
                <a:effectLst/>
                <a:latin typeface="Times New Roman" panose="02020603050405020304" pitchFamily="18" charset="0"/>
                <a:cs typeface="Times New Roman" panose="02020603050405020304" pitchFamily="18" charset="0"/>
              </a:rPr>
              <a:t>quá</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dài</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sẽ</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rất</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khó</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hiểu</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thậm</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chí</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khó</a:t>
            </a:r>
            <a:r>
              <a:rPr lang="en-US" sz="2000" b="0" i="0" dirty="0">
                <a:solidFill>
                  <a:srgbClr val="1B1B1B"/>
                </a:solidFill>
                <a:effectLst/>
                <a:latin typeface="Times New Roman" panose="02020603050405020304" pitchFamily="18" charset="0"/>
                <a:cs typeface="Times New Roman" panose="02020603050405020304" pitchFamily="18" charset="0"/>
              </a:rPr>
              <a:t> debug, </a:t>
            </a:r>
            <a:r>
              <a:rPr lang="en-US" sz="2000" b="0" i="0" dirty="0" err="1">
                <a:solidFill>
                  <a:srgbClr val="1B1B1B"/>
                </a:solidFill>
                <a:effectLst/>
                <a:latin typeface="Times New Roman" panose="02020603050405020304" pitchFamily="18" charset="0"/>
                <a:cs typeface="Times New Roman" panose="02020603050405020304" pitchFamily="18" charset="0"/>
              </a:rPr>
              <a:t>và</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giảm</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khả</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năng</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sửa</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đổi</a:t>
            </a:r>
            <a:r>
              <a:rPr lang="en-US" sz="2000" b="0" i="0" dirty="0">
                <a:solidFill>
                  <a:srgbClr val="1B1B1B"/>
                </a:solidFill>
                <a:effectLst/>
                <a:latin typeface="Times New Roman" panose="02020603050405020304" pitchFamily="18" charset="0"/>
                <a:cs typeface="Times New Roman" panose="02020603050405020304" pitchFamily="18" charset="0"/>
              </a:rPr>
              <a:t>.</a:t>
            </a:r>
          </a:p>
          <a:p>
            <a:endParaRPr lang="vi-VN" sz="2000" b="0" i="0" dirty="0">
              <a:solidFill>
                <a:srgbClr val="1B1B1B"/>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283652"/>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10419" y="-95534"/>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4938358" cy="707886"/>
          </a:xfrm>
          <a:prstGeom prst="rect">
            <a:avLst/>
          </a:prstGeom>
          <a:noFill/>
        </p:spPr>
        <p:txBody>
          <a:bodyPr wrap="square" rtlCol="0">
            <a:spAutoFit/>
          </a:bodyPr>
          <a:lstStyle/>
          <a:p>
            <a:pPr algn="l"/>
            <a:r>
              <a:rPr lang="en-US" sz="4000" b="1" i="0" dirty="0" err="1">
                <a:effectLst/>
                <a:latin typeface="Arial" panose="020B0604020202020204" pitchFamily="34" charset="0"/>
              </a:rPr>
              <a:t>Bài</a:t>
            </a:r>
            <a:r>
              <a:rPr lang="en-US" sz="4000" b="1" i="0" dirty="0">
                <a:effectLst/>
                <a:latin typeface="Arial" panose="020B0604020202020204" pitchFamily="34" charset="0"/>
              </a:rPr>
              <a:t> </a:t>
            </a:r>
            <a:r>
              <a:rPr lang="en-US" sz="4000" b="1" i="0" dirty="0" err="1">
                <a:effectLst/>
                <a:latin typeface="Arial" panose="020B0604020202020204" pitchFamily="34" charset="0"/>
              </a:rPr>
              <a:t>tập</a:t>
            </a:r>
            <a:endParaRPr lang="en-US" sz="4000" b="1" i="0" dirty="0">
              <a:effectLst/>
              <a:latin typeface="Arial" panose="020B0604020202020204" pitchFamily="34" charset="0"/>
            </a:endParaRPr>
          </a:p>
        </p:txBody>
      </p:sp>
      <p:sp>
        <p:nvSpPr>
          <p:cNvPr id="4" name="TextBox 3">
            <a:extLst>
              <a:ext uri="{FF2B5EF4-FFF2-40B4-BE49-F238E27FC236}">
                <a16:creationId xmlns:a16="http://schemas.microsoft.com/office/drawing/2014/main" id="{C2E9F6B6-5CB9-B321-CD4E-EE15CB4CFD37}"/>
              </a:ext>
            </a:extLst>
          </p:cNvPr>
          <p:cNvSpPr txBox="1"/>
          <p:nvPr/>
        </p:nvSpPr>
        <p:spPr>
          <a:xfrm>
            <a:off x="832513" y="1674034"/>
            <a:ext cx="11369906" cy="3693319"/>
          </a:xfrm>
          <a:prstGeom prst="rect">
            <a:avLst/>
          </a:prstGeom>
          <a:noFill/>
        </p:spPr>
        <p:txBody>
          <a:bodyPr wrap="square" rtlCol="0">
            <a:spAutoFit/>
          </a:bodyPr>
          <a:lstStyle/>
          <a:p>
            <a:pPr marL="285750" indent="-285750" algn="l">
              <a:buFont typeface="Wingdings" panose="05000000000000000000" pitchFamily="2" charset="2"/>
              <a:buChar char="Ø"/>
            </a:pPr>
            <a:r>
              <a:rPr lang="vi-VN" sz="1800" dirty="0">
                <a:solidFill>
                  <a:srgbClr val="202124"/>
                </a:solidFill>
                <a:latin typeface="Times New Roman" panose="02020603050405020304" pitchFamily="18" charset="0"/>
                <a:cs typeface="Times New Roman" panose="02020603050405020304" pitchFamily="18" charset="0"/>
              </a:rPr>
              <a:t>Viết chương trình quản lý nhân viên trong C#. Mỗi đối tượng nhân viên có các thuộc tính sau: id, tên, giới tính,</a:t>
            </a:r>
            <a:endParaRPr lang="en-US" sz="1800" dirty="0">
              <a:solidFill>
                <a:srgbClr val="202124"/>
              </a:solidFill>
              <a:latin typeface="Times New Roman" panose="02020603050405020304" pitchFamily="18" charset="0"/>
              <a:cs typeface="Times New Roman" panose="02020603050405020304" pitchFamily="18" charset="0"/>
            </a:endParaRPr>
          </a:p>
          <a:p>
            <a:pPr algn="l"/>
            <a:r>
              <a:rPr lang="vi-VN" sz="1800" dirty="0">
                <a:solidFill>
                  <a:srgbClr val="202124"/>
                </a:solidFill>
                <a:latin typeface="Times New Roman" panose="02020603050405020304" pitchFamily="18" charset="0"/>
                <a:cs typeface="Times New Roman" panose="02020603050405020304" pitchFamily="18" charset="0"/>
              </a:rPr>
              <a:t> tuổi, lương cơ bản ,hệ số lương , phụ cấp, tổng lương</a:t>
            </a:r>
          </a:p>
          <a:p>
            <a:pPr algn="l"/>
            <a:r>
              <a:rPr lang="en-US" sz="1800" dirty="0">
                <a:solidFill>
                  <a:srgbClr val="202124"/>
                </a:solidFill>
                <a:latin typeface="Times New Roman" panose="02020603050405020304" pitchFamily="18" charset="0"/>
                <a:cs typeface="Times New Roman" panose="02020603050405020304" pitchFamily="18" charset="0"/>
              </a:rPr>
              <a:t> -</a:t>
            </a:r>
            <a:r>
              <a:rPr lang="vi-VN" sz="1800" b="1" dirty="0">
                <a:solidFill>
                  <a:srgbClr val="202124"/>
                </a:solidFill>
                <a:latin typeface="Times New Roman" panose="02020603050405020304" pitchFamily="18" charset="0"/>
                <a:cs typeface="Times New Roman" panose="02020603050405020304" pitchFamily="18" charset="0"/>
              </a:rPr>
              <a:t>Id là mã nhân viên</a:t>
            </a:r>
            <a:r>
              <a:rPr lang="en-US" sz="1800" b="1" dirty="0">
                <a:solidFill>
                  <a:srgbClr val="202124"/>
                </a:solidFill>
                <a:latin typeface="Times New Roman" panose="02020603050405020304" pitchFamily="18" charset="0"/>
                <a:cs typeface="Times New Roman" panose="02020603050405020304" pitchFamily="18" charset="0"/>
              </a:rPr>
              <a:t> :</a:t>
            </a:r>
            <a:r>
              <a:rPr lang="vi-VN" sz="1800" b="1" dirty="0">
                <a:solidFill>
                  <a:srgbClr val="202124"/>
                </a:solidFill>
                <a:latin typeface="Times New Roman" panose="02020603050405020304" pitchFamily="18" charset="0"/>
                <a:cs typeface="Times New Roman" panose="02020603050405020304" pitchFamily="18" charset="0"/>
              </a:rPr>
              <a:t> </a:t>
            </a:r>
            <a:r>
              <a:rPr lang="vi-VN" sz="1800" dirty="0">
                <a:solidFill>
                  <a:srgbClr val="202124"/>
                </a:solidFill>
                <a:latin typeface="Times New Roman" panose="02020603050405020304" pitchFamily="18" charset="0"/>
                <a:cs typeface="Times New Roman" panose="02020603050405020304" pitchFamily="18" charset="0"/>
              </a:rPr>
              <a:t>dạng chuỗi random hoặc GUI.</a:t>
            </a:r>
          </a:p>
          <a:p>
            <a:pPr algn="l"/>
            <a:r>
              <a:rPr lang="en-US" sz="1800" dirty="0">
                <a:solidFill>
                  <a:srgbClr val="202124"/>
                </a:solidFill>
                <a:latin typeface="Times New Roman" panose="02020603050405020304" pitchFamily="18" charset="0"/>
                <a:cs typeface="Times New Roman" panose="02020603050405020304" pitchFamily="18" charset="0"/>
              </a:rPr>
              <a:t> </a:t>
            </a:r>
            <a:r>
              <a:rPr lang="en-US" sz="1800" b="1" dirty="0">
                <a:solidFill>
                  <a:srgbClr val="202124"/>
                </a:solidFill>
                <a:latin typeface="Times New Roman" panose="02020603050405020304" pitchFamily="18" charset="0"/>
                <a:cs typeface="Times New Roman" panose="02020603050405020304" pitchFamily="18" charset="0"/>
              </a:rPr>
              <a:t>-</a:t>
            </a:r>
            <a:r>
              <a:rPr lang="vi-VN" sz="1800" b="1" dirty="0">
                <a:solidFill>
                  <a:srgbClr val="202124"/>
                </a:solidFill>
                <a:latin typeface="Times New Roman" panose="02020603050405020304" pitchFamily="18" charset="0"/>
                <a:cs typeface="Times New Roman" panose="02020603050405020304" pitchFamily="18" charset="0"/>
              </a:rPr>
              <a:t>Hệ số lương </a:t>
            </a:r>
            <a:r>
              <a:rPr lang="vi-VN" sz="1800" dirty="0">
                <a:solidFill>
                  <a:srgbClr val="202124"/>
                </a:solidFill>
                <a:latin typeface="Times New Roman" panose="02020603050405020304" pitchFamily="18" charset="0"/>
                <a:cs typeface="Times New Roman" panose="02020603050405020304" pitchFamily="18" charset="0"/>
              </a:rPr>
              <a:t>= 2.0</a:t>
            </a:r>
          </a:p>
          <a:p>
            <a:pPr algn="l"/>
            <a:r>
              <a:rPr lang="en-US" sz="1800" dirty="0">
                <a:solidFill>
                  <a:srgbClr val="202124"/>
                </a:solidFill>
                <a:latin typeface="Times New Roman" panose="02020603050405020304" pitchFamily="18" charset="0"/>
                <a:cs typeface="Times New Roman" panose="02020603050405020304" pitchFamily="18" charset="0"/>
              </a:rPr>
              <a:t> -</a:t>
            </a:r>
            <a:r>
              <a:rPr lang="vi-VN" sz="1800" b="1" dirty="0">
                <a:solidFill>
                  <a:srgbClr val="202124"/>
                </a:solidFill>
                <a:latin typeface="Times New Roman" panose="02020603050405020304" pitchFamily="18" charset="0"/>
                <a:cs typeface="Times New Roman" panose="02020603050405020304" pitchFamily="18" charset="0"/>
              </a:rPr>
              <a:t>Tổng lương </a:t>
            </a:r>
            <a:r>
              <a:rPr lang="vi-VN" sz="1800" dirty="0">
                <a:solidFill>
                  <a:srgbClr val="202124"/>
                </a:solidFill>
                <a:latin typeface="Times New Roman" panose="02020603050405020304" pitchFamily="18" charset="0"/>
                <a:cs typeface="Times New Roman" panose="02020603050405020304" pitchFamily="18" charset="0"/>
              </a:rPr>
              <a:t>= lương cơ bản * hệ số lương + Phụ cấp</a:t>
            </a:r>
          </a:p>
          <a:p>
            <a:pPr marL="285750" indent="-285750" algn="l">
              <a:buFont typeface="Wingdings" panose="05000000000000000000" pitchFamily="2" charset="2"/>
              <a:buChar char="Ø"/>
            </a:pPr>
            <a:r>
              <a:rPr lang="vi-VN" sz="1800" dirty="0">
                <a:solidFill>
                  <a:srgbClr val="202124"/>
                </a:solidFill>
                <a:latin typeface="Times New Roman" panose="02020603050405020304" pitchFamily="18" charset="0"/>
                <a:cs typeface="Times New Roman" panose="02020603050405020304" pitchFamily="18" charset="0"/>
              </a:rPr>
              <a:t>Viết chương trình thể hiện thông tin của một nhân viên văn đó sử dụng </a:t>
            </a:r>
            <a:r>
              <a:rPr lang="vi-VN" sz="1800" b="1" dirty="0">
                <a:solidFill>
                  <a:srgbClr val="202124"/>
                </a:solidFill>
                <a:latin typeface="Times New Roman" panose="02020603050405020304" pitchFamily="18" charset="0"/>
                <a:cs typeface="Times New Roman" panose="02020603050405020304" pitchFamily="18" charset="0"/>
              </a:rPr>
              <a:t>tính kế thừa </a:t>
            </a:r>
            <a:endParaRPr lang="en-US" sz="1800" b="1" dirty="0">
              <a:solidFill>
                <a:srgbClr val="202124"/>
              </a:solidFill>
              <a:latin typeface="Times New Roman" panose="02020603050405020304" pitchFamily="18" charset="0"/>
              <a:cs typeface="Times New Roman" panose="02020603050405020304" pitchFamily="18" charset="0"/>
            </a:endParaRPr>
          </a:p>
          <a:p>
            <a:pPr algn="l"/>
            <a:r>
              <a:rPr lang="vi-VN" sz="1800" dirty="0">
                <a:solidFill>
                  <a:srgbClr val="202124"/>
                </a:solidFill>
                <a:latin typeface="Times New Roman" panose="02020603050405020304" pitchFamily="18" charset="0"/>
                <a:cs typeface="Times New Roman" panose="02020603050405020304" pitchFamily="18" charset="0"/>
              </a:rPr>
              <a:t>và các hàm thêm , cập nhật ,xóa , tìm kiếm sử dụng </a:t>
            </a:r>
            <a:r>
              <a:rPr lang="vi-VN" sz="1800" b="1" dirty="0">
                <a:solidFill>
                  <a:srgbClr val="202124"/>
                </a:solidFill>
                <a:latin typeface="Times New Roman" panose="02020603050405020304" pitchFamily="18" charset="0"/>
                <a:cs typeface="Times New Roman" panose="02020603050405020304" pitchFamily="18" charset="0"/>
              </a:rPr>
              <a:t>interface</a:t>
            </a:r>
          </a:p>
          <a:p>
            <a:pPr marL="285750" indent="-285750" algn="l">
              <a:buFont typeface="Wingdings" panose="05000000000000000000" pitchFamily="2" charset="2"/>
              <a:buChar char="Ø"/>
            </a:pPr>
            <a:endParaRPr lang="vi-VN" sz="1800" dirty="0">
              <a:solidFill>
                <a:srgbClr val="202124"/>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vi-VN" sz="1800" dirty="0">
                <a:solidFill>
                  <a:srgbClr val="202124"/>
                </a:solidFill>
                <a:latin typeface="Times New Roman" panose="02020603050405020304" pitchFamily="18" charset="0"/>
                <a:cs typeface="Times New Roman" panose="02020603050405020304" pitchFamily="18" charset="0"/>
              </a:rPr>
              <a:t>Yêu cầu: tạo ra một menu với các chức năng sau:</a:t>
            </a:r>
          </a:p>
          <a:p>
            <a:pPr algn="l"/>
            <a:r>
              <a:rPr lang="en-US" sz="1800" dirty="0">
                <a:solidFill>
                  <a:srgbClr val="202124"/>
                </a:solidFill>
                <a:latin typeface="Times New Roman" panose="02020603050405020304" pitchFamily="18" charset="0"/>
                <a:cs typeface="Times New Roman" panose="02020603050405020304" pitchFamily="18" charset="0"/>
              </a:rPr>
              <a:t> </a:t>
            </a:r>
            <a:r>
              <a:rPr lang="vi-VN" sz="1800" dirty="0">
                <a:solidFill>
                  <a:srgbClr val="202124"/>
                </a:solidFill>
                <a:latin typeface="Times New Roman" panose="02020603050405020304" pitchFamily="18" charset="0"/>
                <a:cs typeface="Times New Roman" panose="02020603050405020304" pitchFamily="18" charset="0"/>
              </a:rPr>
              <a:t>2. Thêm nhân viên.</a:t>
            </a:r>
          </a:p>
          <a:p>
            <a:pPr algn="l"/>
            <a:r>
              <a:rPr lang="vi-VN" sz="1800" dirty="0">
                <a:solidFill>
                  <a:srgbClr val="202124"/>
                </a:solidFill>
                <a:latin typeface="Times New Roman" panose="02020603050405020304" pitchFamily="18" charset="0"/>
                <a:cs typeface="Times New Roman" panose="02020603050405020304" pitchFamily="18" charset="0"/>
              </a:rPr>
              <a:t>3. Cập nhật thông tin nhân viên bởi ID.</a:t>
            </a:r>
          </a:p>
          <a:p>
            <a:pPr algn="l"/>
            <a:r>
              <a:rPr lang="vi-VN" sz="1800" dirty="0">
                <a:solidFill>
                  <a:srgbClr val="202124"/>
                </a:solidFill>
                <a:latin typeface="Times New Roman" panose="02020603050405020304" pitchFamily="18" charset="0"/>
                <a:cs typeface="Times New Roman" panose="02020603050405020304" pitchFamily="18" charset="0"/>
              </a:rPr>
              <a:t>4. Xóa nhân viên bởi ID.</a:t>
            </a:r>
          </a:p>
          <a:p>
            <a:pPr algn="l"/>
            <a:r>
              <a:rPr lang="vi-VN" sz="1800" dirty="0">
                <a:solidFill>
                  <a:srgbClr val="202124"/>
                </a:solidFill>
                <a:latin typeface="Times New Roman" panose="02020603050405020304" pitchFamily="18" charset="0"/>
                <a:cs typeface="Times New Roman" panose="02020603050405020304" pitchFamily="18" charset="0"/>
              </a:rPr>
              <a:t>5. Tìm kiếm nhân viên theo tên.</a:t>
            </a:r>
          </a:p>
        </p:txBody>
      </p:sp>
    </p:spTree>
    <p:extLst>
      <p:ext uri="{BB962C8B-B14F-4D97-AF65-F5344CB8AC3E}">
        <p14:creationId xmlns:p14="http://schemas.microsoft.com/office/powerpoint/2010/main" val="303599500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374213" y="2910226"/>
            <a:ext cx="3589444" cy="584775"/>
          </a:xfrm>
          <a:prstGeom prst="rect">
            <a:avLst/>
          </a:prstGeom>
          <a:noFill/>
        </p:spPr>
        <p:txBody>
          <a:bodyPr wrap="none" rtlCol="0">
            <a:spAutoFit/>
          </a:bodyPr>
          <a:lstStyle/>
          <a:p>
            <a:pPr marL="285750" indent="-285750">
              <a:buFont typeface="Wingdings" panose="05000000000000000000" pitchFamily="2" charset="2"/>
              <a:buChar char="Ø"/>
            </a:pPr>
            <a:r>
              <a:rPr lang="vi-VN" sz="3200" b="1" i="0" dirty="0">
                <a:solidFill>
                  <a:srgbClr val="0070C0"/>
                </a:solidFill>
                <a:effectLst/>
                <a:latin typeface="Roboto" panose="02000000000000000000" pitchFamily="2" charset="0"/>
              </a:rPr>
              <a:t>Nguyên lý SOILD</a:t>
            </a:r>
            <a:endParaRPr lang="en-US" sz="2400" b="1" i="0" dirty="0">
              <a:solidFill>
                <a:srgbClr val="0070C0"/>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584775"/>
          </a:xfrm>
          <a:prstGeom prst="rect">
            <a:avLst/>
          </a:prstGeom>
          <a:noFill/>
        </p:spPr>
        <p:txBody>
          <a:bodyPr wrap="square" rtlCol="0">
            <a:spAutoFit/>
          </a:bodyPr>
          <a:lstStyle/>
          <a:p>
            <a:r>
              <a:rPr lang="vi-VN" sz="1600" i="0" dirty="0">
                <a:solidFill>
                  <a:srgbClr val="333333"/>
                </a:solidFill>
                <a:effectLst/>
                <a:latin typeface="+mj-lt"/>
              </a:rPr>
              <a:t>Khi viết một chương trình ta cần cố gắng để có code rõ ràng, dễ bảo trì và mở rộng. Để có thể thực hiện những điều đó ta cần tuân theo những nguyên tắc</a:t>
            </a:r>
            <a:r>
              <a:rPr lang="en-US" sz="1600" i="0" dirty="0">
                <a:solidFill>
                  <a:srgbClr val="333333"/>
                </a:solidFill>
                <a:effectLst/>
                <a:latin typeface="+mj-lt"/>
              </a:rPr>
              <a:t> . </a:t>
            </a:r>
            <a:r>
              <a:rPr lang="en-US" sz="1600" i="0" dirty="0" err="1">
                <a:solidFill>
                  <a:srgbClr val="333333"/>
                </a:solidFill>
                <a:effectLst/>
                <a:latin typeface="+mj-lt"/>
              </a:rPr>
              <a:t>trong</a:t>
            </a:r>
            <a:r>
              <a:rPr lang="en-US" sz="1600" i="0" dirty="0">
                <a:solidFill>
                  <a:srgbClr val="333333"/>
                </a:solidFill>
                <a:effectLst/>
                <a:latin typeface="+mj-lt"/>
              </a:rPr>
              <a:t> </a:t>
            </a:r>
            <a:r>
              <a:rPr lang="en-US" sz="1600" i="0" dirty="0" err="1">
                <a:solidFill>
                  <a:srgbClr val="333333"/>
                </a:solidFill>
                <a:effectLst/>
                <a:latin typeface="+mj-lt"/>
              </a:rPr>
              <a:t>bài</a:t>
            </a:r>
            <a:r>
              <a:rPr lang="en-US" sz="1600" i="0" dirty="0">
                <a:solidFill>
                  <a:srgbClr val="333333"/>
                </a:solidFill>
                <a:effectLst/>
                <a:latin typeface="+mj-lt"/>
              </a:rPr>
              <a:t> </a:t>
            </a:r>
            <a:r>
              <a:rPr lang="en-US" sz="1600" i="0" dirty="0" err="1">
                <a:solidFill>
                  <a:srgbClr val="333333"/>
                </a:solidFill>
                <a:effectLst/>
                <a:latin typeface="+mj-lt"/>
              </a:rPr>
              <a:t>này</a:t>
            </a:r>
            <a:r>
              <a:rPr lang="en-US" sz="1600" i="0" dirty="0">
                <a:solidFill>
                  <a:srgbClr val="333333"/>
                </a:solidFill>
                <a:effectLst/>
                <a:latin typeface="+mj-lt"/>
              </a:rPr>
              <a:t> </a:t>
            </a:r>
            <a:r>
              <a:rPr lang="en-US" sz="1600" i="0" dirty="0" err="1">
                <a:solidFill>
                  <a:srgbClr val="333333"/>
                </a:solidFill>
                <a:effectLst/>
                <a:latin typeface="+mj-lt"/>
              </a:rPr>
              <a:t>minh</a:t>
            </a:r>
            <a:r>
              <a:rPr lang="en-US" sz="1600" i="0" dirty="0">
                <a:solidFill>
                  <a:srgbClr val="333333"/>
                </a:solidFill>
                <a:effectLst/>
                <a:latin typeface="+mj-lt"/>
              </a:rPr>
              <a:t> </a:t>
            </a:r>
            <a:r>
              <a:rPr lang="en-US" sz="1600" i="0" dirty="0" err="1">
                <a:solidFill>
                  <a:srgbClr val="333333"/>
                </a:solidFill>
                <a:effectLst/>
                <a:latin typeface="+mj-lt"/>
              </a:rPr>
              <a:t>sẽ</a:t>
            </a:r>
            <a:r>
              <a:rPr lang="en-US" sz="1600" i="0" dirty="0">
                <a:solidFill>
                  <a:srgbClr val="333333"/>
                </a:solidFill>
                <a:effectLst/>
                <a:latin typeface="+mj-lt"/>
              </a:rPr>
              <a:t> </a:t>
            </a:r>
            <a:r>
              <a:rPr lang="en-US" sz="1600" i="0" dirty="0" err="1">
                <a:solidFill>
                  <a:srgbClr val="333333"/>
                </a:solidFill>
                <a:effectLst/>
                <a:latin typeface="+mj-lt"/>
              </a:rPr>
              <a:t>trình</a:t>
            </a:r>
            <a:r>
              <a:rPr lang="en-US" sz="1600" i="0" dirty="0">
                <a:solidFill>
                  <a:srgbClr val="333333"/>
                </a:solidFill>
                <a:effectLst/>
                <a:latin typeface="+mj-lt"/>
              </a:rPr>
              <a:t> </a:t>
            </a:r>
            <a:r>
              <a:rPr lang="en-US" sz="1600" i="0" dirty="0" err="1">
                <a:solidFill>
                  <a:srgbClr val="333333"/>
                </a:solidFill>
                <a:effectLst/>
                <a:latin typeface="+mj-lt"/>
              </a:rPr>
              <a:t>bày</a:t>
            </a:r>
            <a:r>
              <a:rPr lang="en-US" sz="1600" i="0" dirty="0">
                <a:solidFill>
                  <a:srgbClr val="333333"/>
                </a:solidFill>
                <a:effectLst/>
                <a:latin typeface="+mj-lt"/>
              </a:rPr>
              <a:t> </a:t>
            </a:r>
            <a:r>
              <a:rPr lang="en-US" sz="1600" i="0" dirty="0" err="1">
                <a:solidFill>
                  <a:srgbClr val="333333"/>
                </a:solidFill>
                <a:effectLst/>
                <a:latin typeface="+mj-lt"/>
              </a:rPr>
              <a:t>về</a:t>
            </a:r>
            <a:r>
              <a:rPr lang="en-US" sz="1600" i="0" dirty="0">
                <a:solidFill>
                  <a:srgbClr val="333333"/>
                </a:solidFill>
                <a:effectLst/>
                <a:latin typeface="+mj-lt"/>
              </a:rPr>
              <a:t> </a:t>
            </a:r>
            <a:r>
              <a:rPr lang="en-US" sz="1600" i="0" dirty="0" err="1">
                <a:solidFill>
                  <a:srgbClr val="333333"/>
                </a:solidFill>
                <a:effectLst/>
                <a:latin typeface="+mj-lt"/>
              </a:rPr>
              <a:t>năm</a:t>
            </a:r>
            <a:r>
              <a:rPr lang="en-US" sz="1600" i="0" dirty="0">
                <a:solidFill>
                  <a:srgbClr val="333333"/>
                </a:solidFill>
                <a:effectLst/>
                <a:latin typeface="+mj-lt"/>
              </a:rPr>
              <a:t> </a:t>
            </a:r>
            <a:r>
              <a:rPr lang="en-US" sz="1600" i="0" dirty="0" err="1">
                <a:solidFill>
                  <a:srgbClr val="333333"/>
                </a:solidFill>
                <a:effectLst/>
                <a:latin typeface="+mj-lt"/>
              </a:rPr>
              <a:t>nguyên</a:t>
            </a:r>
            <a:r>
              <a:rPr lang="en-US" sz="1600" i="0" dirty="0">
                <a:solidFill>
                  <a:srgbClr val="333333"/>
                </a:solidFill>
                <a:effectLst/>
                <a:latin typeface="+mj-lt"/>
              </a:rPr>
              <a:t> </a:t>
            </a:r>
            <a:r>
              <a:rPr lang="en-US" sz="1600" i="0" dirty="0" err="1">
                <a:solidFill>
                  <a:srgbClr val="333333"/>
                </a:solidFill>
                <a:effectLst/>
                <a:latin typeface="+mj-lt"/>
              </a:rPr>
              <a:t>tắc</a:t>
            </a:r>
            <a:r>
              <a:rPr lang="en-US" sz="1600" i="0" dirty="0">
                <a:solidFill>
                  <a:srgbClr val="333333"/>
                </a:solidFill>
                <a:effectLst/>
                <a:latin typeface="+mj-lt"/>
              </a:rPr>
              <a:t> </a:t>
            </a:r>
            <a:r>
              <a:rPr lang="en-US" sz="1600" b="1" i="0" dirty="0">
                <a:solidFill>
                  <a:srgbClr val="333333"/>
                </a:solidFill>
                <a:effectLst/>
                <a:latin typeface="+mj-lt"/>
              </a:rPr>
              <a:t>SOILD</a:t>
            </a:r>
            <a:r>
              <a:rPr lang="en-US" sz="1600" i="0" dirty="0">
                <a:solidFill>
                  <a:srgbClr val="333333"/>
                </a:solidFill>
                <a:effectLst/>
                <a:latin typeface="+mj-lt"/>
              </a:rPr>
              <a:t>.</a:t>
            </a:r>
            <a:endParaRPr lang="en-US" sz="16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DD84435F-8EFE-2267-2FB4-6C4F4DB3411B}"/>
              </a:ext>
            </a:extLst>
          </p:cNvPr>
          <p:cNvSpPr txBox="1"/>
          <p:nvPr/>
        </p:nvSpPr>
        <p:spPr>
          <a:xfrm>
            <a:off x="1037230" y="2128390"/>
            <a:ext cx="10986448" cy="5201424"/>
          </a:xfrm>
          <a:prstGeom prst="rect">
            <a:avLst/>
          </a:prstGeom>
          <a:noFill/>
        </p:spPr>
        <p:txBody>
          <a:bodyPr wrap="square" rtlCol="0">
            <a:spAutoFit/>
          </a:bodyPr>
          <a:lstStyle/>
          <a:p>
            <a:pPr algn="just"/>
            <a:r>
              <a:rPr lang="en-US" sz="2800" b="1" i="0" dirty="0">
                <a:solidFill>
                  <a:srgbClr val="333333"/>
                </a:solidFill>
                <a:effectLst/>
                <a:latin typeface="Times New Roman" panose="02020603050405020304" pitchFamily="18" charset="0"/>
                <a:cs typeface="Times New Roman" panose="02020603050405020304" pitchFamily="18" charset="0"/>
              </a:rPr>
              <a:t>SOLID </a:t>
            </a:r>
            <a:r>
              <a:rPr lang="en-US" sz="2800" b="1" i="0" dirty="0" err="1">
                <a:solidFill>
                  <a:srgbClr val="333333"/>
                </a:solidFill>
                <a:effectLst/>
                <a:latin typeface="Times New Roman" panose="02020603050405020304" pitchFamily="18" charset="0"/>
                <a:cs typeface="Times New Roman" panose="02020603050405020304" pitchFamily="18" charset="0"/>
              </a:rPr>
              <a:t>là</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gì</a:t>
            </a:r>
            <a:r>
              <a:rPr lang="en-US" sz="2800" b="1" i="0" dirty="0">
                <a:solidFill>
                  <a:srgbClr val="333333"/>
                </a:solidFill>
                <a:effectLst/>
                <a:latin typeface="Times New Roman" panose="02020603050405020304" pitchFamily="18" charset="0"/>
                <a:cs typeface="Times New Roman" panose="02020603050405020304" pitchFamily="18" charset="0"/>
              </a:rPr>
              <a:t>?</a:t>
            </a:r>
          </a:p>
          <a:p>
            <a:pPr algn="just"/>
            <a:endParaRPr lang="en-US" sz="2800" b="1" i="0" dirty="0">
              <a:solidFill>
                <a:srgbClr val="333333"/>
              </a:solidFill>
              <a:effectLst/>
              <a:latin typeface="Times New Roman" panose="02020603050405020304" pitchFamily="18" charset="0"/>
              <a:cs typeface="Times New Roman" panose="02020603050405020304" pitchFamily="18" charset="0"/>
            </a:endParaRPr>
          </a:p>
          <a:p>
            <a:pPr algn="just"/>
            <a:r>
              <a:rPr lang="vi-VN" sz="2000" b="1" i="0" dirty="0">
                <a:solidFill>
                  <a:srgbClr val="333333"/>
                </a:solidFill>
                <a:effectLst/>
                <a:latin typeface="+mj-lt"/>
              </a:rPr>
              <a:t>SOLID</a:t>
            </a:r>
            <a:r>
              <a:rPr lang="vi-VN" sz="2000" b="0" i="0" dirty="0">
                <a:solidFill>
                  <a:srgbClr val="333333"/>
                </a:solidFill>
                <a:effectLst/>
                <a:latin typeface="+mj-lt"/>
              </a:rPr>
              <a:t> là một bộ 5 chỉ dẫn đã được nhắc tới từ lâu bởi các nhà phát triển phần mềm giúp cho developer viết ra những đoạn code dễ đọc, dễ hiểu, dễ maintain, được đưa ra bởi Bob Martin và Michael Feathers</a:t>
            </a:r>
            <a:endParaRPr lang="en-US" sz="2000" b="0" i="0" dirty="0">
              <a:solidFill>
                <a:srgbClr val="333333"/>
              </a:solidFill>
              <a:effectLst/>
              <a:latin typeface="+mj-lt"/>
            </a:endParaRPr>
          </a:p>
          <a:p>
            <a:pPr algn="just"/>
            <a:r>
              <a:rPr lang="en-US" sz="2800" b="0" i="0" dirty="0">
                <a:solidFill>
                  <a:srgbClr val="333333"/>
                </a:solidFill>
                <a:effectLst/>
                <a:latin typeface="Times New Roman" panose="02020603050405020304" pitchFamily="18" charset="0"/>
                <a:cs typeface="Times New Roman" panose="02020603050405020304" pitchFamily="18" charset="0"/>
              </a:rPr>
              <a:t>SOLID </a:t>
            </a:r>
            <a:r>
              <a:rPr lang="en-US" sz="2800" b="0" i="0" dirty="0" err="1">
                <a:solidFill>
                  <a:srgbClr val="333333"/>
                </a:solidFill>
                <a:effectLst/>
                <a:latin typeface="Times New Roman" panose="02020603050405020304" pitchFamily="18" charset="0"/>
                <a:cs typeface="Times New Roman" panose="02020603050405020304" pitchFamily="18" charset="0"/>
              </a:rPr>
              <a:t>là</a:t>
            </a:r>
            <a:r>
              <a:rPr lang="en-US" sz="2800" b="0" i="0" dirty="0">
                <a:solidFill>
                  <a:srgbClr val="333333"/>
                </a:solidFill>
                <a:effectLst/>
                <a:latin typeface="Times New Roman" panose="02020603050405020304" pitchFamily="18" charset="0"/>
                <a:cs typeface="Times New Roman" panose="02020603050405020304" pitchFamily="18" charset="0"/>
              </a:rPr>
              <a:t> </a:t>
            </a:r>
            <a:r>
              <a:rPr lang="en-US" sz="2800" b="0" i="0" dirty="0" err="1">
                <a:solidFill>
                  <a:srgbClr val="333333"/>
                </a:solidFill>
                <a:effectLst/>
                <a:latin typeface="Times New Roman" panose="02020603050405020304" pitchFamily="18" charset="0"/>
                <a:cs typeface="Times New Roman" panose="02020603050405020304" pitchFamily="18" charset="0"/>
              </a:rPr>
              <a:t>viết</a:t>
            </a:r>
            <a:r>
              <a:rPr lang="en-US" sz="2800" b="0" i="0" dirty="0">
                <a:solidFill>
                  <a:srgbClr val="333333"/>
                </a:solidFill>
                <a:effectLst/>
                <a:latin typeface="Times New Roman" panose="02020603050405020304" pitchFamily="18" charset="0"/>
                <a:cs typeface="Times New Roman" panose="02020603050405020304" pitchFamily="18" charset="0"/>
              </a:rPr>
              <a:t> </a:t>
            </a:r>
            <a:r>
              <a:rPr lang="en-US" sz="2800" b="0" i="0" dirty="0" err="1">
                <a:solidFill>
                  <a:srgbClr val="333333"/>
                </a:solidFill>
                <a:effectLst/>
                <a:latin typeface="Times New Roman" panose="02020603050405020304" pitchFamily="18" charset="0"/>
                <a:cs typeface="Times New Roman" panose="02020603050405020304" pitchFamily="18" charset="0"/>
              </a:rPr>
              <a:t>tắt</a:t>
            </a:r>
            <a:r>
              <a:rPr lang="en-US" sz="2800" b="0" i="0" dirty="0">
                <a:solidFill>
                  <a:srgbClr val="333333"/>
                </a:solidFill>
                <a:effectLst/>
                <a:latin typeface="Times New Roman" panose="02020603050405020304" pitchFamily="18" charset="0"/>
                <a:cs typeface="Times New Roman" panose="02020603050405020304" pitchFamily="18" charset="0"/>
              </a:rPr>
              <a:t> </a:t>
            </a:r>
            <a:r>
              <a:rPr lang="en-US" sz="2800" b="0" i="0" dirty="0" err="1">
                <a:solidFill>
                  <a:srgbClr val="333333"/>
                </a:solidFill>
                <a:effectLst/>
                <a:latin typeface="Times New Roman" panose="02020603050405020304" pitchFamily="18" charset="0"/>
                <a:cs typeface="Times New Roman" panose="02020603050405020304" pitchFamily="18" charset="0"/>
              </a:rPr>
              <a:t>của</a:t>
            </a:r>
            <a:r>
              <a:rPr lang="en-US" sz="2800" b="0" i="0" dirty="0">
                <a:solidFill>
                  <a:srgbClr val="333333"/>
                </a:solidFill>
                <a:effectLst/>
                <a:latin typeface="Times New Roman" panose="02020603050405020304" pitchFamily="18" charset="0"/>
                <a:cs typeface="Times New Roman" panose="02020603050405020304" pitchFamily="18" charset="0"/>
              </a:rPr>
              <a:t> 5 </a:t>
            </a:r>
            <a:r>
              <a:rPr lang="en-US" sz="2800" b="0" i="0" dirty="0" err="1">
                <a:solidFill>
                  <a:srgbClr val="333333"/>
                </a:solidFill>
                <a:effectLst/>
                <a:latin typeface="Times New Roman" panose="02020603050405020304" pitchFamily="18" charset="0"/>
                <a:cs typeface="Times New Roman" panose="02020603050405020304" pitchFamily="18" charset="0"/>
              </a:rPr>
              <a:t>chữ</a:t>
            </a:r>
            <a:r>
              <a:rPr lang="en-US" sz="2800" b="0" i="0" dirty="0">
                <a:solidFill>
                  <a:srgbClr val="333333"/>
                </a:solidFill>
                <a:effectLst/>
                <a:latin typeface="Times New Roman" panose="02020603050405020304" pitchFamily="18" charset="0"/>
                <a:cs typeface="Times New Roman" panose="02020603050405020304" pitchFamily="18" charset="0"/>
              </a:rPr>
              <a:t> </a:t>
            </a:r>
            <a:r>
              <a:rPr lang="en-US" sz="2800" b="0" i="0" dirty="0" err="1">
                <a:solidFill>
                  <a:srgbClr val="333333"/>
                </a:solidFill>
                <a:effectLst/>
                <a:latin typeface="Times New Roman" panose="02020603050405020304" pitchFamily="18" charset="0"/>
                <a:cs typeface="Times New Roman" panose="02020603050405020304" pitchFamily="18" charset="0"/>
              </a:rPr>
              <a:t>cái</a:t>
            </a:r>
            <a:r>
              <a:rPr lang="en-US" sz="2800" b="0" i="0" dirty="0">
                <a:solidFill>
                  <a:srgbClr val="333333"/>
                </a:solidFill>
                <a:effectLst/>
                <a:latin typeface="Times New Roman" panose="02020603050405020304" pitchFamily="18" charset="0"/>
                <a:cs typeface="Times New Roman" panose="02020603050405020304" pitchFamily="18" charset="0"/>
              </a:rPr>
              <a:t> </a:t>
            </a:r>
            <a:r>
              <a:rPr lang="en-US" sz="2800" b="0" i="0" dirty="0" err="1">
                <a:solidFill>
                  <a:srgbClr val="333333"/>
                </a:solidFill>
                <a:effectLst/>
                <a:latin typeface="Times New Roman" panose="02020603050405020304" pitchFamily="18" charset="0"/>
                <a:cs typeface="Times New Roman" panose="02020603050405020304" pitchFamily="18" charset="0"/>
              </a:rPr>
              <a:t>đầu</a:t>
            </a:r>
            <a:r>
              <a:rPr lang="en-US" sz="2800" b="0" i="0" dirty="0">
                <a:solidFill>
                  <a:srgbClr val="333333"/>
                </a:solidFill>
                <a:effectLst/>
                <a:latin typeface="Times New Roman" panose="02020603050405020304" pitchFamily="18" charset="0"/>
                <a:cs typeface="Times New Roman" panose="02020603050405020304" pitchFamily="18" charset="0"/>
              </a:rPr>
              <a:t> </a:t>
            </a:r>
            <a:r>
              <a:rPr lang="en-US" sz="2800" b="0" i="0" dirty="0" err="1">
                <a:solidFill>
                  <a:srgbClr val="333333"/>
                </a:solidFill>
                <a:effectLst/>
                <a:latin typeface="Times New Roman" panose="02020603050405020304" pitchFamily="18" charset="0"/>
                <a:cs typeface="Times New Roman" panose="02020603050405020304" pitchFamily="18" charset="0"/>
              </a:rPr>
              <a:t>trong</a:t>
            </a:r>
            <a:r>
              <a:rPr lang="en-US" sz="2800" b="0" i="0" dirty="0">
                <a:solidFill>
                  <a:srgbClr val="333333"/>
                </a:solidFill>
                <a:effectLst/>
                <a:latin typeface="Times New Roman" panose="02020603050405020304" pitchFamily="18" charset="0"/>
                <a:cs typeface="Times New Roman" panose="02020603050405020304" pitchFamily="18" charset="0"/>
              </a:rPr>
              <a:t> 5 </a:t>
            </a:r>
            <a:r>
              <a:rPr lang="en-US" sz="2800" b="0" i="0" dirty="0" err="1">
                <a:solidFill>
                  <a:srgbClr val="333333"/>
                </a:solidFill>
                <a:effectLst/>
                <a:latin typeface="Times New Roman" panose="02020603050405020304" pitchFamily="18" charset="0"/>
                <a:cs typeface="Times New Roman" panose="02020603050405020304" pitchFamily="18" charset="0"/>
              </a:rPr>
              <a:t>nguyên</a:t>
            </a:r>
            <a:r>
              <a:rPr lang="en-US" sz="2800" b="0" i="0" dirty="0">
                <a:solidFill>
                  <a:srgbClr val="333333"/>
                </a:solidFill>
                <a:effectLst/>
                <a:latin typeface="Times New Roman" panose="02020603050405020304" pitchFamily="18" charset="0"/>
                <a:cs typeface="Times New Roman" panose="02020603050405020304" pitchFamily="18" charset="0"/>
              </a:rPr>
              <a:t> </a:t>
            </a:r>
            <a:r>
              <a:rPr lang="en-US" sz="2800" b="0" i="0" dirty="0" err="1">
                <a:solidFill>
                  <a:srgbClr val="333333"/>
                </a:solidFill>
                <a:effectLst/>
                <a:latin typeface="Times New Roman" panose="02020603050405020304" pitchFamily="18" charset="0"/>
                <a:cs typeface="Times New Roman" panose="02020603050405020304" pitchFamily="18" charset="0"/>
              </a:rPr>
              <a:t>tắc</a:t>
            </a:r>
            <a:r>
              <a:rPr lang="en-US" sz="2800" b="0" i="0" dirty="0">
                <a:solidFill>
                  <a:srgbClr val="333333"/>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800" b="1" i="0" dirty="0">
                <a:solidFill>
                  <a:srgbClr val="333333"/>
                </a:solidFill>
                <a:effectLst/>
                <a:latin typeface="Times New Roman" panose="02020603050405020304" pitchFamily="18" charset="0"/>
                <a:cs typeface="Times New Roman" panose="02020603050405020304" pitchFamily="18" charset="0"/>
              </a:rPr>
              <a:t>S</a:t>
            </a:r>
            <a:r>
              <a:rPr lang="en-US" sz="2800" b="0" i="0" dirty="0">
                <a:solidFill>
                  <a:srgbClr val="333333"/>
                </a:solidFill>
                <a:effectLst/>
                <a:latin typeface="Times New Roman" panose="02020603050405020304" pitchFamily="18" charset="0"/>
                <a:cs typeface="Times New Roman" panose="02020603050405020304" pitchFamily="18" charset="0"/>
              </a:rPr>
              <a:t>ingle responsibility </a:t>
            </a:r>
            <a:r>
              <a:rPr lang="en-US" sz="2800" b="0" i="0" dirty="0" err="1">
                <a:solidFill>
                  <a:srgbClr val="333333"/>
                </a:solidFill>
                <a:effectLst/>
                <a:latin typeface="Times New Roman" panose="02020603050405020304" pitchFamily="18" charset="0"/>
                <a:cs typeface="Times New Roman" panose="02020603050405020304" pitchFamily="18" charset="0"/>
              </a:rPr>
              <a:t>priciple</a:t>
            </a:r>
            <a:r>
              <a:rPr lang="en-US" sz="2800" b="0" i="0" dirty="0">
                <a:solidFill>
                  <a:srgbClr val="333333"/>
                </a:solidFill>
                <a:effectLst/>
                <a:latin typeface="Times New Roman" panose="02020603050405020304" pitchFamily="18" charset="0"/>
                <a:cs typeface="Times New Roman" panose="02020603050405020304" pitchFamily="18" charset="0"/>
              </a:rPr>
              <a:t> (SRP) -</a:t>
            </a:r>
            <a:r>
              <a:rPr lang="vi-VN" sz="2000" b="1" i="0" dirty="0">
                <a:solidFill>
                  <a:srgbClr val="333333"/>
                </a:solidFill>
                <a:effectLst/>
                <a:latin typeface="+mj-lt"/>
              </a:rPr>
              <a:t>Nguyên tắc trách nhiệm đơn lẻ</a:t>
            </a:r>
            <a:endParaRPr lang="en-US" sz="28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b="1" i="0" dirty="0">
                <a:solidFill>
                  <a:srgbClr val="333333"/>
                </a:solidFill>
                <a:effectLst/>
                <a:latin typeface="Times New Roman" panose="02020603050405020304" pitchFamily="18" charset="0"/>
                <a:cs typeface="Times New Roman" panose="02020603050405020304" pitchFamily="18" charset="0"/>
              </a:rPr>
              <a:t>O</a:t>
            </a:r>
            <a:r>
              <a:rPr lang="en-US" sz="2800" b="0" i="0" dirty="0">
                <a:solidFill>
                  <a:srgbClr val="333333"/>
                </a:solidFill>
                <a:effectLst/>
                <a:latin typeface="Times New Roman" panose="02020603050405020304" pitchFamily="18" charset="0"/>
                <a:cs typeface="Times New Roman" panose="02020603050405020304" pitchFamily="18" charset="0"/>
              </a:rPr>
              <a:t>pen/Closed principle (OCP) -</a:t>
            </a:r>
            <a:r>
              <a:rPr lang="en-US" sz="2800" b="1" i="0" dirty="0" err="1">
                <a:solidFill>
                  <a:srgbClr val="333333"/>
                </a:solidFill>
                <a:effectLst/>
                <a:latin typeface="Times New Roman" panose="02020603050405020304" pitchFamily="18" charset="0"/>
                <a:cs typeface="Times New Roman" panose="02020603050405020304" pitchFamily="18" charset="0"/>
              </a:rPr>
              <a:t>Nguyên</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tắc</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đóng</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mở</a:t>
            </a:r>
            <a:r>
              <a:rPr lang="en-US" sz="2800" b="1" i="0" dirty="0">
                <a:solidFill>
                  <a:srgbClr val="333333"/>
                </a:solidFill>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800" b="1" i="0" dirty="0" err="1">
                <a:solidFill>
                  <a:srgbClr val="333333"/>
                </a:solidFill>
                <a:effectLst/>
                <a:latin typeface="Times New Roman" panose="02020603050405020304" pitchFamily="18" charset="0"/>
                <a:cs typeface="Times New Roman" panose="02020603050405020304" pitchFamily="18" charset="0"/>
              </a:rPr>
              <a:t>L</a:t>
            </a:r>
            <a:r>
              <a:rPr lang="en-US" sz="2800" b="0" i="0" dirty="0" err="1">
                <a:solidFill>
                  <a:srgbClr val="333333"/>
                </a:solidFill>
                <a:effectLst/>
                <a:latin typeface="Times New Roman" panose="02020603050405020304" pitchFamily="18" charset="0"/>
                <a:cs typeface="Times New Roman" panose="02020603050405020304" pitchFamily="18" charset="0"/>
              </a:rPr>
              <a:t>iskov</a:t>
            </a:r>
            <a:r>
              <a:rPr lang="en-US" sz="2800" b="0" i="0" dirty="0">
                <a:solidFill>
                  <a:srgbClr val="333333"/>
                </a:solidFill>
                <a:effectLst/>
                <a:latin typeface="Times New Roman" panose="02020603050405020304" pitchFamily="18" charset="0"/>
                <a:cs typeface="Times New Roman" panose="02020603050405020304" pitchFamily="18" charset="0"/>
              </a:rPr>
              <a:t> substitution </a:t>
            </a:r>
            <a:r>
              <a:rPr lang="en-US" sz="2800" b="0" i="0" dirty="0" err="1">
                <a:solidFill>
                  <a:srgbClr val="333333"/>
                </a:solidFill>
                <a:effectLst/>
                <a:latin typeface="Times New Roman" panose="02020603050405020304" pitchFamily="18" charset="0"/>
                <a:cs typeface="Times New Roman" panose="02020603050405020304" pitchFamily="18" charset="0"/>
              </a:rPr>
              <a:t>principe</a:t>
            </a:r>
            <a:r>
              <a:rPr lang="en-US" sz="2800" b="0" i="0" dirty="0">
                <a:solidFill>
                  <a:srgbClr val="333333"/>
                </a:solidFill>
                <a:effectLst/>
                <a:latin typeface="Times New Roman" panose="02020603050405020304" pitchFamily="18" charset="0"/>
                <a:cs typeface="Times New Roman" panose="02020603050405020304" pitchFamily="18" charset="0"/>
              </a:rPr>
              <a:t> (LSP) -</a:t>
            </a:r>
            <a:r>
              <a:rPr lang="en-US" sz="2800" b="1" i="0" dirty="0" err="1">
                <a:solidFill>
                  <a:srgbClr val="333333"/>
                </a:solidFill>
                <a:effectLst/>
                <a:latin typeface="Times New Roman" panose="02020603050405020304" pitchFamily="18" charset="0"/>
                <a:cs typeface="Times New Roman" panose="02020603050405020304" pitchFamily="18" charset="0"/>
              </a:rPr>
              <a:t>Nguyên</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tắc</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phân</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vùng</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Liskov</a:t>
            </a:r>
            <a:endParaRPr lang="en-US" sz="2800" b="1"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b="1" i="0" dirty="0">
                <a:solidFill>
                  <a:srgbClr val="333333"/>
                </a:solidFill>
                <a:effectLst/>
                <a:latin typeface="Times New Roman" panose="02020603050405020304" pitchFamily="18" charset="0"/>
                <a:cs typeface="Times New Roman" panose="02020603050405020304" pitchFamily="18" charset="0"/>
              </a:rPr>
              <a:t>I</a:t>
            </a:r>
            <a:r>
              <a:rPr lang="en-US" sz="2800" b="0" i="0" dirty="0">
                <a:solidFill>
                  <a:srgbClr val="333333"/>
                </a:solidFill>
                <a:effectLst/>
                <a:latin typeface="Times New Roman" panose="02020603050405020304" pitchFamily="18" charset="0"/>
                <a:cs typeface="Times New Roman" panose="02020603050405020304" pitchFamily="18" charset="0"/>
              </a:rPr>
              <a:t>nterface segregation principle (ISP) -</a:t>
            </a:r>
            <a:r>
              <a:rPr lang="en-US" sz="2800" b="1" i="0" dirty="0" err="1">
                <a:solidFill>
                  <a:srgbClr val="333333"/>
                </a:solidFill>
                <a:effectLst/>
                <a:latin typeface="Times New Roman" panose="02020603050405020304" pitchFamily="18" charset="0"/>
                <a:cs typeface="Times New Roman" panose="02020603050405020304" pitchFamily="18" charset="0"/>
              </a:rPr>
              <a:t>Nguyên</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tắc</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phân</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tách</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giao</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diện</a:t>
            </a:r>
            <a:endParaRPr lang="en-US" sz="2800" b="1"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b="1" i="0" dirty="0">
                <a:solidFill>
                  <a:srgbClr val="333333"/>
                </a:solidFill>
                <a:effectLst/>
                <a:latin typeface="Times New Roman" panose="02020603050405020304" pitchFamily="18" charset="0"/>
                <a:cs typeface="Times New Roman" panose="02020603050405020304" pitchFamily="18" charset="0"/>
              </a:rPr>
              <a:t>D</a:t>
            </a:r>
            <a:r>
              <a:rPr lang="en-US" sz="2800" b="0" i="0" dirty="0">
                <a:solidFill>
                  <a:srgbClr val="333333"/>
                </a:solidFill>
                <a:effectLst/>
                <a:latin typeface="Times New Roman" panose="02020603050405020304" pitchFamily="18" charset="0"/>
                <a:cs typeface="Times New Roman" panose="02020603050405020304" pitchFamily="18" charset="0"/>
              </a:rPr>
              <a:t>ependency inversion principle (DIP) -</a:t>
            </a:r>
            <a:r>
              <a:rPr lang="vi-VN" sz="2800" b="1" i="0" dirty="0">
                <a:solidFill>
                  <a:srgbClr val="333333"/>
                </a:solidFill>
                <a:effectLst/>
                <a:latin typeface="Times New Roman" panose="02020603050405020304" pitchFamily="18" charset="0"/>
                <a:cs typeface="Times New Roman" panose="02020603050405020304" pitchFamily="18" charset="0"/>
              </a:rPr>
              <a:t>Nguyên tắc đảo ngược phụ thuộc</a:t>
            </a:r>
            <a:endParaRPr lang="en-US" sz="2800" b="1" i="0" dirty="0">
              <a:solidFill>
                <a:srgbClr val="333333"/>
              </a:solidFill>
              <a:effectLst/>
              <a:latin typeface="Times New Roman" panose="02020603050405020304" pitchFamily="18" charset="0"/>
              <a:cs typeface="Times New Roman" panose="02020603050405020304" pitchFamily="18" charset="0"/>
            </a:endParaRPr>
          </a:p>
          <a:p>
            <a:pPr algn="just"/>
            <a:endParaRPr lang="en-US" sz="2000" b="0" i="0" dirty="0">
              <a:solidFill>
                <a:srgbClr val="333333"/>
              </a:solidFill>
              <a:effectLst/>
              <a:latin typeface="+mj-lt"/>
            </a:endParaRPr>
          </a:p>
          <a:p>
            <a:pPr algn="just"/>
            <a:endParaRPr lang="en-US" sz="2000" b="1" i="0" dirty="0">
              <a:solidFill>
                <a:srgbClr val="333333"/>
              </a:solidFill>
              <a:effectLst/>
              <a:latin typeface="+mj-lt"/>
              <a:cs typeface="Times New Roman" panose="02020603050405020304" pitchFamily="18" charset="0"/>
            </a:endParaRPr>
          </a:p>
          <a:p>
            <a:pPr algn="just"/>
            <a:endParaRPr lang="en-US" sz="2800" b="1"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algn="l"/>
            <a:r>
              <a:rPr lang="vi-VN" sz="2800" b="1" i="0" dirty="0">
                <a:solidFill>
                  <a:srgbClr val="1B1B1B"/>
                </a:solidFill>
                <a:effectLst/>
                <a:latin typeface="Times New Roman" panose="02020603050405020304" pitchFamily="18" charset="0"/>
                <a:cs typeface="Times New Roman" panose="02020603050405020304" pitchFamily="18" charset="0"/>
              </a:rPr>
              <a:t>Nguyên tắc trách nhiệm đơn lẻ  (Single Responsibility Principle)</a:t>
            </a:r>
            <a:endParaRPr lang="en-US" sz="2800" b="1" i="0" dirty="0">
              <a:solidFill>
                <a:srgbClr val="161C2D"/>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082447" y="1748768"/>
            <a:ext cx="9467271" cy="1169551"/>
          </a:xfrm>
          <a:prstGeom prst="rect">
            <a:avLst/>
          </a:prstGeom>
          <a:noFill/>
        </p:spPr>
        <p:txBody>
          <a:bodyPr wrap="square" rtlCol="0">
            <a:spAutoFit/>
          </a:bodyPr>
          <a:lstStyle/>
          <a:p>
            <a:r>
              <a:rPr lang="en-US" dirty="0" err="1"/>
              <a:t>Một</a:t>
            </a:r>
            <a:r>
              <a:rPr lang="en-US" dirty="0"/>
              <a:t> class </a:t>
            </a:r>
            <a:r>
              <a:rPr lang="en-US" dirty="0" err="1"/>
              <a:t>chỉ</a:t>
            </a:r>
            <a:r>
              <a:rPr lang="en-US" dirty="0"/>
              <a:t> </a:t>
            </a:r>
            <a:r>
              <a:rPr lang="en-US" dirty="0" err="1"/>
              <a:t>nên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công</a:t>
            </a:r>
            <a:r>
              <a:rPr lang="en-US" dirty="0"/>
              <a:t> </a:t>
            </a:r>
            <a:r>
              <a:rPr lang="en-US" dirty="0" err="1"/>
              <a:t>việc</a:t>
            </a:r>
            <a:r>
              <a:rPr lang="en-US" dirty="0"/>
              <a:t>, </a:t>
            </a:r>
            <a:r>
              <a:rPr lang="en-US" dirty="0" err="1"/>
              <a:t>thay</a:t>
            </a:r>
            <a:r>
              <a:rPr lang="en-US" dirty="0"/>
              <a:t> </a:t>
            </a:r>
            <a:r>
              <a:rPr lang="en-US" dirty="0" err="1"/>
              <a:t>vì</a:t>
            </a:r>
            <a:r>
              <a:rPr lang="en-US" dirty="0"/>
              <a:t> </a:t>
            </a:r>
            <a:r>
              <a:rPr lang="en-US" dirty="0" err="1"/>
              <a:t>thực</a:t>
            </a:r>
            <a:r>
              <a:rPr lang="en-US" dirty="0"/>
              <a:t> </a:t>
            </a:r>
            <a:r>
              <a:rPr lang="en-US" dirty="0" err="1"/>
              <a:t>hiện</a:t>
            </a:r>
            <a:r>
              <a:rPr lang="en-US" dirty="0"/>
              <a:t> </a:t>
            </a:r>
            <a:r>
              <a:rPr lang="en-US" dirty="0" err="1"/>
              <a:t>nhiều</a:t>
            </a:r>
            <a:r>
              <a:rPr lang="en-US" dirty="0"/>
              <a:t> </a:t>
            </a:r>
            <a:r>
              <a:rPr lang="en-US" dirty="0" err="1"/>
              <a:t>việc</a:t>
            </a:r>
            <a:r>
              <a:rPr lang="en-US" dirty="0"/>
              <a:t> </a:t>
            </a:r>
            <a:r>
              <a:rPr lang="en-US" dirty="0" err="1"/>
              <a:t>trong</a:t>
            </a:r>
            <a:r>
              <a:rPr lang="en-US" dirty="0"/>
              <a:t> </a:t>
            </a:r>
            <a:r>
              <a:rPr lang="en-US" dirty="0" err="1"/>
              <a:t>một</a:t>
            </a:r>
            <a:r>
              <a:rPr lang="en-US" dirty="0"/>
              <a:t> class </a:t>
            </a:r>
            <a:r>
              <a:rPr lang="en-US" dirty="0" err="1"/>
              <a:t>thì</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cho</a:t>
            </a:r>
            <a:r>
              <a:rPr lang="en-US" dirty="0"/>
              <a:t> </a:t>
            </a:r>
            <a:r>
              <a:rPr lang="en-US" dirty="0" err="1"/>
              <a:t>mỗi</a:t>
            </a:r>
            <a:r>
              <a:rPr lang="en-US" dirty="0"/>
              <a:t> class </a:t>
            </a:r>
            <a:r>
              <a:rPr lang="en-US" dirty="0" err="1"/>
              <a:t>thực</a:t>
            </a:r>
            <a:r>
              <a:rPr lang="en-US" dirty="0"/>
              <a:t> </a:t>
            </a:r>
            <a:r>
              <a:rPr lang="en-US" dirty="0" err="1"/>
              <a:t>hiện</a:t>
            </a:r>
            <a:r>
              <a:rPr lang="en-US" dirty="0"/>
              <a:t> </a:t>
            </a:r>
            <a:r>
              <a:rPr lang="en-US" dirty="0" err="1"/>
              <a:t>một</a:t>
            </a:r>
            <a:r>
              <a:rPr lang="en-US" dirty="0"/>
              <a:t> </a:t>
            </a:r>
            <a:r>
              <a:rPr lang="en-US" dirty="0" err="1"/>
              <a:t>công</a:t>
            </a:r>
            <a:r>
              <a:rPr lang="en-US" dirty="0"/>
              <a:t> </a:t>
            </a:r>
            <a:r>
              <a:rPr lang="en-US" dirty="0" err="1"/>
              <a:t>việc</a:t>
            </a:r>
            <a:r>
              <a:rPr lang="en-US" dirty="0"/>
              <a:t> </a:t>
            </a:r>
            <a:r>
              <a:rPr lang="en-US" dirty="0" err="1"/>
              <a:t>giúp</a:t>
            </a:r>
            <a:r>
              <a:rPr lang="en-US" dirty="0"/>
              <a:t> </a:t>
            </a:r>
            <a:r>
              <a:rPr lang="en-US" dirty="0" err="1"/>
              <a:t>nâng</a:t>
            </a:r>
            <a:r>
              <a:rPr lang="en-US" dirty="0"/>
              <a:t> </a:t>
            </a:r>
            <a:r>
              <a:rPr lang="en-US" dirty="0" err="1"/>
              <a:t>cao</a:t>
            </a:r>
            <a:r>
              <a:rPr lang="en-US" dirty="0"/>
              <a:t> </a:t>
            </a:r>
            <a:r>
              <a:rPr lang="en-US" dirty="0" err="1"/>
              <a:t>hiệu</a:t>
            </a:r>
            <a:r>
              <a:rPr lang="en-US" dirty="0"/>
              <a:t> </a:t>
            </a:r>
            <a:r>
              <a:rPr lang="en-US" dirty="0" err="1"/>
              <a:t>suất</a:t>
            </a:r>
            <a:r>
              <a:rPr lang="en-US" dirty="0"/>
              <a:t>.</a:t>
            </a:r>
          </a:p>
          <a:p>
            <a:endParaRPr lang="en-US" dirty="0"/>
          </a:p>
          <a:p>
            <a:r>
              <a:rPr lang="en-US" dirty="0" err="1"/>
              <a:t>Ví</a:t>
            </a:r>
            <a:r>
              <a:rPr lang="en-US" dirty="0"/>
              <a:t> </a:t>
            </a:r>
            <a:r>
              <a:rPr lang="vi-VN" dirty="0"/>
              <a:t>dụ </a:t>
            </a:r>
            <a:r>
              <a:rPr lang="en-US" dirty="0"/>
              <a:t>:</a:t>
            </a:r>
            <a:r>
              <a:rPr lang="en-US" dirty="0" err="1"/>
              <a:t>nhân</a:t>
            </a:r>
            <a:r>
              <a:rPr lang="en-US" dirty="0"/>
              <a:t> </a:t>
            </a:r>
            <a:r>
              <a:rPr lang="en-US" dirty="0" err="1"/>
              <a:t>viên</a:t>
            </a:r>
            <a:r>
              <a:rPr lang="en-US" dirty="0"/>
              <a:t> </a:t>
            </a:r>
            <a:r>
              <a:rPr lang="en-US" dirty="0" err="1"/>
              <a:t>của</a:t>
            </a:r>
            <a:r>
              <a:rPr lang="en-US" dirty="0"/>
              <a:t> </a:t>
            </a:r>
            <a:r>
              <a:rPr lang="en-US" dirty="0" err="1"/>
              <a:t>một</a:t>
            </a:r>
            <a:r>
              <a:rPr lang="en-US" dirty="0"/>
              <a:t> </a:t>
            </a:r>
            <a:r>
              <a:rPr lang="en-US" dirty="0" err="1"/>
              <a:t>công</a:t>
            </a:r>
            <a:r>
              <a:rPr lang="en-US" dirty="0"/>
              <a:t> ty </a:t>
            </a:r>
            <a:r>
              <a:rPr lang="en-US" dirty="0" err="1"/>
              <a:t>phần</a:t>
            </a:r>
            <a:r>
              <a:rPr lang="en-US" dirty="0"/>
              <a:t> </a:t>
            </a:r>
            <a:r>
              <a:rPr lang="en-US" dirty="0" err="1"/>
              <a:t>mềm</a:t>
            </a:r>
            <a:r>
              <a:rPr lang="en-US" dirty="0"/>
              <a:t> </a:t>
            </a:r>
            <a:r>
              <a:rPr lang="en-US" dirty="0" err="1"/>
              <a:t>cần</a:t>
            </a:r>
            <a:r>
              <a:rPr lang="en-US" dirty="0"/>
              <a:t> </a:t>
            </a:r>
            <a:r>
              <a:rPr lang="en-US" dirty="0" err="1"/>
              <a:t>phải</a:t>
            </a:r>
            <a:r>
              <a:rPr lang="en-US" dirty="0"/>
              <a:t> </a:t>
            </a:r>
            <a:r>
              <a:rPr lang="en-US" dirty="0" err="1"/>
              <a:t>làm</a:t>
            </a:r>
            <a:r>
              <a:rPr lang="en-US" dirty="0"/>
              <a:t> 1 </a:t>
            </a:r>
            <a:r>
              <a:rPr lang="en-US" dirty="0" err="1"/>
              <a:t>trong</a:t>
            </a:r>
            <a:r>
              <a:rPr lang="en-US" dirty="0"/>
              <a:t> 3 </a:t>
            </a:r>
            <a:r>
              <a:rPr lang="en-US" dirty="0" err="1"/>
              <a:t>việc</a:t>
            </a:r>
            <a:r>
              <a:rPr lang="en-US" dirty="0"/>
              <a:t> </a:t>
            </a:r>
            <a:r>
              <a:rPr lang="en-US" dirty="0" err="1"/>
              <a:t>sau</a:t>
            </a:r>
            <a:r>
              <a:rPr lang="en-US" dirty="0"/>
              <a:t> </a:t>
            </a:r>
            <a:r>
              <a:rPr lang="en-US" dirty="0" err="1"/>
              <a:t>đây</a:t>
            </a:r>
            <a:r>
              <a:rPr lang="en-US" dirty="0"/>
              <a:t>: </a:t>
            </a:r>
            <a:r>
              <a:rPr lang="en-US" dirty="0" err="1"/>
              <a:t>lập</a:t>
            </a:r>
            <a:r>
              <a:rPr lang="en-US" dirty="0"/>
              <a:t> </a:t>
            </a:r>
            <a:r>
              <a:rPr lang="en-US" dirty="0" err="1"/>
              <a:t>trình</a:t>
            </a:r>
            <a:r>
              <a:rPr lang="en-US" dirty="0"/>
              <a:t> </a:t>
            </a:r>
            <a:r>
              <a:rPr lang="en-US" dirty="0" err="1"/>
              <a:t>phần</a:t>
            </a:r>
            <a:r>
              <a:rPr lang="en-US" dirty="0"/>
              <a:t> </a:t>
            </a:r>
            <a:r>
              <a:rPr lang="en-US" dirty="0" err="1"/>
              <a:t>mềm</a:t>
            </a:r>
            <a:r>
              <a:rPr lang="en-US" dirty="0"/>
              <a:t> (developer), </a:t>
            </a:r>
            <a:r>
              <a:rPr lang="en-US" dirty="0" err="1"/>
              <a:t>kiểm</a:t>
            </a:r>
            <a:r>
              <a:rPr lang="en-US" dirty="0"/>
              <a:t> </a:t>
            </a:r>
            <a:r>
              <a:rPr lang="en-US" dirty="0" err="1"/>
              <a:t>tra</a:t>
            </a:r>
            <a:r>
              <a:rPr lang="en-US" dirty="0"/>
              <a:t> </a:t>
            </a:r>
            <a:r>
              <a:rPr lang="en-US" dirty="0" err="1"/>
              <a:t>phần</a:t>
            </a:r>
            <a:r>
              <a:rPr lang="en-US" dirty="0"/>
              <a:t> </a:t>
            </a:r>
            <a:r>
              <a:rPr lang="en-US" dirty="0" err="1"/>
              <a:t>mềm</a:t>
            </a:r>
            <a:r>
              <a:rPr lang="en-US" dirty="0"/>
              <a:t> (tester), </a:t>
            </a:r>
            <a:r>
              <a:rPr lang="en-US" dirty="0" err="1"/>
              <a:t>bán</a:t>
            </a:r>
            <a:r>
              <a:rPr lang="en-US" dirty="0"/>
              <a:t> </a:t>
            </a:r>
            <a:r>
              <a:rPr lang="en-US" dirty="0" err="1"/>
              <a:t>phần</a:t>
            </a:r>
            <a:r>
              <a:rPr lang="en-US" dirty="0"/>
              <a:t> </a:t>
            </a:r>
            <a:r>
              <a:rPr lang="en-US" dirty="0" err="1"/>
              <a:t>mềm</a:t>
            </a:r>
            <a:r>
              <a:rPr lang="en-US" dirty="0"/>
              <a:t> (salesman).</a:t>
            </a:r>
            <a:endParaRPr lang="en-US" sz="2400" dirty="0">
              <a:latin typeface="+mj-lt"/>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0793D015-D628-C6CE-F53C-C9F41627E2EF}"/>
              </a:ext>
            </a:extLst>
          </p:cNvPr>
          <p:cNvSpPr txBox="1"/>
          <p:nvPr/>
        </p:nvSpPr>
        <p:spPr>
          <a:xfrm>
            <a:off x="1447799" y="3276599"/>
            <a:ext cx="3192439" cy="1815882"/>
          </a:xfrm>
          <a:prstGeom prst="rect">
            <a:avLst/>
          </a:prstGeom>
          <a:noFill/>
        </p:spPr>
        <p:txBody>
          <a:bodyPr wrap="square" rtlCol="0">
            <a:spAutoFit/>
          </a:bodyPr>
          <a:lstStyle/>
          <a:p>
            <a:r>
              <a:rPr lang="en-US" dirty="0"/>
              <a:t>class Employee</a:t>
            </a:r>
          </a:p>
          <a:p>
            <a:r>
              <a:rPr lang="en-US" dirty="0"/>
              <a:t>{</a:t>
            </a:r>
          </a:p>
          <a:p>
            <a:r>
              <a:rPr lang="en-US" dirty="0"/>
              <a:t>    string position;</a:t>
            </a:r>
          </a:p>
          <a:p>
            <a:r>
              <a:rPr lang="en-US" dirty="0"/>
              <a:t> </a:t>
            </a:r>
          </a:p>
          <a:p>
            <a:r>
              <a:rPr lang="en-US" dirty="0"/>
              <a:t>    function </a:t>
            </a:r>
            <a:r>
              <a:rPr lang="en-US" dirty="0" err="1"/>
              <a:t>developSoftware</a:t>
            </a:r>
            <a:r>
              <a:rPr lang="en-US" dirty="0"/>
              <a:t>(){};</a:t>
            </a:r>
          </a:p>
          <a:p>
            <a:r>
              <a:rPr lang="en-US" dirty="0"/>
              <a:t>    function </a:t>
            </a:r>
            <a:r>
              <a:rPr lang="en-US" dirty="0" err="1"/>
              <a:t>testSoftware</a:t>
            </a:r>
            <a:r>
              <a:rPr lang="en-US" dirty="0"/>
              <a:t>(){};</a:t>
            </a:r>
          </a:p>
          <a:p>
            <a:r>
              <a:rPr lang="en-US" dirty="0"/>
              <a:t>    function </a:t>
            </a:r>
            <a:r>
              <a:rPr lang="en-US" dirty="0" err="1"/>
              <a:t>saleSoftware</a:t>
            </a:r>
            <a:r>
              <a:rPr lang="en-US" dirty="0"/>
              <a:t>(){};</a:t>
            </a:r>
          </a:p>
          <a:p>
            <a:r>
              <a:rPr lang="en-US" dirty="0"/>
              <a:t>}</a:t>
            </a:r>
          </a:p>
        </p:txBody>
      </p:sp>
      <p:sp>
        <p:nvSpPr>
          <p:cNvPr id="7" name="TextBox 6">
            <a:extLst>
              <a:ext uri="{FF2B5EF4-FFF2-40B4-BE49-F238E27FC236}">
                <a16:creationId xmlns:a16="http://schemas.microsoft.com/office/drawing/2014/main" id="{9C1DCE01-A5A7-AA48-CC71-0A9ABA20A7A3}"/>
              </a:ext>
            </a:extLst>
          </p:cNvPr>
          <p:cNvSpPr txBox="1"/>
          <p:nvPr/>
        </p:nvSpPr>
        <p:spPr>
          <a:xfrm>
            <a:off x="5049672" y="3394505"/>
            <a:ext cx="7015062" cy="954107"/>
          </a:xfrm>
          <a:prstGeom prst="rect">
            <a:avLst/>
          </a:prstGeom>
          <a:noFill/>
        </p:spPr>
        <p:txBody>
          <a:bodyPr wrap="none" rtlCol="0">
            <a:spAutoFit/>
          </a:bodyPr>
          <a:lstStyle/>
          <a:p>
            <a:r>
              <a:rPr lang="vi-VN" dirty="0"/>
              <a:t>Nếu có thêm 10 chức vụ nữa thì sao?</a:t>
            </a:r>
          </a:p>
          <a:p>
            <a:r>
              <a:rPr lang="vi-VN" dirty="0"/>
              <a:t> Khi đó các đối tượng được tạo ra sẽ dư thừa rất nhiều phương thức:</a:t>
            </a:r>
          </a:p>
          <a:p>
            <a:r>
              <a:rPr lang="vi-VN" dirty="0"/>
              <a:t> Developer thì đâu cần dùng hàm </a:t>
            </a:r>
            <a:r>
              <a:rPr lang="vi-VN" b="1" dirty="0"/>
              <a:t>testSoftware</a:t>
            </a:r>
            <a:r>
              <a:rPr lang="vi-VN" dirty="0"/>
              <a:t>() và </a:t>
            </a:r>
            <a:r>
              <a:rPr lang="vi-VN" b="1" dirty="0"/>
              <a:t>saleSoftware</a:t>
            </a:r>
            <a:r>
              <a:rPr lang="vi-VN" dirty="0"/>
              <a:t>() đúng không nào, </a:t>
            </a:r>
          </a:p>
          <a:p>
            <a:r>
              <a:rPr lang="vi-VN" dirty="0"/>
              <a:t> lỡ may dùng lầm phương thức cũng sẽ gây hậu quả khôn lường.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err="1"/>
              <a:t>Áp</a:t>
            </a:r>
            <a:r>
              <a:rPr lang="en-US" sz="2800" b="1" dirty="0"/>
              <a:t> </a:t>
            </a:r>
            <a:r>
              <a:rPr lang="en-US" sz="2800" b="1" dirty="0" err="1"/>
              <a:t>dụng</a:t>
            </a:r>
            <a:r>
              <a:rPr lang="en-US" sz="2800" b="1" dirty="0"/>
              <a:t> </a:t>
            </a:r>
            <a:r>
              <a:rPr lang="en-US" sz="2800" b="1" dirty="0" err="1"/>
              <a:t>nguyên</a:t>
            </a:r>
            <a:r>
              <a:rPr lang="en-US" sz="2800" b="1" dirty="0"/>
              <a:t> </a:t>
            </a:r>
            <a:r>
              <a:rPr lang="en-US" sz="2800" b="1" dirty="0" err="1"/>
              <a:t>tắc</a:t>
            </a:r>
            <a:r>
              <a:rPr lang="en-US" sz="2800" b="1" dirty="0"/>
              <a:t> Single Responsibility </a:t>
            </a:r>
          </a:p>
        </p:txBody>
      </p:sp>
      <p:sp>
        <p:nvSpPr>
          <p:cNvPr id="3" name="TextBox 2"/>
          <p:cNvSpPr txBox="1"/>
          <p:nvPr/>
        </p:nvSpPr>
        <p:spPr>
          <a:xfrm>
            <a:off x="1082447" y="1748768"/>
            <a:ext cx="9535511" cy="923330"/>
          </a:xfrm>
          <a:prstGeom prst="rect">
            <a:avLst/>
          </a:prstGeom>
          <a:noFill/>
        </p:spPr>
        <p:txBody>
          <a:bodyPr wrap="square" rtlCol="0">
            <a:spAutoFit/>
          </a:bodyPr>
          <a:lstStyle/>
          <a:p>
            <a:r>
              <a:rPr lang="vi-VN" sz="1800" dirty="0">
                <a:latin typeface="+mj-lt"/>
                <a:cs typeface="Times New Roman" panose="02020603050405020304" pitchFamily="18" charset="0"/>
              </a:rPr>
              <a:t>Ta sẽ tạo 1 lớp trừu tượng là “Employee” có phương thức là working(), từ đây bạn kế thừa ra 3 lớp cụ thể là Developer, Tester và Salesman. </a:t>
            </a:r>
          </a:p>
          <a:p>
            <a:r>
              <a:rPr lang="vi-VN" sz="1800" dirty="0">
                <a:latin typeface="+mj-lt"/>
                <a:cs typeface="Times New Roman" panose="02020603050405020304" pitchFamily="18" charset="0"/>
              </a:rPr>
              <a:t> Ở mỗi lớp này bạn sẽ implement phương thức working() cụ thể tuy theo nhiệm vụ của từng người.</a:t>
            </a:r>
            <a:endParaRPr lang="en-US" sz="1800" dirty="0">
              <a:latin typeface="+mj-lt"/>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21FDE5A2-1E06-3821-0C16-66147ED6ABBF}"/>
              </a:ext>
            </a:extLst>
          </p:cNvPr>
          <p:cNvSpPr txBox="1"/>
          <p:nvPr/>
        </p:nvSpPr>
        <p:spPr>
          <a:xfrm>
            <a:off x="1255594" y="3156287"/>
            <a:ext cx="2900153" cy="1169551"/>
          </a:xfrm>
          <a:prstGeom prst="rect">
            <a:avLst/>
          </a:prstGeom>
          <a:noFill/>
        </p:spPr>
        <p:txBody>
          <a:bodyPr wrap="none" rtlCol="0">
            <a:spAutoFit/>
          </a:bodyPr>
          <a:lstStyle/>
          <a:p>
            <a:r>
              <a:rPr lang="en-US" dirty="0"/>
              <a:t>abstract class Employee</a:t>
            </a:r>
          </a:p>
          <a:p>
            <a:r>
              <a:rPr lang="en-US" dirty="0"/>
              <a:t>{</a:t>
            </a:r>
          </a:p>
          <a:p>
            <a:r>
              <a:rPr lang="en-US" dirty="0"/>
              <a:t> </a:t>
            </a:r>
          </a:p>
          <a:p>
            <a:r>
              <a:rPr lang="en-US" dirty="0"/>
              <a:t> public abstract function working();</a:t>
            </a:r>
          </a:p>
          <a:p>
            <a:r>
              <a:rPr lang="en-US" dirty="0"/>
              <a:t>}</a:t>
            </a:r>
          </a:p>
        </p:txBody>
      </p:sp>
      <p:sp>
        <p:nvSpPr>
          <p:cNvPr id="11" name="TextBox 10">
            <a:extLst>
              <a:ext uri="{FF2B5EF4-FFF2-40B4-BE49-F238E27FC236}">
                <a16:creationId xmlns:a16="http://schemas.microsoft.com/office/drawing/2014/main" id="{DD30C259-A34B-3981-9D9F-8F5D6409A271}"/>
              </a:ext>
            </a:extLst>
          </p:cNvPr>
          <p:cNvSpPr txBox="1"/>
          <p:nvPr/>
        </p:nvSpPr>
        <p:spPr>
          <a:xfrm>
            <a:off x="6400800" y="2846107"/>
            <a:ext cx="2981907" cy="1600438"/>
          </a:xfrm>
          <a:prstGeom prst="rect">
            <a:avLst/>
          </a:prstGeom>
          <a:noFill/>
        </p:spPr>
        <p:txBody>
          <a:bodyPr wrap="none" rtlCol="0">
            <a:spAutoFit/>
          </a:bodyPr>
          <a:lstStyle/>
          <a:p>
            <a:r>
              <a:rPr lang="en-US" dirty="0"/>
              <a:t>class Developer extends Employee</a:t>
            </a:r>
          </a:p>
          <a:p>
            <a:r>
              <a:rPr lang="en-US" dirty="0"/>
              <a:t>{</a:t>
            </a:r>
          </a:p>
          <a:p>
            <a:r>
              <a:rPr lang="en-US" dirty="0"/>
              <a:t>    public function working()</a:t>
            </a:r>
          </a:p>
          <a:p>
            <a:r>
              <a:rPr lang="en-US" dirty="0"/>
              <a:t>    {</a:t>
            </a:r>
          </a:p>
          <a:p>
            <a:r>
              <a:rPr lang="en-US" dirty="0"/>
              <a:t>        //code software</a:t>
            </a:r>
          </a:p>
          <a:p>
            <a:r>
              <a:rPr lang="en-US" dirty="0"/>
              <a:t>    }</a:t>
            </a:r>
          </a:p>
          <a:p>
            <a:r>
              <a:rPr lang="en-US" dirty="0"/>
              <a:t>}</a:t>
            </a:r>
          </a:p>
        </p:txBody>
      </p:sp>
      <p:sp>
        <p:nvSpPr>
          <p:cNvPr id="12" name="TextBox 11">
            <a:extLst>
              <a:ext uri="{FF2B5EF4-FFF2-40B4-BE49-F238E27FC236}">
                <a16:creationId xmlns:a16="http://schemas.microsoft.com/office/drawing/2014/main" id="{1C850A29-0C23-43B3-3B83-49BD4E9DB836}"/>
              </a:ext>
            </a:extLst>
          </p:cNvPr>
          <p:cNvSpPr txBox="1"/>
          <p:nvPr/>
        </p:nvSpPr>
        <p:spPr>
          <a:xfrm>
            <a:off x="3621378" y="4526633"/>
            <a:ext cx="2962671" cy="1600438"/>
          </a:xfrm>
          <a:prstGeom prst="rect">
            <a:avLst/>
          </a:prstGeom>
          <a:noFill/>
        </p:spPr>
        <p:txBody>
          <a:bodyPr wrap="none" rtlCol="0">
            <a:spAutoFit/>
          </a:bodyPr>
          <a:lstStyle/>
          <a:p>
            <a:r>
              <a:rPr lang="en-US" dirty="0"/>
              <a:t>class Salesman extends Employee</a:t>
            </a:r>
          </a:p>
          <a:p>
            <a:r>
              <a:rPr lang="en-US" dirty="0"/>
              <a:t>{</a:t>
            </a:r>
          </a:p>
          <a:p>
            <a:r>
              <a:rPr lang="en-US" dirty="0"/>
              <a:t>    public function working()</a:t>
            </a:r>
          </a:p>
          <a:p>
            <a:r>
              <a:rPr lang="en-US" dirty="0"/>
              <a:t>    {</a:t>
            </a:r>
          </a:p>
          <a:p>
            <a:r>
              <a:rPr lang="en-US" dirty="0"/>
              <a:t>        //test software</a:t>
            </a:r>
          </a:p>
          <a:p>
            <a:r>
              <a:rPr lang="en-US" dirty="0"/>
              <a:t>    }</a:t>
            </a:r>
          </a:p>
          <a:p>
            <a:r>
              <a:rPr lang="en-US" dirty="0"/>
              <a:t>}</a:t>
            </a:r>
          </a:p>
        </p:txBody>
      </p:sp>
    </p:spTree>
    <p:extLst>
      <p:ext uri="{BB962C8B-B14F-4D97-AF65-F5344CB8AC3E}">
        <p14:creationId xmlns:p14="http://schemas.microsoft.com/office/powerpoint/2010/main" val="29703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3817862" y="1069539"/>
            <a:ext cx="7056740" cy="461665"/>
          </a:xfrm>
          <a:prstGeom prst="rect">
            <a:avLst/>
          </a:prstGeom>
          <a:noFill/>
        </p:spPr>
        <p:txBody>
          <a:bodyPr wrap="none" rtlCol="0">
            <a:spAutoFit/>
          </a:bodyPr>
          <a:lstStyle/>
          <a:p>
            <a:pPr algn="just"/>
            <a:r>
              <a:rPr lang="en-US" sz="2400" b="1" i="0" dirty="0">
                <a:solidFill>
                  <a:srgbClr val="333333"/>
                </a:solidFill>
                <a:effectLst/>
                <a:latin typeface="Times New Roman" panose="02020603050405020304" pitchFamily="18" charset="0"/>
                <a:cs typeface="Times New Roman" panose="02020603050405020304" pitchFamily="18" charset="0"/>
              </a:rPr>
              <a:t> 2.Nguyên </a:t>
            </a:r>
            <a:r>
              <a:rPr lang="en-US" sz="2400" b="1" i="0" dirty="0" err="1">
                <a:solidFill>
                  <a:srgbClr val="333333"/>
                </a:solidFill>
                <a:effectLst/>
                <a:latin typeface="Times New Roman" panose="02020603050405020304" pitchFamily="18" charset="0"/>
                <a:cs typeface="Times New Roman" panose="02020603050405020304" pitchFamily="18" charset="0"/>
              </a:rPr>
              <a:t>tắc</a:t>
            </a:r>
            <a:r>
              <a:rPr lang="en-US" sz="2400" b="1" i="0" dirty="0">
                <a:solidFill>
                  <a:srgbClr val="333333"/>
                </a:solidFill>
                <a:effectLst/>
                <a:latin typeface="Times New Roman" panose="02020603050405020304" pitchFamily="18" charset="0"/>
                <a:cs typeface="Times New Roman" panose="02020603050405020304" pitchFamily="18" charset="0"/>
              </a:rPr>
              <a:t> </a:t>
            </a:r>
            <a:r>
              <a:rPr lang="en-US" sz="2400" b="1" i="0" dirty="0" err="1">
                <a:solidFill>
                  <a:srgbClr val="333333"/>
                </a:solidFill>
                <a:effectLst/>
                <a:latin typeface="Times New Roman" panose="02020603050405020304" pitchFamily="18" charset="0"/>
                <a:cs typeface="Times New Roman" panose="02020603050405020304" pitchFamily="18" charset="0"/>
              </a:rPr>
              <a:t>đóng</a:t>
            </a:r>
            <a:r>
              <a:rPr lang="en-US" sz="2400" b="1" i="0" dirty="0">
                <a:solidFill>
                  <a:srgbClr val="333333"/>
                </a:solidFill>
                <a:effectLst/>
                <a:latin typeface="Times New Roman" panose="02020603050405020304" pitchFamily="18" charset="0"/>
                <a:cs typeface="Times New Roman" panose="02020603050405020304" pitchFamily="18" charset="0"/>
              </a:rPr>
              <a:t> </a:t>
            </a:r>
            <a:r>
              <a:rPr lang="en-US" sz="2400" b="1" i="0" dirty="0" err="1">
                <a:solidFill>
                  <a:srgbClr val="333333"/>
                </a:solidFill>
                <a:effectLst/>
                <a:latin typeface="Times New Roman" panose="02020603050405020304" pitchFamily="18" charset="0"/>
                <a:cs typeface="Times New Roman" panose="02020603050405020304" pitchFamily="18" charset="0"/>
              </a:rPr>
              <a:t>mở</a:t>
            </a:r>
            <a:r>
              <a:rPr lang="en-US" sz="2400" b="1" i="0" dirty="0">
                <a:solidFill>
                  <a:srgbClr val="333333"/>
                </a:solidFill>
                <a:effectLst/>
                <a:latin typeface="Times New Roman" panose="02020603050405020304" pitchFamily="18" charset="0"/>
                <a:cs typeface="Times New Roman" panose="02020603050405020304" pitchFamily="18" charset="0"/>
              </a:rPr>
              <a:t> (The Open-Closed Principle)</a:t>
            </a:r>
          </a:p>
        </p:txBody>
      </p:sp>
      <p:sp>
        <p:nvSpPr>
          <p:cNvPr id="8" name="TextBox 7">
            <a:extLst>
              <a:ext uri="{FF2B5EF4-FFF2-40B4-BE49-F238E27FC236}">
                <a16:creationId xmlns:a16="http://schemas.microsoft.com/office/drawing/2014/main" id="{30E2969C-3DD3-3C6A-AC6A-5A65311A4540}"/>
              </a:ext>
            </a:extLst>
          </p:cNvPr>
          <p:cNvSpPr txBox="1"/>
          <p:nvPr/>
        </p:nvSpPr>
        <p:spPr>
          <a:xfrm>
            <a:off x="1447800" y="2055813"/>
            <a:ext cx="10515600" cy="1815882"/>
          </a:xfrm>
          <a:prstGeom prst="rect">
            <a:avLst/>
          </a:prstGeom>
          <a:noFill/>
        </p:spPr>
        <p:txBody>
          <a:bodyPr wrap="square" rtlCol="0">
            <a:spAutoFit/>
          </a:bodyPr>
          <a:lstStyle/>
          <a:p>
            <a:pPr algn="just" fontAlgn="base">
              <a:buFont typeface="Arial" panose="020B0604020202020204" pitchFamily="34" charset="0"/>
              <a:buChar char="•"/>
            </a:pPr>
            <a:r>
              <a:rPr lang="vi-VN" sz="1800" b="0" i="0" dirty="0">
                <a:solidFill>
                  <a:srgbClr val="333333"/>
                </a:solidFill>
                <a:effectLst/>
                <a:latin typeface="+mj-lt"/>
              </a:rPr>
              <a:t>Theo nguyên tắc này mỗi khi ta muốn thêm chức năng cho chương trình, chúng ta nên viết class mới mở rộng class cũ bằng cách kế thừa hoặc sở hữu class cũ chứ không nên sửa đổi class cũ. Việc này dẫn đến tình trạng phát sinh nhiều class, nhưng chúng ta sẽ không cần phải test lại các class cũ nữa, mà chỉ tập trung vào test các class mới, nơi chứa các chức năng mới.</a:t>
            </a:r>
            <a:endParaRPr lang="en-US" sz="1800" b="0" i="0" dirty="0">
              <a:solidFill>
                <a:srgbClr val="333333"/>
              </a:solidFill>
              <a:effectLst/>
              <a:latin typeface="+mj-lt"/>
            </a:endParaRPr>
          </a:p>
          <a:p>
            <a:pPr algn="just" fontAlgn="base">
              <a:buFont typeface="Arial" panose="020B0604020202020204" pitchFamily="34" charset="0"/>
              <a:buChar char="•"/>
            </a:pPr>
            <a:r>
              <a:rPr lang="vi-VN" sz="1800" b="0" i="0" dirty="0">
                <a:solidFill>
                  <a:srgbClr val="333333"/>
                </a:solidFill>
                <a:effectLst/>
                <a:latin typeface="+mj-lt"/>
              </a:rPr>
              <a:t>Ví dụ </a:t>
            </a:r>
            <a:r>
              <a:rPr lang="vi-VN" sz="2000" b="0" i="0" dirty="0">
                <a:solidFill>
                  <a:srgbClr val="222222"/>
                </a:solidFill>
                <a:effectLst/>
                <a:latin typeface="+mj-lt"/>
              </a:rPr>
              <a:t>Ta cần 1 lớp đảm nhận việc kết nối đến CSDL. Thiết kế ban đầu chỉ có SQL Server và MySQL. Thiết kế ban đầu có dạng như sau:</a:t>
            </a:r>
            <a:endParaRPr lang="en-US" sz="2000" b="0" i="0" dirty="0">
              <a:solidFill>
                <a:srgbClr val="000000"/>
              </a:solidFill>
              <a:effectLst/>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0E277CF7-869B-9913-D2ED-461FC323D280}"/>
              </a:ext>
            </a:extLst>
          </p:cNvPr>
          <p:cNvSpPr txBox="1"/>
          <p:nvPr/>
        </p:nvSpPr>
        <p:spPr>
          <a:xfrm>
            <a:off x="3248167" y="4030662"/>
            <a:ext cx="4333238" cy="2462213"/>
          </a:xfrm>
          <a:prstGeom prst="rect">
            <a:avLst/>
          </a:prstGeom>
          <a:noFill/>
        </p:spPr>
        <p:txBody>
          <a:bodyPr wrap="none" rtlCol="0">
            <a:spAutoFit/>
          </a:bodyPr>
          <a:lstStyle/>
          <a:p>
            <a:r>
              <a:rPr lang="en-US" dirty="0"/>
              <a:t>class </a:t>
            </a:r>
            <a:r>
              <a:rPr lang="en-US" dirty="0" err="1"/>
              <a:t>ConnectionManager</a:t>
            </a:r>
            <a:endParaRPr lang="en-US" dirty="0"/>
          </a:p>
          <a:p>
            <a:r>
              <a:rPr lang="en-US" dirty="0"/>
              <a:t>{</a:t>
            </a:r>
          </a:p>
          <a:p>
            <a:r>
              <a:rPr lang="en-US" dirty="0"/>
              <a:t>    public function </a:t>
            </a:r>
            <a:r>
              <a:rPr lang="en-US" dirty="0" err="1"/>
              <a:t>doConnection</a:t>
            </a:r>
            <a:r>
              <a:rPr lang="en-US" dirty="0"/>
              <a:t>(Object $connection)</a:t>
            </a:r>
          </a:p>
          <a:p>
            <a:r>
              <a:rPr lang="en-US" dirty="0"/>
              <a:t>    {</a:t>
            </a:r>
          </a:p>
          <a:p>
            <a:r>
              <a:rPr lang="en-US" dirty="0"/>
              <a:t>        if($connection </a:t>
            </a:r>
            <a:r>
              <a:rPr lang="en-US" dirty="0" err="1"/>
              <a:t>instanceof</a:t>
            </a:r>
            <a:r>
              <a:rPr lang="en-US" dirty="0"/>
              <a:t> </a:t>
            </a:r>
            <a:r>
              <a:rPr lang="en-US" dirty="0" err="1"/>
              <a:t>SqlServer</a:t>
            </a:r>
            <a:r>
              <a:rPr lang="en-US" dirty="0"/>
              <a:t>) {</a:t>
            </a:r>
          </a:p>
          <a:p>
            <a:r>
              <a:rPr lang="en-US" dirty="0"/>
              <a:t>            //connect with </a:t>
            </a:r>
            <a:r>
              <a:rPr lang="en-US" dirty="0" err="1"/>
              <a:t>SqlServer</a:t>
            </a:r>
            <a:endParaRPr lang="en-US" dirty="0"/>
          </a:p>
          <a:p>
            <a:r>
              <a:rPr lang="en-US" dirty="0"/>
              <a:t>        } elseif($connection </a:t>
            </a:r>
            <a:r>
              <a:rPr lang="en-US" dirty="0" err="1"/>
              <a:t>instanceof</a:t>
            </a:r>
            <a:r>
              <a:rPr lang="en-US" dirty="0"/>
              <a:t> </a:t>
            </a:r>
            <a:r>
              <a:rPr lang="en-US" dirty="0" err="1"/>
              <a:t>MySql</a:t>
            </a:r>
            <a:r>
              <a:rPr lang="en-US" dirty="0"/>
              <a:t>) {</a:t>
            </a:r>
          </a:p>
          <a:p>
            <a:r>
              <a:rPr lang="en-US" dirty="0"/>
              <a:t>            //connect with </a:t>
            </a:r>
            <a:r>
              <a:rPr lang="en-US" dirty="0" err="1"/>
              <a:t>MySql</a:t>
            </a:r>
            <a:endParaRPr lang="en-US" dirty="0"/>
          </a:p>
          <a:p>
            <a:r>
              <a:rPr lang="en-US" dirty="0"/>
              <a:t>        }</a:t>
            </a:r>
          </a:p>
          <a:p>
            <a:r>
              <a:rPr lang="en-US" dirty="0"/>
              <a:t>    }</a:t>
            </a:r>
          </a:p>
          <a:p>
            <a:r>
              <a:rPr lang="en-US" dirty="0"/>
              <a:t>}</a:t>
            </a:r>
          </a:p>
        </p:txBody>
      </p:sp>
      <p:sp>
        <p:nvSpPr>
          <p:cNvPr id="9" name="TextBox 8">
            <a:extLst>
              <a:ext uri="{FF2B5EF4-FFF2-40B4-BE49-F238E27FC236}">
                <a16:creationId xmlns:a16="http://schemas.microsoft.com/office/drawing/2014/main" id="{7ABD9406-290B-FCDB-0BDC-7E48DC14CA4B}"/>
              </a:ext>
            </a:extLst>
          </p:cNvPr>
          <p:cNvSpPr txBox="1"/>
          <p:nvPr/>
        </p:nvSpPr>
        <p:spPr>
          <a:xfrm flipH="1">
            <a:off x="8507331" y="3871696"/>
            <a:ext cx="3684669" cy="1969770"/>
          </a:xfrm>
          <a:prstGeom prst="rect">
            <a:avLst/>
          </a:prstGeom>
          <a:noFill/>
        </p:spPr>
        <p:txBody>
          <a:bodyPr wrap="square" rtlCol="0">
            <a:spAutoFit/>
          </a:bodyPr>
          <a:lstStyle/>
          <a:p>
            <a:r>
              <a:rPr lang="en-US" dirty="0"/>
              <a:t>Sau </a:t>
            </a:r>
            <a:r>
              <a:rPr lang="en-US" dirty="0" err="1"/>
              <a:t>đó</a:t>
            </a:r>
            <a:r>
              <a:rPr lang="en-US" dirty="0"/>
              <a:t> </a:t>
            </a:r>
            <a:r>
              <a:rPr lang="en-US" dirty="0" err="1"/>
              <a:t>yêu</a:t>
            </a:r>
            <a:r>
              <a:rPr lang="en-US" dirty="0"/>
              <a:t> </a:t>
            </a:r>
            <a:r>
              <a:rPr lang="en-US" dirty="0" err="1"/>
              <a:t>cầu</a:t>
            </a:r>
            <a:r>
              <a:rPr lang="en-US" dirty="0"/>
              <a:t> </a:t>
            </a:r>
            <a:r>
              <a:rPr lang="en-US" dirty="0" err="1"/>
              <a:t>đặt</a:t>
            </a:r>
            <a:r>
              <a:rPr lang="en-US" dirty="0"/>
              <a:t> </a:t>
            </a:r>
            <a:r>
              <a:rPr lang="en-US" dirty="0" err="1"/>
              <a:t>ra</a:t>
            </a:r>
            <a:r>
              <a:rPr lang="en-US" dirty="0"/>
              <a:t> </a:t>
            </a:r>
            <a:r>
              <a:rPr lang="en-US" dirty="0" err="1"/>
              <a:t>phải</a:t>
            </a:r>
            <a:r>
              <a:rPr lang="en-US" dirty="0"/>
              <a:t> </a:t>
            </a:r>
            <a:r>
              <a:rPr lang="en-US" dirty="0" err="1"/>
              <a:t>kết</a:t>
            </a:r>
            <a:r>
              <a:rPr lang="en-US" dirty="0"/>
              <a:t> </a:t>
            </a:r>
            <a:r>
              <a:rPr lang="en-US" dirty="0" err="1"/>
              <a:t>nối</a:t>
            </a:r>
            <a:r>
              <a:rPr lang="en-US" dirty="0"/>
              <a:t> </a:t>
            </a:r>
            <a:r>
              <a:rPr lang="en-US" dirty="0" err="1"/>
              <a:t>thêm</a:t>
            </a:r>
            <a:r>
              <a:rPr lang="en-US" dirty="0"/>
              <a:t> </a:t>
            </a:r>
            <a:r>
              <a:rPr lang="en-US" dirty="0" err="1"/>
              <a:t>đến</a:t>
            </a:r>
            <a:r>
              <a:rPr lang="en-US" dirty="0"/>
              <a:t> Oracle </a:t>
            </a:r>
            <a:r>
              <a:rPr lang="en-US" dirty="0" err="1"/>
              <a:t>và</a:t>
            </a:r>
            <a:r>
              <a:rPr lang="en-US" dirty="0"/>
              <a:t> </a:t>
            </a:r>
            <a:r>
              <a:rPr lang="en-US" dirty="0" err="1"/>
              <a:t>một</a:t>
            </a:r>
            <a:r>
              <a:rPr lang="en-US" dirty="0"/>
              <a:t> </a:t>
            </a:r>
            <a:r>
              <a:rPr lang="en-US" dirty="0" err="1"/>
              <a:t>vài</a:t>
            </a:r>
            <a:r>
              <a:rPr lang="en-US" dirty="0"/>
              <a:t> </a:t>
            </a:r>
            <a:r>
              <a:rPr lang="en-US" dirty="0" err="1"/>
              <a:t>hệ</a:t>
            </a:r>
            <a:r>
              <a:rPr lang="en-US" dirty="0"/>
              <a:t> CSDL </a:t>
            </a:r>
            <a:r>
              <a:rPr lang="en-US" dirty="0" err="1"/>
              <a:t>khác</a:t>
            </a:r>
            <a:r>
              <a:rPr lang="en-US" dirty="0"/>
              <a:t>.</a:t>
            </a:r>
          </a:p>
          <a:p>
            <a:endParaRPr lang="en-US" sz="2000" b="1" dirty="0">
              <a:latin typeface="Times New Roman" panose="02020603050405020304" pitchFamily="18" charset="0"/>
              <a:cs typeface="Times New Roman" panose="02020603050405020304" pitchFamily="18" charset="0"/>
            </a:endParaRPr>
          </a:p>
          <a:p>
            <a:r>
              <a:rPr lang="en-US" sz="2000" b="1" i="0" dirty="0" err="1">
                <a:solidFill>
                  <a:srgbClr val="222222"/>
                </a:solidFill>
                <a:effectLst/>
                <a:latin typeface="Times New Roman" panose="02020603050405020304" pitchFamily="18" charset="0"/>
                <a:cs typeface="Times New Roman" panose="02020603050405020304" pitchFamily="18" charset="0"/>
              </a:rPr>
              <a:t>Áp</a:t>
            </a:r>
            <a:r>
              <a:rPr lang="en-US" sz="2000" b="1" i="0" dirty="0">
                <a:solidFill>
                  <a:srgbClr val="222222"/>
                </a:solidFill>
                <a:effectLst/>
                <a:latin typeface="Times New Roman" panose="02020603050405020304" pitchFamily="18" charset="0"/>
                <a:cs typeface="Times New Roman" panose="02020603050405020304" pitchFamily="18" charset="0"/>
              </a:rPr>
              <a:t> </a:t>
            </a:r>
            <a:r>
              <a:rPr lang="en-US" sz="2000" b="1" i="0" dirty="0" err="1">
                <a:solidFill>
                  <a:srgbClr val="222222"/>
                </a:solidFill>
                <a:effectLst/>
                <a:latin typeface="Times New Roman" panose="02020603050405020304" pitchFamily="18" charset="0"/>
                <a:cs typeface="Times New Roman" panose="02020603050405020304" pitchFamily="18" charset="0"/>
              </a:rPr>
              <a:t>dụng</a:t>
            </a:r>
            <a:r>
              <a:rPr lang="en-US" sz="2000" b="1" i="0" dirty="0">
                <a:solidFill>
                  <a:srgbClr val="222222"/>
                </a:solidFill>
                <a:effectLst/>
                <a:latin typeface="Times New Roman" panose="02020603050405020304" pitchFamily="18" charset="0"/>
                <a:cs typeface="Times New Roman" panose="02020603050405020304" pitchFamily="18" charset="0"/>
              </a:rPr>
              <a:t> Abstract </a:t>
            </a:r>
            <a:r>
              <a:rPr lang="en-US" sz="2000" b="1" i="0" dirty="0" err="1">
                <a:solidFill>
                  <a:srgbClr val="222222"/>
                </a:solidFill>
                <a:effectLst/>
                <a:latin typeface="Times New Roman" panose="02020603050405020304" pitchFamily="18" charset="0"/>
                <a:cs typeface="Times New Roman" panose="02020603050405020304" pitchFamily="18" charset="0"/>
              </a:rPr>
              <a:t>thiết</a:t>
            </a:r>
            <a:r>
              <a:rPr lang="en-US" sz="2000" b="1" i="0" dirty="0">
                <a:solidFill>
                  <a:srgbClr val="222222"/>
                </a:solidFill>
                <a:effectLst/>
                <a:latin typeface="Times New Roman" panose="02020603050405020304" pitchFamily="18" charset="0"/>
                <a:cs typeface="Times New Roman" panose="02020603050405020304" pitchFamily="18" charset="0"/>
              </a:rPr>
              <a:t> </a:t>
            </a:r>
            <a:r>
              <a:rPr lang="en-US" sz="2000" b="1" i="0" dirty="0" err="1">
                <a:solidFill>
                  <a:srgbClr val="222222"/>
                </a:solidFill>
                <a:effectLst/>
                <a:latin typeface="Times New Roman" panose="02020603050405020304" pitchFamily="18" charset="0"/>
                <a:cs typeface="Times New Roman" panose="02020603050405020304" pitchFamily="18" charset="0"/>
              </a:rPr>
              <a:t>kế</a:t>
            </a:r>
            <a:r>
              <a:rPr lang="en-US" sz="2000" b="1" i="0" dirty="0">
                <a:solidFill>
                  <a:srgbClr val="222222"/>
                </a:solidFill>
                <a:effectLst/>
                <a:latin typeface="Times New Roman" panose="02020603050405020304" pitchFamily="18" charset="0"/>
                <a:cs typeface="Times New Roman" panose="02020603050405020304" pitchFamily="18" charset="0"/>
              </a:rPr>
              <a:t> </a:t>
            </a:r>
            <a:r>
              <a:rPr lang="en-US" sz="2000" b="1" i="0" dirty="0" err="1">
                <a:solidFill>
                  <a:srgbClr val="222222"/>
                </a:solidFill>
                <a:effectLst/>
                <a:latin typeface="Times New Roman" panose="02020603050405020304" pitchFamily="18" charset="0"/>
                <a:cs typeface="Times New Roman" panose="02020603050405020304" pitchFamily="18" charset="0"/>
              </a:rPr>
              <a:t>lại</a:t>
            </a:r>
            <a:r>
              <a:rPr lang="en-US" sz="2000" b="1" i="0" dirty="0">
                <a:solidFill>
                  <a:srgbClr val="222222"/>
                </a:solidFill>
                <a:effectLst/>
                <a:latin typeface="Times New Roman" panose="02020603050405020304" pitchFamily="18" charset="0"/>
                <a:cs typeface="Times New Roman" panose="02020603050405020304" pitchFamily="18" charset="0"/>
              </a:rPr>
              <a:t> </a:t>
            </a:r>
            <a:r>
              <a:rPr lang="en-US" sz="2000" b="1" i="0" dirty="0" err="1">
                <a:solidFill>
                  <a:srgbClr val="222222"/>
                </a:solidFill>
                <a:effectLst/>
                <a:latin typeface="Times New Roman" panose="02020603050405020304" pitchFamily="18" charset="0"/>
                <a:cs typeface="Times New Roman" panose="02020603050405020304" pitchFamily="18" charset="0"/>
              </a:rPr>
              <a:t>các</a:t>
            </a:r>
            <a:r>
              <a:rPr lang="en-US" sz="2000" b="1" i="0" dirty="0">
                <a:solidFill>
                  <a:srgbClr val="222222"/>
                </a:solidFill>
                <a:effectLst/>
                <a:latin typeface="Times New Roman" panose="02020603050405020304" pitchFamily="18" charset="0"/>
                <a:cs typeface="Times New Roman" panose="02020603050405020304" pitchFamily="18" charset="0"/>
              </a:rPr>
              <a:t> </a:t>
            </a:r>
            <a:r>
              <a:rPr lang="en-US" sz="2000" b="1" i="0" dirty="0" err="1">
                <a:solidFill>
                  <a:srgbClr val="222222"/>
                </a:solidFill>
                <a:effectLst/>
                <a:latin typeface="Times New Roman" panose="02020603050405020304" pitchFamily="18" charset="0"/>
                <a:cs typeface="Times New Roman" panose="02020603050405020304" pitchFamily="18" charset="0"/>
              </a:rPr>
              <a:t>lớp</a:t>
            </a:r>
            <a:r>
              <a:rPr lang="en-US" sz="2000" b="1" i="0" dirty="0">
                <a:solidFill>
                  <a:srgbClr val="222222"/>
                </a:solidFill>
                <a:effectLst/>
                <a:latin typeface="Times New Roman" panose="02020603050405020304" pitchFamily="18" charset="0"/>
                <a:cs typeface="Times New Roman" panose="02020603050405020304" pitchFamily="18" charset="0"/>
              </a:rPr>
              <a:t> </a:t>
            </a:r>
            <a:r>
              <a:rPr lang="en-US" sz="2000" b="1" i="0" dirty="0" err="1">
                <a:solidFill>
                  <a:srgbClr val="222222"/>
                </a:solidFill>
                <a:effectLst/>
                <a:latin typeface="Times New Roman" panose="02020603050405020304" pitchFamily="18" charset="0"/>
                <a:cs typeface="Times New Roman" panose="02020603050405020304" pitchFamily="18" charset="0"/>
              </a:rPr>
              <a:t>SqlServer</a:t>
            </a:r>
            <a:r>
              <a:rPr lang="en-US" sz="2000" b="1" i="0" dirty="0">
                <a:solidFill>
                  <a:srgbClr val="222222"/>
                </a:solidFill>
                <a:effectLst/>
                <a:latin typeface="Times New Roman" panose="02020603050405020304" pitchFamily="18" charset="0"/>
                <a:cs typeface="Times New Roman" panose="02020603050405020304" pitchFamily="18" charset="0"/>
              </a:rPr>
              <a:t>, </a:t>
            </a:r>
            <a:r>
              <a:rPr lang="en-US" sz="2000" b="1" i="0" dirty="0" err="1">
                <a:solidFill>
                  <a:srgbClr val="222222"/>
                </a:solidFill>
                <a:effectLst/>
                <a:latin typeface="Times New Roman" panose="02020603050405020304" pitchFamily="18" charset="0"/>
                <a:cs typeface="Times New Roman" panose="02020603050405020304" pitchFamily="18" charset="0"/>
              </a:rPr>
              <a:t>MySql</a:t>
            </a:r>
            <a:r>
              <a:rPr lang="en-US" sz="2000" b="1" i="0" dirty="0">
                <a:solidFill>
                  <a:srgbClr val="222222"/>
                </a:solidFill>
                <a:effectLst/>
                <a:latin typeface="Times New Roman" panose="02020603050405020304" pitchFamily="18" charset="0"/>
                <a:cs typeface="Times New Roman" panose="02020603050405020304" pitchFamily="18" charset="0"/>
              </a:rPr>
              <a:t>, Oracle…</a:t>
            </a:r>
          </a:p>
          <a:p>
            <a:endParaRPr lang="en-US" dirty="0"/>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3817862" y="1069539"/>
            <a:ext cx="7056740" cy="461665"/>
          </a:xfrm>
          <a:prstGeom prst="rect">
            <a:avLst/>
          </a:prstGeom>
          <a:noFill/>
        </p:spPr>
        <p:txBody>
          <a:bodyPr wrap="none" rtlCol="0">
            <a:spAutoFit/>
          </a:bodyPr>
          <a:lstStyle/>
          <a:p>
            <a:pPr algn="just"/>
            <a:r>
              <a:rPr lang="en-US" sz="2400" b="1" i="0" dirty="0">
                <a:solidFill>
                  <a:srgbClr val="333333"/>
                </a:solidFill>
                <a:effectLst/>
                <a:latin typeface="Times New Roman" panose="02020603050405020304" pitchFamily="18" charset="0"/>
                <a:cs typeface="Times New Roman" panose="02020603050405020304" pitchFamily="18" charset="0"/>
              </a:rPr>
              <a:t> 2.Nguyên </a:t>
            </a:r>
            <a:r>
              <a:rPr lang="en-US" sz="2400" b="1" i="0" dirty="0" err="1">
                <a:solidFill>
                  <a:srgbClr val="333333"/>
                </a:solidFill>
                <a:effectLst/>
                <a:latin typeface="Times New Roman" panose="02020603050405020304" pitchFamily="18" charset="0"/>
                <a:cs typeface="Times New Roman" panose="02020603050405020304" pitchFamily="18" charset="0"/>
              </a:rPr>
              <a:t>tắc</a:t>
            </a:r>
            <a:r>
              <a:rPr lang="en-US" sz="2400" b="1" i="0" dirty="0">
                <a:solidFill>
                  <a:srgbClr val="333333"/>
                </a:solidFill>
                <a:effectLst/>
                <a:latin typeface="Times New Roman" panose="02020603050405020304" pitchFamily="18" charset="0"/>
                <a:cs typeface="Times New Roman" panose="02020603050405020304" pitchFamily="18" charset="0"/>
              </a:rPr>
              <a:t> </a:t>
            </a:r>
            <a:r>
              <a:rPr lang="en-US" sz="2400" b="1" i="0" dirty="0" err="1">
                <a:solidFill>
                  <a:srgbClr val="333333"/>
                </a:solidFill>
                <a:effectLst/>
                <a:latin typeface="Times New Roman" panose="02020603050405020304" pitchFamily="18" charset="0"/>
                <a:cs typeface="Times New Roman" panose="02020603050405020304" pitchFamily="18" charset="0"/>
              </a:rPr>
              <a:t>đóng</a:t>
            </a:r>
            <a:r>
              <a:rPr lang="en-US" sz="2400" b="1" i="0" dirty="0">
                <a:solidFill>
                  <a:srgbClr val="333333"/>
                </a:solidFill>
                <a:effectLst/>
                <a:latin typeface="Times New Roman" panose="02020603050405020304" pitchFamily="18" charset="0"/>
                <a:cs typeface="Times New Roman" panose="02020603050405020304" pitchFamily="18" charset="0"/>
              </a:rPr>
              <a:t> </a:t>
            </a:r>
            <a:r>
              <a:rPr lang="en-US" sz="2400" b="1" i="0" dirty="0" err="1">
                <a:solidFill>
                  <a:srgbClr val="333333"/>
                </a:solidFill>
                <a:effectLst/>
                <a:latin typeface="Times New Roman" panose="02020603050405020304" pitchFamily="18" charset="0"/>
                <a:cs typeface="Times New Roman" panose="02020603050405020304" pitchFamily="18" charset="0"/>
              </a:rPr>
              <a:t>mở</a:t>
            </a:r>
            <a:r>
              <a:rPr lang="en-US" sz="2400" b="1" i="0" dirty="0">
                <a:solidFill>
                  <a:srgbClr val="333333"/>
                </a:solidFill>
                <a:effectLst/>
                <a:latin typeface="Times New Roman" panose="02020603050405020304" pitchFamily="18" charset="0"/>
                <a:cs typeface="Times New Roman" panose="02020603050405020304" pitchFamily="18" charset="0"/>
              </a:rPr>
              <a:t> (The Open-Closed Principle)</a:t>
            </a:r>
          </a:p>
        </p:txBody>
      </p:sp>
      <p:sp>
        <p:nvSpPr>
          <p:cNvPr id="10" name="TextBox 9">
            <a:extLst>
              <a:ext uri="{FF2B5EF4-FFF2-40B4-BE49-F238E27FC236}">
                <a16:creationId xmlns:a16="http://schemas.microsoft.com/office/drawing/2014/main" id="{C46E650D-4309-9A03-21A2-58688DC0E926}"/>
              </a:ext>
            </a:extLst>
          </p:cNvPr>
          <p:cNvSpPr txBox="1"/>
          <p:nvPr/>
        </p:nvSpPr>
        <p:spPr>
          <a:xfrm>
            <a:off x="1323833" y="2055813"/>
            <a:ext cx="3767378" cy="954107"/>
          </a:xfrm>
          <a:prstGeom prst="rect">
            <a:avLst/>
          </a:prstGeom>
          <a:noFill/>
        </p:spPr>
        <p:txBody>
          <a:bodyPr wrap="none" rtlCol="0">
            <a:spAutoFit/>
          </a:bodyPr>
          <a:lstStyle/>
          <a:p>
            <a:r>
              <a:rPr lang="en-US" b="1" dirty="0"/>
              <a:t>abstract class Connection()</a:t>
            </a:r>
          </a:p>
          <a:p>
            <a:r>
              <a:rPr lang="en-US" b="1" dirty="0"/>
              <a:t>{</a:t>
            </a:r>
          </a:p>
          <a:p>
            <a:r>
              <a:rPr lang="en-US" b="1" dirty="0"/>
              <a:t>        public abstract function </a:t>
            </a:r>
            <a:r>
              <a:rPr lang="en-US" b="1" dirty="0" err="1"/>
              <a:t>doConnect</a:t>
            </a:r>
            <a:r>
              <a:rPr lang="en-US" b="1" dirty="0"/>
              <a:t>();</a:t>
            </a:r>
          </a:p>
          <a:p>
            <a:r>
              <a:rPr lang="en-US" b="1" dirty="0"/>
              <a:t>}</a:t>
            </a:r>
          </a:p>
        </p:txBody>
      </p:sp>
      <p:sp>
        <p:nvSpPr>
          <p:cNvPr id="12" name="TextBox 11">
            <a:extLst>
              <a:ext uri="{FF2B5EF4-FFF2-40B4-BE49-F238E27FC236}">
                <a16:creationId xmlns:a16="http://schemas.microsoft.com/office/drawing/2014/main" id="{E7EAAEF9-E3EF-30B1-B4BC-C372535B7C35}"/>
              </a:ext>
            </a:extLst>
          </p:cNvPr>
          <p:cNvSpPr txBox="1"/>
          <p:nvPr/>
        </p:nvSpPr>
        <p:spPr>
          <a:xfrm>
            <a:off x="7127523" y="2055813"/>
            <a:ext cx="3276859" cy="1600438"/>
          </a:xfrm>
          <a:prstGeom prst="rect">
            <a:avLst/>
          </a:prstGeom>
          <a:noFill/>
        </p:spPr>
        <p:txBody>
          <a:bodyPr wrap="none" rtlCol="0">
            <a:spAutoFit/>
          </a:bodyPr>
          <a:lstStyle/>
          <a:p>
            <a:r>
              <a:rPr lang="en-US" b="1" dirty="0"/>
              <a:t>class </a:t>
            </a:r>
            <a:r>
              <a:rPr lang="en-US" b="1" dirty="0" err="1"/>
              <a:t>SqlServer</a:t>
            </a:r>
            <a:r>
              <a:rPr lang="en-US" b="1" dirty="0"/>
              <a:t> extends Connection</a:t>
            </a:r>
          </a:p>
          <a:p>
            <a:r>
              <a:rPr lang="en-US" b="1" dirty="0"/>
              <a:t>{</a:t>
            </a:r>
          </a:p>
          <a:p>
            <a:r>
              <a:rPr lang="en-US" b="1" dirty="0"/>
              <a:t>    public function </a:t>
            </a:r>
            <a:r>
              <a:rPr lang="en-US" b="1" dirty="0" err="1"/>
              <a:t>doConnect</a:t>
            </a:r>
            <a:r>
              <a:rPr lang="en-US" b="1" dirty="0"/>
              <a:t>()</a:t>
            </a:r>
          </a:p>
          <a:p>
            <a:r>
              <a:rPr lang="en-US" b="1" dirty="0"/>
              <a:t>    {</a:t>
            </a:r>
          </a:p>
          <a:p>
            <a:r>
              <a:rPr lang="en-US" b="1" dirty="0"/>
              <a:t>        //connect with </a:t>
            </a:r>
            <a:r>
              <a:rPr lang="en-US" b="1" dirty="0" err="1"/>
              <a:t>SqlServer</a:t>
            </a:r>
            <a:endParaRPr lang="en-US" b="1" dirty="0"/>
          </a:p>
          <a:p>
            <a:r>
              <a:rPr lang="en-US" b="1" dirty="0"/>
              <a:t>    }</a:t>
            </a:r>
          </a:p>
          <a:p>
            <a:r>
              <a:rPr lang="en-US" b="1" dirty="0"/>
              <a:t>}</a:t>
            </a:r>
          </a:p>
        </p:txBody>
      </p:sp>
      <p:sp>
        <p:nvSpPr>
          <p:cNvPr id="13" name="TextBox 12">
            <a:extLst>
              <a:ext uri="{FF2B5EF4-FFF2-40B4-BE49-F238E27FC236}">
                <a16:creationId xmlns:a16="http://schemas.microsoft.com/office/drawing/2014/main" id="{A0A0A456-1E4D-D751-B21F-80EC30A3429A}"/>
              </a:ext>
            </a:extLst>
          </p:cNvPr>
          <p:cNvSpPr txBox="1"/>
          <p:nvPr/>
        </p:nvSpPr>
        <p:spPr>
          <a:xfrm>
            <a:off x="3627284" y="3972579"/>
            <a:ext cx="2965877" cy="1815882"/>
          </a:xfrm>
          <a:prstGeom prst="rect">
            <a:avLst/>
          </a:prstGeom>
          <a:noFill/>
        </p:spPr>
        <p:txBody>
          <a:bodyPr wrap="none" rtlCol="0">
            <a:spAutoFit/>
          </a:bodyPr>
          <a:lstStyle/>
          <a:p>
            <a:r>
              <a:rPr lang="en-US" b="1" dirty="0"/>
              <a:t>class </a:t>
            </a:r>
            <a:r>
              <a:rPr lang="en-US" b="1" dirty="0" err="1"/>
              <a:t>MySql</a:t>
            </a:r>
            <a:r>
              <a:rPr lang="en-US" b="1" dirty="0"/>
              <a:t> extends Connection</a:t>
            </a:r>
          </a:p>
          <a:p>
            <a:r>
              <a:rPr lang="en-US" b="1" dirty="0"/>
              <a:t>{</a:t>
            </a:r>
          </a:p>
          <a:p>
            <a:r>
              <a:rPr lang="en-US" b="1" dirty="0"/>
              <a:t>    public function </a:t>
            </a:r>
            <a:r>
              <a:rPr lang="en-US" b="1" dirty="0" err="1"/>
              <a:t>doConnect</a:t>
            </a:r>
            <a:r>
              <a:rPr lang="en-US" b="1" dirty="0"/>
              <a:t>()</a:t>
            </a:r>
          </a:p>
          <a:p>
            <a:r>
              <a:rPr lang="en-US" b="1" dirty="0"/>
              <a:t>    {</a:t>
            </a:r>
          </a:p>
          <a:p>
            <a:r>
              <a:rPr lang="en-US" b="1" dirty="0"/>
              <a:t>        //connect with </a:t>
            </a:r>
            <a:r>
              <a:rPr lang="en-US" b="1" dirty="0" err="1"/>
              <a:t>MySql</a:t>
            </a:r>
            <a:endParaRPr lang="en-US" b="1" dirty="0"/>
          </a:p>
          <a:p>
            <a:r>
              <a:rPr lang="en-US" b="1" dirty="0"/>
              <a:t>    }</a:t>
            </a:r>
          </a:p>
          <a:p>
            <a:r>
              <a:rPr lang="en-US" b="1" dirty="0"/>
              <a:t>}</a:t>
            </a:r>
          </a:p>
          <a:p>
            <a:endParaRPr lang="en-US" b="1" dirty="0"/>
          </a:p>
        </p:txBody>
      </p:sp>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2725476" y="1118390"/>
            <a:ext cx="8549135" cy="461665"/>
          </a:xfrm>
          <a:prstGeom prst="rect">
            <a:avLst/>
          </a:prstGeom>
          <a:noFill/>
        </p:spPr>
        <p:txBody>
          <a:bodyPr wrap="none" rtlCol="0">
            <a:spAutoFit/>
          </a:bodyPr>
          <a:lstStyle/>
          <a:p>
            <a:pPr algn="l"/>
            <a:r>
              <a:rPr lang="en-US" sz="2400" b="1" i="0" dirty="0" err="1">
                <a:solidFill>
                  <a:srgbClr val="1B1B1B"/>
                </a:solidFill>
                <a:effectLst/>
                <a:latin typeface="Times New Roman" panose="02020603050405020304" pitchFamily="18" charset="0"/>
                <a:cs typeface="Times New Roman" panose="02020603050405020304" pitchFamily="18" charset="0"/>
              </a:rPr>
              <a:t>Nguyên</a:t>
            </a:r>
            <a:r>
              <a:rPr lang="en-US" sz="2400" b="1" i="0" dirty="0">
                <a:solidFill>
                  <a:srgbClr val="1B1B1B"/>
                </a:solidFill>
                <a:effectLst/>
                <a:latin typeface="Times New Roman" panose="02020603050405020304" pitchFamily="18" charset="0"/>
                <a:cs typeface="Times New Roman" panose="02020603050405020304" pitchFamily="18" charset="0"/>
              </a:rPr>
              <a:t> </a:t>
            </a:r>
            <a:r>
              <a:rPr lang="en-US" sz="2400" b="1" i="0" dirty="0" err="1">
                <a:solidFill>
                  <a:srgbClr val="1B1B1B"/>
                </a:solidFill>
                <a:effectLst/>
                <a:latin typeface="Times New Roman" panose="02020603050405020304" pitchFamily="18" charset="0"/>
                <a:cs typeface="Times New Roman" panose="02020603050405020304" pitchFamily="18" charset="0"/>
              </a:rPr>
              <a:t>tắc</a:t>
            </a:r>
            <a:r>
              <a:rPr lang="en-US" sz="2400" b="1" i="0" dirty="0">
                <a:solidFill>
                  <a:srgbClr val="1B1B1B"/>
                </a:solidFill>
                <a:effectLst/>
                <a:latin typeface="Times New Roman" panose="02020603050405020304" pitchFamily="18" charset="0"/>
                <a:cs typeface="Times New Roman" panose="02020603050405020304" pitchFamily="18" charset="0"/>
              </a:rPr>
              <a:t> </a:t>
            </a:r>
            <a:r>
              <a:rPr lang="en-US" sz="2400" b="1" i="0" dirty="0" err="1">
                <a:solidFill>
                  <a:srgbClr val="1B1B1B"/>
                </a:solidFill>
                <a:effectLst/>
                <a:latin typeface="Times New Roman" panose="02020603050405020304" pitchFamily="18" charset="0"/>
                <a:cs typeface="Times New Roman" panose="02020603050405020304" pitchFamily="18" charset="0"/>
              </a:rPr>
              <a:t>phân</a:t>
            </a:r>
            <a:r>
              <a:rPr lang="en-US" sz="2400" b="1" i="0" dirty="0">
                <a:solidFill>
                  <a:srgbClr val="1B1B1B"/>
                </a:solidFill>
                <a:effectLst/>
                <a:latin typeface="Times New Roman" panose="02020603050405020304" pitchFamily="18" charset="0"/>
                <a:cs typeface="Times New Roman" panose="02020603050405020304" pitchFamily="18" charset="0"/>
              </a:rPr>
              <a:t> </a:t>
            </a:r>
            <a:r>
              <a:rPr lang="en-US" sz="2400" b="1" i="0" dirty="0" err="1">
                <a:solidFill>
                  <a:srgbClr val="1B1B1B"/>
                </a:solidFill>
                <a:effectLst/>
                <a:latin typeface="Times New Roman" panose="02020603050405020304" pitchFamily="18" charset="0"/>
                <a:cs typeface="Times New Roman" panose="02020603050405020304" pitchFamily="18" charset="0"/>
              </a:rPr>
              <a:t>vùng</a:t>
            </a:r>
            <a:r>
              <a:rPr lang="en-US" sz="2400" b="1" i="0" dirty="0">
                <a:solidFill>
                  <a:srgbClr val="1B1B1B"/>
                </a:solidFill>
                <a:effectLst/>
                <a:latin typeface="Times New Roman" panose="02020603050405020304" pitchFamily="18" charset="0"/>
                <a:cs typeface="Times New Roman" panose="02020603050405020304" pitchFamily="18" charset="0"/>
              </a:rPr>
              <a:t> </a:t>
            </a:r>
            <a:r>
              <a:rPr lang="en-US" sz="2400" b="1" i="0" dirty="0" err="1">
                <a:solidFill>
                  <a:srgbClr val="1B1B1B"/>
                </a:solidFill>
                <a:effectLst/>
                <a:latin typeface="Times New Roman" panose="02020603050405020304" pitchFamily="18" charset="0"/>
                <a:cs typeface="Times New Roman" panose="02020603050405020304" pitchFamily="18" charset="0"/>
              </a:rPr>
              <a:t>Liskov</a:t>
            </a:r>
            <a:r>
              <a:rPr lang="en-US" sz="2400" b="1" i="0" dirty="0">
                <a:solidFill>
                  <a:srgbClr val="1B1B1B"/>
                </a:solidFill>
                <a:effectLst/>
                <a:latin typeface="Times New Roman" panose="02020603050405020304" pitchFamily="18" charset="0"/>
                <a:cs typeface="Times New Roman" panose="02020603050405020304" pitchFamily="18" charset="0"/>
              </a:rPr>
              <a:t> (The </a:t>
            </a:r>
            <a:r>
              <a:rPr lang="en-US" sz="2400" b="1" i="0" dirty="0" err="1">
                <a:solidFill>
                  <a:srgbClr val="1B1B1B"/>
                </a:solidFill>
                <a:effectLst/>
                <a:latin typeface="Times New Roman" panose="02020603050405020304" pitchFamily="18" charset="0"/>
                <a:cs typeface="Times New Roman" panose="02020603050405020304" pitchFamily="18" charset="0"/>
              </a:rPr>
              <a:t>Liskov</a:t>
            </a:r>
            <a:r>
              <a:rPr lang="en-US" sz="2400" b="1" i="0" dirty="0">
                <a:solidFill>
                  <a:srgbClr val="1B1B1B"/>
                </a:solidFill>
                <a:effectLst/>
                <a:latin typeface="Times New Roman" panose="02020603050405020304" pitchFamily="18" charset="0"/>
                <a:cs typeface="Times New Roman" panose="02020603050405020304" pitchFamily="18" charset="0"/>
              </a:rPr>
              <a:t> </a:t>
            </a:r>
            <a:r>
              <a:rPr lang="en-US" sz="2400" b="1" i="0" dirty="0" err="1">
                <a:solidFill>
                  <a:srgbClr val="1B1B1B"/>
                </a:solidFill>
                <a:effectLst/>
                <a:latin typeface="Times New Roman" panose="02020603050405020304" pitchFamily="18" charset="0"/>
                <a:cs typeface="Times New Roman" panose="02020603050405020304" pitchFamily="18" charset="0"/>
              </a:rPr>
              <a:t>Substition</a:t>
            </a:r>
            <a:r>
              <a:rPr lang="en-US" sz="2400" b="1" i="0" dirty="0">
                <a:solidFill>
                  <a:srgbClr val="1B1B1B"/>
                </a:solidFill>
                <a:effectLst/>
                <a:latin typeface="Times New Roman" panose="02020603050405020304" pitchFamily="18" charset="0"/>
                <a:cs typeface="Times New Roman" panose="02020603050405020304" pitchFamily="18" charset="0"/>
              </a:rPr>
              <a:t> Principle)</a:t>
            </a:r>
          </a:p>
        </p:txBody>
      </p:sp>
      <p:sp>
        <p:nvSpPr>
          <p:cNvPr id="8" name="TextBox 7">
            <a:extLst>
              <a:ext uri="{FF2B5EF4-FFF2-40B4-BE49-F238E27FC236}">
                <a16:creationId xmlns:a16="http://schemas.microsoft.com/office/drawing/2014/main" id="{FB0E0B84-22C7-6DFC-454B-C6E1FF52E901}"/>
              </a:ext>
            </a:extLst>
          </p:cNvPr>
          <p:cNvSpPr txBox="1"/>
          <p:nvPr/>
        </p:nvSpPr>
        <p:spPr>
          <a:xfrm>
            <a:off x="0" y="1871655"/>
            <a:ext cx="12284132" cy="2585323"/>
          </a:xfrm>
          <a:prstGeom prst="rect">
            <a:avLst/>
          </a:prstGeom>
          <a:noFill/>
        </p:spPr>
        <p:txBody>
          <a:bodyPr wrap="none" rtlCol="0">
            <a:spAutoFit/>
          </a:bodyPr>
          <a:lstStyle/>
          <a:p>
            <a:r>
              <a:rPr lang="vi-VN" sz="1800" dirty="0">
                <a:latin typeface="+mj-lt"/>
              </a:rPr>
              <a:t>Trong một chương trình, các object của class con có thể thay thế class cha mà không làm thay đổi tính đúng đắn của chương trình. </a:t>
            </a:r>
          </a:p>
          <a:p>
            <a:endParaRPr lang="en-US" sz="1800" dirty="0">
              <a:latin typeface="+mj-lt"/>
            </a:endParaRPr>
          </a:p>
          <a:p>
            <a:r>
              <a:rPr lang="en-US" sz="1800" dirty="0" err="1">
                <a:latin typeface="+mj-lt"/>
              </a:rPr>
              <a:t>Ví</a:t>
            </a:r>
            <a:r>
              <a:rPr lang="en-US" sz="1800" dirty="0">
                <a:latin typeface="+mj-lt"/>
              </a:rPr>
              <a:t> </a:t>
            </a:r>
            <a:r>
              <a:rPr lang="en-US" sz="1800" dirty="0" err="1">
                <a:latin typeface="+mj-lt"/>
              </a:rPr>
              <a:t>dụ</a:t>
            </a:r>
            <a:r>
              <a:rPr lang="en-US" sz="1800" dirty="0">
                <a:latin typeface="+mj-lt"/>
              </a:rPr>
              <a:t> : </a:t>
            </a:r>
            <a:r>
              <a:rPr lang="vi-VN" sz="1800" dirty="0">
                <a:latin typeface="+mj-lt"/>
              </a:rPr>
              <a:t>trở lại ví dụ lớp Emloyee trong phần 1, ta giả sử có công ty sẽ điểm danh vào mỗi buổi sáng, và chỉ có các nhân viên thuộc</a:t>
            </a:r>
            <a:endParaRPr lang="en-US" sz="1800" dirty="0">
              <a:latin typeface="+mj-lt"/>
            </a:endParaRPr>
          </a:p>
          <a:p>
            <a:r>
              <a:rPr lang="vi-VN" sz="1800" dirty="0">
                <a:latin typeface="+mj-lt"/>
              </a:rPr>
              <a:t> biên chế chính thức mới được phép điểm danh.Ta bổ sung phương thức checkAttendance() vào lớp Employee.</a:t>
            </a:r>
            <a:endParaRPr lang="en-US" sz="1800" dirty="0">
              <a:latin typeface="+mj-lt"/>
            </a:endParaRPr>
          </a:p>
          <a:p>
            <a:endParaRPr lang="en-US" sz="1800" dirty="0">
              <a:latin typeface="+mj-lt"/>
            </a:endParaRPr>
          </a:p>
          <a:p>
            <a:r>
              <a:rPr lang="en-US" sz="1800" dirty="0" err="1">
                <a:latin typeface="+mj-lt"/>
              </a:rPr>
              <a:t>Nhưng</a:t>
            </a:r>
            <a:r>
              <a:rPr lang="en-US" sz="1800" dirty="0">
                <a:latin typeface="+mj-lt"/>
              </a:rPr>
              <a:t> </a:t>
            </a:r>
            <a:r>
              <a:rPr lang="vi-VN" sz="1800" dirty="0">
                <a:latin typeface="+mj-lt"/>
              </a:rPr>
              <a:t>công ty thuê một nhân viên lao công để làm vệ sinh văn phòng,</a:t>
            </a:r>
          </a:p>
          <a:p>
            <a:r>
              <a:rPr lang="vi-VN" sz="1800" dirty="0">
                <a:latin typeface="+mj-lt"/>
              </a:rPr>
              <a:t> mặc dù là một người làm việc cho công ty nhưng do không được cấp số ID nên không được xem là một nhân viên bình thường, </a:t>
            </a:r>
          </a:p>
          <a:p>
            <a:r>
              <a:rPr lang="vi-VN" sz="1800" dirty="0">
                <a:latin typeface="+mj-lt"/>
              </a:rPr>
              <a:t> mà chỉ là một nhân viên thời vụ, do đó sẽ không được điểm danh.</a:t>
            </a:r>
            <a:endParaRPr lang="en-US" sz="1800" dirty="0">
              <a:latin typeface="+mj-lt"/>
            </a:endParaRPr>
          </a:p>
          <a:p>
            <a:endParaRPr lang="en-US" sz="1800" dirty="0">
              <a:latin typeface="+mj-lt"/>
            </a:endParaRPr>
          </a:p>
        </p:txBody>
      </p:sp>
      <p:sp>
        <p:nvSpPr>
          <p:cNvPr id="9" name="TextBox 8">
            <a:extLst>
              <a:ext uri="{FF2B5EF4-FFF2-40B4-BE49-F238E27FC236}">
                <a16:creationId xmlns:a16="http://schemas.microsoft.com/office/drawing/2014/main" id="{19A27207-28AC-0567-2A7F-20A6B1898D1F}"/>
              </a:ext>
            </a:extLst>
          </p:cNvPr>
          <p:cNvSpPr txBox="1"/>
          <p:nvPr/>
        </p:nvSpPr>
        <p:spPr>
          <a:xfrm>
            <a:off x="1447800" y="4951266"/>
            <a:ext cx="9182322"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ÁP DỤNG </a:t>
            </a:r>
            <a:r>
              <a:rPr lang="en-US" sz="2000" b="1" i="0" dirty="0">
                <a:solidFill>
                  <a:srgbClr val="1B1B1B"/>
                </a:solidFill>
                <a:effectLst/>
                <a:latin typeface="Times New Roman" panose="02020603050405020304" pitchFamily="18" charset="0"/>
                <a:cs typeface="Times New Roman" panose="02020603050405020304" pitchFamily="18" charset="0"/>
              </a:rPr>
              <a:t>NGUYÊN TẮC TRÊN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checkAttendance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interface </a:t>
            </a:r>
            <a:r>
              <a:rPr lang="en-US" sz="2000" dirty="0" err="1">
                <a:latin typeface="Times New Roman" panose="02020603050405020304" pitchFamily="18" charset="0"/>
                <a:cs typeface="Times New Roman" panose="02020603050405020304" pitchFamily="18" charset="0"/>
              </a:rPr>
              <a:t>riêng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Developer, </a:t>
            </a:r>
          </a:p>
          <a:p>
            <a:r>
              <a:rPr lang="en-US" sz="2000" dirty="0">
                <a:latin typeface="Times New Roman" panose="02020603050405020304" pitchFamily="18" charset="0"/>
                <a:cs typeface="Times New Roman" panose="02020603050405020304" pitchFamily="18" charset="0"/>
              </a:rPr>
              <a:t>Tester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Salesman implements interface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 name="TextBox 5"/>
          <p:cNvSpPr txBox="1"/>
          <p:nvPr/>
        </p:nvSpPr>
        <p:spPr>
          <a:xfrm>
            <a:off x="2491375" y="1219063"/>
            <a:ext cx="8696611" cy="461665"/>
          </a:xfrm>
          <a:prstGeom prst="rect">
            <a:avLst/>
          </a:prstGeom>
          <a:noFill/>
        </p:spPr>
        <p:txBody>
          <a:bodyPr wrap="none" rtlCol="0">
            <a:spAutoFit/>
          </a:bodyPr>
          <a:lstStyle/>
          <a:p>
            <a:pPr algn="l"/>
            <a:r>
              <a:rPr lang="en-US" sz="2400" b="1" i="0" dirty="0" err="1">
                <a:solidFill>
                  <a:srgbClr val="1B1B1B"/>
                </a:solidFill>
                <a:effectLst/>
                <a:latin typeface="Times New Roman" panose="02020603050405020304" pitchFamily="18" charset="0"/>
                <a:cs typeface="Times New Roman" panose="02020603050405020304" pitchFamily="18" charset="0"/>
              </a:rPr>
              <a:t>Nguyên</a:t>
            </a:r>
            <a:r>
              <a:rPr lang="en-US" sz="2400" b="1" i="0" dirty="0">
                <a:solidFill>
                  <a:srgbClr val="1B1B1B"/>
                </a:solidFill>
                <a:effectLst/>
                <a:latin typeface="Times New Roman" panose="02020603050405020304" pitchFamily="18" charset="0"/>
                <a:cs typeface="Times New Roman" panose="02020603050405020304" pitchFamily="18" charset="0"/>
              </a:rPr>
              <a:t> </a:t>
            </a:r>
            <a:r>
              <a:rPr lang="en-US" sz="2400" b="1" i="0" dirty="0" err="1">
                <a:solidFill>
                  <a:srgbClr val="1B1B1B"/>
                </a:solidFill>
                <a:effectLst/>
                <a:latin typeface="Times New Roman" panose="02020603050405020304" pitchFamily="18" charset="0"/>
                <a:cs typeface="Times New Roman" panose="02020603050405020304" pitchFamily="18" charset="0"/>
              </a:rPr>
              <a:t>tắc</a:t>
            </a:r>
            <a:r>
              <a:rPr lang="en-US" sz="2400" b="1" i="0" dirty="0">
                <a:solidFill>
                  <a:srgbClr val="1B1B1B"/>
                </a:solidFill>
                <a:effectLst/>
                <a:latin typeface="Times New Roman" panose="02020603050405020304" pitchFamily="18" charset="0"/>
                <a:cs typeface="Times New Roman" panose="02020603050405020304" pitchFamily="18" charset="0"/>
              </a:rPr>
              <a:t> </a:t>
            </a:r>
            <a:r>
              <a:rPr lang="en-US" sz="2400" b="1" i="0" dirty="0" err="1">
                <a:solidFill>
                  <a:srgbClr val="1B1B1B"/>
                </a:solidFill>
                <a:effectLst/>
                <a:latin typeface="Times New Roman" panose="02020603050405020304" pitchFamily="18" charset="0"/>
                <a:cs typeface="Times New Roman" panose="02020603050405020304" pitchFamily="18" charset="0"/>
              </a:rPr>
              <a:t>phân</a:t>
            </a:r>
            <a:r>
              <a:rPr lang="en-US" sz="2400" b="1" i="0" dirty="0">
                <a:solidFill>
                  <a:srgbClr val="1B1B1B"/>
                </a:solidFill>
                <a:effectLst/>
                <a:latin typeface="Times New Roman" panose="02020603050405020304" pitchFamily="18" charset="0"/>
                <a:cs typeface="Times New Roman" panose="02020603050405020304" pitchFamily="18" charset="0"/>
              </a:rPr>
              <a:t> </a:t>
            </a:r>
            <a:r>
              <a:rPr lang="en-US" sz="2400" b="1" i="0" dirty="0" err="1">
                <a:solidFill>
                  <a:srgbClr val="1B1B1B"/>
                </a:solidFill>
                <a:effectLst/>
                <a:latin typeface="Times New Roman" panose="02020603050405020304" pitchFamily="18" charset="0"/>
                <a:cs typeface="Times New Roman" panose="02020603050405020304" pitchFamily="18" charset="0"/>
              </a:rPr>
              <a:t>tách</a:t>
            </a:r>
            <a:r>
              <a:rPr lang="en-US" sz="2400" b="1" i="0" dirty="0">
                <a:solidFill>
                  <a:srgbClr val="1B1B1B"/>
                </a:solidFill>
                <a:effectLst/>
                <a:latin typeface="Times New Roman" panose="02020603050405020304" pitchFamily="18" charset="0"/>
                <a:cs typeface="Times New Roman" panose="02020603050405020304" pitchFamily="18" charset="0"/>
              </a:rPr>
              <a:t> </a:t>
            </a:r>
            <a:r>
              <a:rPr lang="en-US" sz="2400" b="1" i="0" dirty="0" err="1">
                <a:solidFill>
                  <a:srgbClr val="1B1B1B"/>
                </a:solidFill>
                <a:effectLst/>
                <a:latin typeface="Times New Roman" panose="02020603050405020304" pitchFamily="18" charset="0"/>
                <a:cs typeface="Times New Roman" panose="02020603050405020304" pitchFamily="18" charset="0"/>
              </a:rPr>
              <a:t>giao</a:t>
            </a:r>
            <a:r>
              <a:rPr lang="en-US" sz="2400" b="1" i="0" dirty="0">
                <a:solidFill>
                  <a:srgbClr val="1B1B1B"/>
                </a:solidFill>
                <a:effectLst/>
                <a:latin typeface="Times New Roman" panose="02020603050405020304" pitchFamily="18" charset="0"/>
                <a:cs typeface="Times New Roman" panose="02020603050405020304" pitchFamily="18" charset="0"/>
              </a:rPr>
              <a:t> </a:t>
            </a:r>
            <a:r>
              <a:rPr lang="en-US" sz="2400" b="1" i="0" dirty="0" err="1">
                <a:solidFill>
                  <a:srgbClr val="1B1B1B"/>
                </a:solidFill>
                <a:effectLst/>
                <a:latin typeface="Times New Roman" panose="02020603050405020304" pitchFamily="18" charset="0"/>
                <a:cs typeface="Times New Roman" panose="02020603050405020304" pitchFamily="18" charset="0"/>
              </a:rPr>
              <a:t>diện</a:t>
            </a:r>
            <a:r>
              <a:rPr lang="en-US" sz="2400" b="1" i="0" dirty="0">
                <a:solidFill>
                  <a:srgbClr val="1B1B1B"/>
                </a:solidFill>
                <a:effectLst/>
                <a:latin typeface="Times New Roman" panose="02020603050405020304" pitchFamily="18" charset="0"/>
                <a:cs typeface="Times New Roman" panose="02020603050405020304" pitchFamily="18" charset="0"/>
              </a:rPr>
              <a:t> (Interface Segregation Principle)</a:t>
            </a: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904794" y="1904726"/>
            <a:ext cx="10926231" cy="400110"/>
          </a:xfrm>
          <a:prstGeom prst="rect">
            <a:avLst/>
          </a:prstGeom>
          <a:noFill/>
        </p:spPr>
        <p:txBody>
          <a:bodyPr wrap="square" rtlCol="0">
            <a:spAutoFit/>
          </a:bodyPr>
          <a:lstStyle/>
          <a:p>
            <a:pPr algn="l"/>
            <a:r>
              <a:rPr lang="vi-VN" sz="2000" b="0" i="0" dirty="0">
                <a:solidFill>
                  <a:schemeClr val="tx1"/>
                </a:solidFill>
                <a:effectLst/>
                <a:latin typeface="Times New Roman" panose="02020603050405020304" pitchFamily="18" charset="0"/>
                <a:cs typeface="Times New Roman" panose="02020603050405020304" pitchFamily="18" charset="0"/>
              </a:rPr>
              <a:t>Nội dung: Nếu Interface quá lớn thì nên tách thành các interface nhỏ hơn, với nhiều mục đích cụ thể.</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33D3796C-A354-9199-F63A-79490C1A3D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502" y="2292350"/>
            <a:ext cx="6239220" cy="42005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BDF06A2-CF13-0941-A848-0F2B6125BC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5783" y="2544626"/>
            <a:ext cx="7211018" cy="416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1823</Words>
  <Application>Microsoft Office PowerPoint</Application>
  <PresentationFormat>Widescreen</PresentationFormat>
  <Paragraphs>172</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Roboto</vt:lpstr>
      <vt:lpstr>Times New Roman</vt:lpstr>
      <vt:lpstr>Arial</vt:lpstr>
      <vt:lpstr>Wingdings</vt:lpstr>
      <vt:lpstr>Open Sans</vt:lpstr>
      <vt:lpstr>Oi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Nguyen Trong Quan (FTEL FTI HN)</cp:lastModifiedBy>
  <cp:revision>383</cp:revision>
  <dcterms:created xsi:type="dcterms:W3CDTF">2020-08-07T13:14:06Z</dcterms:created>
  <dcterms:modified xsi:type="dcterms:W3CDTF">2022-09-08T09:45:20Z</dcterms:modified>
</cp:coreProperties>
</file>