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63" r:id="rId3"/>
    <p:sldId id="279" r:id="rId4"/>
    <p:sldId id="259" r:id="rId5"/>
    <p:sldId id="293" r:id="rId6"/>
    <p:sldId id="266" r:id="rId7"/>
    <p:sldId id="292" r:id="rId8"/>
    <p:sldId id="287" r:id="rId9"/>
    <p:sldId id="286" r:id="rId10"/>
    <p:sldId id="288" r:id="rId11"/>
    <p:sldId id="289" r:id="rId12"/>
    <p:sldId id="290" r:id="rId13"/>
    <p:sldId id="282" r:id="rId14"/>
    <p:sldId id="291" r:id="rId15"/>
    <p:sldId id="283" r:id="rId16"/>
    <p:sldId id="284" r:id="rId17"/>
    <p:sldId id="294" r:id="rId18"/>
    <p:sldId id="295" r:id="rId19"/>
    <p:sldId id="296" r:id="rId20"/>
    <p:sldId id="297" r:id="rId21"/>
    <p:sldId id="298" r:id="rId22"/>
    <p:sldId id="299" r:id="rId23"/>
    <p:sldId id="300" r:id="rId24"/>
    <p:sldId id="302" r:id="rId25"/>
    <p:sldId id="301" r:id="rId26"/>
  </p:sldIdLst>
  <p:sldSz cx="12192000" cy="6858000"/>
  <p:notesSz cx="6858000" cy="9144000"/>
  <p:embeddedFontLst>
    <p:embeddedFont>
      <p:font typeface="Roboto" panose="020B060402020202020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Open Sans" panose="020B0604020202020204" charset="0"/>
      <p:regular r:id="rId36"/>
      <p:bold r:id="rId37"/>
    </p:embeddedFont>
    <p:embeddedFont>
      <p:font typeface="Oi"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06" autoAdjust="0"/>
  </p:normalViewPr>
  <p:slideViewPr>
    <p:cSldViewPr snapToGrid="0">
      <p:cViewPr>
        <p:scale>
          <a:sx n="75" d="100"/>
          <a:sy n="75" d="100"/>
        </p:scale>
        <p:origin x="10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9066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475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128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7398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322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6817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250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5999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1950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74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801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0861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637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577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5621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85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950052" y="2362796"/>
            <a:ext cx="4893536" cy="1354217"/>
          </a:xfrm>
          <a:prstGeom prst="rect">
            <a:avLst/>
          </a:prstGeom>
          <a:noFill/>
          <a:ln>
            <a:noFill/>
          </a:ln>
        </p:spPr>
        <p:txBody>
          <a:bodyPr spcFirstLastPara="1" wrap="square" lIns="0" tIns="0" rIns="0" bIns="0" anchor="t" anchorCtr="0">
            <a:spAutoFit/>
          </a:bodyPr>
          <a:lstStyle/>
          <a:p>
            <a:r>
              <a:rPr lang="vi-VN" sz="4400" b="1" dirty="0">
                <a:solidFill>
                  <a:srgbClr val="0070C0"/>
                </a:solidFill>
                <a:latin typeface="+mj-lt"/>
              </a:rPr>
              <a:t>Tổng quan về </a:t>
            </a:r>
            <a:endParaRPr lang="en-US" sz="4400" b="1" dirty="0">
              <a:solidFill>
                <a:srgbClr val="0070C0"/>
              </a:solidFill>
              <a:latin typeface="+mj-lt"/>
            </a:endParaRPr>
          </a:p>
          <a:p>
            <a:r>
              <a:rPr lang="vi-VN" sz="4400" b="1" dirty="0">
                <a:solidFill>
                  <a:srgbClr val="0070C0"/>
                </a:solidFill>
                <a:latin typeface="+mj-lt"/>
              </a:rPr>
              <a:t>SQL </a:t>
            </a:r>
            <a:r>
              <a:rPr lang="en-US" sz="4400" b="1" dirty="0">
                <a:solidFill>
                  <a:srgbClr val="0070C0"/>
                </a:solidFill>
                <a:latin typeface="+mj-lt"/>
              </a:rPr>
              <a:t>S</a:t>
            </a:r>
            <a:r>
              <a:rPr lang="vi-VN" sz="4400" b="1" dirty="0">
                <a:solidFill>
                  <a:srgbClr val="0070C0"/>
                </a:solidFill>
                <a:latin typeface="+mj-lt"/>
              </a:rPr>
              <a:t>erver</a:t>
            </a:r>
            <a:endParaRPr lang="vi-VN" sz="4400" b="1" i="0" dirty="0">
              <a:solidFill>
                <a:srgbClr val="0070C0"/>
              </a:solidFill>
              <a:effectLst/>
              <a:latin typeface="+mj-lt"/>
            </a:endParaRP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91990B62-13F8-1D92-956B-6AFB02DB93E8}"/>
              </a:ext>
            </a:extLst>
          </p:cNvPr>
          <p:cNvSpPr txBox="1"/>
          <p:nvPr/>
        </p:nvSpPr>
        <p:spPr>
          <a:xfrm>
            <a:off x="432422" y="1922368"/>
            <a:ext cx="6397905" cy="923330"/>
          </a:xfrm>
          <a:prstGeom prst="rect">
            <a:avLst/>
          </a:prstGeom>
          <a:noFill/>
        </p:spPr>
        <p:txBody>
          <a:bodyPr wrap="none" rtlCol="0">
            <a:spAutoFit/>
          </a:bodyPr>
          <a:lstStyle/>
          <a:p>
            <a:r>
              <a:rPr lang="en-US" sz="1800" b="1" dirty="0"/>
              <a:t>Server software</a:t>
            </a:r>
          </a:p>
          <a:p>
            <a:r>
              <a:rPr lang="en-US" sz="1800" dirty="0"/>
              <a:t> Database management system (DBMS) </a:t>
            </a:r>
          </a:p>
          <a:p>
            <a:r>
              <a:rPr lang="en-US" sz="1800" dirty="0"/>
              <a:t> DBMS </a:t>
            </a:r>
            <a:r>
              <a:rPr lang="en-US" sz="1800" dirty="0" err="1"/>
              <a:t>thực</a:t>
            </a:r>
            <a:r>
              <a:rPr lang="en-US" sz="1800" dirty="0"/>
              <a:t> </a:t>
            </a:r>
            <a:r>
              <a:rPr lang="en-US" sz="1800" dirty="0" err="1"/>
              <a:t>hiện</a:t>
            </a:r>
            <a:r>
              <a:rPr lang="en-US" sz="1800" dirty="0"/>
              <a:t> </a:t>
            </a:r>
            <a:r>
              <a:rPr lang="en-US" sz="1800" dirty="0" err="1"/>
              <a:t>các</a:t>
            </a:r>
            <a:r>
              <a:rPr lang="en-US" sz="1800" dirty="0"/>
              <a:t> </a:t>
            </a:r>
            <a:r>
              <a:rPr lang="en-US" sz="1800" dirty="0" err="1"/>
              <a:t>xử</a:t>
            </a:r>
            <a:r>
              <a:rPr lang="en-US" sz="1800" dirty="0"/>
              <a:t> </a:t>
            </a:r>
            <a:r>
              <a:rPr lang="en-US" sz="1800" dirty="0" err="1"/>
              <a:t>lý</a:t>
            </a:r>
            <a:r>
              <a:rPr lang="en-US" sz="1800" dirty="0"/>
              <a:t> </a:t>
            </a:r>
            <a:r>
              <a:rPr lang="en-US" sz="1800" dirty="0" err="1"/>
              <a:t>phía</a:t>
            </a:r>
            <a:r>
              <a:rPr lang="en-US" sz="1800" dirty="0"/>
              <a:t> </a:t>
            </a:r>
            <a:r>
              <a:rPr lang="en-US" sz="1800" dirty="0" err="1"/>
              <a:t>sau</a:t>
            </a:r>
            <a:r>
              <a:rPr lang="en-US" sz="1800" dirty="0"/>
              <a:t> (back-end processing)</a:t>
            </a:r>
            <a:endParaRPr lang="en-US" sz="1800" b="1" dirty="0">
              <a:solidFill>
                <a:srgbClr val="FF0000"/>
              </a:solidFill>
              <a:latin typeface="+mj-lt"/>
            </a:endParaRPr>
          </a:p>
        </p:txBody>
      </p:sp>
      <p:sp>
        <p:nvSpPr>
          <p:cNvPr id="7" name="TextBox 6"/>
          <p:cNvSpPr txBox="1"/>
          <p:nvPr/>
        </p:nvSpPr>
        <p:spPr>
          <a:xfrm>
            <a:off x="6830327" y="1858963"/>
            <a:ext cx="6319070" cy="1477328"/>
          </a:xfrm>
          <a:prstGeom prst="rect">
            <a:avLst/>
          </a:prstGeom>
          <a:noFill/>
        </p:spPr>
        <p:txBody>
          <a:bodyPr wrap="square" rtlCol="0">
            <a:spAutoFit/>
          </a:bodyPr>
          <a:lstStyle/>
          <a:p>
            <a:r>
              <a:rPr lang="en-US" sz="1800" b="1" dirty="0"/>
              <a:t>Client software </a:t>
            </a:r>
          </a:p>
          <a:p>
            <a:r>
              <a:rPr lang="en-US" sz="1800" dirty="0"/>
              <a:t> Application software</a:t>
            </a:r>
          </a:p>
          <a:p>
            <a:r>
              <a:rPr lang="en-US" sz="1800" dirty="0"/>
              <a:t>  Data access API (application programming interface)</a:t>
            </a:r>
          </a:p>
          <a:p>
            <a:r>
              <a:rPr lang="en-US" sz="1800" dirty="0"/>
              <a:t>  Client software </a:t>
            </a:r>
            <a:r>
              <a:rPr lang="en-US" sz="1800" dirty="0" err="1"/>
              <a:t>thực</a:t>
            </a:r>
            <a:r>
              <a:rPr lang="en-US" sz="1800" dirty="0"/>
              <a:t> </a:t>
            </a:r>
            <a:r>
              <a:rPr lang="en-US" sz="1800" dirty="0" err="1"/>
              <a:t>hiện</a:t>
            </a:r>
            <a:r>
              <a:rPr lang="en-US" sz="1800" dirty="0"/>
              <a:t> </a:t>
            </a:r>
            <a:r>
              <a:rPr lang="en-US" sz="1800" dirty="0" err="1"/>
              <a:t>các</a:t>
            </a:r>
            <a:r>
              <a:rPr lang="en-US" sz="1800" dirty="0"/>
              <a:t> </a:t>
            </a:r>
            <a:r>
              <a:rPr lang="en-US" sz="1800" dirty="0" err="1"/>
              <a:t>tiền</a:t>
            </a:r>
            <a:r>
              <a:rPr lang="en-US" sz="1800" dirty="0"/>
              <a:t> </a:t>
            </a:r>
            <a:r>
              <a:rPr lang="en-US" sz="1800" dirty="0" err="1"/>
              <a:t>xử</a:t>
            </a:r>
            <a:r>
              <a:rPr lang="en-US" sz="1800" dirty="0"/>
              <a:t> </a:t>
            </a:r>
            <a:r>
              <a:rPr lang="en-US" sz="1800" dirty="0" err="1"/>
              <a:t>lý</a:t>
            </a:r>
            <a:r>
              <a:rPr lang="en-US" sz="1800" dirty="0"/>
              <a:t> (front-end processing)</a:t>
            </a:r>
          </a:p>
        </p:txBody>
      </p:sp>
      <p:sp>
        <p:nvSpPr>
          <p:cNvPr id="8" name="TextBox 7"/>
          <p:cNvSpPr txBox="1"/>
          <p:nvPr/>
        </p:nvSpPr>
        <p:spPr>
          <a:xfrm>
            <a:off x="856576" y="3506917"/>
            <a:ext cx="11947501" cy="1200329"/>
          </a:xfrm>
          <a:prstGeom prst="rect">
            <a:avLst/>
          </a:prstGeom>
          <a:noFill/>
        </p:spPr>
        <p:txBody>
          <a:bodyPr wrap="none" rtlCol="0">
            <a:spAutoFit/>
          </a:bodyPr>
          <a:lstStyle/>
          <a:p>
            <a:r>
              <a:rPr lang="en-US" sz="1800" b="1" dirty="0"/>
              <a:t>The SQL interface (</a:t>
            </a:r>
            <a:r>
              <a:rPr lang="en-US" sz="1800" b="1" dirty="0" err="1"/>
              <a:t>Giao</a:t>
            </a:r>
            <a:r>
              <a:rPr lang="en-US" sz="1800" b="1" dirty="0"/>
              <a:t> </a:t>
            </a:r>
            <a:r>
              <a:rPr lang="en-US" sz="1800" b="1" dirty="0" err="1"/>
              <a:t>diện</a:t>
            </a:r>
            <a:r>
              <a:rPr lang="en-US" sz="1800" b="1" dirty="0"/>
              <a:t> SQL) </a:t>
            </a:r>
          </a:p>
          <a:p>
            <a:r>
              <a:rPr lang="vi-VN" sz="1800" dirty="0"/>
              <a:t> Chương trình ứng dụng (CTUD) kết nối với HQT CSDL bằng cách gửi đến truy vấn SQL thông qua API. </a:t>
            </a:r>
            <a:endParaRPr lang="en-US" sz="1800" dirty="0"/>
          </a:p>
          <a:p>
            <a:r>
              <a:rPr lang="vi-VN" sz="1800" dirty="0"/>
              <a:t> Khi nhận được truy vấn từ CTUD, HQT CSDL cung cấp dịch vụ xử lý truy vấn và trả kết quả về phía máy khách. </a:t>
            </a:r>
            <a:endParaRPr lang="en-US" sz="1800" dirty="0"/>
          </a:p>
          <a:p>
            <a:r>
              <a:rPr lang="vi-VN" sz="1800" dirty="0"/>
              <a:t> SQL là viết tắt của Structured Query Language, ngôn ngữ chuẩn cho các CSDL quan hệ.</a:t>
            </a:r>
            <a:endParaRPr lang="en-US" sz="1800" dirty="0"/>
          </a:p>
        </p:txBody>
      </p:sp>
    </p:spTree>
    <p:extLst>
      <p:ext uri="{BB962C8B-B14F-4D97-AF65-F5344CB8AC3E}">
        <p14:creationId xmlns:p14="http://schemas.microsoft.com/office/powerpoint/2010/main" val="38964549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91990B62-13F8-1D92-956B-6AFB02DB93E8}"/>
              </a:ext>
            </a:extLst>
          </p:cNvPr>
          <p:cNvSpPr txBox="1"/>
          <p:nvPr/>
        </p:nvSpPr>
        <p:spPr>
          <a:xfrm>
            <a:off x="6373679" y="963285"/>
            <a:ext cx="4463081" cy="461665"/>
          </a:xfrm>
          <a:prstGeom prst="rect">
            <a:avLst/>
          </a:prstGeom>
          <a:noFill/>
        </p:spPr>
        <p:txBody>
          <a:bodyPr wrap="none" rtlCol="0">
            <a:spAutoFit/>
          </a:bodyPr>
          <a:lstStyle/>
          <a:p>
            <a:r>
              <a:rPr lang="en-US" sz="2400" dirty="0" err="1"/>
              <a:t>Các</a:t>
            </a:r>
            <a:r>
              <a:rPr lang="en-US" sz="2400" dirty="0"/>
              <a:t> </a:t>
            </a:r>
            <a:r>
              <a:rPr lang="en-US" sz="2400" dirty="0" err="1"/>
              <a:t>kiến</a:t>
            </a:r>
            <a:r>
              <a:rPr lang="en-US" sz="2400" dirty="0"/>
              <a:t> </a:t>
            </a:r>
            <a:r>
              <a:rPr lang="en-US" sz="2400" dirty="0" err="1"/>
              <a:t>trúc</a:t>
            </a:r>
            <a:r>
              <a:rPr lang="en-US" sz="2400" dirty="0"/>
              <a:t> client/server </a:t>
            </a:r>
            <a:r>
              <a:rPr lang="en-US" sz="2400" dirty="0" err="1"/>
              <a:t>khác</a:t>
            </a:r>
            <a:endParaRPr lang="en-US" sz="2400" b="1" dirty="0">
              <a:solidFill>
                <a:srgbClr val="FF0000"/>
              </a:solidFill>
              <a:latin typeface="+mj-lt"/>
            </a:endParaRPr>
          </a:p>
        </p:txBody>
      </p:sp>
      <p:sp>
        <p:nvSpPr>
          <p:cNvPr id="12" name="TextBox 11">
            <a:extLst>
              <a:ext uri="{FF2B5EF4-FFF2-40B4-BE49-F238E27FC236}">
                <a16:creationId xmlns:a16="http://schemas.microsoft.com/office/drawing/2014/main" id="{C080BF1C-1369-E477-699E-5EABAE0FED8C}"/>
              </a:ext>
            </a:extLst>
          </p:cNvPr>
          <p:cNvSpPr txBox="1"/>
          <p:nvPr/>
        </p:nvSpPr>
        <p:spPr>
          <a:xfrm>
            <a:off x="428625" y="1957056"/>
            <a:ext cx="11596272" cy="707886"/>
          </a:xfrm>
          <a:prstGeom prst="rect">
            <a:avLst/>
          </a:prstGeom>
          <a:noFill/>
        </p:spPr>
        <p:txBody>
          <a:bodyPr wrap="square" rtlCol="0">
            <a:spAutoFit/>
          </a:bodyPr>
          <a:lstStyle/>
          <a:p>
            <a:r>
              <a:rPr lang="vi-VN" sz="2000" b="1" dirty="0"/>
              <a:t>Windows-based system </a:t>
            </a:r>
            <a:r>
              <a:rPr lang="vi-VN" sz="2000" dirty="0"/>
              <a:t>sử dụng ứng dụng server  ứng dụng servers lưu chữ các thành phần nghiệp vụ.</a:t>
            </a:r>
            <a:endParaRPr lang="en-US" sz="2000" dirty="0">
              <a:latin typeface="+mj-lt"/>
            </a:endParaRPr>
          </a:p>
        </p:txBody>
      </p:sp>
      <p:pic>
        <p:nvPicPr>
          <p:cNvPr id="6" name="Picture 5"/>
          <p:cNvPicPr>
            <a:picLocks noChangeAspect="1"/>
          </p:cNvPicPr>
          <p:nvPr/>
        </p:nvPicPr>
        <p:blipFill>
          <a:blip r:embed="rId4"/>
          <a:stretch>
            <a:fillRect/>
          </a:stretch>
        </p:blipFill>
        <p:spPr>
          <a:xfrm>
            <a:off x="2238233" y="2664942"/>
            <a:ext cx="7639050" cy="2819400"/>
          </a:xfrm>
          <a:prstGeom prst="rect">
            <a:avLst/>
          </a:prstGeom>
        </p:spPr>
      </p:pic>
    </p:spTree>
    <p:extLst>
      <p:ext uri="{BB962C8B-B14F-4D97-AF65-F5344CB8AC3E}">
        <p14:creationId xmlns:p14="http://schemas.microsoft.com/office/powerpoint/2010/main" val="9151570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92333"/>
            <a:ext cx="1286529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6895988" y="931535"/>
            <a:ext cx="3744936" cy="400110"/>
          </a:xfrm>
          <a:prstGeom prst="rect">
            <a:avLst/>
          </a:prstGeom>
          <a:noFill/>
        </p:spPr>
        <p:txBody>
          <a:bodyPr wrap="none" rtlCol="0">
            <a:spAutoFit/>
          </a:bodyPr>
          <a:lstStyle/>
          <a:p>
            <a:r>
              <a:rPr lang="en-US" sz="2000" dirty="0" err="1"/>
              <a:t>Các</a:t>
            </a:r>
            <a:r>
              <a:rPr lang="en-US" sz="2000" dirty="0"/>
              <a:t> </a:t>
            </a:r>
            <a:r>
              <a:rPr lang="en-US" sz="2000" dirty="0" err="1"/>
              <a:t>kiến</a:t>
            </a:r>
            <a:r>
              <a:rPr lang="en-US" sz="2000" dirty="0"/>
              <a:t> </a:t>
            </a:r>
            <a:r>
              <a:rPr lang="en-US" sz="2000" dirty="0" err="1"/>
              <a:t>trúc</a:t>
            </a:r>
            <a:r>
              <a:rPr lang="en-US" sz="2000" dirty="0"/>
              <a:t> client/server </a:t>
            </a:r>
            <a:r>
              <a:rPr lang="en-US" sz="2000" dirty="0" err="1"/>
              <a:t>khác</a:t>
            </a:r>
            <a:endParaRPr lang="en-US" sz="2000" b="1" dirty="0">
              <a:solidFill>
                <a:srgbClr val="FF0000"/>
              </a:solidFill>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91990B62-13F8-1D92-956B-6AFB02DB93E8}"/>
              </a:ext>
            </a:extLst>
          </p:cNvPr>
          <p:cNvSpPr txBox="1"/>
          <p:nvPr/>
        </p:nvSpPr>
        <p:spPr>
          <a:xfrm>
            <a:off x="304800" y="1637250"/>
            <a:ext cx="11931906" cy="400110"/>
          </a:xfrm>
          <a:prstGeom prst="rect">
            <a:avLst/>
          </a:prstGeom>
          <a:noFill/>
        </p:spPr>
        <p:txBody>
          <a:bodyPr wrap="square" rtlCol="0">
            <a:spAutoFit/>
          </a:bodyPr>
          <a:lstStyle/>
          <a:p>
            <a:r>
              <a:rPr lang="vi-VN" sz="2000" dirty="0"/>
              <a:t>Web-based system  Web servers lưu trữ các ứng dụng web và dịch vụ web. </a:t>
            </a:r>
            <a:endParaRPr lang="en-US" sz="2000" b="1" dirty="0">
              <a:solidFill>
                <a:srgbClr val="FF0000"/>
              </a:solidFill>
              <a:latin typeface="+mj-lt"/>
            </a:endParaRPr>
          </a:p>
        </p:txBody>
      </p:sp>
      <p:pic>
        <p:nvPicPr>
          <p:cNvPr id="7" name="Picture 6"/>
          <p:cNvPicPr>
            <a:picLocks noChangeAspect="1"/>
          </p:cNvPicPr>
          <p:nvPr/>
        </p:nvPicPr>
        <p:blipFill>
          <a:blip r:embed="rId4"/>
          <a:stretch>
            <a:fillRect/>
          </a:stretch>
        </p:blipFill>
        <p:spPr>
          <a:xfrm>
            <a:off x="838200" y="2033587"/>
            <a:ext cx="9382125" cy="2790825"/>
          </a:xfrm>
          <a:prstGeom prst="rect">
            <a:avLst/>
          </a:prstGeom>
        </p:spPr>
      </p:pic>
    </p:spTree>
    <p:extLst>
      <p:ext uri="{BB962C8B-B14F-4D97-AF65-F5344CB8AC3E}">
        <p14:creationId xmlns:p14="http://schemas.microsoft.com/office/powerpoint/2010/main" val="1057659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4876800" y="1036022"/>
            <a:ext cx="6400800" cy="584775"/>
          </a:xfrm>
          <a:prstGeom prst="rect">
            <a:avLst/>
          </a:prstGeom>
          <a:noFill/>
        </p:spPr>
        <p:txBody>
          <a:bodyPr wrap="square" rtlCol="0">
            <a:spAutoFit/>
          </a:bodyPr>
          <a:lstStyle/>
          <a:p>
            <a:r>
              <a:rPr lang="en-US" sz="3200" dirty="0" err="1"/>
              <a:t>Các</a:t>
            </a:r>
            <a:r>
              <a:rPr lang="en-US" sz="3200" dirty="0"/>
              <a:t> </a:t>
            </a:r>
            <a:r>
              <a:rPr lang="en-US" sz="3200" dirty="0" err="1"/>
              <a:t>kiến</a:t>
            </a:r>
            <a:r>
              <a:rPr lang="en-US" sz="3200" dirty="0"/>
              <a:t> </a:t>
            </a:r>
            <a:r>
              <a:rPr lang="en-US" sz="3200" dirty="0" err="1"/>
              <a:t>trúc</a:t>
            </a:r>
            <a:r>
              <a:rPr lang="en-US" sz="3200" dirty="0"/>
              <a:t> client/server </a:t>
            </a:r>
            <a:r>
              <a:rPr lang="en-US" sz="3200" dirty="0" err="1"/>
              <a:t>khác</a:t>
            </a:r>
            <a:endParaRPr lang="en-US" sz="3200" b="1" dirty="0">
              <a:solidFill>
                <a:srgbClr val="FF0000"/>
              </a:solidFill>
            </a:endParaRPr>
          </a:p>
        </p:txBody>
      </p:sp>
      <p:sp>
        <p:nvSpPr>
          <p:cNvPr id="3" name="TextBox 2">
            <a:extLst>
              <a:ext uri="{FF2B5EF4-FFF2-40B4-BE49-F238E27FC236}">
                <a16:creationId xmlns:a16="http://schemas.microsoft.com/office/drawing/2014/main" id="{46D0652E-304E-351D-40F4-FFCD69B07E48}"/>
              </a:ext>
            </a:extLst>
          </p:cNvPr>
          <p:cNvSpPr txBox="1"/>
          <p:nvPr/>
        </p:nvSpPr>
        <p:spPr>
          <a:xfrm>
            <a:off x="641444" y="1634307"/>
            <a:ext cx="11286699" cy="2369880"/>
          </a:xfrm>
          <a:prstGeom prst="rect">
            <a:avLst/>
          </a:prstGeom>
          <a:noFill/>
        </p:spPr>
        <p:txBody>
          <a:bodyPr wrap="square" rtlCol="0">
            <a:spAutoFit/>
          </a:bodyPr>
          <a:lstStyle/>
          <a:p>
            <a:pPr>
              <a:buFont typeface="Arial" panose="020B0604020202020204" pitchFamily="34" charset="0"/>
              <a:buChar char="•"/>
            </a:pPr>
            <a:r>
              <a:rPr lang="vi-VN" sz="2800" b="1" dirty="0"/>
              <a:t>Phương thức làm việc của Web-based system</a:t>
            </a:r>
            <a:endParaRPr lang="en-US" sz="2800" b="1" dirty="0"/>
          </a:p>
          <a:p>
            <a:pPr>
              <a:buFont typeface="Arial" panose="020B0604020202020204" pitchFamily="34" charset="0"/>
              <a:buChar char="•"/>
            </a:pPr>
            <a:r>
              <a:rPr lang="en-US" sz="2400" dirty="0"/>
              <a:t> </a:t>
            </a:r>
            <a:r>
              <a:rPr lang="en-US" sz="2400" dirty="0" err="1"/>
              <a:t>Trình</a:t>
            </a:r>
            <a:r>
              <a:rPr lang="en-US" sz="2400" dirty="0"/>
              <a:t> </a:t>
            </a:r>
            <a:r>
              <a:rPr lang="en-US" sz="2400" dirty="0" err="1"/>
              <a:t>duyệt</a:t>
            </a:r>
            <a:r>
              <a:rPr lang="en-US" sz="2400" dirty="0"/>
              <a:t> web </a:t>
            </a:r>
            <a:r>
              <a:rPr lang="en-US" sz="2400" dirty="0" err="1"/>
              <a:t>trên</a:t>
            </a:r>
            <a:r>
              <a:rPr lang="en-US" sz="2400" dirty="0"/>
              <a:t> client </a:t>
            </a:r>
            <a:r>
              <a:rPr lang="en-US" sz="2400" dirty="0" err="1"/>
              <a:t>gửi</a:t>
            </a:r>
            <a:r>
              <a:rPr lang="en-US" sz="2400" dirty="0"/>
              <a:t> </a:t>
            </a:r>
            <a:r>
              <a:rPr lang="en-US" sz="2400" dirty="0" err="1"/>
              <a:t>yêu</a:t>
            </a:r>
            <a:r>
              <a:rPr lang="en-US" sz="2400" dirty="0"/>
              <a:t> </a:t>
            </a:r>
            <a:r>
              <a:rPr lang="en-US" sz="2400" dirty="0" err="1"/>
              <a:t>cầu</a:t>
            </a:r>
            <a:r>
              <a:rPr lang="en-US" sz="2400" dirty="0"/>
              <a:t> </a:t>
            </a:r>
            <a:r>
              <a:rPr lang="en-US" sz="2400" dirty="0" err="1"/>
              <a:t>đến</a:t>
            </a:r>
            <a:r>
              <a:rPr lang="en-US" sz="2400" dirty="0"/>
              <a:t> web server. </a:t>
            </a:r>
          </a:p>
          <a:p>
            <a:pPr>
              <a:buFont typeface="Arial" panose="020B0604020202020204" pitchFamily="34" charset="0"/>
              <a:buChar char="•"/>
            </a:pPr>
            <a:r>
              <a:rPr lang="en-US" sz="2400" dirty="0"/>
              <a:t> Web server </a:t>
            </a:r>
            <a:r>
              <a:rPr lang="en-US" sz="2400" dirty="0" err="1"/>
              <a:t>xử</a:t>
            </a:r>
            <a:r>
              <a:rPr lang="en-US" sz="2400" dirty="0"/>
              <a:t> </a:t>
            </a:r>
            <a:r>
              <a:rPr lang="en-US" sz="2400" dirty="0" err="1"/>
              <a:t>lý</a:t>
            </a:r>
            <a:r>
              <a:rPr lang="en-US" sz="2400" dirty="0"/>
              <a:t> </a:t>
            </a:r>
            <a:r>
              <a:rPr lang="en-US" sz="2400" dirty="0" err="1"/>
              <a:t>yêu</a:t>
            </a:r>
            <a:r>
              <a:rPr lang="en-US" sz="2400" dirty="0"/>
              <a:t> </a:t>
            </a:r>
            <a:r>
              <a:rPr lang="en-US" sz="2400" dirty="0" err="1"/>
              <a:t>cầu</a:t>
            </a:r>
            <a:r>
              <a:rPr lang="en-US" sz="2400" dirty="0"/>
              <a:t>. </a:t>
            </a:r>
          </a:p>
          <a:p>
            <a:pPr>
              <a:buFont typeface="Arial" panose="020B0604020202020204" pitchFamily="34" charset="0"/>
              <a:buChar char="•"/>
            </a:pPr>
            <a:r>
              <a:rPr lang="en-US" sz="2400" dirty="0"/>
              <a:t> Web server </a:t>
            </a:r>
            <a:r>
              <a:rPr lang="en-US" sz="2400" dirty="0" err="1"/>
              <a:t>chuyển</a:t>
            </a:r>
            <a:r>
              <a:rPr lang="en-US" sz="2400" dirty="0"/>
              <a:t> </a:t>
            </a:r>
            <a:r>
              <a:rPr lang="en-US" sz="2400" dirty="0" err="1"/>
              <a:t>yêu</a:t>
            </a:r>
            <a:r>
              <a:rPr lang="en-US" sz="2400" dirty="0"/>
              <a:t> </a:t>
            </a:r>
            <a:r>
              <a:rPr lang="en-US" sz="2400" dirty="0" err="1"/>
              <a:t>cầu</a:t>
            </a:r>
            <a:r>
              <a:rPr lang="en-US" sz="2400" dirty="0"/>
              <a:t> </a:t>
            </a:r>
            <a:r>
              <a:rPr lang="en-US" sz="2400" dirty="0" err="1"/>
              <a:t>dữ</a:t>
            </a:r>
            <a:r>
              <a:rPr lang="en-US" sz="2400" dirty="0"/>
              <a:t> </a:t>
            </a:r>
            <a:r>
              <a:rPr lang="en-US" sz="2400" dirty="0" err="1"/>
              <a:t>liệu</a:t>
            </a:r>
            <a:r>
              <a:rPr lang="en-US" sz="2400" dirty="0"/>
              <a:t> </a:t>
            </a:r>
            <a:r>
              <a:rPr lang="en-US" sz="2400" dirty="0" err="1"/>
              <a:t>đến</a:t>
            </a:r>
            <a:r>
              <a:rPr lang="en-US" sz="2400" dirty="0"/>
              <a:t> DB server. </a:t>
            </a:r>
          </a:p>
          <a:p>
            <a:pPr>
              <a:buFont typeface="Arial" panose="020B0604020202020204" pitchFamily="34" charset="0"/>
              <a:buChar char="•"/>
            </a:pPr>
            <a:r>
              <a:rPr lang="en-US" sz="2400" dirty="0"/>
              <a:t> DB server </a:t>
            </a:r>
            <a:r>
              <a:rPr lang="en-US" sz="2400" dirty="0" err="1"/>
              <a:t>trả</a:t>
            </a:r>
            <a:r>
              <a:rPr lang="en-US" sz="2400" dirty="0"/>
              <a:t> </a:t>
            </a:r>
            <a:r>
              <a:rPr lang="en-US" sz="2400" dirty="0" err="1"/>
              <a:t>kết</a:t>
            </a:r>
            <a:r>
              <a:rPr lang="en-US" sz="2400" dirty="0"/>
              <a:t> </a:t>
            </a:r>
            <a:r>
              <a:rPr lang="en-US" sz="2400" dirty="0" err="1"/>
              <a:t>quả</a:t>
            </a:r>
            <a:r>
              <a:rPr lang="en-US" sz="2400" dirty="0"/>
              <a:t> </a:t>
            </a:r>
            <a:r>
              <a:rPr lang="en-US" sz="2400" dirty="0" err="1"/>
              <a:t>cho</a:t>
            </a:r>
            <a:r>
              <a:rPr lang="en-US" sz="2400" dirty="0"/>
              <a:t> web server. </a:t>
            </a:r>
          </a:p>
          <a:p>
            <a:pPr>
              <a:buFont typeface="Arial" panose="020B0604020202020204" pitchFamily="34" charset="0"/>
              <a:buChar char="•"/>
            </a:pPr>
            <a:r>
              <a:rPr lang="en-US" sz="2400" dirty="0"/>
              <a:t> Web server </a:t>
            </a:r>
            <a:r>
              <a:rPr lang="en-US" sz="2400" dirty="0" err="1"/>
              <a:t>gửi</a:t>
            </a:r>
            <a:r>
              <a:rPr lang="en-US" sz="2400" dirty="0"/>
              <a:t> </a:t>
            </a:r>
            <a:r>
              <a:rPr lang="en-US" sz="2400" dirty="0" err="1"/>
              <a:t>kết</a:t>
            </a:r>
            <a:r>
              <a:rPr lang="en-US" sz="2400" dirty="0"/>
              <a:t> </a:t>
            </a:r>
            <a:r>
              <a:rPr lang="en-US" sz="2400" dirty="0" err="1"/>
              <a:t>quả</a:t>
            </a:r>
            <a:r>
              <a:rPr lang="en-US" sz="2400" dirty="0"/>
              <a:t> </a:t>
            </a:r>
            <a:r>
              <a:rPr lang="en-US" sz="2400" dirty="0" err="1"/>
              <a:t>cảu</a:t>
            </a:r>
            <a:r>
              <a:rPr lang="en-US" sz="2400" dirty="0"/>
              <a:t> </a:t>
            </a:r>
            <a:r>
              <a:rPr lang="en-US" sz="2400" dirty="0" err="1"/>
              <a:t>yêu</a:t>
            </a:r>
            <a:r>
              <a:rPr lang="en-US" sz="2400" dirty="0"/>
              <a:t> </a:t>
            </a:r>
            <a:r>
              <a:rPr lang="en-US" sz="2400" dirty="0" err="1"/>
              <a:t>cầu</a:t>
            </a:r>
            <a:r>
              <a:rPr lang="en-US" sz="2400" dirty="0"/>
              <a:t> </a:t>
            </a:r>
            <a:r>
              <a:rPr lang="en-US" sz="2400" dirty="0" err="1"/>
              <a:t>đến</a:t>
            </a:r>
            <a:r>
              <a:rPr lang="en-US" sz="2400" dirty="0"/>
              <a:t> </a:t>
            </a:r>
            <a:r>
              <a:rPr lang="en-US" sz="2400" dirty="0" err="1"/>
              <a:t>trình</a:t>
            </a:r>
            <a:r>
              <a:rPr lang="en-US" sz="2400" dirty="0"/>
              <a:t> </a:t>
            </a:r>
            <a:r>
              <a:rPr lang="en-US" sz="2400" dirty="0" err="1"/>
              <a:t>duyệt</a:t>
            </a:r>
            <a:r>
              <a:rPr lang="en-US" sz="2400" dirty="0"/>
              <a:t> </a:t>
            </a:r>
            <a:r>
              <a:rPr lang="en-US" sz="2400" dirty="0" err="1"/>
              <a:t>phía</a:t>
            </a:r>
            <a:r>
              <a:rPr lang="en-US" sz="2400" dirty="0"/>
              <a:t> client. </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3243678858"/>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4205643" y="922271"/>
            <a:ext cx="6400800" cy="584775"/>
          </a:xfrm>
          <a:prstGeom prst="rect">
            <a:avLst/>
          </a:prstGeom>
          <a:noFill/>
        </p:spPr>
        <p:txBody>
          <a:bodyPr wrap="square" rtlCol="0">
            <a:spAutoFit/>
          </a:bodyPr>
          <a:lstStyle/>
          <a:p>
            <a:pPr>
              <a:buFont typeface="Arial" panose="020B0604020202020204" pitchFamily="34" charset="0"/>
              <a:buChar char="•"/>
            </a:pPr>
            <a:r>
              <a:rPr lang="en-US" sz="3200" dirty="0" err="1"/>
              <a:t>Các</a:t>
            </a:r>
            <a:r>
              <a:rPr lang="en-US" sz="3200" dirty="0"/>
              <a:t> </a:t>
            </a:r>
            <a:r>
              <a:rPr lang="en-US" sz="3200" dirty="0" err="1"/>
              <a:t>thành</a:t>
            </a:r>
            <a:r>
              <a:rPr lang="en-US" sz="3200" dirty="0"/>
              <a:t> </a:t>
            </a:r>
            <a:r>
              <a:rPr lang="en-US" sz="3200" dirty="0" err="1"/>
              <a:t>phần</a:t>
            </a:r>
            <a:r>
              <a:rPr lang="en-US" sz="3200" dirty="0"/>
              <a:t> </a:t>
            </a:r>
            <a:r>
              <a:rPr lang="en-US" sz="3200" dirty="0" err="1"/>
              <a:t>của</a:t>
            </a:r>
            <a:r>
              <a:rPr lang="en-US" sz="3200" dirty="0"/>
              <a:t> SQL Server</a:t>
            </a:r>
            <a:endParaRPr lang="en-US" sz="3200" b="1" i="0" dirty="0">
              <a:solidFill>
                <a:srgbClr val="1B1B1B"/>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6D0652E-304E-351D-40F4-FFCD69B07E48}"/>
              </a:ext>
            </a:extLst>
          </p:cNvPr>
          <p:cNvSpPr txBox="1"/>
          <p:nvPr/>
        </p:nvSpPr>
        <p:spPr>
          <a:xfrm>
            <a:off x="641444" y="1634307"/>
            <a:ext cx="11286699" cy="2677656"/>
          </a:xfrm>
          <a:prstGeom prst="rect">
            <a:avLst/>
          </a:prstGeom>
          <a:noFill/>
        </p:spPr>
        <p:txBody>
          <a:bodyPr wrap="square" rtlCol="0">
            <a:spAutoFit/>
          </a:bodyPr>
          <a:lstStyle/>
          <a:p>
            <a:r>
              <a:rPr lang="vi-VN" sz="2400" b="1" dirty="0"/>
              <a:t>Relational Database Engine</a:t>
            </a:r>
            <a:endParaRPr lang="en-US" sz="2400" b="1" dirty="0"/>
          </a:p>
          <a:p>
            <a:r>
              <a:rPr lang="vi-VN" sz="2400" dirty="0"/>
              <a:t>  Chứa dữ liệu dưới nhiều quy mô khác nhau theo dạng bảng. </a:t>
            </a:r>
            <a:endParaRPr lang="en-US" sz="2400" dirty="0"/>
          </a:p>
          <a:p>
            <a:r>
              <a:rPr lang="vi-VN" sz="2400" dirty="0"/>
              <a:t> Hỗ trợ nhiều phương thức kết nối (ADO, OLE DB, ODBC) </a:t>
            </a:r>
            <a:endParaRPr lang="en-US" sz="2400" dirty="0"/>
          </a:p>
          <a:p>
            <a:r>
              <a:rPr lang="vi-VN" sz="2400" dirty="0"/>
              <a:t> Data Transformation Service </a:t>
            </a:r>
            <a:endParaRPr lang="en-US" sz="2400" dirty="0"/>
          </a:p>
          <a:p>
            <a:r>
              <a:rPr lang="vi-VN" sz="2400" dirty="0"/>
              <a:t> Cho phép chuyển dữ liệu giữa các server quản trị CSDL khác nhau (SQL server sang Oracle, Access, DB, …) </a:t>
            </a:r>
            <a:endParaRPr lang="en-US" sz="2400" dirty="0"/>
          </a:p>
          <a:p>
            <a:r>
              <a:rPr lang="vi-VN" sz="2400" dirty="0"/>
              <a:t> Chuyển dữ liệu từ dạng này sang dạng khác</a:t>
            </a:r>
            <a:endParaRPr lang="en-US" dirty="0"/>
          </a:p>
        </p:txBody>
      </p:sp>
    </p:spTree>
    <p:extLst>
      <p:ext uri="{BB962C8B-B14F-4D97-AF65-F5344CB8AC3E}">
        <p14:creationId xmlns:p14="http://schemas.microsoft.com/office/powerpoint/2010/main" val="2383404676"/>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5572978" y="890758"/>
            <a:ext cx="4799747" cy="461665"/>
          </a:xfrm>
          <a:prstGeom prst="rect">
            <a:avLst/>
          </a:prstGeom>
          <a:noFill/>
        </p:spPr>
        <p:txBody>
          <a:bodyPr wrap="square" rtlCol="0">
            <a:spAutoFit/>
          </a:bodyPr>
          <a:lstStyle/>
          <a:p>
            <a:r>
              <a:rPr lang="en-US" sz="2400" dirty="0" err="1"/>
              <a:t>Các</a:t>
            </a:r>
            <a:r>
              <a:rPr lang="en-US" sz="2400" dirty="0"/>
              <a:t> </a:t>
            </a:r>
            <a:r>
              <a:rPr lang="en-US" sz="2400" dirty="0" err="1"/>
              <a:t>thành</a:t>
            </a:r>
            <a:r>
              <a:rPr lang="en-US" sz="2400" dirty="0"/>
              <a:t> </a:t>
            </a:r>
            <a:r>
              <a:rPr lang="en-US" sz="2400" dirty="0" err="1"/>
              <a:t>phần</a:t>
            </a:r>
            <a:r>
              <a:rPr lang="en-US" sz="2400" dirty="0"/>
              <a:t> </a:t>
            </a:r>
            <a:r>
              <a:rPr lang="en-US" sz="2400" dirty="0" err="1"/>
              <a:t>của</a:t>
            </a:r>
            <a:r>
              <a:rPr lang="en-US" sz="2400" dirty="0"/>
              <a:t> SQL Server</a:t>
            </a:r>
            <a:endParaRPr lang="en-US" sz="2400" b="1" i="0" dirty="0">
              <a:solidFill>
                <a:srgbClr val="1B1B1B"/>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E40E014-5BEA-619D-4AA8-A4C091766F5F}"/>
              </a:ext>
            </a:extLst>
          </p:cNvPr>
          <p:cNvSpPr txBox="1"/>
          <p:nvPr/>
        </p:nvSpPr>
        <p:spPr>
          <a:xfrm>
            <a:off x="960637" y="1583245"/>
            <a:ext cx="10342160" cy="3170099"/>
          </a:xfrm>
          <a:prstGeom prst="rect">
            <a:avLst/>
          </a:prstGeom>
          <a:noFill/>
        </p:spPr>
        <p:txBody>
          <a:bodyPr wrap="square" rtlCol="0">
            <a:spAutoFit/>
          </a:bodyPr>
          <a:lstStyle/>
          <a:p>
            <a:r>
              <a:rPr lang="vi-VN" sz="2000" dirty="0"/>
              <a:t>Analyse Service </a:t>
            </a:r>
            <a:endParaRPr lang="en-US" sz="2000" dirty="0"/>
          </a:p>
          <a:p>
            <a:r>
              <a:rPr lang="vi-VN" sz="2000" dirty="0"/>
              <a:t> Công cụ khai phá và phân tích dữ liệu </a:t>
            </a:r>
            <a:endParaRPr lang="en-US" sz="2000" dirty="0"/>
          </a:p>
          <a:p>
            <a:r>
              <a:rPr lang="vi-VN" sz="2000" dirty="0"/>
              <a:t> Giúp đưa ra những “tri thức” (nhận định, phân tích, đánh giá, dự đoán) từ tập dữ liệu có sẵn</a:t>
            </a:r>
            <a:endParaRPr lang="en-US" sz="2000" dirty="0"/>
          </a:p>
          <a:p>
            <a:r>
              <a:rPr lang="vi-VN" sz="2000" dirty="0"/>
              <a:t>  Replication:</a:t>
            </a:r>
            <a:endParaRPr lang="en-US" sz="2000" dirty="0"/>
          </a:p>
          <a:p>
            <a:r>
              <a:rPr lang="vi-VN" sz="2000" dirty="0"/>
              <a:t>  Công cụ nhân bản dữ liệu</a:t>
            </a:r>
            <a:endParaRPr lang="en-US" sz="2000" dirty="0"/>
          </a:p>
          <a:p>
            <a:r>
              <a:rPr lang="vi-VN" sz="2000" dirty="0"/>
              <a:t>  Giúp tạo ra 1 server khác với bộ dữ liệu giống với server chính, đồng thời tự đồng bộ dữ liệu trên 2 server.</a:t>
            </a:r>
            <a:endParaRPr lang="en-US" sz="2000" dirty="0"/>
          </a:p>
          <a:p>
            <a:r>
              <a:rPr lang="vi-VN" sz="2000" dirty="0"/>
              <a:t>  Mục đích giúp giảm tải cho server chính, nâng cao số lượng người dùng cũng như phiên giao dịch.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283652"/>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10419" y="-95534"/>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5843588" y="892401"/>
            <a:ext cx="4531503" cy="400110"/>
          </a:xfrm>
          <a:prstGeom prst="rect">
            <a:avLst/>
          </a:prstGeom>
          <a:noFill/>
        </p:spPr>
        <p:txBody>
          <a:bodyPr wrap="square" rtlCol="0">
            <a:spAutoFit/>
          </a:bodyPr>
          <a:lstStyle/>
          <a:p>
            <a:r>
              <a:rPr lang="en-US" sz="2000" b="1" dirty="0" err="1"/>
              <a:t>Các</a:t>
            </a:r>
            <a:r>
              <a:rPr lang="en-US" sz="2000" b="1" dirty="0"/>
              <a:t> </a:t>
            </a:r>
            <a:r>
              <a:rPr lang="en-US" sz="2000" b="1" dirty="0" err="1"/>
              <a:t>thành</a:t>
            </a:r>
            <a:r>
              <a:rPr lang="en-US" sz="2000" b="1" dirty="0"/>
              <a:t> </a:t>
            </a:r>
            <a:r>
              <a:rPr lang="en-US" sz="2000" b="1" dirty="0" err="1"/>
              <a:t>phần</a:t>
            </a:r>
            <a:r>
              <a:rPr lang="en-US" sz="2000" b="1" dirty="0"/>
              <a:t> </a:t>
            </a:r>
            <a:r>
              <a:rPr lang="en-US" sz="2000" b="1" dirty="0" err="1"/>
              <a:t>của</a:t>
            </a:r>
            <a:r>
              <a:rPr lang="en-US" sz="2000" b="1" dirty="0"/>
              <a:t> SQL Server</a:t>
            </a:r>
            <a:endParaRPr lang="en-US" sz="2000" b="1" dirty="0">
              <a:solidFill>
                <a:srgbClr val="1B1B1B"/>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2E9F6B6-5CB9-B321-CD4E-EE15CB4CFD37}"/>
              </a:ext>
            </a:extLst>
          </p:cNvPr>
          <p:cNvSpPr txBox="1"/>
          <p:nvPr/>
        </p:nvSpPr>
        <p:spPr>
          <a:xfrm>
            <a:off x="832513" y="1674034"/>
            <a:ext cx="11369906" cy="2246769"/>
          </a:xfrm>
          <a:prstGeom prst="rect">
            <a:avLst/>
          </a:prstGeom>
          <a:noFill/>
        </p:spPr>
        <p:txBody>
          <a:bodyPr wrap="square" rtlCol="0">
            <a:spAutoFit/>
          </a:bodyPr>
          <a:lstStyle/>
          <a:p>
            <a:r>
              <a:rPr lang="vi-VN" sz="2000" dirty="0"/>
              <a:t>SQL Server Management Studio </a:t>
            </a:r>
            <a:endParaRPr lang="en-US" sz="2000" dirty="0"/>
          </a:p>
          <a:p>
            <a:r>
              <a:rPr lang="vi-VN" sz="2000" dirty="0"/>
              <a:t> Mới có từ SQL Server 2005 </a:t>
            </a:r>
            <a:endParaRPr lang="en-US" sz="2000" dirty="0"/>
          </a:p>
          <a:p>
            <a:r>
              <a:rPr lang="vi-VN" sz="2000" dirty="0"/>
              <a:t> Tích hợp các tính năng của Enteprise Manager, Query Analyser và Analysis Manager </a:t>
            </a:r>
            <a:endParaRPr lang="en-US" sz="2000" dirty="0"/>
          </a:p>
          <a:p>
            <a:r>
              <a:rPr lang="vi-VN" sz="2000" dirty="0"/>
              <a:t> Cung cấp truy xuất, cấu hình và quản trị các thành phần của SQL Server </a:t>
            </a:r>
            <a:endParaRPr lang="en-US" sz="2000" dirty="0"/>
          </a:p>
          <a:p>
            <a:r>
              <a:rPr lang="vi-VN" sz="2000" dirty="0"/>
              <a:t> Thiết lập và quản lý CSDL </a:t>
            </a:r>
            <a:endParaRPr lang="en-US" sz="2000" dirty="0"/>
          </a:p>
          <a:p>
            <a:r>
              <a:rPr lang="vi-VN" sz="2000" dirty="0"/>
              <a:t> Đăng ký server, cấu hình server cục bộ và từ xa</a:t>
            </a:r>
            <a:endParaRPr lang="en-US" sz="2000" dirty="0"/>
          </a:p>
          <a:p>
            <a:r>
              <a:rPr lang="vi-VN" sz="2000" dirty="0"/>
              <a:t>  Quản lý người dùng: thêm, sửa, xóa, phần quyền cho người dùng</a:t>
            </a:r>
            <a:endParaRPr lang="vi-VN" sz="2000"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995005"/>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10419" y="-95534"/>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5843588" y="892401"/>
            <a:ext cx="4531503" cy="400110"/>
          </a:xfrm>
          <a:prstGeom prst="rect">
            <a:avLst/>
          </a:prstGeom>
          <a:noFill/>
        </p:spPr>
        <p:txBody>
          <a:bodyPr wrap="square" rtlCol="0">
            <a:spAutoFit/>
          </a:bodyPr>
          <a:lstStyle/>
          <a:p>
            <a:r>
              <a:rPr lang="en-US" sz="2000" b="1" dirty="0" err="1"/>
              <a:t>Các</a:t>
            </a:r>
            <a:r>
              <a:rPr lang="en-US" sz="2000" b="1" dirty="0"/>
              <a:t> </a:t>
            </a:r>
            <a:r>
              <a:rPr lang="en-US" sz="2000" b="1" dirty="0" err="1"/>
              <a:t>thành</a:t>
            </a:r>
            <a:r>
              <a:rPr lang="en-US" sz="2000" b="1" dirty="0"/>
              <a:t> </a:t>
            </a:r>
            <a:r>
              <a:rPr lang="en-US" sz="2000" b="1" dirty="0" err="1"/>
              <a:t>phần</a:t>
            </a:r>
            <a:r>
              <a:rPr lang="en-US" sz="2000" b="1" dirty="0"/>
              <a:t> </a:t>
            </a:r>
            <a:r>
              <a:rPr lang="en-US" sz="2000" b="1" dirty="0" err="1"/>
              <a:t>của</a:t>
            </a:r>
            <a:r>
              <a:rPr lang="en-US" sz="2000" b="1" dirty="0"/>
              <a:t> SQL Server</a:t>
            </a:r>
            <a:endParaRPr lang="en-US" sz="2000" b="1" dirty="0">
              <a:solidFill>
                <a:srgbClr val="1B1B1B"/>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2E9F6B6-5CB9-B321-CD4E-EE15CB4CFD37}"/>
              </a:ext>
            </a:extLst>
          </p:cNvPr>
          <p:cNvSpPr txBox="1"/>
          <p:nvPr/>
        </p:nvSpPr>
        <p:spPr>
          <a:xfrm>
            <a:off x="832513" y="1674034"/>
            <a:ext cx="11369906" cy="2554545"/>
          </a:xfrm>
          <a:prstGeom prst="rect">
            <a:avLst/>
          </a:prstGeom>
          <a:noFill/>
        </p:spPr>
        <p:txBody>
          <a:bodyPr wrap="square" rtlCol="0">
            <a:spAutoFit/>
          </a:bodyPr>
          <a:lstStyle/>
          <a:p>
            <a:r>
              <a:rPr lang="vi-VN" sz="2000" b="1" dirty="0"/>
              <a:t>English Query </a:t>
            </a:r>
            <a:endParaRPr lang="en-US" sz="2000" b="1" dirty="0"/>
          </a:p>
          <a:p>
            <a:r>
              <a:rPr lang="vi-VN" sz="2000" dirty="0"/>
              <a:t> Truy vấn dữ liệu bằng tiếng Anh </a:t>
            </a:r>
            <a:endParaRPr lang="en-US" sz="2000" dirty="0"/>
          </a:p>
          <a:p>
            <a:r>
              <a:rPr lang="vi-VN" sz="2000" b="1" dirty="0"/>
              <a:t>Meta Data Service </a:t>
            </a:r>
            <a:endParaRPr lang="en-US" sz="2000" b="1" dirty="0"/>
          </a:p>
          <a:p>
            <a:r>
              <a:rPr lang="vi-VN" sz="2000" dirty="0"/>
              <a:t> Dịch vụ này giúp cho việc lưu trữ và thao tác với meta data</a:t>
            </a:r>
            <a:endParaRPr lang="en-US" sz="2000" dirty="0"/>
          </a:p>
          <a:p>
            <a:r>
              <a:rPr lang="vi-VN" sz="2000" b="1" dirty="0"/>
              <a:t> SQL Server Configuration Management </a:t>
            </a:r>
            <a:endParaRPr lang="en-US" sz="2000" b="1" dirty="0"/>
          </a:p>
          <a:p>
            <a:r>
              <a:rPr lang="vi-VN" sz="2000" dirty="0"/>
              <a:t> Cho phép cấu hình SQL Server</a:t>
            </a:r>
            <a:endParaRPr lang="en-US" sz="2000" dirty="0"/>
          </a:p>
          <a:p>
            <a:r>
              <a:rPr lang="vi-VN" sz="2000" dirty="0"/>
              <a:t> Quản trị các dịch vụ của SQL Server </a:t>
            </a:r>
            <a:endParaRPr lang="en-US" sz="2000" dirty="0"/>
          </a:p>
          <a:p>
            <a:r>
              <a:rPr lang="vi-VN" sz="2000" dirty="0"/>
              <a:t> Thiết lập cấu hình kết nôi mạng cho SQL Server</a:t>
            </a:r>
            <a:endParaRPr lang="vi-VN" sz="2000" dirty="0">
              <a:solidFill>
                <a:srgbClr val="202124"/>
              </a:solidFill>
              <a:latin typeface="Times New Roman" panose="02020603050405020304" pitchFamily="18" charset="0"/>
              <a:cs typeface="Times New Roman" panose="02020603050405020304" pitchFamily="18" charset="0"/>
            </a:endParaRPr>
          </a:p>
        </p:txBody>
      </p:sp>
      <p:sp>
        <p:nvSpPr>
          <p:cNvPr id="3" name="Rectangle 2"/>
          <p:cNvSpPr/>
          <p:nvPr/>
        </p:nvSpPr>
        <p:spPr>
          <a:xfrm>
            <a:off x="4641114" y="3275112"/>
            <a:ext cx="2909771" cy="307777"/>
          </a:xfrm>
          <a:prstGeom prst="rect">
            <a:avLst/>
          </a:prstGeom>
        </p:spPr>
        <p:txBody>
          <a:bodyPr wrap="none">
            <a:spAutoFit/>
          </a:bodyPr>
          <a:lstStyle/>
          <a:p>
            <a:r>
              <a:rPr lang="en-US" b="1" dirty="0" err="1"/>
              <a:t>Các</a:t>
            </a:r>
            <a:r>
              <a:rPr lang="en-US" b="1" dirty="0"/>
              <a:t> </a:t>
            </a:r>
            <a:r>
              <a:rPr lang="en-US" b="1" dirty="0" err="1"/>
              <a:t>thành</a:t>
            </a:r>
            <a:r>
              <a:rPr lang="en-US" b="1" dirty="0"/>
              <a:t> </a:t>
            </a:r>
            <a:r>
              <a:rPr lang="en-US" b="1" dirty="0" err="1"/>
              <a:t>phần</a:t>
            </a:r>
            <a:r>
              <a:rPr lang="en-US" b="1" dirty="0"/>
              <a:t> </a:t>
            </a:r>
            <a:r>
              <a:rPr lang="en-US" b="1" dirty="0" err="1"/>
              <a:t>của</a:t>
            </a:r>
            <a:r>
              <a:rPr lang="en-US" b="1" dirty="0"/>
              <a:t> SQL Server</a:t>
            </a:r>
            <a:endParaRPr lang="en-US" b="1" dirty="0">
              <a:solidFill>
                <a:srgbClr val="1B1B1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517748"/>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127316"/>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4" name="TextBox 3">
            <a:extLst>
              <a:ext uri="{FF2B5EF4-FFF2-40B4-BE49-F238E27FC236}">
                <a16:creationId xmlns:a16="http://schemas.microsoft.com/office/drawing/2014/main" id="{C2E9F6B6-5CB9-B321-CD4E-EE15CB4CFD37}"/>
              </a:ext>
            </a:extLst>
          </p:cNvPr>
          <p:cNvSpPr txBox="1"/>
          <p:nvPr/>
        </p:nvSpPr>
        <p:spPr>
          <a:xfrm>
            <a:off x="822094" y="1962856"/>
            <a:ext cx="11369906" cy="2677656"/>
          </a:xfrm>
          <a:prstGeom prst="rect">
            <a:avLst/>
          </a:prstGeom>
          <a:noFill/>
        </p:spPr>
        <p:txBody>
          <a:bodyPr wrap="square" rtlCol="0">
            <a:spAutoFit/>
          </a:bodyPr>
          <a:lstStyle/>
          <a:p>
            <a:r>
              <a:rPr lang="en-US" sz="2800" b="1" dirty="0"/>
              <a:t>Tools</a:t>
            </a:r>
            <a:r>
              <a:rPr lang="en-US" sz="2800" dirty="0"/>
              <a:t> </a:t>
            </a:r>
          </a:p>
          <a:p>
            <a:r>
              <a:rPr lang="en-US" sz="2800" dirty="0"/>
              <a:t> SQL Server Management Studio </a:t>
            </a:r>
          </a:p>
          <a:p>
            <a:r>
              <a:rPr lang="en-US" sz="2800" dirty="0"/>
              <a:t> SQL Server Configuration Manager</a:t>
            </a:r>
          </a:p>
          <a:p>
            <a:r>
              <a:rPr lang="en-US" sz="2800" dirty="0"/>
              <a:t>Install</a:t>
            </a:r>
          </a:p>
          <a:p>
            <a:r>
              <a:rPr lang="en-US" sz="2800" dirty="0"/>
              <a:t>  Download SQL Server Express version</a:t>
            </a:r>
          </a:p>
          <a:p>
            <a:endParaRPr lang="vi-VN" sz="2800" dirty="0">
              <a:solidFill>
                <a:srgbClr val="202124"/>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507047" y="798465"/>
            <a:ext cx="3897221" cy="707886"/>
          </a:xfrm>
          <a:prstGeom prst="rect">
            <a:avLst/>
          </a:prstGeom>
          <a:noFill/>
        </p:spPr>
        <p:txBody>
          <a:bodyPr wrap="none" rtlCol="0">
            <a:spAutoFit/>
          </a:bodyPr>
          <a:lstStyle/>
          <a:p>
            <a:r>
              <a:rPr lang="en-US" sz="2000" b="1" dirty="0" err="1"/>
              <a:t>Giới</a:t>
            </a:r>
            <a:r>
              <a:rPr lang="en-US" sz="2000" b="1" dirty="0"/>
              <a:t> </a:t>
            </a:r>
            <a:r>
              <a:rPr lang="en-US" sz="2000" b="1" dirty="0" err="1"/>
              <a:t>thiệu</a:t>
            </a:r>
            <a:r>
              <a:rPr lang="en-US" sz="2000" b="1" dirty="0"/>
              <a:t> Management Studio</a:t>
            </a:r>
          </a:p>
          <a:p>
            <a:endParaRPr lang="en-US" sz="2000" b="1" dirty="0"/>
          </a:p>
        </p:txBody>
      </p:sp>
    </p:spTree>
    <p:extLst>
      <p:ext uri="{BB962C8B-B14F-4D97-AF65-F5344CB8AC3E}">
        <p14:creationId xmlns:p14="http://schemas.microsoft.com/office/powerpoint/2010/main" val="359003290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127316"/>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4" name="TextBox 3">
            <a:extLst>
              <a:ext uri="{FF2B5EF4-FFF2-40B4-BE49-F238E27FC236}">
                <a16:creationId xmlns:a16="http://schemas.microsoft.com/office/drawing/2014/main" id="{C2E9F6B6-5CB9-B321-CD4E-EE15CB4CFD37}"/>
              </a:ext>
            </a:extLst>
          </p:cNvPr>
          <p:cNvSpPr txBox="1"/>
          <p:nvPr/>
        </p:nvSpPr>
        <p:spPr>
          <a:xfrm>
            <a:off x="822094" y="1962856"/>
            <a:ext cx="11369906" cy="3139321"/>
          </a:xfrm>
          <a:prstGeom prst="rect">
            <a:avLst/>
          </a:prstGeom>
          <a:noFill/>
        </p:spPr>
        <p:txBody>
          <a:bodyPr wrap="square" rtlCol="0">
            <a:spAutoFit/>
          </a:bodyPr>
          <a:lstStyle/>
          <a:p>
            <a:r>
              <a:rPr lang="vi-VN" sz="1800" dirty="0">
                <a:latin typeface="+mj-lt"/>
              </a:rPr>
              <a:t>Mệnh đề </a:t>
            </a:r>
            <a:r>
              <a:rPr lang="vi-VN" sz="1800" b="1" dirty="0">
                <a:latin typeface="+mj-lt"/>
              </a:rPr>
              <a:t>CREATE TABLE</a:t>
            </a:r>
            <a:r>
              <a:rPr lang="vi-VN" sz="1800" dirty="0">
                <a:latin typeface="+mj-lt"/>
              </a:rPr>
              <a:t> trong SQL dùng để tạo ra bảng mới. Quy tắc cơ bản nó phải đưa ra định nghĩa tên các cột và kiểu dữ liệu của cột. Cú pháp cơ bản nhất như sau:</a:t>
            </a:r>
          </a:p>
          <a:p>
            <a:endParaRPr lang="vi-VN" sz="1800" b="1" dirty="0">
              <a:latin typeface="+mj-lt"/>
            </a:endParaRPr>
          </a:p>
          <a:p>
            <a:r>
              <a:rPr lang="vi-VN" sz="1800" b="1" dirty="0">
                <a:latin typeface="+mj-lt"/>
              </a:rPr>
              <a:t>CREATE TABLE table_name</a:t>
            </a:r>
          </a:p>
          <a:p>
            <a:r>
              <a:rPr lang="vi-VN" sz="1800" b="1" dirty="0">
                <a:latin typeface="+mj-lt"/>
              </a:rPr>
              <a:t>(</a:t>
            </a:r>
          </a:p>
          <a:p>
            <a:r>
              <a:rPr lang="vi-VN" sz="1800" b="1" dirty="0">
                <a:latin typeface="+mj-lt"/>
              </a:rPr>
              <a:t>    column_name1 data_type1(size),</a:t>
            </a:r>
          </a:p>
          <a:p>
            <a:r>
              <a:rPr lang="vi-VN" sz="1800" b="1" dirty="0">
                <a:latin typeface="+mj-lt"/>
              </a:rPr>
              <a:t>    column_name2 data_type2(size),</a:t>
            </a:r>
          </a:p>
          <a:p>
            <a:r>
              <a:rPr lang="vi-VN" sz="1800" b="1" dirty="0">
                <a:latin typeface="+mj-lt"/>
              </a:rPr>
              <a:t>    column_name3 data_type3(size),</a:t>
            </a:r>
          </a:p>
          <a:p>
            <a:r>
              <a:rPr lang="vi-VN" sz="1800" b="1" dirty="0">
                <a:latin typeface="+mj-lt"/>
              </a:rPr>
              <a:t>    ....</a:t>
            </a:r>
          </a:p>
          <a:p>
            <a:r>
              <a:rPr lang="vi-VN" sz="1800" b="1" dirty="0">
                <a:latin typeface="+mj-lt"/>
              </a:rPr>
              <a:t>    columnN data_typeN(size)</a:t>
            </a:r>
          </a:p>
          <a:p>
            <a:r>
              <a:rPr lang="vi-VN" sz="1800" b="1" dirty="0">
                <a:latin typeface="+mj-lt"/>
              </a:rPr>
              <a:t>)</a:t>
            </a:r>
            <a:endParaRPr lang="vi-VN" sz="1800" dirty="0">
              <a:solidFill>
                <a:srgbClr val="202124"/>
              </a:solidFill>
              <a:latin typeface="+mj-lt"/>
              <a:cs typeface="Times New Roman" panose="02020603050405020304" pitchFamily="18" charset="0"/>
            </a:endParaRPr>
          </a:p>
        </p:txBody>
      </p:sp>
      <p:sp>
        <p:nvSpPr>
          <p:cNvPr id="5" name="TextBox 4"/>
          <p:cNvSpPr txBox="1"/>
          <p:nvPr/>
        </p:nvSpPr>
        <p:spPr>
          <a:xfrm>
            <a:off x="4869316" y="906186"/>
            <a:ext cx="5676554" cy="400110"/>
          </a:xfrm>
          <a:prstGeom prst="rect">
            <a:avLst/>
          </a:prstGeom>
          <a:noFill/>
        </p:spPr>
        <p:txBody>
          <a:bodyPr wrap="none" rtlCol="0">
            <a:spAutoFit/>
          </a:bodyPr>
          <a:lstStyle/>
          <a:p>
            <a:pPr algn="l"/>
            <a:r>
              <a:rPr lang="en-US" sz="2000" b="1" i="0" dirty="0" err="1">
                <a:solidFill>
                  <a:schemeClr val="bg2">
                    <a:lumMod val="50000"/>
                  </a:schemeClr>
                </a:solidFill>
                <a:effectLst/>
                <a:latin typeface="Times New Roman" panose="02020603050405020304" pitchFamily="18" charset="0"/>
                <a:cs typeface="Times New Roman" panose="02020603050405020304" pitchFamily="18" charset="0"/>
              </a:rPr>
              <a:t>Tạo</a:t>
            </a:r>
            <a:r>
              <a:rPr lang="en-US" sz="2000" b="1" i="0" dirty="0">
                <a:solidFill>
                  <a:schemeClr val="bg2">
                    <a:lumMod val="50000"/>
                  </a:schemeClr>
                </a:solidFill>
                <a:effectLst/>
                <a:latin typeface="Times New Roman" panose="02020603050405020304" pitchFamily="18" charset="0"/>
                <a:cs typeface="Times New Roman" panose="02020603050405020304" pitchFamily="18" charset="0"/>
              </a:rPr>
              <a:t> </a:t>
            </a:r>
            <a:r>
              <a:rPr lang="en-US" sz="2000" b="1" i="0" dirty="0" err="1">
                <a:solidFill>
                  <a:schemeClr val="bg2">
                    <a:lumMod val="50000"/>
                  </a:schemeClr>
                </a:solidFill>
                <a:effectLst/>
                <a:latin typeface="Times New Roman" panose="02020603050405020304" pitchFamily="18" charset="0"/>
                <a:cs typeface="Times New Roman" panose="02020603050405020304" pitchFamily="18" charset="0"/>
              </a:rPr>
              <a:t>bảng</a:t>
            </a:r>
            <a:r>
              <a:rPr lang="en-US" sz="2000" b="1" i="0" dirty="0">
                <a:solidFill>
                  <a:schemeClr val="bg2">
                    <a:lumMod val="50000"/>
                  </a:schemeClr>
                </a:solidFill>
                <a:effectLst/>
                <a:latin typeface="Times New Roman" panose="02020603050405020304" pitchFamily="18" charset="0"/>
                <a:cs typeface="Times New Roman" panose="02020603050405020304" pitchFamily="18" charset="0"/>
              </a:rPr>
              <a:t> </a:t>
            </a:r>
            <a:r>
              <a:rPr lang="en-US" sz="2000" b="1" i="0" dirty="0" err="1">
                <a:solidFill>
                  <a:schemeClr val="bg2">
                    <a:lumMod val="50000"/>
                  </a:schemeClr>
                </a:solidFill>
                <a:effectLst/>
                <a:latin typeface="Times New Roman" panose="02020603050405020304" pitchFamily="18" charset="0"/>
                <a:cs typeface="Times New Roman" panose="02020603050405020304" pitchFamily="18" charset="0"/>
              </a:rPr>
              <a:t>trong</a:t>
            </a:r>
            <a:r>
              <a:rPr lang="en-US" sz="2000" b="1" i="0" dirty="0">
                <a:solidFill>
                  <a:schemeClr val="bg2">
                    <a:lumMod val="50000"/>
                  </a:schemeClr>
                </a:solidFill>
                <a:effectLst/>
                <a:latin typeface="Times New Roman" panose="02020603050405020304" pitchFamily="18" charset="0"/>
                <a:cs typeface="Times New Roman" panose="02020603050405020304" pitchFamily="18" charset="0"/>
              </a:rPr>
              <a:t> SQL - </a:t>
            </a:r>
            <a:r>
              <a:rPr lang="en-US" sz="2000" b="1" i="0" dirty="0" err="1">
                <a:solidFill>
                  <a:schemeClr val="bg2">
                    <a:lumMod val="50000"/>
                  </a:schemeClr>
                </a:solidFill>
                <a:effectLst/>
                <a:latin typeface="Times New Roman" panose="02020603050405020304" pitchFamily="18" charset="0"/>
                <a:cs typeface="Times New Roman" panose="02020603050405020304" pitchFamily="18" charset="0"/>
              </a:rPr>
              <a:t>mệnh</a:t>
            </a:r>
            <a:r>
              <a:rPr lang="en-US" sz="2000" b="1" i="0" dirty="0">
                <a:solidFill>
                  <a:schemeClr val="bg2">
                    <a:lumMod val="50000"/>
                  </a:schemeClr>
                </a:solidFill>
                <a:effectLst/>
                <a:latin typeface="Times New Roman" panose="02020603050405020304" pitchFamily="18" charset="0"/>
                <a:cs typeface="Times New Roman" panose="02020603050405020304" pitchFamily="18" charset="0"/>
              </a:rPr>
              <a:t> </a:t>
            </a:r>
            <a:r>
              <a:rPr lang="en-US" sz="2000" b="1" i="0" dirty="0" err="1">
                <a:solidFill>
                  <a:schemeClr val="bg2">
                    <a:lumMod val="50000"/>
                  </a:schemeClr>
                </a:solidFill>
                <a:effectLst/>
                <a:latin typeface="Times New Roman" panose="02020603050405020304" pitchFamily="18" charset="0"/>
                <a:cs typeface="Times New Roman" panose="02020603050405020304" pitchFamily="18" charset="0"/>
              </a:rPr>
              <a:t>đề</a:t>
            </a:r>
            <a:r>
              <a:rPr lang="en-US" sz="2000" b="1" i="0" dirty="0">
                <a:solidFill>
                  <a:schemeClr val="bg2">
                    <a:lumMod val="50000"/>
                  </a:schemeClr>
                </a:solidFill>
                <a:effectLst/>
                <a:latin typeface="Times New Roman" panose="02020603050405020304" pitchFamily="18" charset="0"/>
                <a:cs typeface="Times New Roman" panose="02020603050405020304" pitchFamily="18" charset="0"/>
              </a:rPr>
              <a:t> CREATE TABLE</a:t>
            </a:r>
          </a:p>
        </p:txBody>
      </p:sp>
    </p:spTree>
    <p:extLst>
      <p:ext uri="{BB962C8B-B14F-4D97-AF65-F5344CB8AC3E}">
        <p14:creationId xmlns:p14="http://schemas.microsoft.com/office/powerpoint/2010/main" val="396987304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876300" y="1690688"/>
            <a:ext cx="8795998" cy="4154984"/>
          </a:xfrm>
          <a:prstGeom prst="rect">
            <a:avLst/>
          </a:prstGeom>
          <a:noFill/>
        </p:spPr>
        <p:txBody>
          <a:bodyPr wrap="none" rtlCol="0">
            <a:spAutoFit/>
          </a:bodyPr>
          <a:lstStyle/>
          <a:p>
            <a:pPr marL="285750" indent="-285750">
              <a:buFont typeface="Wingdings" panose="05000000000000000000" pitchFamily="2" charset="2"/>
              <a:buChar char="Ø"/>
            </a:pPr>
            <a:r>
              <a:rPr lang="en-US" sz="4400" dirty="0" err="1"/>
              <a:t>Giới</a:t>
            </a:r>
            <a:r>
              <a:rPr lang="en-US" sz="4400" dirty="0"/>
              <a:t> </a:t>
            </a:r>
            <a:r>
              <a:rPr lang="en-US" sz="4400" dirty="0" err="1"/>
              <a:t>thiệu</a:t>
            </a:r>
            <a:r>
              <a:rPr lang="en-US" sz="4400" dirty="0"/>
              <a:t> </a:t>
            </a:r>
            <a:r>
              <a:rPr lang="en-US" sz="4400" dirty="0" err="1"/>
              <a:t>chung</a:t>
            </a:r>
            <a:r>
              <a:rPr lang="en-US" sz="4400" dirty="0"/>
              <a:t> </a:t>
            </a:r>
            <a:r>
              <a:rPr lang="en-US" sz="4400" dirty="0" err="1"/>
              <a:t>về</a:t>
            </a:r>
            <a:r>
              <a:rPr lang="en-US" sz="4400" dirty="0"/>
              <a:t> SQL Server</a:t>
            </a:r>
            <a:endParaRPr lang="en-US" sz="4400" b="1" i="0" dirty="0">
              <a:solidFill>
                <a:srgbClr val="0070C0"/>
              </a:solidFill>
              <a:effectLst/>
              <a:latin typeface="Roboto" panose="02000000000000000000" pitchFamily="2" charset="0"/>
            </a:endParaRPr>
          </a:p>
          <a:p>
            <a:pPr marL="285750" indent="-285750">
              <a:buFont typeface="Wingdings" panose="05000000000000000000" pitchFamily="2" charset="2"/>
              <a:buChar char="Ø"/>
            </a:pPr>
            <a:r>
              <a:rPr lang="en-US" sz="4400" dirty="0" err="1"/>
              <a:t>Các</a:t>
            </a:r>
            <a:r>
              <a:rPr lang="en-US" sz="4400" dirty="0"/>
              <a:t> </a:t>
            </a:r>
            <a:r>
              <a:rPr lang="en-US" sz="4400" dirty="0" err="1"/>
              <a:t>phiên</a:t>
            </a:r>
            <a:r>
              <a:rPr lang="en-US" sz="4400" dirty="0"/>
              <a:t> </a:t>
            </a:r>
            <a:r>
              <a:rPr lang="en-US" sz="4400" dirty="0" err="1"/>
              <a:t>bản</a:t>
            </a:r>
            <a:r>
              <a:rPr lang="en-US" sz="4400" dirty="0"/>
              <a:t> </a:t>
            </a:r>
            <a:r>
              <a:rPr lang="en-US" sz="4400" dirty="0" err="1"/>
              <a:t>của</a:t>
            </a:r>
            <a:r>
              <a:rPr lang="en-US" sz="4400" dirty="0"/>
              <a:t> SQL Server</a:t>
            </a:r>
          </a:p>
          <a:p>
            <a:pPr marL="285750" indent="-285750">
              <a:buFont typeface="Wingdings" panose="05000000000000000000" pitchFamily="2" charset="2"/>
              <a:buChar char="Ø"/>
            </a:pPr>
            <a:r>
              <a:rPr lang="en-US" sz="4400" dirty="0" err="1"/>
              <a:t>Hệ</a:t>
            </a:r>
            <a:r>
              <a:rPr lang="en-US" sz="4400" dirty="0"/>
              <a:t> </a:t>
            </a:r>
            <a:r>
              <a:rPr lang="en-US" sz="4400" dirty="0" err="1"/>
              <a:t>thống</a:t>
            </a:r>
            <a:r>
              <a:rPr lang="en-US" sz="4400" dirty="0"/>
              <a:t> Client/Server</a:t>
            </a:r>
          </a:p>
          <a:p>
            <a:pPr marL="285750" indent="-285750">
              <a:buFont typeface="Wingdings" panose="05000000000000000000" pitchFamily="2" charset="2"/>
              <a:buChar char="Ø"/>
            </a:pPr>
            <a:r>
              <a:rPr lang="en-US" sz="4400" dirty="0" err="1"/>
              <a:t>Các</a:t>
            </a:r>
            <a:r>
              <a:rPr lang="en-US" sz="4400" dirty="0"/>
              <a:t> </a:t>
            </a:r>
            <a:r>
              <a:rPr lang="en-US" sz="4400" dirty="0" err="1"/>
              <a:t>thành</a:t>
            </a:r>
            <a:r>
              <a:rPr lang="en-US" sz="4400" dirty="0"/>
              <a:t> </a:t>
            </a:r>
            <a:r>
              <a:rPr lang="en-US" sz="4400" dirty="0" err="1"/>
              <a:t>phần</a:t>
            </a:r>
            <a:r>
              <a:rPr lang="en-US" sz="4400" dirty="0"/>
              <a:t> </a:t>
            </a:r>
            <a:r>
              <a:rPr lang="en-US" sz="4400" dirty="0" err="1"/>
              <a:t>của</a:t>
            </a:r>
            <a:r>
              <a:rPr lang="en-US" sz="4400" dirty="0"/>
              <a:t> SQL Server</a:t>
            </a:r>
          </a:p>
          <a:p>
            <a:pPr marL="285750" indent="-285750">
              <a:buFont typeface="Wingdings" panose="05000000000000000000" pitchFamily="2" charset="2"/>
              <a:buChar char="Ø"/>
            </a:pPr>
            <a:r>
              <a:rPr lang="en-US" sz="4400" dirty="0"/>
              <a:t>Management </a:t>
            </a:r>
            <a:r>
              <a:rPr lang="en-US" sz="4400" dirty="0" smtClean="0"/>
              <a:t>Studio </a:t>
            </a:r>
            <a:endParaRPr lang="en-US" sz="4400" dirty="0"/>
          </a:p>
          <a:p>
            <a:pPr marL="285750" indent="-285750">
              <a:buFont typeface="Wingdings" panose="05000000000000000000" pitchFamily="2" charset="2"/>
              <a:buChar char="Ø"/>
            </a:pPr>
            <a:endParaRPr lang="en-US" sz="4400" b="1" i="0" dirty="0">
              <a:solidFill>
                <a:srgbClr val="0070C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127316"/>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4" name="TextBox 3">
            <a:extLst>
              <a:ext uri="{FF2B5EF4-FFF2-40B4-BE49-F238E27FC236}">
                <a16:creationId xmlns:a16="http://schemas.microsoft.com/office/drawing/2014/main" id="{C2E9F6B6-5CB9-B321-CD4E-EE15CB4CFD37}"/>
              </a:ext>
            </a:extLst>
          </p:cNvPr>
          <p:cNvSpPr txBox="1"/>
          <p:nvPr/>
        </p:nvSpPr>
        <p:spPr>
          <a:xfrm>
            <a:off x="685616" y="1755524"/>
            <a:ext cx="11369906" cy="4524315"/>
          </a:xfrm>
          <a:prstGeom prst="rect">
            <a:avLst/>
          </a:prstGeom>
          <a:noFill/>
        </p:spPr>
        <p:txBody>
          <a:bodyPr wrap="square" rtlCol="0">
            <a:spAutoFit/>
          </a:bodyPr>
          <a:lstStyle/>
          <a:p>
            <a:r>
              <a:rPr lang="en-US" sz="1600" b="0" i="0" dirty="0" err="1">
                <a:solidFill>
                  <a:srgbClr val="212529"/>
                </a:solidFill>
                <a:effectLst/>
                <a:latin typeface="Times New Roman" panose="02020603050405020304" pitchFamily="18" charset="0"/>
                <a:cs typeface="Times New Roman" panose="02020603050405020304" pitchFamily="18" charset="0"/>
              </a:rPr>
              <a:t>Với</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1" i="0" dirty="0">
                <a:solidFill>
                  <a:srgbClr val="B1154A"/>
                </a:solidFill>
                <a:effectLst/>
                <a:latin typeface="Times New Roman" panose="02020603050405020304" pitchFamily="18" charset="0"/>
                <a:cs typeface="Times New Roman" panose="02020603050405020304" pitchFamily="18" charset="0"/>
              </a:rPr>
              <a:t>ALTER TABLE</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nó</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cho</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phép</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bạn</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thay</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đổi</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cấu</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trúc</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bảng</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đang</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có</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bằng</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cách</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thêm</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cột</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mới</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xóa</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cột</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chỉnh</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sửa</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thông</a:t>
            </a:r>
            <a:r>
              <a:rPr lang="en-US" sz="1600" b="0" i="0" dirty="0">
                <a:solidFill>
                  <a:srgbClr val="212529"/>
                </a:solidFill>
                <a:effectLst/>
                <a:latin typeface="Times New Roman" panose="02020603050405020304" pitchFamily="18" charset="0"/>
                <a:cs typeface="Times New Roman" panose="02020603050405020304" pitchFamily="18" charset="0"/>
              </a:rPr>
              <a:t> tin </a:t>
            </a:r>
            <a:r>
              <a:rPr lang="en-US" sz="1600" b="0" i="0" dirty="0" err="1">
                <a:solidFill>
                  <a:srgbClr val="212529"/>
                </a:solidFill>
                <a:effectLst/>
                <a:latin typeface="Times New Roman" panose="02020603050405020304" pitchFamily="18" charset="0"/>
                <a:cs typeface="Times New Roman" panose="02020603050405020304" pitchFamily="18" charset="0"/>
              </a:rPr>
              <a:t>các</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cột</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tên</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cột</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thay</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đổi</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dữ</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liệu</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cột</a:t>
            </a:r>
            <a:r>
              <a:rPr lang="en-US" sz="1600" b="0" i="0" dirty="0">
                <a:solidFill>
                  <a:srgbClr val="212529"/>
                </a:solidFill>
                <a:effectLst/>
                <a:latin typeface="Times New Roman" panose="02020603050405020304" pitchFamily="18" charset="0"/>
                <a:cs typeface="Times New Roman" panose="02020603050405020304" pitchFamily="18" charset="0"/>
              </a:rPr>
              <a:t> SQL). </a:t>
            </a:r>
            <a:r>
              <a:rPr lang="en-US" sz="1600" b="0" i="0" dirty="0" err="1">
                <a:solidFill>
                  <a:srgbClr val="212529"/>
                </a:solidFill>
                <a:effectLst/>
                <a:latin typeface="Times New Roman" panose="02020603050405020304" pitchFamily="18" charset="0"/>
                <a:cs typeface="Times New Roman" panose="02020603050405020304" pitchFamily="18" charset="0"/>
              </a:rPr>
              <a:t>Nó</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cũng</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cho</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phép</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bạn</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thêm</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xóa</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một</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số</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dàng</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buộc</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có</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trong</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bảng</a:t>
            </a:r>
            <a:r>
              <a:rPr lang="en-US" sz="1600" b="0" i="0" dirty="0">
                <a:solidFill>
                  <a:srgbClr val="212529"/>
                </a:solidFill>
                <a:effectLst/>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Thêm</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cột</a:t>
            </a:r>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ALTER TABLE </a:t>
            </a:r>
            <a:r>
              <a:rPr lang="en-US" sz="1600" b="1" dirty="0" err="1">
                <a:latin typeface="Times New Roman" panose="02020603050405020304" pitchFamily="18" charset="0"/>
                <a:cs typeface="Times New Roman" panose="02020603050405020304" pitchFamily="18" charset="0"/>
              </a:rPr>
              <a:t>tên_bảng</a:t>
            </a:r>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ADD </a:t>
            </a:r>
            <a:r>
              <a:rPr lang="en-US" sz="1600" b="1" dirty="0" err="1">
                <a:latin typeface="Times New Roman" panose="02020603050405020304" pitchFamily="18" charset="0"/>
                <a:cs typeface="Times New Roman" panose="02020603050405020304" pitchFamily="18" charset="0"/>
              </a:rPr>
              <a:t>tên_cột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kiểu_dữ_liệu_cột</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đổi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kiểu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dữ</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liệu</a:t>
            </a:r>
            <a:r>
              <a:rPr lang="en-US" sz="1600" b="1"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ALTER TABLE </a:t>
            </a:r>
            <a:r>
              <a:rPr lang="en-US" sz="1600" b="1" dirty="0" err="1">
                <a:latin typeface="Times New Roman" panose="02020603050405020304" pitchFamily="18" charset="0"/>
                <a:cs typeface="Times New Roman" panose="02020603050405020304" pitchFamily="18" charset="0"/>
              </a:rPr>
              <a:t>table_name</a:t>
            </a:r>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ALTER COLUMN </a:t>
            </a:r>
            <a:r>
              <a:rPr lang="en-US" sz="1600" b="1" dirty="0" err="1">
                <a:latin typeface="Times New Roman" panose="02020603050405020304" pitchFamily="18" charset="0"/>
                <a:cs typeface="Times New Roman" panose="02020603050405020304" pitchFamily="18" charset="0"/>
              </a:rPr>
              <a:t>column_name</a:t>
            </a:r>
            <a:r>
              <a:rPr lang="en-US" sz="1600" b="1" dirty="0">
                <a:latin typeface="Times New Roman" panose="02020603050405020304" pitchFamily="18" charset="0"/>
                <a:cs typeface="Times New Roman" panose="02020603050405020304" pitchFamily="18" charset="0"/>
              </a:rPr>
              <a:t> datatype</a:t>
            </a:r>
          </a:p>
          <a:p>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Mệnh đề </a:t>
            </a:r>
            <a:r>
              <a:rPr lang="en-US" sz="1600" b="1" dirty="0">
                <a:latin typeface="Times New Roman" panose="02020603050405020304" pitchFamily="18" charset="0"/>
                <a:cs typeface="Times New Roman" panose="02020603050405020304" pitchFamily="18" charset="0"/>
              </a:rPr>
              <a:t>DROP</a:t>
            </a:r>
            <a:r>
              <a:rPr lang="vi-VN" sz="1600" b="1" dirty="0">
                <a:latin typeface="Times New Roman" panose="02020603050405020304" pitchFamily="18" charset="0"/>
                <a:cs typeface="Times New Roman" panose="02020603050405020304" pitchFamily="18" charset="0"/>
              </a:rPr>
              <a:t> TABLE</a:t>
            </a:r>
            <a:r>
              <a:rPr lang="vi-VN" sz="1600" dirty="0">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sẽ</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xóa</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toàn</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bộ</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cấu</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trúc</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bảng</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định</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nghĩa</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bảng</a:t>
            </a:r>
            <a:r>
              <a:rPr lang="en-US" sz="1600" b="0" i="0" dirty="0">
                <a:solidFill>
                  <a:srgbClr val="212529"/>
                </a:solidFill>
                <a:effectLst/>
                <a:latin typeface="Times New Roman" panose="02020603050405020304" pitchFamily="18" charset="0"/>
                <a:cs typeface="Times New Roman" panose="02020603050405020304" pitchFamily="18" charset="0"/>
              </a:rPr>
              <a:t>)</a:t>
            </a:r>
          </a:p>
          <a:p>
            <a:endParaRPr lang="en-US" sz="1600" b="0" i="0" dirty="0">
              <a:solidFill>
                <a:srgbClr val="212529"/>
              </a:solidFill>
              <a:effectLst/>
              <a:latin typeface="Times New Roman" panose="02020603050405020304" pitchFamily="18" charset="0"/>
              <a:cs typeface="Times New Roman" panose="02020603050405020304" pitchFamily="18" charset="0"/>
            </a:endParaRPr>
          </a:p>
          <a:p>
            <a:r>
              <a:rPr lang="en-US" sz="1600" b="1" i="0" dirty="0">
                <a:solidFill>
                  <a:srgbClr val="212529"/>
                </a:solidFill>
                <a:effectLst/>
                <a:latin typeface="Times New Roman" panose="02020603050405020304" pitchFamily="18" charset="0"/>
                <a:cs typeface="Times New Roman" panose="02020603050405020304" pitchFamily="18" charset="0"/>
              </a:rPr>
              <a:t>DROP TABLE </a:t>
            </a:r>
            <a:r>
              <a:rPr lang="en-US" sz="1600" b="1" i="0" dirty="0" err="1">
                <a:solidFill>
                  <a:srgbClr val="212529"/>
                </a:solidFill>
                <a:effectLst/>
                <a:latin typeface="Times New Roman" panose="02020603050405020304" pitchFamily="18" charset="0"/>
                <a:cs typeface="Times New Roman" panose="02020603050405020304" pitchFamily="18" charset="0"/>
              </a:rPr>
              <a:t>table_name</a:t>
            </a:r>
            <a:r>
              <a:rPr lang="en-US" sz="1600" b="1" i="0" dirty="0">
                <a:solidFill>
                  <a:srgbClr val="212529"/>
                </a:solidFill>
                <a:effectLst/>
                <a:latin typeface="Times New Roman" panose="02020603050405020304" pitchFamily="18" charset="0"/>
                <a:cs typeface="Times New Roman" panose="02020603050405020304" pitchFamily="18" charset="0"/>
              </a:rPr>
              <a:t>;</a:t>
            </a:r>
          </a:p>
          <a:p>
            <a:endParaRPr lang="en-US" sz="1600" b="0" i="0" dirty="0">
              <a:solidFill>
                <a:srgbClr val="212529"/>
              </a:solidFill>
              <a:effectLst/>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Mệnh đề </a:t>
            </a:r>
            <a:r>
              <a:rPr lang="en-US" sz="1600" b="1" dirty="0">
                <a:latin typeface="Times New Roman" panose="02020603050405020304" pitchFamily="18" charset="0"/>
                <a:cs typeface="Times New Roman" panose="02020603050405020304" pitchFamily="18" charset="0"/>
              </a:rPr>
              <a:t>DELETE FROM TABLE </a:t>
            </a:r>
            <a:r>
              <a:rPr lang="en-US" sz="1600" b="0" i="0" dirty="0" err="1">
                <a:solidFill>
                  <a:srgbClr val="212529"/>
                </a:solidFill>
                <a:effectLst/>
                <a:latin typeface="Times New Roman" panose="02020603050405020304" pitchFamily="18" charset="0"/>
                <a:cs typeface="Times New Roman" panose="02020603050405020304" pitchFamily="18" charset="0"/>
              </a:rPr>
              <a:t>sẽ</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xóa</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dữ</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liệu</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dirty="0" err="1">
                <a:solidFill>
                  <a:srgbClr val="212529"/>
                </a:solidFill>
                <a:latin typeface="Times New Roman" panose="02020603050405020304" pitchFamily="18" charset="0"/>
                <a:cs typeface="Times New Roman" panose="02020603050405020304" pitchFamily="18" charset="0"/>
              </a:rPr>
              <a:t>trong</a:t>
            </a:r>
            <a:r>
              <a:rPr lang="en-US" sz="1600" dirty="0">
                <a:solidFill>
                  <a:srgbClr val="212529"/>
                </a:solidFill>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bảng</a:t>
            </a:r>
            <a:endParaRPr lang="en-US" sz="1600" b="0" i="0" dirty="0">
              <a:solidFill>
                <a:srgbClr val="212529"/>
              </a:solidFill>
              <a:effectLst/>
              <a:latin typeface="Times New Roman" panose="02020603050405020304" pitchFamily="18" charset="0"/>
              <a:cs typeface="Times New Roman" panose="02020603050405020304" pitchFamily="18" charset="0"/>
            </a:endParaRPr>
          </a:p>
          <a:p>
            <a:endParaRPr lang="en-US" sz="1600" b="0" i="0" dirty="0">
              <a:solidFill>
                <a:srgbClr val="212529"/>
              </a:solidFill>
              <a:effectLst/>
              <a:latin typeface="Times New Roman" panose="02020603050405020304" pitchFamily="18" charset="0"/>
              <a:cs typeface="Times New Roman" panose="02020603050405020304" pitchFamily="18" charset="0"/>
            </a:endParaRPr>
          </a:p>
          <a:p>
            <a:endParaRPr lang="en-US" sz="1600" b="0" i="0" dirty="0">
              <a:solidFill>
                <a:srgbClr val="212529"/>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4323405" y="1049845"/>
            <a:ext cx="5160387" cy="400110"/>
          </a:xfrm>
          <a:prstGeom prst="rect">
            <a:avLst/>
          </a:prstGeom>
          <a:noFill/>
        </p:spPr>
        <p:txBody>
          <a:bodyPr wrap="none" rtlCol="0">
            <a:spAutoFit/>
          </a:bodyPr>
          <a:lstStyle/>
          <a:p>
            <a:pPr algn="l"/>
            <a:r>
              <a:rPr lang="en-US" sz="2000" b="1" i="0" dirty="0" err="1">
                <a:solidFill>
                  <a:schemeClr val="bg2">
                    <a:lumMod val="50000"/>
                  </a:schemeClr>
                </a:solidFill>
                <a:effectLst/>
                <a:latin typeface="Times New Roman" panose="02020603050405020304" pitchFamily="18" charset="0"/>
                <a:cs typeface="Times New Roman" panose="02020603050405020304" pitchFamily="18" charset="0"/>
              </a:rPr>
              <a:t>mệnh</a:t>
            </a:r>
            <a:r>
              <a:rPr lang="en-US" sz="2000" b="1" i="0" dirty="0">
                <a:solidFill>
                  <a:schemeClr val="bg2">
                    <a:lumMod val="50000"/>
                  </a:schemeClr>
                </a:solidFill>
                <a:effectLst/>
                <a:latin typeface="Times New Roman" panose="02020603050405020304" pitchFamily="18" charset="0"/>
                <a:cs typeface="Times New Roman" panose="02020603050405020304" pitchFamily="18" charset="0"/>
              </a:rPr>
              <a:t> </a:t>
            </a:r>
            <a:r>
              <a:rPr lang="en-US" sz="2000" b="1" i="0" dirty="0" err="1">
                <a:solidFill>
                  <a:schemeClr val="bg2">
                    <a:lumMod val="50000"/>
                  </a:schemeClr>
                </a:solidFill>
                <a:effectLst/>
                <a:latin typeface="Times New Roman" panose="02020603050405020304" pitchFamily="18" charset="0"/>
                <a:cs typeface="Times New Roman" panose="02020603050405020304" pitchFamily="18" charset="0"/>
              </a:rPr>
              <a:t>đề</a:t>
            </a:r>
            <a:r>
              <a:rPr lang="en-US" sz="2000" b="1" i="0" dirty="0">
                <a:solidFill>
                  <a:schemeClr val="bg2">
                    <a:lumMod val="50000"/>
                  </a:schemeClr>
                </a:solidFill>
                <a:effectLst/>
                <a:latin typeface="Times New Roman" panose="02020603050405020304" pitchFamily="18" charset="0"/>
                <a:cs typeface="Times New Roman" panose="02020603050405020304" pitchFamily="18" charset="0"/>
              </a:rPr>
              <a:t> ALTER , DROP, DELETE TABLE</a:t>
            </a:r>
          </a:p>
        </p:txBody>
      </p:sp>
      <p:sp>
        <p:nvSpPr>
          <p:cNvPr id="9" name="TextBox 8">
            <a:extLst>
              <a:ext uri="{FF2B5EF4-FFF2-40B4-BE49-F238E27FC236}">
                <a16:creationId xmlns:a16="http://schemas.microsoft.com/office/drawing/2014/main" id="{4A575A86-DAE9-EAE2-53CE-619AD7FAEEF1}"/>
              </a:ext>
            </a:extLst>
          </p:cNvPr>
          <p:cNvSpPr txBox="1"/>
          <p:nvPr/>
        </p:nvSpPr>
        <p:spPr>
          <a:xfrm>
            <a:off x="4920018" y="2627116"/>
            <a:ext cx="4142096" cy="1169551"/>
          </a:xfrm>
          <a:prstGeom prst="rect">
            <a:avLst/>
          </a:prstGeom>
          <a:noFill/>
        </p:spPr>
        <p:txBody>
          <a:bodyPr wrap="square" rtlCol="0">
            <a:spAutoFit/>
          </a:bodyPr>
          <a:lstStyle/>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a:t>
            </a:r>
            <a:r>
              <a:rPr lang="en-US" sz="1400" b="1" dirty="0" err="1">
                <a:latin typeface="Times New Roman" panose="02020603050405020304" pitchFamily="18" charset="0"/>
                <a:cs typeface="Times New Roman" panose="02020603050405020304" pitchFamily="18" charset="0"/>
              </a:rPr>
              <a:t>Xóa</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cột</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ALTER TABLE </a:t>
            </a:r>
            <a:r>
              <a:rPr lang="en-US" sz="1400" b="1" dirty="0" err="1">
                <a:latin typeface="Times New Roman" panose="02020603050405020304" pitchFamily="18" charset="0"/>
                <a:cs typeface="Times New Roman" panose="02020603050405020304" pitchFamily="18" charset="0"/>
              </a:rPr>
              <a:t>tên_bảng</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DROP COLUMN </a:t>
            </a:r>
            <a:r>
              <a:rPr lang="en-US" sz="1400" b="1" dirty="0" err="1">
                <a:latin typeface="Times New Roman" panose="02020603050405020304" pitchFamily="18" charset="0"/>
                <a:cs typeface="Times New Roman" panose="02020603050405020304" pitchFamily="18" charset="0"/>
              </a:rPr>
              <a:t>tên_cột</a:t>
            </a:r>
            <a:endParaRPr lang="en-US" sz="1400" b="1" dirty="0">
              <a:latin typeface="Times New Roman" panose="02020603050405020304" pitchFamily="18"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2967041662"/>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127316"/>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4" name="TextBox 3">
            <a:extLst>
              <a:ext uri="{FF2B5EF4-FFF2-40B4-BE49-F238E27FC236}">
                <a16:creationId xmlns:a16="http://schemas.microsoft.com/office/drawing/2014/main" id="{C2E9F6B6-5CB9-B321-CD4E-EE15CB4CFD37}"/>
              </a:ext>
            </a:extLst>
          </p:cNvPr>
          <p:cNvSpPr txBox="1"/>
          <p:nvPr/>
        </p:nvSpPr>
        <p:spPr>
          <a:xfrm>
            <a:off x="685616" y="1755524"/>
            <a:ext cx="11369906" cy="2800767"/>
          </a:xfrm>
          <a:prstGeom prst="rect">
            <a:avLst/>
          </a:prstGeom>
          <a:noFill/>
        </p:spPr>
        <p:txBody>
          <a:bodyPr wrap="square" rtlCol="0">
            <a:spAutoFit/>
          </a:bodyPr>
          <a:lstStyle/>
          <a:p>
            <a:pPr marL="342900" indent="-342900">
              <a:buFont typeface="Wingdings" panose="05000000000000000000" pitchFamily="2" charset="2"/>
              <a:buChar char="Ø"/>
            </a:pPr>
            <a:r>
              <a:rPr lang="vi-VN" sz="2000" b="0" i="0" dirty="0">
                <a:solidFill>
                  <a:srgbClr val="212529"/>
                </a:solidFill>
                <a:effectLst/>
                <a:latin typeface="+mj-lt"/>
              </a:rPr>
              <a:t>Sử dụng INSERT INTO trong SQL để thêm dòng dữ liệu mới vào bảng, cú pháp cơ bản mệnh đề INSERT, cột mặc định khi chèn dữ liệu mới.</a:t>
            </a:r>
            <a:endParaRPr lang="en-US" sz="1600" b="1" dirty="0">
              <a:latin typeface="+mj-lt"/>
              <a:cs typeface="Times New Roman" panose="02020603050405020304" pitchFamily="18" charset="0"/>
            </a:endParaRPr>
          </a:p>
          <a:p>
            <a:r>
              <a:rPr lang="en-US" sz="1600" b="1" dirty="0">
                <a:latin typeface="+mj-lt"/>
                <a:cs typeface="Times New Roman" panose="02020603050405020304" pitchFamily="18" charset="0"/>
              </a:rPr>
              <a:t>INSERT INTO </a:t>
            </a:r>
            <a:r>
              <a:rPr lang="en-US" sz="1600" b="1" dirty="0" err="1">
                <a:latin typeface="+mj-lt"/>
                <a:cs typeface="Times New Roman" panose="02020603050405020304" pitchFamily="18" charset="0"/>
              </a:rPr>
              <a:t>table_name</a:t>
            </a:r>
            <a:r>
              <a:rPr lang="en-US" sz="1600" b="1" dirty="0">
                <a:latin typeface="+mj-lt"/>
                <a:cs typeface="Times New Roman" panose="02020603050405020304" pitchFamily="18" charset="0"/>
              </a:rPr>
              <a:t> (column1, column2, column3, ...,</a:t>
            </a:r>
            <a:r>
              <a:rPr lang="en-US" sz="1600" b="1" dirty="0" err="1">
                <a:latin typeface="+mj-lt"/>
                <a:cs typeface="Times New Roman" panose="02020603050405020304" pitchFamily="18" charset="0"/>
              </a:rPr>
              <a:t>columnN</a:t>
            </a:r>
            <a:r>
              <a:rPr lang="en-US" sz="1600" b="1" dirty="0">
                <a:latin typeface="+mj-lt"/>
                <a:cs typeface="Times New Roman" panose="02020603050405020304" pitchFamily="18" charset="0"/>
              </a:rPr>
              <a:t>)</a:t>
            </a:r>
          </a:p>
          <a:p>
            <a:r>
              <a:rPr lang="en-US" sz="1600" b="1" dirty="0">
                <a:latin typeface="+mj-lt"/>
                <a:cs typeface="Times New Roman" panose="02020603050405020304" pitchFamily="18" charset="0"/>
              </a:rPr>
              <a:t>VALUES (value1, value2, value3,...</a:t>
            </a:r>
            <a:r>
              <a:rPr lang="en-US" sz="1600" b="1" dirty="0" err="1">
                <a:latin typeface="+mj-lt"/>
                <a:cs typeface="Times New Roman" panose="02020603050405020304" pitchFamily="18" charset="0"/>
              </a:rPr>
              <a:t>valueN</a:t>
            </a:r>
            <a:r>
              <a:rPr lang="en-US" sz="1600" b="1" dirty="0">
                <a:latin typeface="+mj-lt"/>
                <a:cs typeface="Times New Roman" panose="02020603050405020304" pitchFamily="18" charset="0"/>
              </a:rPr>
              <a:t>);</a:t>
            </a:r>
          </a:p>
          <a:p>
            <a:endParaRPr lang="en-US" sz="1600" b="0" i="0" dirty="0">
              <a:solidFill>
                <a:srgbClr val="212529"/>
              </a:solidFill>
              <a:effectLst/>
              <a:latin typeface="+mj-lt"/>
              <a:cs typeface="Times New Roman" panose="02020603050405020304" pitchFamily="18" charset="0"/>
            </a:endParaRPr>
          </a:p>
          <a:p>
            <a:pPr marL="342900" indent="-342900">
              <a:buFont typeface="Wingdings" panose="05000000000000000000" pitchFamily="2" charset="2"/>
              <a:buChar char="Ø"/>
            </a:pPr>
            <a:r>
              <a:rPr lang="en-US" sz="2000" b="0" i="0" dirty="0" err="1">
                <a:solidFill>
                  <a:srgbClr val="212529"/>
                </a:solidFill>
                <a:effectLst/>
                <a:latin typeface="+mj-lt"/>
              </a:rPr>
              <a:t>Sử</a:t>
            </a:r>
            <a:r>
              <a:rPr lang="en-US" sz="2000" b="0" i="0" dirty="0">
                <a:solidFill>
                  <a:srgbClr val="212529"/>
                </a:solidFill>
                <a:effectLst/>
                <a:latin typeface="+mj-lt"/>
              </a:rPr>
              <a:t> </a:t>
            </a:r>
            <a:r>
              <a:rPr lang="en-US" sz="2000" b="0" i="0" dirty="0" err="1">
                <a:solidFill>
                  <a:srgbClr val="212529"/>
                </a:solidFill>
                <a:effectLst/>
                <a:latin typeface="+mj-lt"/>
              </a:rPr>
              <a:t>dụng</a:t>
            </a:r>
            <a:r>
              <a:rPr lang="en-US" sz="2000" b="0" i="0" dirty="0">
                <a:solidFill>
                  <a:srgbClr val="212529"/>
                </a:solidFill>
                <a:effectLst/>
                <a:latin typeface="+mj-lt"/>
              </a:rPr>
              <a:t> </a:t>
            </a:r>
            <a:r>
              <a:rPr lang="en-US" sz="2000" b="0" i="0" dirty="0" err="1">
                <a:solidFill>
                  <a:srgbClr val="212529"/>
                </a:solidFill>
                <a:effectLst/>
                <a:latin typeface="+mj-lt"/>
              </a:rPr>
              <a:t>lệnh</a:t>
            </a:r>
            <a:r>
              <a:rPr lang="en-US" sz="2000" b="0" i="0" dirty="0">
                <a:solidFill>
                  <a:srgbClr val="212529"/>
                </a:solidFill>
                <a:effectLst/>
                <a:latin typeface="+mj-lt"/>
              </a:rPr>
              <a:t> UPDATE </a:t>
            </a:r>
            <a:r>
              <a:rPr lang="en-US" sz="2000" b="0" i="0" dirty="0" err="1">
                <a:solidFill>
                  <a:srgbClr val="212529"/>
                </a:solidFill>
                <a:effectLst/>
                <a:latin typeface="+mj-lt"/>
              </a:rPr>
              <a:t>để</a:t>
            </a:r>
            <a:r>
              <a:rPr lang="en-US" sz="2000" b="0" i="0" dirty="0">
                <a:solidFill>
                  <a:srgbClr val="212529"/>
                </a:solidFill>
                <a:effectLst/>
                <a:latin typeface="+mj-lt"/>
              </a:rPr>
              <a:t> </a:t>
            </a:r>
            <a:r>
              <a:rPr lang="en-US" sz="2000" b="0" i="0" dirty="0" err="1">
                <a:solidFill>
                  <a:srgbClr val="212529"/>
                </a:solidFill>
                <a:effectLst/>
                <a:latin typeface="+mj-lt"/>
              </a:rPr>
              <a:t>cập</a:t>
            </a:r>
            <a:r>
              <a:rPr lang="en-US" sz="2000" b="0" i="0" dirty="0">
                <a:solidFill>
                  <a:srgbClr val="212529"/>
                </a:solidFill>
                <a:effectLst/>
                <a:latin typeface="+mj-lt"/>
              </a:rPr>
              <a:t> </a:t>
            </a:r>
            <a:r>
              <a:rPr lang="en-US" sz="2000" b="0" i="0" dirty="0" err="1">
                <a:solidFill>
                  <a:srgbClr val="212529"/>
                </a:solidFill>
                <a:effectLst/>
                <a:latin typeface="+mj-lt"/>
              </a:rPr>
              <a:t>nhật</a:t>
            </a:r>
            <a:r>
              <a:rPr lang="en-US" sz="2000" b="0" i="0" dirty="0">
                <a:solidFill>
                  <a:srgbClr val="212529"/>
                </a:solidFill>
                <a:effectLst/>
                <a:latin typeface="+mj-lt"/>
              </a:rPr>
              <a:t> </a:t>
            </a:r>
            <a:r>
              <a:rPr lang="en-US" sz="2000" b="0" i="0" dirty="0" err="1">
                <a:solidFill>
                  <a:srgbClr val="212529"/>
                </a:solidFill>
                <a:effectLst/>
                <a:latin typeface="+mj-lt"/>
              </a:rPr>
              <a:t>các</a:t>
            </a:r>
            <a:r>
              <a:rPr lang="en-US" sz="2000" b="0" i="0" dirty="0">
                <a:solidFill>
                  <a:srgbClr val="212529"/>
                </a:solidFill>
                <a:effectLst/>
                <a:latin typeface="+mj-lt"/>
              </a:rPr>
              <a:t> </a:t>
            </a:r>
            <a:r>
              <a:rPr lang="en-US" sz="2000" b="0" i="0" dirty="0" err="1">
                <a:solidFill>
                  <a:srgbClr val="212529"/>
                </a:solidFill>
                <a:effectLst/>
                <a:latin typeface="+mj-lt"/>
              </a:rPr>
              <a:t>dữ</a:t>
            </a:r>
            <a:r>
              <a:rPr lang="en-US" sz="2000" b="0" i="0" dirty="0">
                <a:solidFill>
                  <a:srgbClr val="212529"/>
                </a:solidFill>
                <a:effectLst/>
                <a:latin typeface="+mj-lt"/>
              </a:rPr>
              <a:t> </a:t>
            </a:r>
            <a:r>
              <a:rPr lang="en-US" sz="2000" b="0" i="0" dirty="0" err="1">
                <a:solidFill>
                  <a:srgbClr val="212529"/>
                </a:solidFill>
                <a:effectLst/>
                <a:latin typeface="+mj-lt"/>
              </a:rPr>
              <a:t>liệu</a:t>
            </a:r>
            <a:r>
              <a:rPr lang="en-US" sz="2000" b="0" i="0" dirty="0">
                <a:solidFill>
                  <a:srgbClr val="212529"/>
                </a:solidFill>
                <a:effectLst/>
                <a:latin typeface="+mj-lt"/>
              </a:rPr>
              <a:t> </a:t>
            </a:r>
            <a:r>
              <a:rPr lang="en-US" sz="2000" b="0" i="0" dirty="0" err="1">
                <a:solidFill>
                  <a:srgbClr val="212529"/>
                </a:solidFill>
                <a:effectLst/>
                <a:latin typeface="+mj-lt"/>
              </a:rPr>
              <a:t>có</a:t>
            </a:r>
            <a:r>
              <a:rPr lang="en-US" sz="2000" b="0" i="0" dirty="0">
                <a:solidFill>
                  <a:srgbClr val="212529"/>
                </a:solidFill>
                <a:effectLst/>
                <a:latin typeface="+mj-lt"/>
              </a:rPr>
              <a:t> </a:t>
            </a:r>
            <a:r>
              <a:rPr lang="en-US" sz="2000" b="0" i="0" dirty="0" err="1">
                <a:solidFill>
                  <a:srgbClr val="212529"/>
                </a:solidFill>
                <a:effectLst/>
                <a:latin typeface="+mj-lt"/>
              </a:rPr>
              <a:t>sẵn</a:t>
            </a:r>
            <a:r>
              <a:rPr lang="en-US" sz="2000" b="0" i="0" dirty="0">
                <a:solidFill>
                  <a:srgbClr val="212529"/>
                </a:solidFill>
                <a:effectLst/>
                <a:latin typeface="+mj-lt"/>
              </a:rPr>
              <a:t> </a:t>
            </a:r>
            <a:r>
              <a:rPr lang="en-US" sz="2000" b="0" i="0" dirty="0" err="1">
                <a:solidFill>
                  <a:srgbClr val="212529"/>
                </a:solidFill>
                <a:effectLst/>
                <a:latin typeface="+mj-lt"/>
              </a:rPr>
              <a:t>trong</a:t>
            </a:r>
            <a:r>
              <a:rPr lang="en-US" sz="2000" b="0" i="0" dirty="0">
                <a:solidFill>
                  <a:srgbClr val="212529"/>
                </a:solidFill>
                <a:effectLst/>
                <a:latin typeface="+mj-lt"/>
              </a:rPr>
              <a:t> </a:t>
            </a:r>
            <a:r>
              <a:rPr lang="en-US" sz="2000" b="0" i="0" dirty="0" err="1">
                <a:solidFill>
                  <a:srgbClr val="212529"/>
                </a:solidFill>
                <a:effectLst/>
                <a:latin typeface="+mj-lt"/>
              </a:rPr>
              <a:t>các</a:t>
            </a:r>
            <a:r>
              <a:rPr lang="en-US" sz="2000" b="0" i="0" dirty="0">
                <a:solidFill>
                  <a:srgbClr val="212529"/>
                </a:solidFill>
                <a:effectLst/>
                <a:latin typeface="+mj-lt"/>
              </a:rPr>
              <a:t> </a:t>
            </a:r>
            <a:r>
              <a:rPr lang="en-US" sz="2000" b="0" i="0" dirty="0" err="1">
                <a:solidFill>
                  <a:srgbClr val="212529"/>
                </a:solidFill>
                <a:effectLst/>
                <a:latin typeface="+mj-lt"/>
              </a:rPr>
              <a:t>bảng</a:t>
            </a:r>
            <a:r>
              <a:rPr lang="en-US" sz="2000" b="0" i="0" dirty="0">
                <a:solidFill>
                  <a:srgbClr val="212529"/>
                </a:solidFill>
                <a:effectLst/>
                <a:latin typeface="+mj-lt"/>
              </a:rPr>
              <a:t> SQL</a:t>
            </a:r>
          </a:p>
          <a:p>
            <a:endParaRPr lang="en-US" sz="2000" b="0" i="0" dirty="0">
              <a:solidFill>
                <a:srgbClr val="212529"/>
              </a:solidFill>
              <a:effectLst/>
              <a:latin typeface="+mj-lt"/>
            </a:endParaRPr>
          </a:p>
          <a:p>
            <a:pPr lvl="2"/>
            <a:r>
              <a:rPr lang="en-US" sz="1600" b="0" i="0" dirty="0">
                <a:solidFill>
                  <a:srgbClr val="212529"/>
                </a:solidFill>
                <a:effectLst/>
                <a:latin typeface="+mj-lt"/>
                <a:cs typeface="Times New Roman" panose="02020603050405020304" pitchFamily="18" charset="0"/>
              </a:rPr>
              <a:t>    </a:t>
            </a:r>
            <a:r>
              <a:rPr lang="en-US" sz="1600" b="1" i="0" dirty="0">
                <a:solidFill>
                  <a:srgbClr val="212529"/>
                </a:solidFill>
                <a:effectLst/>
                <a:latin typeface="+mj-lt"/>
                <a:cs typeface="Times New Roman" panose="02020603050405020304" pitchFamily="18" charset="0"/>
              </a:rPr>
              <a:t>UPDATE </a:t>
            </a:r>
            <a:r>
              <a:rPr lang="en-US" sz="1600" b="1" i="0" dirty="0" err="1">
                <a:solidFill>
                  <a:srgbClr val="212529"/>
                </a:solidFill>
                <a:effectLst/>
                <a:latin typeface="+mj-lt"/>
                <a:cs typeface="Times New Roman" panose="02020603050405020304" pitchFamily="18" charset="0"/>
              </a:rPr>
              <a:t>table_name</a:t>
            </a:r>
            <a:endParaRPr lang="en-US" sz="1600" b="1" i="0" dirty="0">
              <a:solidFill>
                <a:srgbClr val="212529"/>
              </a:solidFill>
              <a:effectLst/>
              <a:latin typeface="+mj-lt"/>
              <a:cs typeface="Times New Roman" panose="02020603050405020304" pitchFamily="18" charset="0"/>
            </a:endParaRPr>
          </a:p>
          <a:p>
            <a:pPr lvl="2"/>
            <a:r>
              <a:rPr lang="en-US" sz="1600" b="1" i="0" dirty="0">
                <a:solidFill>
                  <a:srgbClr val="212529"/>
                </a:solidFill>
                <a:effectLst/>
                <a:latin typeface="+mj-lt"/>
                <a:cs typeface="Times New Roman" panose="02020603050405020304" pitchFamily="18" charset="0"/>
              </a:rPr>
              <a:t>     SET column1 = value1, column2 = value2, ...</a:t>
            </a:r>
          </a:p>
          <a:p>
            <a:pPr lvl="2"/>
            <a:r>
              <a:rPr lang="en-US" sz="1600" b="1" i="0" dirty="0">
                <a:solidFill>
                  <a:srgbClr val="212529"/>
                </a:solidFill>
                <a:effectLst/>
                <a:latin typeface="+mj-lt"/>
                <a:cs typeface="Times New Roman" panose="02020603050405020304" pitchFamily="18" charset="0"/>
              </a:rPr>
              <a:t>     WHERE condition;</a:t>
            </a:r>
          </a:p>
        </p:txBody>
      </p:sp>
      <p:sp>
        <p:nvSpPr>
          <p:cNvPr id="5" name="TextBox 4"/>
          <p:cNvSpPr txBox="1"/>
          <p:nvPr/>
        </p:nvSpPr>
        <p:spPr>
          <a:xfrm>
            <a:off x="4323405" y="1049845"/>
            <a:ext cx="4261103" cy="400110"/>
          </a:xfrm>
          <a:prstGeom prst="rect">
            <a:avLst/>
          </a:prstGeom>
          <a:noFill/>
        </p:spPr>
        <p:txBody>
          <a:bodyPr wrap="none" rtlCol="0">
            <a:spAutoFit/>
          </a:bodyPr>
          <a:lstStyle/>
          <a:p>
            <a:pPr algn="l"/>
            <a:r>
              <a:rPr lang="en-US" sz="2000" b="1" i="0" dirty="0" err="1">
                <a:solidFill>
                  <a:schemeClr val="bg2">
                    <a:lumMod val="50000"/>
                  </a:schemeClr>
                </a:solidFill>
                <a:effectLst/>
                <a:latin typeface="Times New Roman" panose="02020603050405020304" pitchFamily="18" charset="0"/>
                <a:cs typeface="Times New Roman" panose="02020603050405020304" pitchFamily="18" charset="0"/>
              </a:rPr>
              <a:t>mệnh</a:t>
            </a:r>
            <a:r>
              <a:rPr lang="en-US" sz="2000" b="1" i="0" dirty="0">
                <a:solidFill>
                  <a:schemeClr val="bg2">
                    <a:lumMod val="50000"/>
                  </a:schemeClr>
                </a:solidFill>
                <a:effectLst/>
                <a:latin typeface="Times New Roman" panose="02020603050405020304" pitchFamily="18" charset="0"/>
                <a:cs typeface="Times New Roman" panose="02020603050405020304" pitchFamily="18" charset="0"/>
              </a:rPr>
              <a:t> </a:t>
            </a:r>
            <a:r>
              <a:rPr lang="en-US" sz="2000" b="1" i="0" dirty="0" err="1">
                <a:solidFill>
                  <a:schemeClr val="bg2">
                    <a:lumMod val="50000"/>
                  </a:schemeClr>
                </a:solidFill>
                <a:effectLst/>
                <a:latin typeface="Times New Roman" panose="02020603050405020304" pitchFamily="18" charset="0"/>
                <a:cs typeface="Times New Roman" panose="02020603050405020304" pitchFamily="18" charset="0"/>
              </a:rPr>
              <a:t>đề</a:t>
            </a:r>
            <a:r>
              <a:rPr lang="en-US" sz="2000" b="1" i="0" dirty="0">
                <a:solidFill>
                  <a:schemeClr val="bg2">
                    <a:lumMod val="50000"/>
                  </a:schemeClr>
                </a:solidFill>
                <a:effectLst/>
                <a:latin typeface="Times New Roman" panose="02020603050405020304" pitchFamily="18" charset="0"/>
                <a:cs typeface="Times New Roman" panose="02020603050405020304" pitchFamily="18" charset="0"/>
              </a:rPr>
              <a:t> INSERT ,UPDATE TABLE</a:t>
            </a:r>
          </a:p>
        </p:txBody>
      </p:sp>
    </p:spTree>
    <p:extLst>
      <p:ext uri="{BB962C8B-B14F-4D97-AF65-F5344CB8AC3E}">
        <p14:creationId xmlns:p14="http://schemas.microsoft.com/office/powerpoint/2010/main" val="3034988350"/>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127316"/>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4" name="TextBox 3">
            <a:extLst>
              <a:ext uri="{FF2B5EF4-FFF2-40B4-BE49-F238E27FC236}">
                <a16:creationId xmlns:a16="http://schemas.microsoft.com/office/drawing/2014/main" id="{C2E9F6B6-5CB9-B321-CD4E-EE15CB4CFD37}"/>
              </a:ext>
            </a:extLst>
          </p:cNvPr>
          <p:cNvSpPr txBox="1"/>
          <p:nvPr/>
        </p:nvSpPr>
        <p:spPr>
          <a:xfrm>
            <a:off x="685616" y="1755524"/>
            <a:ext cx="11369906" cy="4247317"/>
          </a:xfrm>
          <a:prstGeom prst="rect">
            <a:avLst/>
          </a:prstGeom>
          <a:noFill/>
        </p:spPr>
        <p:txBody>
          <a:bodyPr wrap="square" rtlCol="0">
            <a:spAutoFit/>
          </a:bodyPr>
          <a:lstStyle/>
          <a:p>
            <a:pPr marL="342900" indent="-342900">
              <a:buFont typeface="Wingdings" panose="05000000000000000000" pitchFamily="2" charset="2"/>
              <a:buChar char="Ø"/>
            </a:pPr>
            <a:r>
              <a:rPr lang="vi-VN" sz="1800" b="0" i="0" dirty="0">
                <a:solidFill>
                  <a:srgbClr val="212529"/>
                </a:solidFill>
                <a:effectLst/>
                <a:latin typeface="+mj-lt"/>
              </a:rPr>
              <a:t>Sử dụng Select truy vấn thông tin từ các bảng của cơ sở dữ liệu, .</a:t>
            </a:r>
            <a:endParaRPr lang="en-US" sz="1800" b="1" dirty="0">
              <a:latin typeface="+mj-lt"/>
              <a:cs typeface="Times New Roman" panose="02020603050405020304" pitchFamily="18" charset="0"/>
            </a:endParaRPr>
          </a:p>
          <a:p>
            <a:r>
              <a:rPr lang="en-US" sz="1800" b="1" dirty="0">
                <a:latin typeface="+mj-lt"/>
                <a:cs typeface="Times New Roman" panose="02020603050405020304" pitchFamily="18" charset="0"/>
              </a:rPr>
              <a:t>select </a:t>
            </a:r>
            <a:r>
              <a:rPr lang="en-US" sz="1800" b="1" dirty="0" err="1">
                <a:latin typeface="+mj-lt"/>
                <a:cs typeface="Times New Roman" panose="02020603050405020304" pitchFamily="18" charset="0"/>
              </a:rPr>
              <a:t>column_list</a:t>
            </a:r>
            <a:endParaRPr lang="en-US" sz="1800" b="1" dirty="0">
              <a:latin typeface="+mj-lt"/>
              <a:cs typeface="Times New Roman" panose="02020603050405020304" pitchFamily="18" charset="0"/>
            </a:endParaRPr>
          </a:p>
          <a:p>
            <a:r>
              <a:rPr lang="en-US" sz="1800" b="1" dirty="0">
                <a:latin typeface="+mj-lt"/>
                <a:cs typeface="Times New Roman" panose="02020603050405020304" pitchFamily="18" charset="0"/>
              </a:rPr>
              <a:t>from </a:t>
            </a:r>
            <a:r>
              <a:rPr lang="en-US" sz="1800" b="1" dirty="0" err="1">
                <a:latin typeface="+mj-lt"/>
                <a:cs typeface="Times New Roman" panose="02020603050405020304" pitchFamily="18" charset="0"/>
              </a:rPr>
              <a:t>table_name</a:t>
            </a:r>
            <a:endParaRPr lang="en-US" sz="1800" b="1" dirty="0">
              <a:latin typeface="+mj-lt"/>
              <a:cs typeface="Times New Roman" panose="02020603050405020304" pitchFamily="18" charset="0"/>
            </a:endParaRPr>
          </a:p>
          <a:p>
            <a:endParaRPr lang="en-US" sz="1800" b="0" i="0" dirty="0">
              <a:solidFill>
                <a:srgbClr val="212529"/>
              </a:solidFill>
              <a:effectLst/>
              <a:latin typeface="+mj-lt"/>
              <a:cs typeface="Times New Roman" panose="02020603050405020304" pitchFamily="18" charset="0"/>
            </a:endParaRPr>
          </a:p>
          <a:p>
            <a:pPr marL="342900" indent="-342900">
              <a:buFont typeface="Wingdings" panose="05000000000000000000" pitchFamily="2" charset="2"/>
              <a:buChar char="Ø"/>
            </a:pPr>
            <a:r>
              <a:rPr lang="en-US" sz="1800" b="0" i="0" dirty="0" err="1">
                <a:solidFill>
                  <a:srgbClr val="212529"/>
                </a:solidFill>
                <a:effectLst/>
                <a:latin typeface="+mj-lt"/>
              </a:rPr>
              <a:t>Sử</a:t>
            </a:r>
            <a:r>
              <a:rPr lang="en-US" sz="1800" b="0" i="0" dirty="0">
                <a:solidFill>
                  <a:srgbClr val="212529"/>
                </a:solidFill>
                <a:effectLst/>
                <a:latin typeface="+mj-lt"/>
              </a:rPr>
              <a:t> </a:t>
            </a:r>
            <a:r>
              <a:rPr lang="en-US" sz="1800" b="0" i="0" dirty="0" err="1">
                <a:solidFill>
                  <a:srgbClr val="212529"/>
                </a:solidFill>
                <a:effectLst/>
                <a:latin typeface="+mj-lt"/>
              </a:rPr>
              <a:t>dụng</a:t>
            </a:r>
            <a:r>
              <a:rPr lang="en-US" sz="1800" b="0" i="0" dirty="0">
                <a:solidFill>
                  <a:srgbClr val="212529"/>
                </a:solidFill>
                <a:effectLst/>
                <a:latin typeface="+mj-lt"/>
              </a:rPr>
              <a:t> </a:t>
            </a:r>
            <a:r>
              <a:rPr lang="en-US" sz="1800" b="0" i="0" dirty="0" err="1">
                <a:solidFill>
                  <a:srgbClr val="212529"/>
                </a:solidFill>
                <a:effectLst/>
                <a:latin typeface="+mj-lt"/>
              </a:rPr>
              <a:t>mệnh</a:t>
            </a:r>
            <a:r>
              <a:rPr lang="en-US" sz="1800" b="0" i="0" dirty="0">
                <a:solidFill>
                  <a:srgbClr val="212529"/>
                </a:solidFill>
                <a:effectLst/>
                <a:latin typeface="+mj-lt"/>
              </a:rPr>
              <a:t> </a:t>
            </a:r>
            <a:r>
              <a:rPr lang="en-US" sz="1800" b="0" i="0" dirty="0" err="1">
                <a:solidFill>
                  <a:srgbClr val="212529"/>
                </a:solidFill>
                <a:effectLst/>
                <a:latin typeface="+mj-lt"/>
              </a:rPr>
              <a:t>đề</a:t>
            </a:r>
            <a:r>
              <a:rPr lang="en-US" sz="1800" b="0" i="0" dirty="0">
                <a:solidFill>
                  <a:srgbClr val="212529"/>
                </a:solidFill>
                <a:effectLst/>
                <a:latin typeface="+mj-lt"/>
              </a:rPr>
              <a:t> ORDER BY </a:t>
            </a:r>
            <a:r>
              <a:rPr lang="en-US" sz="1800" b="0" i="0" dirty="0" err="1">
                <a:solidFill>
                  <a:srgbClr val="212529"/>
                </a:solidFill>
                <a:effectLst/>
                <a:latin typeface="+mj-lt"/>
              </a:rPr>
              <a:t>để</a:t>
            </a:r>
            <a:r>
              <a:rPr lang="en-US" sz="1800" b="0" i="0" dirty="0">
                <a:solidFill>
                  <a:srgbClr val="212529"/>
                </a:solidFill>
                <a:effectLst/>
                <a:latin typeface="+mj-lt"/>
              </a:rPr>
              <a:t> </a:t>
            </a:r>
            <a:r>
              <a:rPr lang="en-US" sz="1800" b="0" i="0" dirty="0" err="1">
                <a:solidFill>
                  <a:srgbClr val="212529"/>
                </a:solidFill>
                <a:effectLst/>
                <a:latin typeface="+mj-lt"/>
              </a:rPr>
              <a:t>sắp</a:t>
            </a:r>
            <a:r>
              <a:rPr lang="en-US" sz="1800" b="0" i="0" dirty="0">
                <a:solidFill>
                  <a:srgbClr val="212529"/>
                </a:solidFill>
                <a:effectLst/>
                <a:latin typeface="+mj-lt"/>
              </a:rPr>
              <a:t> </a:t>
            </a:r>
            <a:r>
              <a:rPr lang="en-US" sz="1800" b="0" i="0" dirty="0" err="1">
                <a:solidFill>
                  <a:srgbClr val="212529"/>
                </a:solidFill>
                <a:effectLst/>
                <a:latin typeface="+mj-lt"/>
              </a:rPr>
              <a:t>xếp</a:t>
            </a:r>
            <a:r>
              <a:rPr lang="en-US" sz="1800" b="0" i="0" dirty="0">
                <a:solidFill>
                  <a:srgbClr val="212529"/>
                </a:solidFill>
                <a:effectLst/>
                <a:latin typeface="+mj-lt"/>
              </a:rPr>
              <a:t> </a:t>
            </a:r>
            <a:r>
              <a:rPr lang="en-US" sz="1800" b="0" i="0" dirty="0" err="1">
                <a:solidFill>
                  <a:srgbClr val="212529"/>
                </a:solidFill>
                <a:effectLst/>
                <a:latin typeface="+mj-lt"/>
              </a:rPr>
              <a:t>trong</a:t>
            </a:r>
            <a:r>
              <a:rPr lang="en-US" sz="1800" b="0" i="0" dirty="0">
                <a:solidFill>
                  <a:srgbClr val="212529"/>
                </a:solidFill>
                <a:effectLst/>
                <a:latin typeface="+mj-lt"/>
              </a:rPr>
              <a:t> </a:t>
            </a:r>
            <a:r>
              <a:rPr lang="en-US" sz="1800" b="0" i="0" dirty="0" err="1">
                <a:solidFill>
                  <a:srgbClr val="212529"/>
                </a:solidFill>
                <a:effectLst/>
                <a:latin typeface="+mj-lt"/>
              </a:rPr>
              <a:t>sql</a:t>
            </a:r>
            <a:r>
              <a:rPr lang="en-US" sz="1800" b="0" i="0" dirty="0">
                <a:solidFill>
                  <a:srgbClr val="212529"/>
                </a:solidFill>
                <a:effectLst/>
                <a:latin typeface="+mj-lt"/>
              </a:rPr>
              <a:t>, </a:t>
            </a:r>
            <a:r>
              <a:rPr lang="en-US" sz="1800" b="0" i="0" dirty="0" err="1">
                <a:solidFill>
                  <a:srgbClr val="212529"/>
                </a:solidFill>
                <a:effectLst/>
                <a:latin typeface="+mj-lt"/>
              </a:rPr>
              <a:t>sắp</a:t>
            </a:r>
            <a:r>
              <a:rPr lang="en-US" sz="1800" b="0" i="0" dirty="0">
                <a:solidFill>
                  <a:srgbClr val="212529"/>
                </a:solidFill>
                <a:effectLst/>
                <a:latin typeface="+mj-lt"/>
              </a:rPr>
              <a:t> </a:t>
            </a:r>
            <a:r>
              <a:rPr lang="en-US" sz="1800" b="0" i="0" dirty="0" err="1">
                <a:solidFill>
                  <a:srgbClr val="212529"/>
                </a:solidFill>
                <a:effectLst/>
                <a:latin typeface="+mj-lt"/>
              </a:rPr>
              <a:t>xếp</a:t>
            </a:r>
            <a:r>
              <a:rPr lang="en-US" sz="1800" b="0" i="0" dirty="0">
                <a:solidFill>
                  <a:srgbClr val="212529"/>
                </a:solidFill>
                <a:effectLst/>
                <a:latin typeface="+mj-lt"/>
              </a:rPr>
              <a:t> </a:t>
            </a:r>
            <a:r>
              <a:rPr lang="en-US" sz="1800" b="0" i="0" dirty="0" err="1">
                <a:solidFill>
                  <a:srgbClr val="212529"/>
                </a:solidFill>
                <a:effectLst/>
                <a:latin typeface="+mj-lt"/>
              </a:rPr>
              <a:t>kết</a:t>
            </a:r>
            <a:r>
              <a:rPr lang="en-US" sz="1800" b="0" i="0" dirty="0">
                <a:solidFill>
                  <a:srgbClr val="212529"/>
                </a:solidFill>
                <a:effectLst/>
                <a:latin typeface="+mj-lt"/>
              </a:rPr>
              <a:t> </a:t>
            </a:r>
            <a:r>
              <a:rPr lang="en-US" sz="1800" b="0" i="0" dirty="0" err="1">
                <a:solidFill>
                  <a:srgbClr val="212529"/>
                </a:solidFill>
                <a:effectLst/>
                <a:latin typeface="+mj-lt"/>
              </a:rPr>
              <a:t>quả</a:t>
            </a:r>
            <a:r>
              <a:rPr lang="en-US" sz="1800" b="0" i="0" dirty="0">
                <a:solidFill>
                  <a:srgbClr val="212529"/>
                </a:solidFill>
                <a:effectLst/>
                <a:latin typeface="+mj-lt"/>
              </a:rPr>
              <a:t> </a:t>
            </a:r>
            <a:r>
              <a:rPr lang="en-US" sz="1800" b="0" i="0" dirty="0" err="1">
                <a:solidFill>
                  <a:srgbClr val="212529"/>
                </a:solidFill>
                <a:effectLst/>
                <a:latin typeface="+mj-lt"/>
              </a:rPr>
              <a:t>trả</a:t>
            </a:r>
            <a:r>
              <a:rPr lang="en-US" sz="1800" b="0" i="0" dirty="0">
                <a:solidFill>
                  <a:srgbClr val="212529"/>
                </a:solidFill>
                <a:effectLst/>
                <a:latin typeface="+mj-lt"/>
              </a:rPr>
              <a:t> </a:t>
            </a:r>
            <a:r>
              <a:rPr lang="en-US" sz="1800" b="0" i="0" dirty="0" err="1">
                <a:solidFill>
                  <a:srgbClr val="212529"/>
                </a:solidFill>
                <a:effectLst/>
                <a:latin typeface="+mj-lt"/>
              </a:rPr>
              <a:t>về</a:t>
            </a:r>
            <a:r>
              <a:rPr lang="en-US" sz="1800" b="0" i="0" dirty="0">
                <a:solidFill>
                  <a:srgbClr val="212529"/>
                </a:solidFill>
                <a:effectLst/>
                <a:latin typeface="+mj-lt"/>
              </a:rPr>
              <a:t> </a:t>
            </a:r>
            <a:r>
              <a:rPr lang="en-US" sz="1800" b="0" i="0" dirty="0" err="1">
                <a:solidFill>
                  <a:srgbClr val="212529"/>
                </a:solidFill>
                <a:effectLst/>
                <a:latin typeface="+mj-lt"/>
              </a:rPr>
              <a:t>theo</a:t>
            </a:r>
            <a:r>
              <a:rPr lang="en-US" sz="1800" b="0" i="0" dirty="0">
                <a:solidFill>
                  <a:srgbClr val="212529"/>
                </a:solidFill>
                <a:effectLst/>
                <a:latin typeface="+mj-lt"/>
              </a:rPr>
              <a:t> </a:t>
            </a:r>
            <a:r>
              <a:rPr lang="en-US" sz="1800" b="0" i="0" dirty="0" err="1">
                <a:solidFill>
                  <a:srgbClr val="212529"/>
                </a:solidFill>
                <a:effectLst/>
                <a:latin typeface="+mj-lt"/>
              </a:rPr>
              <a:t>một</a:t>
            </a:r>
            <a:r>
              <a:rPr lang="en-US" sz="1800" b="0" i="0" dirty="0">
                <a:solidFill>
                  <a:srgbClr val="212529"/>
                </a:solidFill>
                <a:effectLst/>
                <a:latin typeface="+mj-lt"/>
              </a:rPr>
              <a:t> </a:t>
            </a:r>
            <a:r>
              <a:rPr lang="en-US" sz="1800" b="0" i="0" dirty="0" err="1">
                <a:solidFill>
                  <a:srgbClr val="212529"/>
                </a:solidFill>
                <a:effectLst/>
                <a:latin typeface="+mj-lt"/>
              </a:rPr>
              <a:t>hoặc</a:t>
            </a:r>
            <a:r>
              <a:rPr lang="en-US" sz="1800" b="0" i="0" dirty="0">
                <a:solidFill>
                  <a:srgbClr val="212529"/>
                </a:solidFill>
                <a:effectLst/>
                <a:latin typeface="+mj-lt"/>
              </a:rPr>
              <a:t> </a:t>
            </a:r>
            <a:r>
              <a:rPr lang="en-US" sz="1800" b="0" i="0" dirty="0" err="1">
                <a:solidFill>
                  <a:srgbClr val="212529"/>
                </a:solidFill>
                <a:effectLst/>
                <a:latin typeface="+mj-lt"/>
              </a:rPr>
              <a:t>nhiều</a:t>
            </a:r>
            <a:r>
              <a:rPr lang="en-US" sz="1800" b="0" i="0" dirty="0">
                <a:solidFill>
                  <a:srgbClr val="212529"/>
                </a:solidFill>
                <a:effectLst/>
                <a:latin typeface="+mj-lt"/>
              </a:rPr>
              <a:t> </a:t>
            </a:r>
            <a:r>
              <a:rPr lang="en-US" sz="1800" b="0" i="0" dirty="0" err="1">
                <a:solidFill>
                  <a:srgbClr val="212529"/>
                </a:solidFill>
                <a:effectLst/>
                <a:latin typeface="+mj-lt"/>
              </a:rPr>
              <a:t>cột</a:t>
            </a:r>
            <a:r>
              <a:rPr lang="en-US" sz="1800" b="0" i="0" dirty="0">
                <a:solidFill>
                  <a:srgbClr val="212529"/>
                </a:solidFill>
                <a:effectLst/>
                <a:latin typeface="+mj-lt"/>
              </a:rPr>
              <a:t> </a:t>
            </a:r>
            <a:r>
              <a:rPr lang="en-US" sz="1800" b="0" i="0" dirty="0" err="1">
                <a:solidFill>
                  <a:srgbClr val="212529"/>
                </a:solidFill>
                <a:effectLst/>
                <a:latin typeface="+mj-lt"/>
              </a:rPr>
              <a:t>với</a:t>
            </a:r>
            <a:r>
              <a:rPr lang="en-US" sz="1800" b="0" i="0" dirty="0">
                <a:solidFill>
                  <a:srgbClr val="212529"/>
                </a:solidFill>
                <a:effectLst/>
                <a:latin typeface="+mj-lt"/>
              </a:rPr>
              <a:t> </a:t>
            </a:r>
            <a:r>
              <a:rPr lang="en-US" sz="1800" b="0" i="0" dirty="0" err="1">
                <a:solidFill>
                  <a:srgbClr val="212529"/>
                </a:solidFill>
                <a:effectLst/>
                <a:latin typeface="+mj-lt"/>
              </a:rPr>
              <a:t>các</a:t>
            </a:r>
            <a:r>
              <a:rPr lang="en-US" sz="1800" b="0" i="0" dirty="0">
                <a:solidFill>
                  <a:srgbClr val="212529"/>
                </a:solidFill>
                <a:effectLst/>
                <a:latin typeface="+mj-lt"/>
              </a:rPr>
              <a:t> </a:t>
            </a:r>
            <a:r>
              <a:rPr lang="en-US" sz="1800" b="0" i="0" dirty="0" err="1">
                <a:solidFill>
                  <a:srgbClr val="212529"/>
                </a:solidFill>
                <a:effectLst/>
                <a:latin typeface="+mj-lt"/>
              </a:rPr>
              <a:t>tham</a:t>
            </a:r>
            <a:r>
              <a:rPr lang="en-US" sz="1800" b="0" i="0" dirty="0">
                <a:solidFill>
                  <a:srgbClr val="212529"/>
                </a:solidFill>
                <a:effectLst/>
                <a:latin typeface="+mj-lt"/>
              </a:rPr>
              <a:t> </a:t>
            </a:r>
            <a:r>
              <a:rPr lang="en-US" sz="1800" b="0" i="0" dirty="0" err="1">
                <a:solidFill>
                  <a:srgbClr val="212529"/>
                </a:solidFill>
                <a:effectLst/>
                <a:latin typeface="+mj-lt"/>
              </a:rPr>
              <a:t>số</a:t>
            </a:r>
            <a:r>
              <a:rPr lang="en-US" sz="1800" b="0" i="0" dirty="0">
                <a:solidFill>
                  <a:srgbClr val="212529"/>
                </a:solidFill>
                <a:effectLst/>
                <a:latin typeface="+mj-lt"/>
              </a:rPr>
              <a:t> </a:t>
            </a:r>
            <a:r>
              <a:rPr lang="en-US" sz="1800" b="0" i="0" dirty="0" err="1">
                <a:solidFill>
                  <a:srgbClr val="212529"/>
                </a:solidFill>
                <a:effectLst/>
                <a:latin typeface="+mj-lt"/>
              </a:rPr>
              <a:t>tăng</a:t>
            </a:r>
            <a:r>
              <a:rPr lang="en-US" sz="1800" b="0" i="0" dirty="0">
                <a:solidFill>
                  <a:srgbClr val="212529"/>
                </a:solidFill>
                <a:effectLst/>
                <a:latin typeface="+mj-lt"/>
              </a:rPr>
              <a:t> </a:t>
            </a:r>
            <a:r>
              <a:rPr lang="en-US" sz="1800" b="0" i="0" dirty="0" err="1">
                <a:solidFill>
                  <a:srgbClr val="212529"/>
                </a:solidFill>
                <a:effectLst/>
                <a:latin typeface="+mj-lt"/>
              </a:rPr>
              <a:t>dần</a:t>
            </a:r>
            <a:r>
              <a:rPr lang="en-US" sz="1800" b="0" i="0" dirty="0">
                <a:solidFill>
                  <a:srgbClr val="212529"/>
                </a:solidFill>
                <a:effectLst/>
                <a:latin typeface="+mj-lt"/>
              </a:rPr>
              <a:t> ASC, </a:t>
            </a:r>
            <a:r>
              <a:rPr lang="en-US" sz="1800" b="0" i="0" dirty="0" err="1">
                <a:solidFill>
                  <a:srgbClr val="212529"/>
                </a:solidFill>
                <a:effectLst/>
                <a:latin typeface="+mj-lt"/>
              </a:rPr>
              <a:t>giảm</a:t>
            </a:r>
            <a:r>
              <a:rPr lang="en-US" sz="1800" b="0" i="0" dirty="0">
                <a:solidFill>
                  <a:srgbClr val="212529"/>
                </a:solidFill>
                <a:effectLst/>
                <a:latin typeface="+mj-lt"/>
              </a:rPr>
              <a:t> </a:t>
            </a:r>
            <a:r>
              <a:rPr lang="en-US" sz="1800" b="0" i="0" dirty="0" err="1">
                <a:solidFill>
                  <a:srgbClr val="212529"/>
                </a:solidFill>
                <a:effectLst/>
                <a:latin typeface="+mj-lt"/>
              </a:rPr>
              <a:t>dần</a:t>
            </a:r>
            <a:r>
              <a:rPr lang="en-US" sz="1800" b="0" i="0" dirty="0">
                <a:solidFill>
                  <a:srgbClr val="212529"/>
                </a:solidFill>
                <a:effectLst/>
                <a:latin typeface="+mj-lt"/>
              </a:rPr>
              <a:t> DESC</a:t>
            </a:r>
          </a:p>
          <a:p>
            <a:pPr lvl="2"/>
            <a:r>
              <a:rPr lang="en-US" sz="1800" b="0" i="0" dirty="0">
                <a:solidFill>
                  <a:srgbClr val="212529"/>
                </a:solidFill>
                <a:effectLst/>
                <a:latin typeface="+mj-lt"/>
                <a:cs typeface="Times New Roman" panose="02020603050405020304" pitchFamily="18" charset="0"/>
              </a:rPr>
              <a:t>    </a:t>
            </a:r>
            <a:r>
              <a:rPr lang="en-US" sz="1800" b="1" i="0" dirty="0">
                <a:solidFill>
                  <a:srgbClr val="212529"/>
                </a:solidFill>
                <a:effectLst/>
                <a:latin typeface="+mj-lt"/>
                <a:cs typeface="Times New Roman" panose="02020603050405020304" pitchFamily="18" charset="0"/>
              </a:rPr>
              <a:t>SELECT * FROM </a:t>
            </a:r>
            <a:r>
              <a:rPr lang="en-US" sz="1800" b="1" i="0" dirty="0" err="1">
                <a:solidFill>
                  <a:srgbClr val="212529"/>
                </a:solidFill>
                <a:effectLst/>
                <a:latin typeface="+mj-lt"/>
                <a:cs typeface="Times New Roman" panose="02020603050405020304" pitchFamily="18" charset="0"/>
              </a:rPr>
              <a:t>Khachhang</a:t>
            </a:r>
            <a:r>
              <a:rPr lang="en-US" sz="1800" b="1" i="0" dirty="0">
                <a:solidFill>
                  <a:srgbClr val="212529"/>
                </a:solidFill>
                <a:effectLst/>
                <a:latin typeface="+mj-lt"/>
                <a:cs typeface="Times New Roman" panose="02020603050405020304" pitchFamily="18" charset="0"/>
              </a:rPr>
              <a:t> ORDER BY </a:t>
            </a:r>
            <a:r>
              <a:rPr lang="en-US" sz="1800" b="1" i="0" dirty="0" err="1">
                <a:solidFill>
                  <a:srgbClr val="212529"/>
                </a:solidFill>
                <a:effectLst/>
                <a:latin typeface="+mj-lt"/>
                <a:cs typeface="Times New Roman" panose="02020603050405020304" pitchFamily="18" charset="0"/>
              </a:rPr>
              <a:t>Hoten</a:t>
            </a:r>
            <a:endParaRPr lang="en-US" sz="1800" b="1" i="0" dirty="0">
              <a:solidFill>
                <a:srgbClr val="212529"/>
              </a:solidFill>
              <a:effectLst/>
              <a:latin typeface="+mj-lt"/>
              <a:cs typeface="Times New Roman" panose="02020603050405020304" pitchFamily="18" charset="0"/>
            </a:endParaRPr>
          </a:p>
          <a:p>
            <a:pPr lvl="2"/>
            <a:endParaRPr lang="en-US" sz="1800" b="1" i="0" dirty="0">
              <a:solidFill>
                <a:srgbClr val="212529"/>
              </a:solidFill>
              <a:effectLst/>
              <a:latin typeface="+mj-lt"/>
              <a:cs typeface="Times New Roman" panose="02020603050405020304" pitchFamily="18" charset="0"/>
            </a:endParaRPr>
          </a:p>
          <a:p>
            <a:pPr marL="285750" lvl="2" indent="-285750">
              <a:buFont typeface="Wingdings" panose="05000000000000000000" pitchFamily="2" charset="2"/>
              <a:buChar char="Ø"/>
            </a:pPr>
            <a:r>
              <a:rPr lang="en-US" sz="1800" i="0" dirty="0" err="1">
                <a:solidFill>
                  <a:srgbClr val="212529"/>
                </a:solidFill>
                <a:effectLst/>
                <a:latin typeface="+mj-lt"/>
                <a:cs typeface="Times New Roman" panose="02020603050405020304" pitchFamily="18" charset="0"/>
              </a:rPr>
              <a:t>Mệnh</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đề</a:t>
            </a:r>
            <a:r>
              <a:rPr lang="en-US" sz="1800" i="0" dirty="0">
                <a:solidFill>
                  <a:srgbClr val="212529"/>
                </a:solidFill>
                <a:effectLst/>
                <a:latin typeface="+mj-lt"/>
                <a:cs typeface="Times New Roman" panose="02020603050405020304" pitchFamily="18" charset="0"/>
              </a:rPr>
              <a:t> WHERE </a:t>
            </a:r>
            <a:r>
              <a:rPr lang="en-US" sz="1800" i="0" dirty="0" err="1">
                <a:solidFill>
                  <a:srgbClr val="212529"/>
                </a:solidFill>
                <a:effectLst/>
                <a:latin typeface="+mj-lt"/>
                <a:cs typeface="Times New Roman" panose="02020603050405020304" pitchFamily="18" charset="0"/>
              </a:rPr>
              <a:t>dùng</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để</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trích</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xuất</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những</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bản</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ghi</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dòng</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dữ</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liệu</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thỏa</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mãn</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điều</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kiện</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đặt</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ra.</a:t>
            </a:r>
            <a:endParaRPr lang="en-US" sz="1800" i="0" dirty="0">
              <a:solidFill>
                <a:srgbClr val="212529"/>
              </a:solidFill>
              <a:effectLst/>
              <a:latin typeface="+mj-lt"/>
              <a:cs typeface="Times New Roman" panose="02020603050405020304" pitchFamily="18" charset="0"/>
            </a:endParaRPr>
          </a:p>
          <a:p>
            <a:pPr marL="285750" lvl="2" indent="-285750">
              <a:buFont typeface="Wingdings" panose="05000000000000000000" pitchFamily="2" charset="2"/>
              <a:buChar char="Ø"/>
            </a:pPr>
            <a:r>
              <a:rPr lang="en-US" sz="1800" i="0" dirty="0" err="1">
                <a:solidFill>
                  <a:srgbClr val="212529"/>
                </a:solidFill>
                <a:effectLst/>
                <a:latin typeface="+mj-lt"/>
                <a:cs typeface="Times New Roman" panose="02020603050405020304" pitchFamily="18" charset="0"/>
              </a:rPr>
              <a:t>Sử</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dụng</a:t>
            </a:r>
            <a:r>
              <a:rPr lang="en-US" sz="1800" i="0" dirty="0">
                <a:solidFill>
                  <a:srgbClr val="212529"/>
                </a:solidFill>
                <a:effectLst/>
                <a:latin typeface="+mj-lt"/>
                <a:cs typeface="Times New Roman" panose="02020603050405020304" pitchFamily="18" charset="0"/>
              </a:rPr>
              <a:t> LIMIT </a:t>
            </a:r>
            <a:r>
              <a:rPr lang="en-US" sz="1800" i="0" dirty="0" err="1">
                <a:solidFill>
                  <a:srgbClr val="212529"/>
                </a:solidFill>
                <a:effectLst/>
                <a:latin typeface="+mj-lt"/>
                <a:cs typeface="Times New Roman" panose="02020603050405020304" pitchFamily="18" charset="0"/>
              </a:rPr>
              <a:t>để</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giới</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hạn</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kết</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quả</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trả</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về</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lấy</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một</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số</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dòng</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đầu</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tiên</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hoặc</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tập</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hợp</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nhỏ</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liên</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tục</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của</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kết</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quả</a:t>
            </a:r>
            <a:r>
              <a:rPr lang="en-US" sz="1800" i="0" dirty="0">
                <a:solidFill>
                  <a:srgbClr val="212529"/>
                </a:solidFill>
                <a:effectLst/>
                <a:latin typeface="+mj-lt"/>
                <a:cs typeface="Times New Roman" panose="02020603050405020304" pitchFamily="18" charset="0"/>
              </a:rPr>
              <a:t> </a:t>
            </a:r>
            <a:r>
              <a:rPr lang="en-US" sz="1800" i="0" dirty="0" err="1">
                <a:solidFill>
                  <a:srgbClr val="212529"/>
                </a:solidFill>
                <a:effectLst/>
                <a:latin typeface="+mj-lt"/>
                <a:cs typeface="Times New Roman" panose="02020603050405020304" pitchFamily="18" charset="0"/>
              </a:rPr>
              <a:t>trong</a:t>
            </a:r>
            <a:r>
              <a:rPr lang="en-US" sz="1800" i="0" dirty="0">
                <a:solidFill>
                  <a:srgbClr val="212529"/>
                </a:solidFill>
                <a:effectLst/>
                <a:latin typeface="+mj-lt"/>
                <a:cs typeface="Times New Roman" panose="02020603050405020304" pitchFamily="18" charset="0"/>
              </a:rPr>
              <a:t> SQL</a:t>
            </a:r>
          </a:p>
          <a:p>
            <a:pPr lvl="2"/>
            <a:r>
              <a:rPr lang="en-US" sz="1800" i="0" dirty="0">
                <a:solidFill>
                  <a:srgbClr val="212529"/>
                </a:solidFill>
                <a:effectLst/>
                <a:latin typeface="+mj-lt"/>
                <a:cs typeface="Times New Roman" panose="02020603050405020304" pitchFamily="18" charset="0"/>
              </a:rPr>
              <a:t>     </a:t>
            </a:r>
            <a:r>
              <a:rPr lang="en-US" sz="1800" b="1" i="0" dirty="0">
                <a:solidFill>
                  <a:srgbClr val="212529"/>
                </a:solidFill>
                <a:effectLst/>
                <a:latin typeface="+mj-lt"/>
                <a:cs typeface="Times New Roman" panose="02020603050405020304" pitchFamily="18" charset="0"/>
              </a:rPr>
              <a:t>SELECT column list</a:t>
            </a:r>
          </a:p>
          <a:p>
            <a:pPr lvl="2"/>
            <a:r>
              <a:rPr lang="en-US" sz="1800" b="1" i="0" dirty="0">
                <a:solidFill>
                  <a:srgbClr val="212529"/>
                </a:solidFill>
                <a:effectLst/>
                <a:latin typeface="+mj-lt"/>
                <a:cs typeface="Times New Roman" panose="02020603050405020304" pitchFamily="18" charset="0"/>
              </a:rPr>
              <a:t>     FROM </a:t>
            </a:r>
            <a:r>
              <a:rPr lang="en-US" sz="1800" b="1" i="0" dirty="0" err="1">
                <a:solidFill>
                  <a:srgbClr val="212529"/>
                </a:solidFill>
                <a:effectLst/>
                <a:latin typeface="+mj-lt"/>
                <a:cs typeface="Times New Roman" panose="02020603050405020304" pitchFamily="18" charset="0"/>
              </a:rPr>
              <a:t>table_name</a:t>
            </a:r>
            <a:endParaRPr lang="en-US" sz="1800" b="1" i="0" dirty="0">
              <a:solidFill>
                <a:srgbClr val="212529"/>
              </a:solidFill>
              <a:effectLst/>
              <a:latin typeface="+mj-lt"/>
              <a:cs typeface="Times New Roman" panose="02020603050405020304" pitchFamily="18" charset="0"/>
            </a:endParaRPr>
          </a:p>
          <a:p>
            <a:pPr lvl="2"/>
            <a:r>
              <a:rPr lang="en-US" sz="1800" b="1" i="0" dirty="0">
                <a:solidFill>
                  <a:srgbClr val="212529"/>
                </a:solidFill>
                <a:effectLst/>
                <a:latin typeface="+mj-lt"/>
                <a:cs typeface="Times New Roman" panose="02020603050405020304" pitchFamily="18" charset="0"/>
              </a:rPr>
              <a:t>       LIMIT </a:t>
            </a:r>
            <a:r>
              <a:rPr lang="en-US" sz="1800" b="1" i="0" dirty="0" err="1">
                <a:solidFill>
                  <a:srgbClr val="212529"/>
                </a:solidFill>
                <a:effectLst/>
                <a:latin typeface="+mj-lt"/>
                <a:cs typeface="Times New Roman" panose="02020603050405020304" pitchFamily="18" charset="0"/>
              </a:rPr>
              <a:t>số-dòng-cần-lấy</a:t>
            </a:r>
            <a:r>
              <a:rPr lang="en-US" sz="1800" i="0" dirty="0">
                <a:solidFill>
                  <a:srgbClr val="212529"/>
                </a:solidFill>
                <a:effectLst/>
                <a:latin typeface="+mj-lt"/>
                <a:cs typeface="Times New Roman" panose="02020603050405020304" pitchFamily="18" charset="0"/>
              </a:rPr>
              <a:t>;</a:t>
            </a:r>
          </a:p>
          <a:p>
            <a:pPr lvl="2"/>
            <a:endParaRPr lang="en-US" sz="1800" i="0" dirty="0">
              <a:solidFill>
                <a:srgbClr val="212529"/>
              </a:solidFill>
              <a:effectLst/>
              <a:latin typeface="+mj-lt"/>
              <a:cs typeface="Times New Roman" panose="02020603050405020304" pitchFamily="18" charset="0"/>
            </a:endParaRPr>
          </a:p>
        </p:txBody>
      </p:sp>
      <p:sp>
        <p:nvSpPr>
          <p:cNvPr id="5" name="TextBox 4"/>
          <p:cNvSpPr txBox="1"/>
          <p:nvPr/>
        </p:nvSpPr>
        <p:spPr>
          <a:xfrm>
            <a:off x="4323405" y="1049845"/>
            <a:ext cx="5698996" cy="400110"/>
          </a:xfrm>
          <a:prstGeom prst="rect">
            <a:avLst/>
          </a:prstGeom>
          <a:noFill/>
        </p:spPr>
        <p:txBody>
          <a:bodyPr wrap="none" rtlCol="0">
            <a:spAutoFit/>
          </a:bodyPr>
          <a:lstStyle/>
          <a:p>
            <a:pPr algn="l"/>
            <a:r>
              <a:rPr lang="en-US" sz="2000" b="1" i="0" dirty="0" err="1">
                <a:solidFill>
                  <a:schemeClr val="bg2">
                    <a:lumMod val="50000"/>
                  </a:schemeClr>
                </a:solidFill>
                <a:effectLst/>
                <a:latin typeface="Times New Roman" panose="02020603050405020304" pitchFamily="18" charset="0"/>
                <a:cs typeface="Times New Roman" panose="02020603050405020304" pitchFamily="18" charset="0"/>
              </a:rPr>
              <a:t>mệnh</a:t>
            </a:r>
            <a:r>
              <a:rPr lang="en-US" sz="2000" b="1" i="0" dirty="0">
                <a:solidFill>
                  <a:schemeClr val="bg2">
                    <a:lumMod val="50000"/>
                  </a:schemeClr>
                </a:solidFill>
                <a:effectLst/>
                <a:latin typeface="Times New Roman" panose="02020603050405020304" pitchFamily="18" charset="0"/>
                <a:cs typeface="Times New Roman" panose="02020603050405020304" pitchFamily="18" charset="0"/>
              </a:rPr>
              <a:t> </a:t>
            </a:r>
            <a:r>
              <a:rPr lang="en-US" sz="2000" b="1" i="0" dirty="0" err="1">
                <a:solidFill>
                  <a:schemeClr val="bg2">
                    <a:lumMod val="50000"/>
                  </a:schemeClr>
                </a:solidFill>
                <a:effectLst/>
                <a:latin typeface="Times New Roman" panose="02020603050405020304" pitchFamily="18" charset="0"/>
                <a:cs typeface="Times New Roman" panose="02020603050405020304" pitchFamily="18" charset="0"/>
              </a:rPr>
              <a:t>đề</a:t>
            </a:r>
            <a:r>
              <a:rPr lang="en-US" sz="2000" b="1" i="0" dirty="0">
                <a:solidFill>
                  <a:schemeClr val="bg2">
                    <a:lumMod val="50000"/>
                  </a:schemeClr>
                </a:solidFill>
                <a:effectLst/>
                <a:latin typeface="Times New Roman" panose="02020603050405020304" pitchFamily="18" charset="0"/>
                <a:cs typeface="Times New Roman" panose="02020603050405020304" pitchFamily="18" charset="0"/>
              </a:rPr>
              <a:t> SELECT ,ORDER BY ,WHERE ,LIMIT</a:t>
            </a:r>
          </a:p>
        </p:txBody>
      </p:sp>
    </p:spTree>
    <p:extLst>
      <p:ext uri="{BB962C8B-B14F-4D97-AF65-F5344CB8AC3E}">
        <p14:creationId xmlns:p14="http://schemas.microsoft.com/office/powerpoint/2010/main" val="3313116850"/>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127316"/>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4" name="TextBox 3">
            <a:extLst>
              <a:ext uri="{FF2B5EF4-FFF2-40B4-BE49-F238E27FC236}">
                <a16:creationId xmlns:a16="http://schemas.microsoft.com/office/drawing/2014/main" id="{C2E9F6B6-5CB9-B321-CD4E-EE15CB4CFD37}"/>
              </a:ext>
            </a:extLst>
          </p:cNvPr>
          <p:cNvSpPr txBox="1"/>
          <p:nvPr/>
        </p:nvSpPr>
        <p:spPr>
          <a:xfrm>
            <a:off x="685616" y="1755524"/>
            <a:ext cx="11369906" cy="2585323"/>
          </a:xfrm>
          <a:prstGeom prst="rect">
            <a:avLst/>
          </a:prstGeom>
          <a:noFill/>
        </p:spPr>
        <p:txBody>
          <a:bodyPr wrap="square" rtlCol="0">
            <a:spAutoFit/>
          </a:bodyPr>
          <a:lstStyle/>
          <a:p>
            <a:pPr marL="342900" indent="-342900">
              <a:buFont typeface="Wingdings" panose="05000000000000000000" pitchFamily="2" charset="2"/>
              <a:buChar char="Ø"/>
            </a:pPr>
            <a:r>
              <a:rPr lang="en-US" sz="2400" b="1" i="0" dirty="0" err="1">
                <a:solidFill>
                  <a:srgbClr val="1B1B1B"/>
                </a:solidFill>
                <a:effectLst/>
                <a:latin typeface="Open Sans" panose="020B0606030504020204" pitchFamily="34" charset="0"/>
              </a:rPr>
              <a:t>Tạo</a:t>
            </a:r>
            <a:r>
              <a:rPr lang="en-US" sz="2400" b="1" i="0" dirty="0">
                <a:solidFill>
                  <a:srgbClr val="1B1B1B"/>
                </a:solidFill>
                <a:effectLst/>
                <a:latin typeface="Open Sans" panose="020B0606030504020204" pitchFamily="34" charset="0"/>
              </a:rPr>
              <a:t> Stored Procedure</a:t>
            </a:r>
          </a:p>
          <a:p>
            <a:pPr marL="342900" indent="-342900">
              <a:buFont typeface="Wingdings" panose="05000000000000000000" pitchFamily="2" charset="2"/>
              <a:buChar char="Ø"/>
            </a:pPr>
            <a:endParaRPr lang="en-US" sz="2400" b="1" dirty="0">
              <a:solidFill>
                <a:srgbClr val="1B1B1B"/>
              </a:solidFill>
              <a:latin typeface="Open Sans" panose="020B0606030504020204" pitchFamily="34" charset="0"/>
            </a:endParaRPr>
          </a:p>
          <a:p>
            <a:pPr marL="342900" indent="-342900">
              <a:buFont typeface="Wingdings" panose="05000000000000000000" pitchFamily="2" charset="2"/>
              <a:buChar char="Ø"/>
            </a:pPr>
            <a:endParaRPr lang="en-US" sz="2400" b="1" i="0" dirty="0">
              <a:solidFill>
                <a:srgbClr val="1B1B1B"/>
              </a:solidFill>
              <a:effectLst/>
              <a:latin typeface="Open Sans" panose="020B0606030504020204" pitchFamily="34" charset="0"/>
            </a:endParaRPr>
          </a:p>
          <a:p>
            <a:endParaRPr lang="en-US" sz="1800" b="0" i="0" dirty="0">
              <a:solidFill>
                <a:srgbClr val="212529"/>
              </a:solidFill>
              <a:effectLst/>
              <a:latin typeface="+mj-lt"/>
              <a:cs typeface="Times New Roman" panose="02020603050405020304" pitchFamily="18" charset="0"/>
            </a:endParaRPr>
          </a:p>
          <a:p>
            <a:pPr marL="342900" indent="-342900">
              <a:buFont typeface="Wingdings" panose="05000000000000000000" pitchFamily="2" charset="2"/>
              <a:buChar char="Ø"/>
            </a:pPr>
            <a:r>
              <a:rPr lang="en-US" sz="1800" b="0" i="0" dirty="0" err="1">
                <a:solidFill>
                  <a:srgbClr val="212529"/>
                </a:solidFill>
                <a:effectLst/>
                <a:latin typeface="+mj-lt"/>
              </a:rPr>
              <a:t>Để</a:t>
            </a:r>
            <a:r>
              <a:rPr lang="en-US" sz="1800" b="0" i="0" dirty="0">
                <a:solidFill>
                  <a:srgbClr val="212529"/>
                </a:solidFill>
                <a:effectLst/>
                <a:latin typeface="+mj-lt"/>
              </a:rPr>
              <a:t> </a:t>
            </a:r>
            <a:r>
              <a:rPr lang="en-US" sz="1800" b="0" i="0" dirty="0" err="1">
                <a:solidFill>
                  <a:srgbClr val="212529"/>
                </a:solidFill>
                <a:effectLst/>
                <a:latin typeface="+mj-lt"/>
              </a:rPr>
              <a:t>gọi</a:t>
            </a:r>
            <a:r>
              <a:rPr lang="en-US" sz="1800" b="0" i="0" dirty="0">
                <a:solidFill>
                  <a:srgbClr val="212529"/>
                </a:solidFill>
                <a:effectLst/>
                <a:latin typeface="+mj-lt"/>
              </a:rPr>
              <a:t> </a:t>
            </a:r>
            <a:r>
              <a:rPr lang="en-US" sz="1800" b="0" i="0" dirty="0" err="1">
                <a:solidFill>
                  <a:srgbClr val="212529"/>
                </a:solidFill>
                <a:effectLst/>
                <a:latin typeface="+mj-lt"/>
              </a:rPr>
              <a:t>một</a:t>
            </a:r>
            <a:r>
              <a:rPr lang="en-US" sz="1800" b="0" i="0" dirty="0">
                <a:solidFill>
                  <a:srgbClr val="212529"/>
                </a:solidFill>
                <a:effectLst/>
                <a:latin typeface="+mj-lt"/>
              </a:rPr>
              <a:t> stored procedure </a:t>
            </a:r>
            <a:r>
              <a:rPr lang="en-US" sz="1800" b="0" i="0" dirty="0" err="1">
                <a:solidFill>
                  <a:srgbClr val="212529"/>
                </a:solidFill>
                <a:effectLst/>
                <a:latin typeface="+mj-lt"/>
              </a:rPr>
              <a:t>thì</a:t>
            </a:r>
            <a:r>
              <a:rPr lang="en-US" sz="1800" b="0" i="0" dirty="0">
                <a:solidFill>
                  <a:srgbClr val="212529"/>
                </a:solidFill>
                <a:effectLst/>
                <a:latin typeface="+mj-lt"/>
              </a:rPr>
              <a:t> </a:t>
            </a:r>
            <a:r>
              <a:rPr lang="en-US" sz="1800" b="0" i="0" dirty="0" err="1">
                <a:solidFill>
                  <a:srgbClr val="212529"/>
                </a:solidFill>
                <a:effectLst/>
                <a:latin typeface="+mj-lt"/>
              </a:rPr>
              <a:t>bạn</a:t>
            </a:r>
            <a:r>
              <a:rPr lang="en-US" sz="1800" b="0" i="0" dirty="0">
                <a:solidFill>
                  <a:srgbClr val="212529"/>
                </a:solidFill>
                <a:effectLst/>
                <a:latin typeface="+mj-lt"/>
              </a:rPr>
              <a:t> </a:t>
            </a:r>
            <a:r>
              <a:rPr lang="en-US" sz="1800" b="0" i="0" dirty="0" err="1">
                <a:solidFill>
                  <a:srgbClr val="212529"/>
                </a:solidFill>
                <a:effectLst/>
                <a:latin typeface="+mj-lt"/>
              </a:rPr>
              <a:t>sử</a:t>
            </a:r>
            <a:r>
              <a:rPr lang="en-US" sz="1800" b="0" i="0" dirty="0">
                <a:solidFill>
                  <a:srgbClr val="212529"/>
                </a:solidFill>
                <a:effectLst/>
                <a:latin typeface="+mj-lt"/>
              </a:rPr>
              <a:t> </a:t>
            </a:r>
            <a:r>
              <a:rPr lang="en-US" sz="1800" b="0" i="0" dirty="0" err="1">
                <a:solidFill>
                  <a:srgbClr val="212529"/>
                </a:solidFill>
                <a:effectLst/>
                <a:latin typeface="+mj-lt"/>
              </a:rPr>
              <a:t>dụng</a:t>
            </a:r>
            <a:r>
              <a:rPr lang="en-US" sz="1800" b="0" i="0" dirty="0">
                <a:solidFill>
                  <a:srgbClr val="212529"/>
                </a:solidFill>
                <a:effectLst/>
                <a:latin typeface="+mj-lt"/>
              </a:rPr>
              <a:t> </a:t>
            </a:r>
            <a:r>
              <a:rPr lang="en-US" sz="1800" b="0" i="0" dirty="0" err="1">
                <a:solidFill>
                  <a:srgbClr val="212529"/>
                </a:solidFill>
                <a:effectLst/>
                <a:latin typeface="+mj-lt"/>
              </a:rPr>
              <a:t>lệnh</a:t>
            </a:r>
            <a:r>
              <a:rPr lang="en-US" sz="1800" b="0" i="0" dirty="0">
                <a:solidFill>
                  <a:srgbClr val="212529"/>
                </a:solidFill>
                <a:effectLst/>
                <a:latin typeface="+mj-lt"/>
              </a:rPr>
              <a:t> EXECUTE </a:t>
            </a:r>
            <a:r>
              <a:rPr lang="en-US" sz="1800" b="0" i="0" dirty="0" err="1">
                <a:solidFill>
                  <a:srgbClr val="212529"/>
                </a:solidFill>
                <a:effectLst/>
                <a:latin typeface="+mj-lt"/>
              </a:rPr>
              <a:t>hoặc</a:t>
            </a:r>
            <a:r>
              <a:rPr lang="en-US" sz="1800" b="0" i="0" dirty="0">
                <a:solidFill>
                  <a:srgbClr val="212529"/>
                </a:solidFill>
                <a:effectLst/>
                <a:latin typeface="+mj-lt"/>
              </a:rPr>
              <a:t> EXEC </a:t>
            </a:r>
            <a:r>
              <a:rPr lang="en-US" sz="1800" b="0" i="0" dirty="0" err="1">
                <a:solidFill>
                  <a:srgbClr val="212529"/>
                </a:solidFill>
                <a:effectLst/>
                <a:latin typeface="+mj-lt"/>
              </a:rPr>
              <a:t>theo</a:t>
            </a:r>
            <a:r>
              <a:rPr lang="en-US" sz="1800" b="0" i="0" dirty="0">
                <a:solidFill>
                  <a:srgbClr val="212529"/>
                </a:solidFill>
                <a:effectLst/>
                <a:latin typeface="+mj-lt"/>
              </a:rPr>
              <a:t> </a:t>
            </a:r>
            <a:r>
              <a:rPr lang="en-US" sz="1800" b="0" i="0" dirty="0" err="1">
                <a:solidFill>
                  <a:srgbClr val="212529"/>
                </a:solidFill>
                <a:effectLst/>
                <a:latin typeface="+mj-lt"/>
              </a:rPr>
              <a:t>sau</a:t>
            </a:r>
            <a:r>
              <a:rPr lang="en-US" sz="1800" b="0" i="0" dirty="0">
                <a:solidFill>
                  <a:srgbClr val="212529"/>
                </a:solidFill>
                <a:effectLst/>
                <a:latin typeface="+mj-lt"/>
              </a:rPr>
              <a:t> </a:t>
            </a:r>
            <a:r>
              <a:rPr lang="en-US" sz="1800" b="0" i="0" dirty="0" err="1">
                <a:solidFill>
                  <a:srgbClr val="212529"/>
                </a:solidFill>
                <a:effectLst/>
                <a:latin typeface="+mj-lt"/>
              </a:rPr>
              <a:t>là</a:t>
            </a:r>
            <a:r>
              <a:rPr lang="en-US" sz="1800" b="0" i="0" dirty="0">
                <a:solidFill>
                  <a:srgbClr val="212529"/>
                </a:solidFill>
                <a:effectLst/>
                <a:latin typeface="+mj-lt"/>
              </a:rPr>
              <a:t> </a:t>
            </a:r>
            <a:r>
              <a:rPr lang="en-US" sz="1800" b="0" i="0" dirty="0" err="1">
                <a:solidFill>
                  <a:srgbClr val="212529"/>
                </a:solidFill>
                <a:effectLst/>
                <a:latin typeface="+mj-lt"/>
              </a:rPr>
              <a:t>tên</a:t>
            </a:r>
            <a:r>
              <a:rPr lang="en-US" sz="1800" b="0" i="0" dirty="0">
                <a:solidFill>
                  <a:srgbClr val="212529"/>
                </a:solidFill>
                <a:effectLst/>
                <a:latin typeface="+mj-lt"/>
              </a:rPr>
              <a:t> </a:t>
            </a:r>
            <a:r>
              <a:rPr lang="en-US" sz="1800" b="0" i="0" dirty="0" err="1">
                <a:solidFill>
                  <a:srgbClr val="212529"/>
                </a:solidFill>
                <a:effectLst/>
                <a:latin typeface="+mj-lt"/>
              </a:rPr>
              <a:t>của</a:t>
            </a:r>
            <a:r>
              <a:rPr lang="en-US" sz="1800" b="0" i="0" dirty="0">
                <a:solidFill>
                  <a:srgbClr val="212529"/>
                </a:solidFill>
                <a:effectLst/>
                <a:latin typeface="+mj-lt"/>
              </a:rPr>
              <a:t> stored.</a:t>
            </a:r>
          </a:p>
          <a:p>
            <a:endParaRPr lang="en-US" sz="1800" b="0" i="0" dirty="0">
              <a:solidFill>
                <a:srgbClr val="212529"/>
              </a:solidFill>
              <a:effectLst/>
              <a:latin typeface="+mj-lt"/>
            </a:endParaRPr>
          </a:p>
          <a:p>
            <a:r>
              <a:rPr lang="en-US" sz="1800" b="1" i="0" dirty="0">
                <a:solidFill>
                  <a:srgbClr val="212529"/>
                </a:solidFill>
                <a:effectLst/>
                <a:latin typeface="+mj-lt"/>
              </a:rPr>
              <a:t>EXECUTE </a:t>
            </a:r>
            <a:r>
              <a:rPr lang="en-US" sz="1800" b="1" i="0" dirty="0" err="1">
                <a:solidFill>
                  <a:srgbClr val="212529"/>
                </a:solidFill>
                <a:effectLst/>
                <a:latin typeface="+mj-lt"/>
              </a:rPr>
              <a:t>sp_name</a:t>
            </a:r>
            <a:r>
              <a:rPr lang="en-US" sz="1800" b="1" i="0" dirty="0">
                <a:solidFill>
                  <a:srgbClr val="212529"/>
                </a:solidFill>
                <a:effectLst/>
                <a:latin typeface="+mj-lt"/>
              </a:rPr>
              <a:t>;</a:t>
            </a:r>
          </a:p>
          <a:p>
            <a:r>
              <a:rPr lang="en-US" sz="1800" b="1" i="0" dirty="0" err="1">
                <a:solidFill>
                  <a:srgbClr val="212529"/>
                </a:solidFill>
                <a:effectLst/>
                <a:latin typeface="+mj-lt"/>
              </a:rPr>
              <a:t>Hoặc</a:t>
            </a:r>
            <a:r>
              <a:rPr lang="en-US" sz="1800" b="1" dirty="0">
                <a:solidFill>
                  <a:srgbClr val="212529"/>
                </a:solidFill>
                <a:latin typeface="+mj-lt"/>
              </a:rPr>
              <a:t> </a:t>
            </a:r>
            <a:r>
              <a:rPr lang="en-US" sz="1800" b="1" i="0" dirty="0">
                <a:solidFill>
                  <a:srgbClr val="212529"/>
                </a:solidFill>
                <a:effectLst/>
                <a:latin typeface="+mj-lt"/>
              </a:rPr>
              <a:t>EXEC </a:t>
            </a:r>
            <a:r>
              <a:rPr lang="en-US" sz="1800" b="1" i="0" dirty="0" err="1">
                <a:solidFill>
                  <a:srgbClr val="212529"/>
                </a:solidFill>
                <a:effectLst/>
                <a:latin typeface="+mj-lt"/>
              </a:rPr>
              <a:t>sp_name</a:t>
            </a:r>
            <a:r>
              <a:rPr lang="en-US" sz="1800" b="1" i="0" dirty="0">
                <a:solidFill>
                  <a:srgbClr val="212529"/>
                </a:solidFill>
                <a:effectLst/>
                <a:latin typeface="+mj-lt"/>
              </a:rPr>
              <a:t>;</a:t>
            </a:r>
            <a:endParaRPr lang="en-US" sz="1800" b="1" i="0" dirty="0">
              <a:solidFill>
                <a:srgbClr val="212529"/>
              </a:solidFill>
              <a:effectLst/>
              <a:latin typeface="+mj-lt"/>
              <a:cs typeface="Times New Roman" panose="02020603050405020304" pitchFamily="18" charset="0"/>
            </a:endParaRPr>
          </a:p>
        </p:txBody>
      </p:sp>
      <p:sp>
        <p:nvSpPr>
          <p:cNvPr id="5" name="TextBox 4"/>
          <p:cNvSpPr txBox="1"/>
          <p:nvPr/>
        </p:nvSpPr>
        <p:spPr>
          <a:xfrm>
            <a:off x="7257674" y="875157"/>
            <a:ext cx="3139001" cy="400110"/>
          </a:xfrm>
          <a:prstGeom prst="rect">
            <a:avLst/>
          </a:prstGeom>
          <a:noFill/>
        </p:spPr>
        <p:txBody>
          <a:bodyPr wrap="none" rtlCol="0">
            <a:spAutoFit/>
          </a:bodyPr>
          <a:lstStyle/>
          <a:p>
            <a:pPr algn="l"/>
            <a:r>
              <a:rPr lang="en-US" sz="2000" b="1" i="0" dirty="0">
                <a:solidFill>
                  <a:schemeClr val="bg2">
                    <a:lumMod val="50000"/>
                  </a:schemeClr>
                </a:solidFill>
                <a:effectLst/>
                <a:latin typeface="Times New Roman" panose="02020603050405020304" pitchFamily="18" charset="0"/>
                <a:cs typeface="Times New Roman" panose="02020603050405020304" pitchFamily="18" charset="0"/>
              </a:rPr>
              <a:t>Stored procedure </a:t>
            </a:r>
            <a:r>
              <a:rPr lang="en-US" sz="2000" b="1" i="0" dirty="0" err="1">
                <a:solidFill>
                  <a:schemeClr val="bg2">
                    <a:lumMod val="50000"/>
                  </a:schemeClr>
                </a:solidFill>
                <a:effectLst/>
                <a:latin typeface="Times New Roman" panose="02020603050405020304" pitchFamily="18" charset="0"/>
                <a:cs typeface="Times New Roman" panose="02020603050405020304" pitchFamily="18" charset="0"/>
              </a:rPr>
              <a:t>trong</a:t>
            </a:r>
            <a:r>
              <a:rPr lang="en-US" sz="2000" b="1" i="0" dirty="0">
                <a:solidFill>
                  <a:schemeClr val="bg2">
                    <a:lumMod val="50000"/>
                  </a:schemeClr>
                </a:solidFill>
                <a:effectLst/>
                <a:latin typeface="Times New Roman" panose="02020603050405020304" pitchFamily="18" charset="0"/>
                <a:cs typeface="Times New Roman" panose="02020603050405020304" pitchFamily="18" charset="0"/>
              </a:rPr>
              <a:t> </a:t>
            </a:r>
            <a:r>
              <a:rPr lang="en-US" sz="2000" b="1" i="0" dirty="0" err="1">
                <a:solidFill>
                  <a:schemeClr val="bg2">
                    <a:lumMod val="50000"/>
                  </a:schemeClr>
                </a:solidFill>
                <a:effectLst/>
                <a:latin typeface="Times New Roman" panose="02020603050405020304" pitchFamily="18" charset="0"/>
                <a:cs typeface="Times New Roman" panose="02020603050405020304" pitchFamily="18" charset="0"/>
              </a:rPr>
              <a:t>sql</a:t>
            </a:r>
            <a:endParaRPr lang="en-US" sz="2000" b="1" i="0" dirty="0">
              <a:solidFill>
                <a:schemeClr val="bg2">
                  <a:lumMod val="50000"/>
                </a:schemeClr>
              </a:solidFill>
              <a:effectLst/>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4F8E4B06-05B9-7FCA-8456-7030DE48614D}"/>
              </a:ext>
            </a:extLst>
          </p:cNvPr>
          <p:cNvSpPr>
            <a:spLocks noChangeArrowheads="1"/>
          </p:cNvSpPr>
          <p:nvPr/>
        </p:nvSpPr>
        <p:spPr bwMode="auto">
          <a:xfrm>
            <a:off x="1037229" y="2254657"/>
            <a:ext cx="6509983" cy="84638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nsolas" panose="020B0609020204030204" pitchFamily="49" charset="0"/>
              </a:rPr>
              <a:t>CREATE</a:t>
            </a:r>
            <a:r>
              <a:rPr kumimoji="0" lang="en-US" altLang="en-US" sz="1100" b="0" i="0" u="none" strike="noStrike" cap="none" normalizeH="0" baseline="0" dirty="0">
                <a:ln>
                  <a:noFill/>
                </a:ln>
                <a:solidFill>
                  <a:srgbClr val="414141"/>
                </a:solidFill>
                <a:effectLst/>
                <a:latin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rPr>
              <a:t>PROCEDURE</a:t>
            </a:r>
            <a:r>
              <a:rPr kumimoji="0" lang="en-US" altLang="en-US" sz="1100" b="0" i="0" u="none" strike="noStrike" cap="none" normalizeH="0" baseline="0" dirty="0">
                <a:ln>
                  <a:noFill/>
                </a:ln>
                <a:solidFill>
                  <a:srgbClr val="414141"/>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stored_name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nsolas" panose="020B0609020204030204" pitchFamily="49" charset="0"/>
              </a:rPr>
              <a:t>AS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nsolas" panose="020B0609020204030204" pitchFamily="49" charset="0"/>
              </a:rPr>
              <a:t>BEGIN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3333"/>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nsolas" panose="020B0609020204030204" pitchFamily="49" charset="0"/>
              </a:rPr>
              <a:t>END</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259487"/>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127316"/>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TextBox 4"/>
          <p:cNvSpPr txBox="1"/>
          <p:nvPr/>
        </p:nvSpPr>
        <p:spPr>
          <a:xfrm>
            <a:off x="7257674" y="875157"/>
            <a:ext cx="3139001" cy="400110"/>
          </a:xfrm>
          <a:prstGeom prst="rect">
            <a:avLst/>
          </a:prstGeom>
          <a:noFill/>
        </p:spPr>
        <p:txBody>
          <a:bodyPr wrap="none" rtlCol="0">
            <a:spAutoFit/>
          </a:bodyPr>
          <a:lstStyle/>
          <a:p>
            <a:pPr algn="l"/>
            <a:r>
              <a:rPr lang="en-US" sz="2000" b="1" i="0" dirty="0">
                <a:solidFill>
                  <a:schemeClr val="bg2">
                    <a:lumMod val="50000"/>
                  </a:schemeClr>
                </a:solidFill>
                <a:effectLst/>
                <a:latin typeface="Times New Roman" panose="02020603050405020304" pitchFamily="18" charset="0"/>
                <a:cs typeface="Times New Roman" panose="02020603050405020304" pitchFamily="18" charset="0"/>
              </a:rPr>
              <a:t>Stored procedure </a:t>
            </a:r>
            <a:r>
              <a:rPr lang="en-US" sz="2000" b="1" i="0" dirty="0" err="1">
                <a:solidFill>
                  <a:schemeClr val="bg2">
                    <a:lumMod val="50000"/>
                  </a:schemeClr>
                </a:solidFill>
                <a:effectLst/>
                <a:latin typeface="Times New Roman" panose="02020603050405020304" pitchFamily="18" charset="0"/>
                <a:cs typeface="Times New Roman" panose="02020603050405020304" pitchFamily="18" charset="0"/>
              </a:rPr>
              <a:t>trong</a:t>
            </a:r>
            <a:r>
              <a:rPr lang="en-US" sz="2000" b="1" i="0" dirty="0">
                <a:solidFill>
                  <a:schemeClr val="bg2">
                    <a:lumMod val="50000"/>
                  </a:schemeClr>
                </a:solidFill>
                <a:effectLst/>
                <a:latin typeface="Times New Roman" panose="02020603050405020304" pitchFamily="18" charset="0"/>
                <a:cs typeface="Times New Roman" panose="02020603050405020304" pitchFamily="18" charset="0"/>
              </a:rPr>
              <a:t> </a:t>
            </a:r>
            <a:r>
              <a:rPr lang="en-US" sz="2000" b="1" i="0" dirty="0" err="1">
                <a:solidFill>
                  <a:schemeClr val="bg2">
                    <a:lumMod val="50000"/>
                  </a:schemeClr>
                </a:solidFill>
                <a:effectLst/>
                <a:latin typeface="Times New Roman" panose="02020603050405020304" pitchFamily="18" charset="0"/>
                <a:cs typeface="Times New Roman" panose="02020603050405020304" pitchFamily="18" charset="0"/>
              </a:rPr>
              <a:t>sql</a:t>
            </a:r>
            <a:endParaRPr lang="en-US" sz="2000" b="1" i="0" dirty="0">
              <a:solidFill>
                <a:schemeClr val="bg2">
                  <a:lumMod val="50000"/>
                </a:schemeClr>
              </a:solidFill>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5323224" y="4303369"/>
            <a:ext cx="84374" cy="155334"/>
          </a:xfrm>
          <a:prstGeom prst="rect">
            <a:avLst/>
          </a:prstGeom>
          <a:noFill/>
        </p:spPr>
        <p:txBody>
          <a:bodyPr wrap="square" rtlCol="0">
            <a:spAutoFit/>
          </a:bodyPr>
          <a:lstStyle/>
          <a:p>
            <a:endParaRPr lang="en-US" dirty="0"/>
          </a:p>
        </p:txBody>
      </p:sp>
      <p:pic>
        <p:nvPicPr>
          <p:cNvPr id="1026" name="Picture 2" descr="Không có mô tả ản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9889" y="953576"/>
            <a:ext cx="4222416" cy="5393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035988"/>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127316"/>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4" name="TextBox 3">
            <a:extLst>
              <a:ext uri="{FF2B5EF4-FFF2-40B4-BE49-F238E27FC236}">
                <a16:creationId xmlns:a16="http://schemas.microsoft.com/office/drawing/2014/main" id="{C2E9F6B6-5CB9-B321-CD4E-EE15CB4CFD37}"/>
              </a:ext>
            </a:extLst>
          </p:cNvPr>
          <p:cNvSpPr txBox="1"/>
          <p:nvPr/>
        </p:nvSpPr>
        <p:spPr>
          <a:xfrm>
            <a:off x="685616" y="1755524"/>
            <a:ext cx="11369906" cy="3477875"/>
          </a:xfrm>
          <a:prstGeom prst="rect">
            <a:avLst/>
          </a:prstGeom>
          <a:noFill/>
        </p:spPr>
        <p:txBody>
          <a:bodyPr wrap="square" rtlCol="0">
            <a:spAutoFit/>
          </a:bodyPr>
          <a:lstStyle/>
          <a:p>
            <a:r>
              <a:rPr lang="en-US" sz="2000" b="1" dirty="0" err="1" smtClean="0">
                <a:latin typeface="Times New Roman" panose="02020603050405020304" pitchFamily="18" charset="0"/>
                <a:cs typeface="Times New Roman" panose="02020603050405020304" pitchFamily="18" charset="0"/>
              </a:rPr>
              <a:t>Bài</a:t>
            </a:r>
            <a:r>
              <a:rPr lang="en-US" sz="2000" b="1" dirty="0" smtClean="0">
                <a:latin typeface="Times New Roman" panose="02020603050405020304" pitchFamily="18" charset="0"/>
                <a:cs typeface="Times New Roman" panose="02020603050405020304" pitchFamily="18" charset="0"/>
              </a:rPr>
              <a:t> </a:t>
            </a:r>
            <a:r>
              <a:rPr lang="vi-VN" sz="2000" b="1" dirty="0" smtClean="0">
                <a:latin typeface="Times New Roman" panose="02020603050405020304" pitchFamily="18" charset="0"/>
                <a:cs typeface="Times New Roman" panose="02020603050405020304" pitchFamily="18" charset="0"/>
              </a:rPr>
              <a:t> </a:t>
            </a:r>
            <a:r>
              <a:rPr lang="vi-VN" sz="2000" b="1" dirty="0">
                <a:latin typeface="Times New Roman" panose="02020603050405020304" pitchFamily="18" charset="0"/>
                <a:cs typeface="Times New Roman" panose="02020603050405020304" pitchFamily="18" charset="0"/>
              </a:rPr>
              <a:t>1 : </a:t>
            </a:r>
            <a:r>
              <a:rPr lang="vi-VN" sz="2000" dirty="0">
                <a:latin typeface="Times New Roman" panose="02020603050405020304" pitchFamily="18" charset="0"/>
                <a:cs typeface="Times New Roman" panose="02020603050405020304" pitchFamily="18" charset="0"/>
              </a:rPr>
              <a:t>Để quản lý Thực tập nghề nghiệp của sinh viên, người ta xây dựng một cơ sở dữ liệu có tên là </a:t>
            </a:r>
            <a:r>
              <a:rPr lang="vi-VN" sz="2000" b="1" dirty="0">
                <a:latin typeface="Times New Roman" panose="02020603050405020304" pitchFamily="18" charset="0"/>
                <a:cs typeface="Times New Roman" panose="02020603050405020304" pitchFamily="18" charset="0"/>
              </a:rPr>
              <a:t>ThucTap</a:t>
            </a:r>
            <a:r>
              <a:rPr lang="vi-VN" sz="2000" dirty="0">
                <a:latin typeface="Times New Roman" panose="02020603050405020304" pitchFamily="18" charset="0"/>
                <a:cs typeface="Times New Roman" panose="02020603050405020304" pitchFamily="18" charset="0"/>
              </a:rPr>
              <a:t> gồm các sơ đồ quan hệ sau:</a:t>
            </a:r>
          </a:p>
          <a:p>
            <a:r>
              <a:rPr lang="vi-VN" sz="2000" b="1" dirty="0">
                <a:latin typeface="Times New Roman" panose="02020603050405020304" pitchFamily="18" charset="0"/>
                <a:cs typeface="Times New Roman" panose="02020603050405020304" pitchFamily="18" charset="0"/>
              </a:rPr>
              <a:t>Khoa</a:t>
            </a:r>
            <a:r>
              <a:rPr lang="vi-VN" sz="2000" dirty="0">
                <a:latin typeface="Times New Roman" panose="02020603050405020304" pitchFamily="18" charset="0"/>
                <a:cs typeface="Times New Roman" panose="02020603050405020304" pitchFamily="18" charset="0"/>
              </a:rPr>
              <a:t>(makhoa char(10), tenkhoa char(30), dienthoai char(10))</a:t>
            </a:r>
            <a:br>
              <a:rPr lang="vi-VN" sz="2000" dirty="0">
                <a:latin typeface="Times New Roman" panose="02020603050405020304" pitchFamily="18" charset="0"/>
                <a:cs typeface="Times New Roman" panose="02020603050405020304" pitchFamily="18" charset="0"/>
              </a:rPr>
            </a:br>
            <a:r>
              <a:rPr lang="vi-VN" sz="2000" b="1" dirty="0">
                <a:latin typeface="Times New Roman" panose="02020603050405020304" pitchFamily="18" charset="0"/>
                <a:cs typeface="Times New Roman" panose="02020603050405020304" pitchFamily="18" charset="0"/>
              </a:rPr>
              <a:t>GiangVien</a:t>
            </a:r>
            <a:r>
              <a:rPr lang="vi-VN" sz="2000" dirty="0">
                <a:latin typeface="Times New Roman" panose="02020603050405020304" pitchFamily="18" charset="0"/>
                <a:cs typeface="Times New Roman" panose="02020603050405020304" pitchFamily="18" charset="0"/>
              </a:rPr>
              <a:t>(magv int, hotengv char(30), luong decimal(5,2), makhoa char(10))</a:t>
            </a:r>
            <a:br>
              <a:rPr lang="vi-VN" sz="2000" dirty="0">
                <a:latin typeface="Times New Roman" panose="02020603050405020304" pitchFamily="18" charset="0"/>
                <a:cs typeface="Times New Roman" panose="02020603050405020304" pitchFamily="18" charset="0"/>
              </a:rPr>
            </a:br>
            <a:r>
              <a:rPr lang="vi-VN" sz="2000" b="1" dirty="0">
                <a:latin typeface="Times New Roman" panose="02020603050405020304" pitchFamily="18" charset="0"/>
                <a:cs typeface="Times New Roman" panose="02020603050405020304" pitchFamily="18" charset="0"/>
              </a:rPr>
              <a:t>SinhVien</a:t>
            </a:r>
            <a:r>
              <a:rPr lang="vi-VN" sz="2000" dirty="0">
                <a:latin typeface="Times New Roman" panose="02020603050405020304" pitchFamily="18" charset="0"/>
                <a:cs typeface="Times New Roman" panose="02020603050405020304" pitchFamily="18" charset="0"/>
              </a:rPr>
              <a:t>(masv int, hotensv char(30), makhoa char(10), namsinh int, quequan char(30))</a:t>
            </a:r>
            <a:br>
              <a:rPr lang="vi-VN" sz="2000" dirty="0">
                <a:latin typeface="Times New Roman" panose="02020603050405020304" pitchFamily="18" charset="0"/>
                <a:cs typeface="Times New Roman" panose="02020603050405020304" pitchFamily="18" charset="0"/>
              </a:rPr>
            </a:br>
            <a:r>
              <a:rPr lang="vi-VN" sz="2000" b="1" dirty="0">
                <a:latin typeface="Times New Roman" panose="02020603050405020304" pitchFamily="18" charset="0"/>
                <a:cs typeface="Times New Roman" panose="02020603050405020304" pitchFamily="18" charset="0"/>
              </a:rPr>
              <a:t>DeTai</a:t>
            </a:r>
            <a:r>
              <a:rPr lang="vi-VN" sz="2000" dirty="0">
                <a:latin typeface="Times New Roman" panose="02020603050405020304" pitchFamily="18" charset="0"/>
                <a:cs typeface="Times New Roman" panose="02020603050405020304" pitchFamily="18" charset="0"/>
              </a:rPr>
              <a:t>(madt char(10), tendt char(30), kinhphi int, NoiThucTap char(30))</a:t>
            </a:r>
            <a:br>
              <a:rPr lang="vi-VN" sz="2000" dirty="0">
                <a:latin typeface="Times New Roman" panose="02020603050405020304" pitchFamily="18" charset="0"/>
                <a:cs typeface="Times New Roman" panose="02020603050405020304" pitchFamily="18" charset="0"/>
              </a:rPr>
            </a:br>
            <a:r>
              <a:rPr lang="vi-VN" sz="2000" b="1" dirty="0">
                <a:latin typeface="Times New Roman" panose="02020603050405020304" pitchFamily="18" charset="0"/>
                <a:cs typeface="Times New Roman" panose="02020603050405020304" pitchFamily="18" charset="0"/>
              </a:rPr>
              <a:t>HuongDan</a:t>
            </a:r>
            <a:r>
              <a:rPr lang="vi-VN" sz="2000" dirty="0">
                <a:latin typeface="Times New Roman" panose="02020603050405020304" pitchFamily="18" charset="0"/>
                <a:cs typeface="Times New Roman" panose="02020603050405020304" pitchFamily="18" charset="0"/>
              </a:rPr>
              <a:t>(masv int, madt char(10), magv int, ketqua decimal(5,2</a:t>
            </a:r>
            <a:r>
              <a:rPr lang="vi-VN"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1.Hãy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Database </a:t>
            </a:r>
            <a:r>
              <a:rPr lang="en-US" sz="2000" dirty="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them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2.</a:t>
            </a:r>
            <a:r>
              <a:rPr lang="vi-VN" sz="2000" dirty="0">
                <a:latin typeface="Times New Roman" panose="02020603050405020304" pitchFamily="18" charset="0"/>
                <a:cs typeface="Times New Roman" panose="02020603050405020304" pitchFamily="18" charset="0"/>
              </a:rPr>
              <a:t> hãy đưa ra thông tin gồm mã số, họ tên và tên khoa của tất cả các giảng </a:t>
            </a:r>
            <a:r>
              <a:rPr lang="vi-VN" sz="2000" dirty="0" smtClean="0">
                <a:latin typeface="Times New Roman" panose="02020603050405020304" pitchFamily="18" charset="0"/>
                <a:cs typeface="Times New Roman" panose="02020603050405020304" pitchFamily="18" charset="0"/>
              </a:rPr>
              <a:t>viên</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3.</a:t>
            </a:r>
            <a:r>
              <a:rPr lang="vi-VN" sz="2000" dirty="0">
                <a:latin typeface="Times New Roman" panose="02020603050405020304" pitchFamily="18" charset="0"/>
                <a:cs typeface="Times New Roman" panose="02020603050405020304" pitchFamily="18" charset="0"/>
              </a:rPr>
              <a:t> xuất ra thông tin về những sinh viên chưa có điểm thực tập</a:t>
            </a:r>
          </a:p>
        </p:txBody>
      </p:sp>
      <p:sp>
        <p:nvSpPr>
          <p:cNvPr id="5" name="TextBox 4"/>
          <p:cNvSpPr txBox="1"/>
          <p:nvPr/>
        </p:nvSpPr>
        <p:spPr>
          <a:xfrm>
            <a:off x="7257674" y="875157"/>
            <a:ext cx="974947" cy="400110"/>
          </a:xfrm>
          <a:prstGeom prst="rect">
            <a:avLst/>
          </a:prstGeom>
          <a:noFill/>
        </p:spPr>
        <p:txBody>
          <a:bodyPr wrap="none" rtlCol="0">
            <a:spAutoFit/>
          </a:bodyPr>
          <a:lstStyle/>
          <a:p>
            <a:pPr algn="l"/>
            <a:r>
              <a:rPr lang="en-US" sz="2000" b="1" i="0" dirty="0" err="1" smtClean="0">
                <a:solidFill>
                  <a:schemeClr val="bg2">
                    <a:lumMod val="50000"/>
                  </a:schemeClr>
                </a:solidFill>
                <a:effectLst/>
                <a:latin typeface="Times New Roman" panose="02020603050405020304" pitchFamily="18" charset="0"/>
                <a:cs typeface="Times New Roman" panose="02020603050405020304" pitchFamily="18" charset="0"/>
              </a:rPr>
              <a:t>Bài</a:t>
            </a:r>
            <a:r>
              <a:rPr lang="en-US" sz="2000" b="1" dirty="0">
                <a:solidFill>
                  <a:schemeClr val="bg2">
                    <a:lumMod val="50000"/>
                  </a:schemeClr>
                </a:solidFill>
                <a:latin typeface="Times New Roman" panose="02020603050405020304" pitchFamily="18" charset="0"/>
                <a:cs typeface="Times New Roman" panose="02020603050405020304" pitchFamily="18" charset="0"/>
              </a:rPr>
              <a:t> </a:t>
            </a:r>
            <a:r>
              <a:rPr lang="en-US" sz="2000" b="1" dirty="0" err="1" smtClean="0">
                <a:solidFill>
                  <a:schemeClr val="bg2">
                    <a:lumMod val="50000"/>
                  </a:schemeClr>
                </a:solidFill>
                <a:latin typeface="Times New Roman" panose="02020603050405020304" pitchFamily="18" charset="0"/>
                <a:cs typeface="Times New Roman" panose="02020603050405020304" pitchFamily="18" charset="0"/>
              </a:rPr>
              <a:t>tập</a:t>
            </a:r>
            <a:endParaRPr lang="en-US" sz="2000" b="1" i="0" dirty="0">
              <a:solidFill>
                <a:schemeClr val="bg2">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833706"/>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DD84435F-8EFE-2267-2FB4-6C4F4DB3411B}"/>
              </a:ext>
            </a:extLst>
          </p:cNvPr>
          <p:cNvSpPr txBox="1"/>
          <p:nvPr/>
        </p:nvSpPr>
        <p:spPr>
          <a:xfrm>
            <a:off x="651467" y="1314002"/>
            <a:ext cx="10986448" cy="3600986"/>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SQL Server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CSDL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(Relational Database Management System)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Transaction-SQL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giữa</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Client computer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Server computer</a:t>
            </a:r>
            <a:r>
              <a:rPr lang="en-US" sz="2800" dirty="0">
                <a:latin typeface="Times New Roman" panose="02020603050405020304" pitchFamily="18" charset="0"/>
                <a:cs typeface="Times New Roman" panose="02020603050405020304" pitchFamily="18" charset="0"/>
              </a:rPr>
              <a:t>.</a:t>
            </a:r>
            <a:r>
              <a:rPr lang="en-US" sz="2800" dirty="0"/>
              <a:t> SQL </a:t>
            </a:r>
            <a:r>
              <a:rPr lang="en-US" sz="2800" dirty="0" err="1"/>
              <a:t>là</a:t>
            </a:r>
            <a:r>
              <a:rPr lang="en-US" sz="2800" dirty="0"/>
              <a:t> </a:t>
            </a:r>
            <a:r>
              <a:rPr lang="en-US" sz="2800" dirty="0" err="1"/>
              <a:t>viết</a:t>
            </a:r>
            <a:r>
              <a:rPr lang="en-US" sz="2800" dirty="0"/>
              <a:t> </a:t>
            </a:r>
            <a:r>
              <a:rPr lang="en-US" sz="2800" dirty="0" err="1"/>
              <a:t>tắt</a:t>
            </a:r>
            <a:r>
              <a:rPr lang="en-US" sz="2800" dirty="0"/>
              <a:t> </a:t>
            </a:r>
            <a:r>
              <a:rPr lang="en-US" sz="2800" dirty="0" err="1"/>
              <a:t>của</a:t>
            </a:r>
            <a:r>
              <a:rPr lang="en-US" sz="2800" dirty="0"/>
              <a:t> </a:t>
            </a:r>
            <a:r>
              <a:rPr lang="en-US" sz="2800" b="1" dirty="0"/>
              <a:t>Structured Query Language</a:t>
            </a:r>
            <a:r>
              <a:rPr lang="en-US" sz="2800" dirty="0"/>
              <a:t>, </a:t>
            </a:r>
            <a:r>
              <a:rPr lang="en-US" sz="2800" dirty="0" err="1"/>
              <a:t>ngôn</a:t>
            </a:r>
            <a:r>
              <a:rPr lang="en-US" sz="2800" dirty="0"/>
              <a:t> </a:t>
            </a:r>
            <a:r>
              <a:rPr lang="en-US" sz="2800" dirty="0" err="1"/>
              <a:t>ngữ</a:t>
            </a:r>
            <a:r>
              <a:rPr lang="en-US" sz="2800" dirty="0"/>
              <a:t> </a:t>
            </a:r>
            <a:r>
              <a:rPr lang="en-US" sz="2800" dirty="0" err="1"/>
              <a:t>chuẩn</a:t>
            </a:r>
            <a:r>
              <a:rPr lang="en-US" sz="2800" dirty="0"/>
              <a:t> </a:t>
            </a:r>
            <a:r>
              <a:rPr lang="en-US" sz="2800" dirty="0" err="1"/>
              <a:t>cho</a:t>
            </a:r>
            <a:r>
              <a:rPr lang="en-US" sz="2800" dirty="0"/>
              <a:t> </a:t>
            </a:r>
            <a:r>
              <a:rPr lang="en-US" sz="2800" dirty="0" err="1"/>
              <a:t>các</a:t>
            </a:r>
            <a:r>
              <a:rPr lang="en-US" sz="2800" dirty="0"/>
              <a:t> CSDL </a:t>
            </a:r>
            <a:r>
              <a:rPr lang="en-US" sz="2800" dirty="0" err="1"/>
              <a:t>quan</a:t>
            </a:r>
            <a:r>
              <a:rPr lang="en-US" sz="2800" dirty="0"/>
              <a:t> </a:t>
            </a:r>
            <a:r>
              <a:rPr lang="en-US" sz="2800" dirty="0" err="1"/>
              <a:t>hệ</a:t>
            </a:r>
            <a:endParaRPr lang="en-US" sz="2800" dirty="0">
              <a:latin typeface="Times New Roman" panose="02020603050405020304" pitchFamily="18" charset="0"/>
              <a:cs typeface="Times New Roman" panose="02020603050405020304" pitchFamily="18" charset="0"/>
            </a:endParaRPr>
          </a:p>
          <a:p>
            <a:pPr algn="just"/>
            <a:endParaRPr lang="en-US" sz="2000" b="0" i="0" dirty="0">
              <a:solidFill>
                <a:srgbClr val="333333"/>
              </a:solidFill>
              <a:effectLst/>
              <a:latin typeface="+mj-lt"/>
            </a:endParaRPr>
          </a:p>
          <a:p>
            <a:pPr algn="just"/>
            <a:endParaRPr lang="en-US" sz="2000" b="0" i="0" dirty="0">
              <a:solidFill>
                <a:srgbClr val="333333"/>
              </a:solidFill>
              <a:effectLst/>
              <a:latin typeface="+mj-lt"/>
            </a:endParaRPr>
          </a:p>
          <a:p>
            <a:pPr algn="just"/>
            <a:endParaRPr lang="en-US" sz="2000" b="1" i="0" dirty="0">
              <a:solidFill>
                <a:srgbClr val="333333"/>
              </a:solidFill>
              <a:effectLst/>
              <a:latin typeface="+mj-lt"/>
              <a:cs typeface="Times New Roman" panose="02020603050405020304" pitchFamily="18" charset="0"/>
            </a:endParaRPr>
          </a:p>
          <a:p>
            <a:pPr algn="just"/>
            <a:endParaRPr lang="en-US" sz="2800" b="1" i="0" dirty="0">
              <a:solidFill>
                <a:srgbClr val="333333"/>
              </a:solidFill>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3440230" y="4011081"/>
            <a:ext cx="7532570" cy="2584251"/>
          </a:xfrm>
          <a:prstGeom prst="rect">
            <a:avLst/>
          </a:prstGeom>
        </p:spPr>
      </p:pic>
    </p:spTree>
    <p:extLst>
      <p:ext uri="{BB962C8B-B14F-4D97-AF65-F5344CB8AC3E}">
        <p14:creationId xmlns:p14="http://schemas.microsoft.com/office/powerpoint/2010/main" val="22307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3" name="TextBox 2"/>
          <p:cNvSpPr txBox="1"/>
          <p:nvPr/>
        </p:nvSpPr>
        <p:spPr>
          <a:xfrm>
            <a:off x="876300" y="2279124"/>
            <a:ext cx="10668000" cy="4093428"/>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Cho </a:t>
            </a:r>
            <a:r>
              <a:rPr lang="en-US" sz="2000" dirty="0" err="1">
                <a:latin typeface="Times New Roman" panose="02020603050405020304" pitchFamily="18" charset="0"/>
                <a:cs typeface="Times New Roman" panose="02020603050405020304" pitchFamily="18" charset="0"/>
              </a:rPr>
              <a:t>phép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CSDL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tega</a:t>
            </a:r>
            <a:r>
              <a:rPr lang="en-US" sz="2000" dirty="0">
                <a:latin typeface="Times New Roman" panose="02020603050405020304" pitchFamily="18" charset="0"/>
                <a:cs typeface="Times New Roman" panose="02020603050405020304" pitchFamily="18" charset="0"/>
              </a:rPr>
              <a:t> byte),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r>
              <a:rPr lang="vi-VN" sz="2000" dirty="0">
                <a:latin typeface="Times New Roman" panose="02020603050405020304" pitchFamily="18" charset="0"/>
                <a:cs typeface="Times New Roman" panose="02020603050405020304" pitchFamily="18" charset="0"/>
              </a:rPr>
              <a:t>Cho phép nhiều người cùng khai thác trong một thời điểm (lên đến vài chục ngàn user)</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CSDL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Internet </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Cho </a:t>
            </a:r>
            <a:r>
              <a:rPr lang="en-US" sz="2000" dirty="0" err="1">
                <a:latin typeface="Times New Roman" panose="02020603050405020304" pitchFamily="18" charset="0"/>
                <a:cs typeface="Times New Roman" panose="02020603050405020304" pitchFamily="18" charset="0"/>
              </a:rPr>
              <a:t>phép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thù</a:t>
            </a:r>
            <a:r>
              <a:rPr lang="en-US" sz="2000" dirty="0">
                <a:latin typeface="Times New Roman" panose="02020603050405020304" pitchFamily="18" charset="0"/>
                <a:cs typeface="Times New Roman" panose="02020603050405020304" pitchFamily="18" charset="0"/>
              </a:rPr>
              <a:t> (Visual Basic, ASP, ASP.NET,...). </a:t>
            </a:r>
          </a:p>
          <a:p>
            <a:pPr marL="285750" indent="-28575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TransactionSQL</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T-SQL </a:t>
            </a:r>
            <a:r>
              <a:rPr lang="en-US" sz="2000" b="1" dirty="0" err="1">
                <a:latin typeface="Times New Roman" panose="02020603050405020304" pitchFamily="18" charset="0"/>
                <a:cs typeface="Times New Roman" panose="02020603050405020304" pitchFamily="18" charset="0"/>
              </a:rPr>
              <a:t>bao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gồm</a:t>
            </a:r>
            <a:r>
              <a:rPr lang="en-US" sz="2000" b="1" dirty="0">
                <a:latin typeface="Times New Roman" panose="02020603050405020304" pitchFamily="18" charset="0"/>
                <a:cs typeface="Times New Roman" panose="02020603050405020304" pitchFamily="18" charset="0"/>
              </a:rPr>
              <a:t> 3 </a:t>
            </a:r>
            <a:r>
              <a:rPr lang="en-US" sz="2000" b="1" dirty="0" err="1">
                <a:latin typeface="Times New Roman" panose="02020603050405020304" pitchFamily="18" charset="0"/>
                <a:cs typeface="Times New Roman" panose="02020603050405020304" pitchFamily="18" charset="0"/>
              </a:rPr>
              <a:t>nhóm</a:t>
            </a:r>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(DDL): CREATE, ALTER, DROP, …</a:t>
            </a:r>
          </a:p>
          <a:p>
            <a:pPr marL="285750" indent="-285750">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Ngôn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(DML): SELECT, INSERT, UPDATE</a:t>
            </a:r>
          </a:p>
          <a:p>
            <a:pPr marL="285750" indent="-285750">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Ngôn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(DCL): DENY, GRANT, REVOKE, …</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786687" y="1049845"/>
            <a:ext cx="3647152"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Transaction-SQL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948738" y="2286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3046545" y="111800"/>
            <a:ext cx="4303447" cy="523220"/>
          </a:xfrm>
          <a:prstGeom prst="rect">
            <a:avLst/>
          </a:prstGeom>
          <a:noFill/>
        </p:spPr>
        <p:txBody>
          <a:bodyPr wrap="square" rtlCol="0">
            <a:spAutoFit/>
          </a:bodyPr>
          <a:lstStyle/>
          <a:p>
            <a:r>
              <a:rPr lang="vi-VN" sz="2800" dirty="0"/>
              <a:t>Các đối tượng dữ liệu</a:t>
            </a:r>
            <a:endParaRPr lang="en-US" sz="2800" b="1" dirty="0"/>
          </a:p>
        </p:txBody>
      </p:sp>
      <p:sp>
        <p:nvSpPr>
          <p:cNvPr id="3" name="TextBox 2"/>
          <p:cNvSpPr txBox="1"/>
          <p:nvPr/>
        </p:nvSpPr>
        <p:spPr>
          <a:xfrm>
            <a:off x="1201509" y="482292"/>
            <a:ext cx="10990491" cy="7232749"/>
          </a:xfrm>
          <a:prstGeom prst="rect">
            <a:avLst/>
          </a:prstGeom>
          <a:noFill/>
        </p:spPr>
        <p:txBody>
          <a:bodyPr wrap="square" rtlCol="0">
            <a:spAutoFit/>
          </a:bodyPr>
          <a:lstStyle/>
          <a:p>
            <a:pPr marL="285750" indent="-285750">
              <a:buFont typeface="Wingdings" panose="05000000000000000000" pitchFamily="2" charset="2"/>
              <a:buChar char="Ø"/>
            </a:pPr>
            <a:r>
              <a:rPr lang="en-US" sz="1800" b="1" dirty="0"/>
              <a:t>View</a:t>
            </a:r>
            <a:r>
              <a:rPr lang="en-US" sz="1800" dirty="0"/>
              <a:t> : </a:t>
            </a:r>
            <a:r>
              <a:rPr lang="vi-VN" sz="1800" dirty="0"/>
              <a:t>là một bảng ảo trong cơ sở dữ liệu có nội dung được định nghĩa thông qua một câu lệnh SQL nào đó</a:t>
            </a:r>
            <a:r>
              <a:rPr lang="en-US" sz="1800" dirty="0"/>
              <a:t> : </a:t>
            </a:r>
            <a:r>
              <a:rPr lang="en-US" sz="1200" dirty="0"/>
              <a:t>CREATE VIEW </a:t>
            </a:r>
            <a:r>
              <a:rPr lang="en-US" sz="1200" dirty="0" err="1"/>
              <a:t>sp_htk</a:t>
            </a:r>
            <a:r>
              <a:rPr lang="en-US" sz="1200" dirty="0"/>
              <a:t> AS  SELECT </a:t>
            </a:r>
            <a:r>
              <a:rPr lang="en-US" sz="1200" dirty="0" err="1"/>
              <a:t>sanpham.id_sanpham</a:t>
            </a:r>
            <a:r>
              <a:rPr lang="en-US" sz="1200" dirty="0"/>
              <a:t>, </a:t>
            </a:r>
            <a:r>
              <a:rPr lang="en-US" sz="1200" dirty="0" err="1"/>
              <a:t>sanpham.ten_sanpham</a:t>
            </a:r>
            <a:r>
              <a:rPr lang="en-US" sz="1200" dirty="0"/>
              <a:t>, </a:t>
            </a:r>
            <a:r>
              <a:rPr lang="en-US" sz="1200" dirty="0" err="1"/>
              <a:t>hangtonkho.chatluong</a:t>
            </a:r>
            <a:r>
              <a:rPr lang="en-US" sz="1200" dirty="0"/>
              <a:t>  FROM </a:t>
            </a:r>
            <a:r>
              <a:rPr lang="en-US" sz="1200" dirty="0" err="1"/>
              <a:t>sanpham</a:t>
            </a:r>
            <a:r>
              <a:rPr lang="en-US" sz="1200" dirty="0"/>
              <a:t>  INNER JOIN </a:t>
            </a:r>
            <a:r>
              <a:rPr lang="en-US" sz="1200" dirty="0" err="1"/>
              <a:t>hangtonkho</a:t>
            </a:r>
            <a:r>
              <a:rPr lang="en-US" sz="1200" dirty="0"/>
              <a:t>  ON </a:t>
            </a:r>
            <a:r>
              <a:rPr lang="en-US" sz="1200" dirty="0" err="1"/>
              <a:t>sanpham.id_sanpham</a:t>
            </a:r>
            <a:r>
              <a:rPr lang="en-US" sz="1200" dirty="0"/>
              <a:t> = </a:t>
            </a:r>
            <a:r>
              <a:rPr lang="en-US" sz="1200" dirty="0" err="1"/>
              <a:t>hangtonkho.id_sanpham</a:t>
            </a:r>
            <a:r>
              <a:rPr lang="en-US" sz="1200" dirty="0"/>
              <a:t>  WHERE </a:t>
            </a:r>
            <a:r>
              <a:rPr lang="en-US" sz="1200" dirty="0" err="1"/>
              <a:t>sanpham.id_sanpham</a:t>
            </a:r>
            <a:r>
              <a:rPr lang="en-US" sz="1200" dirty="0"/>
              <a:t> &gt;= 1000; SELECT * FROM </a:t>
            </a:r>
            <a:r>
              <a:rPr lang="en-US" sz="1200" dirty="0" err="1"/>
              <a:t>sp_htk</a:t>
            </a:r>
            <a:r>
              <a:rPr lang="en-US" sz="1200" dirty="0"/>
              <a:t>;</a:t>
            </a:r>
          </a:p>
          <a:p>
            <a:pPr marL="285750" indent="-285750">
              <a:buFont typeface="Wingdings" panose="05000000000000000000" pitchFamily="2" charset="2"/>
              <a:buChar char="Ø"/>
            </a:pPr>
            <a:r>
              <a:rPr lang="en-US" sz="1800" b="1" dirty="0"/>
              <a:t>Stored procedure </a:t>
            </a:r>
            <a:r>
              <a:rPr lang="en-US" sz="1800" b="1" dirty="0" smtClean="0"/>
              <a:t>:</a:t>
            </a:r>
            <a:r>
              <a:rPr lang="vi-VN" dirty="0" smtClean="0"/>
              <a:t>biên </a:t>
            </a:r>
            <a:r>
              <a:rPr lang="vi-VN" dirty="0"/>
              <a:t>dịch và lưu vào bộ nhớ khi được tạo ra</a:t>
            </a:r>
            <a:endParaRPr lang="en-US" dirty="0"/>
          </a:p>
          <a:p>
            <a:pPr marL="285750" indent="-285750">
              <a:buFont typeface="Wingdings" panose="05000000000000000000" pitchFamily="2" charset="2"/>
              <a:buChar char="Ø"/>
            </a:pPr>
            <a:r>
              <a:rPr lang="en-US" dirty="0"/>
              <a:t>	</a:t>
            </a:r>
            <a:r>
              <a:rPr lang="vi-VN" b="1" dirty="0"/>
              <a:t>Giảm tải băng thông</a:t>
            </a:r>
            <a:r>
              <a:rPr lang="vi-VN" dirty="0"/>
              <a:t>: Nếu bạn gửi nhiều câu </a:t>
            </a:r>
            <a:r>
              <a:rPr lang="vi-VN" dirty="0"/>
              <a:t>lệnMột Stored Procedure là bao gồm các câu lệnh Transact-SQL và được lưu lại trong cơ sở dữ liệu</a:t>
            </a:r>
            <a:endParaRPr lang="en-US" dirty="0"/>
          </a:p>
          <a:p>
            <a:r>
              <a:rPr lang="en-US" sz="1800" b="1" dirty="0"/>
              <a:t>	</a:t>
            </a:r>
            <a:r>
              <a:rPr lang="vi-VN" b="1" dirty="0"/>
              <a:t>Thực thi nhanh hơn</a:t>
            </a:r>
            <a:r>
              <a:rPr lang="vi-VN" dirty="0"/>
              <a:t>: Stored Procedure sẽ được h </a:t>
            </a:r>
            <a:r>
              <a:rPr lang="vi-VN" dirty="0"/>
              <a:t>SQL thông qua network đến SQL Server sẽ ảnh hưởng tới hiệu suất đường truyền.</a:t>
            </a:r>
            <a:endParaRPr lang="en-US" dirty="0"/>
          </a:p>
          <a:p>
            <a:r>
              <a:rPr lang="en-US" b="1" dirty="0" err="1"/>
              <a:t>Bảo</a:t>
            </a:r>
            <a:r>
              <a:rPr lang="en-US" b="1" dirty="0"/>
              <a:t> </a:t>
            </a:r>
            <a:r>
              <a:rPr lang="en-US" b="1" dirty="0" err="1"/>
              <a:t>mật</a:t>
            </a:r>
            <a:r>
              <a:rPr lang="en-US" b="1" dirty="0"/>
              <a:t> : </a:t>
            </a:r>
            <a:r>
              <a:rPr lang="en-US" dirty="0"/>
              <a:t>Do </a:t>
            </a:r>
            <a:r>
              <a:rPr lang="en-US" dirty="0" err="1"/>
              <a:t>được</a:t>
            </a:r>
            <a:r>
              <a:rPr lang="en-US" dirty="0"/>
              <a:t> </a:t>
            </a:r>
            <a:r>
              <a:rPr lang="en-US" dirty="0" err="1"/>
              <a:t>phân</a:t>
            </a:r>
            <a:r>
              <a:rPr lang="en-US" dirty="0"/>
              <a:t> </a:t>
            </a:r>
            <a:r>
              <a:rPr lang="en-US" dirty="0" err="1"/>
              <a:t>quyền</a:t>
            </a:r>
            <a:r>
              <a:rPr lang="en-US" dirty="0"/>
              <a:t> </a:t>
            </a:r>
            <a:r>
              <a:rPr lang="en-US" dirty="0" err="1"/>
              <a:t>thực</a:t>
            </a:r>
            <a:r>
              <a:rPr lang="en-US" dirty="0"/>
              <a:t> </a:t>
            </a:r>
            <a:r>
              <a:rPr lang="en-US" dirty="0" err="1"/>
              <a:t>thi</a:t>
            </a:r>
            <a:r>
              <a:rPr lang="en-US" dirty="0"/>
              <a:t> </a:t>
            </a:r>
            <a:r>
              <a:rPr lang="en-US" dirty="0" err="1"/>
              <a:t>thì</a:t>
            </a:r>
            <a:r>
              <a:rPr lang="en-US" dirty="0"/>
              <a:t> </a:t>
            </a:r>
            <a:r>
              <a:rPr lang="en-US" dirty="0" err="1"/>
              <a:t>mới</a:t>
            </a:r>
            <a:r>
              <a:rPr lang="en-US" dirty="0"/>
              <a:t> </a:t>
            </a:r>
            <a:r>
              <a:rPr lang="en-US" dirty="0" err="1"/>
              <a:t>được</a:t>
            </a:r>
            <a:r>
              <a:rPr lang="en-US" dirty="0"/>
              <a:t> </a:t>
            </a:r>
            <a:r>
              <a:rPr lang="en-US" dirty="0" err="1"/>
              <a:t>thực</a:t>
            </a:r>
            <a:r>
              <a:rPr lang="en-US" dirty="0"/>
              <a:t> </a:t>
            </a:r>
            <a:r>
              <a:rPr lang="en-US" dirty="0" err="1"/>
              <a:t>thi</a:t>
            </a:r>
            <a:r>
              <a:rPr lang="en-US" dirty="0"/>
              <a:t> , </a:t>
            </a:r>
            <a:r>
              <a:rPr lang="en-US" dirty="0" err="1"/>
              <a:t>không</a:t>
            </a:r>
            <a:r>
              <a:rPr lang="en-US" dirty="0"/>
              <a:t> </a:t>
            </a:r>
            <a:r>
              <a:rPr lang="en-US" dirty="0" err="1"/>
              <a:t>làm</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các</a:t>
            </a:r>
            <a:r>
              <a:rPr lang="en-US" dirty="0"/>
              <a:t> </a:t>
            </a:r>
            <a:r>
              <a:rPr lang="en-US" dirty="0" err="1"/>
              <a:t>bảng</a:t>
            </a:r>
            <a:r>
              <a:rPr lang="en-US" dirty="0"/>
              <a:t> </a:t>
            </a:r>
            <a:r>
              <a:rPr lang="en-US" dirty="0" err="1"/>
              <a:t>và</a:t>
            </a:r>
            <a:r>
              <a:rPr lang="en-US" dirty="0"/>
              <a:t> Store Procedure </a:t>
            </a:r>
            <a:r>
              <a:rPr lang="en-US" dirty="0" err="1"/>
              <a:t>khác</a:t>
            </a:r>
            <a:r>
              <a:rPr lang="en-US" dirty="0"/>
              <a:t> </a:t>
            </a:r>
          </a:p>
          <a:p>
            <a:pPr marL="285750" indent="-285750">
              <a:buFont typeface="Wingdings" panose="05000000000000000000" pitchFamily="2" charset="2"/>
              <a:buChar char="Ø"/>
            </a:pPr>
            <a:r>
              <a:rPr lang="en-US" sz="1800" b="1" dirty="0"/>
              <a:t>Trigger : </a:t>
            </a:r>
            <a:r>
              <a:rPr lang="vi-VN" dirty="0"/>
              <a:t>Trigger trong SQL </a:t>
            </a:r>
            <a:r>
              <a:rPr lang="vi-VN" b="1" dirty="0"/>
              <a:t>là một đoạn procedure code, chỉ được vận hành khi có một sự kiện xảy ra</a:t>
            </a:r>
            <a:endParaRPr lang="en-US" sz="1800" b="1" dirty="0"/>
          </a:p>
          <a:p>
            <a:pPr marL="285750" indent="-285750">
              <a:buFont typeface="Wingdings" panose="05000000000000000000" pitchFamily="2" charset="2"/>
              <a:buChar char="Ø"/>
            </a:pPr>
            <a:r>
              <a:rPr lang="en-US" sz="1800" b="1" dirty="0"/>
              <a:t>User-defined function (UDF) (</a:t>
            </a:r>
            <a:r>
              <a:rPr lang="en-US" sz="1800" b="1" dirty="0" err="1"/>
              <a:t>Hàm</a:t>
            </a:r>
            <a:r>
              <a:rPr lang="en-US" sz="1800" b="1" dirty="0"/>
              <a:t> do </a:t>
            </a:r>
            <a:r>
              <a:rPr lang="en-US" sz="1800" b="1" dirty="0" err="1"/>
              <a:t>người</a:t>
            </a:r>
            <a:r>
              <a:rPr lang="en-US" sz="1800" b="1" dirty="0"/>
              <a:t> </a:t>
            </a:r>
            <a:r>
              <a:rPr lang="en-US" sz="1800" b="1" dirty="0" err="1"/>
              <a:t>dùng</a:t>
            </a:r>
            <a:r>
              <a:rPr lang="en-US" sz="1800" b="1" dirty="0"/>
              <a:t> </a:t>
            </a:r>
            <a:r>
              <a:rPr lang="en-US" sz="1800" b="1" dirty="0" err="1"/>
              <a:t>định</a:t>
            </a:r>
            <a:r>
              <a:rPr lang="en-US" sz="1800" b="1" dirty="0"/>
              <a:t> </a:t>
            </a:r>
            <a:r>
              <a:rPr lang="en-US" sz="1800" b="1" dirty="0" err="1"/>
              <a:t>nghĩa</a:t>
            </a:r>
            <a:r>
              <a:rPr lang="en-US" sz="1800" b="1" dirty="0"/>
              <a:t>)</a:t>
            </a:r>
          </a:p>
          <a:p>
            <a:r>
              <a:rPr lang="vi-VN" dirty="0"/>
              <a:t>Hàm do người dùng định nghĩa được chia làm 3 loại: </a:t>
            </a:r>
            <a:endParaRPr lang="en-US" dirty="0"/>
          </a:p>
          <a:p>
            <a:r>
              <a:rPr lang="en-US" dirty="0"/>
              <a:t>1 </a:t>
            </a:r>
            <a:r>
              <a:rPr lang="vi-VN" b="1" dirty="0"/>
              <a:t>scalar (hàm vô hướng)</a:t>
            </a:r>
            <a:r>
              <a:rPr lang="en-US" b="1" dirty="0"/>
              <a:t> </a:t>
            </a:r>
            <a:r>
              <a:rPr lang="vi-VN" dirty="0"/>
              <a:t>: được sử dụng để trả về một duy nhất một giá trị dựa </a:t>
            </a:r>
            <a:r>
              <a:rPr lang="en-US" dirty="0" err="1"/>
              <a:t>trên</a:t>
            </a:r>
            <a:r>
              <a:rPr lang="en-US" dirty="0"/>
              <a:t> m</a:t>
            </a:r>
            <a:r>
              <a:rPr lang="vi-VN" dirty="0"/>
              <a:t>ột các tham số truyền vào.</a:t>
            </a:r>
            <a:endParaRPr lang="en-US" dirty="0"/>
          </a:p>
          <a:p>
            <a:r>
              <a:rPr lang="vi-VN" b="1" dirty="0"/>
              <a:t> </a:t>
            </a:r>
            <a:r>
              <a:rPr lang="vi-VN" b="1" dirty="0">
                <a:solidFill>
                  <a:srgbClr val="FF0000"/>
                </a:solidFill>
              </a:rPr>
              <a:t>Ví dụ: ta có thể tạo ra một UDF vô hướng nhận Customerid là tham số và trả về</a:t>
            </a:r>
            <a:r>
              <a:rPr lang="en-US" b="1" dirty="0">
                <a:solidFill>
                  <a:srgbClr val="FF0000"/>
                </a:solidFill>
              </a:rPr>
              <a:t> </a:t>
            </a:r>
            <a:r>
              <a:rPr lang="vi-VN" b="1" dirty="0">
                <a:solidFill>
                  <a:srgbClr val="FF0000"/>
                </a:solidFill>
              </a:rPr>
              <a:t>CustomerName</a:t>
            </a:r>
            <a:r>
              <a:rPr lang="vi-VN" dirty="0"/>
              <a:t>.</a:t>
            </a:r>
            <a:endParaRPr lang="en-US" dirty="0"/>
          </a:p>
          <a:p>
            <a:r>
              <a:rPr lang="vi-VN" dirty="0">
                <a:solidFill>
                  <a:schemeClr val="bg2">
                    <a:lumMod val="60000"/>
                    <a:lumOff val="40000"/>
                  </a:schemeClr>
                </a:solidFill>
              </a:rPr>
              <a:t>create</a:t>
            </a:r>
            <a:r>
              <a:rPr lang="vi-VN" dirty="0"/>
              <a:t> </a:t>
            </a:r>
            <a:r>
              <a:rPr lang="vi-VN" dirty="0">
                <a:solidFill>
                  <a:schemeClr val="bg2">
                    <a:lumMod val="60000"/>
                    <a:lumOff val="40000"/>
                  </a:schemeClr>
                </a:solidFill>
              </a:rPr>
              <a:t>function</a:t>
            </a:r>
            <a:r>
              <a:rPr lang="vi-VN" dirty="0"/>
              <a:t>  f_ thu(@ngay datetime) returns nvarchar(10)</a:t>
            </a:r>
          </a:p>
          <a:p>
            <a:r>
              <a:rPr lang="vi-VN" dirty="0"/>
              <a:t> as</a:t>
            </a:r>
          </a:p>
          <a:p>
            <a:r>
              <a:rPr lang="vi-VN" dirty="0"/>
              <a:t> begin</a:t>
            </a:r>
          </a:p>
          <a:p>
            <a:r>
              <a:rPr lang="vi-VN" dirty="0"/>
              <a:t>	declare @st nvarchar(10) </a:t>
            </a:r>
          </a:p>
          <a:p>
            <a:r>
              <a:rPr lang="vi-VN" dirty="0"/>
              <a:t>	select @st=case datepart(dw,@ngay)</a:t>
            </a:r>
          </a:p>
          <a:p>
            <a:r>
              <a:rPr lang="vi-VN" dirty="0"/>
              <a:t>	 when 1 then N'chủ nhật'</a:t>
            </a:r>
          </a:p>
          <a:p>
            <a:r>
              <a:rPr lang="vi-VN" dirty="0"/>
              <a:t>	 when 2 then N'thứ  hai'</a:t>
            </a:r>
          </a:p>
          <a:p>
            <a:r>
              <a:rPr lang="vi-VN" dirty="0"/>
              <a:t>	 when 3 then N 'thứ  ba' </a:t>
            </a:r>
          </a:p>
          <a:p>
            <a:r>
              <a:rPr lang="vi-VN" dirty="0"/>
              <a:t>	 when 4 then N 'thứ  tư' </a:t>
            </a:r>
          </a:p>
          <a:p>
            <a:r>
              <a:rPr lang="vi-VN" dirty="0"/>
              <a:t>	 when 5 then N 'thứ  năm' </a:t>
            </a:r>
          </a:p>
          <a:p>
            <a:r>
              <a:rPr lang="vi-VN" dirty="0"/>
              <a:t>	 when 6 then N 'thứ  sáu' </a:t>
            </a:r>
          </a:p>
          <a:p>
            <a:r>
              <a:rPr lang="vi-VN" dirty="0"/>
              <a:t>	 else N 'thứ  bảy'</a:t>
            </a:r>
          </a:p>
          <a:p>
            <a:r>
              <a:rPr lang="vi-VN" dirty="0"/>
              <a:t>end</a:t>
            </a:r>
          </a:p>
          <a:p>
            <a:r>
              <a:rPr lang="vi-VN" dirty="0"/>
              <a:t>return (@st)     /* trị  trả  về  của hàm */ end</a:t>
            </a:r>
            <a:endParaRPr lang="en-US" dirty="0"/>
          </a:p>
          <a:p>
            <a:endParaRPr lang="en-US" dirty="0"/>
          </a:p>
          <a:p>
            <a:endParaRPr lang="en-US" sz="1800" b="1" dirty="0">
              <a:latin typeface="+mj-lt"/>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7037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7154282" y="1109842"/>
            <a:ext cx="3180679" cy="461665"/>
          </a:xfrm>
          <a:prstGeom prst="rect">
            <a:avLst/>
          </a:prstGeom>
          <a:noFill/>
        </p:spPr>
        <p:txBody>
          <a:bodyPr wrap="none" rtlCol="0">
            <a:spAutoFit/>
          </a:bodyPr>
          <a:lstStyle/>
          <a:p>
            <a:r>
              <a:rPr lang="vi-VN" sz="2400" dirty="0"/>
              <a:t>Các đối tượng dữ liệu</a:t>
            </a:r>
            <a:endParaRPr lang="en-US" sz="2400" b="1" dirty="0"/>
          </a:p>
        </p:txBody>
      </p:sp>
      <p:sp>
        <p:nvSpPr>
          <p:cNvPr id="8" name="TextBox 7">
            <a:extLst>
              <a:ext uri="{FF2B5EF4-FFF2-40B4-BE49-F238E27FC236}">
                <a16:creationId xmlns:a16="http://schemas.microsoft.com/office/drawing/2014/main" id="{30E2969C-3DD3-3C6A-AC6A-5A65311A4540}"/>
              </a:ext>
            </a:extLst>
          </p:cNvPr>
          <p:cNvSpPr txBox="1"/>
          <p:nvPr/>
        </p:nvSpPr>
        <p:spPr>
          <a:xfrm>
            <a:off x="1371600" y="1665795"/>
            <a:ext cx="10515600" cy="4555093"/>
          </a:xfrm>
          <a:prstGeom prst="rect">
            <a:avLst/>
          </a:prstGeom>
          <a:noFill/>
        </p:spPr>
        <p:txBody>
          <a:bodyPr wrap="square" rtlCol="0">
            <a:spAutoFit/>
          </a:bodyPr>
          <a:lstStyle/>
          <a:p>
            <a:pPr marL="285750" indent="-285750">
              <a:buFont typeface="Wingdings" panose="05000000000000000000" pitchFamily="2" charset="2"/>
              <a:buChar char="Ø"/>
            </a:pPr>
            <a:r>
              <a:rPr lang="vi-VN" b="1" dirty="0"/>
              <a:t>inline table-valued (hàm nội tuyến, giá trị trả về dạng bảng)</a:t>
            </a:r>
            <a:r>
              <a:rPr lang="en-US" b="1" dirty="0"/>
              <a:t> </a:t>
            </a:r>
            <a:r>
              <a:rPr lang="vi-VN" b="1" dirty="0"/>
              <a:t>Kiểu trả về của hàm phải được chỉ định bởi mệnh đề RETURNS TABLE.</a:t>
            </a:r>
            <a:endParaRPr lang="en-US" b="1" dirty="0"/>
          </a:p>
          <a:p>
            <a:r>
              <a:rPr lang="en-US" sz="1800" dirty="0"/>
              <a:t>  </a:t>
            </a:r>
            <a:r>
              <a:rPr lang="vi-VN" b="1" dirty="0"/>
              <a:t>Ví dụ: Ví dụ dưới đây lấy ra các khách hàng tùy thuộc vào giá trị mã khách hàng truyền vào cho tham số.</a:t>
            </a:r>
            <a:endParaRPr lang="en-US" b="1" dirty="0"/>
          </a:p>
          <a:p>
            <a:endParaRPr lang="en-US" sz="1200" b="1" dirty="0"/>
          </a:p>
          <a:p>
            <a:r>
              <a:rPr lang="en-US" sz="1200" b="1" dirty="0">
                <a:solidFill>
                  <a:schemeClr val="bg2">
                    <a:lumMod val="60000"/>
                    <a:lumOff val="40000"/>
                  </a:schemeClr>
                </a:solidFill>
              </a:rPr>
              <a:t>create function</a:t>
            </a:r>
            <a:r>
              <a:rPr lang="en-US" sz="1200" dirty="0"/>
              <a:t> </a:t>
            </a:r>
            <a:r>
              <a:rPr lang="en-US" sz="1200" b="1" dirty="0" err="1"/>
              <a:t>f_SelectCustomer</a:t>
            </a:r>
            <a:r>
              <a:rPr lang="en-US" sz="1200" b="1" dirty="0"/>
              <a:t>( @</a:t>
            </a:r>
            <a:r>
              <a:rPr lang="en-US" sz="1200" b="1" dirty="0" err="1"/>
              <a:t>customerid</a:t>
            </a:r>
            <a:r>
              <a:rPr lang="en-US" sz="1200" b="1" dirty="0"/>
              <a:t> </a:t>
            </a:r>
            <a:r>
              <a:rPr lang="en-US" sz="1200" b="1" dirty="0" err="1"/>
              <a:t>int</a:t>
            </a:r>
            <a:r>
              <a:rPr lang="en-US" sz="1200" b="1" dirty="0"/>
              <a:t> )</a:t>
            </a:r>
          </a:p>
          <a:p>
            <a:r>
              <a:rPr lang="en-US" sz="1200" b="1" dirty="0"/>
              <a:t> returns table as return (select * from customers where </a:t>
            </a:r>
            <a:r>
              <a:rPr lang="en-US" sz="1200" b="1" dirty="0" err="1"/>
              <a:t>customerid</a:t>
            </a:r>
            <a:r>
              <a:rPr lang="en-US" sz="1200" b="1" dirty="0"/>
              <a:t> &gt; @</a:t>
            </a:r>
            <a:r>
              <a:rPr lang="en-US" sz="1200" b="1" dirty="0" err="1"/>
              <a:t>customerid</a:t>
            </a:r>
            <a:r>
              <a:rPr lang="en-US" sz="1200" b="1" dirty="0"/>
              <a:t>)</a:t>
            </a:r>
          </a:p>
          <a:p>
            <a:endParaRPr lang="en-US" sz="1800" dirty="0"/>
          </a:p>
          <a:p>
            <a:pPr marL="285750" indent="-285750">
              <a:buFont typeface="Wingdings" panose="05000000000000000000" pitchFamily="2" charset="2"/>
              <a:buChar char="Ø"/>
            </a:pPr>
            <a:r>
              <a:rPr lang="vi-VN" b="1" dirty="0"/>
              <a:t>multi -statement table-valued (hàm bao gồm nhiều câu lệnh SQL bên trong, trả về giá trị dạng bảng)</a:t>
            </a:r>
            <a:r>
              <a:rPr lang="en-US" b="1" dirty="0"/>
              <a:t> </a:t>
            </a:r>
            <a:r>
              <a:rPr lang="vi-VN" b="1" dirty="0"/>
              <a:t>sau từ khóa RETURNS là một biến bảng được định nghĩa. Và sau từ khóa</a:t>
            </a:r>
            <a:r>
              <a:rPr lang="en-US" b="1" dirty="0"/>
              <a:t> </a:t>
            </a:r>
            <a:r>
              <a:rPr lang="vi-VN" b="1" dirty="0"/>
              <a:t>RETURN ở cuối hàm không có tham số nào đi kèm.</a:t>
            </a:r>
          </a:p>
          <a:p>
            <a:r>
              <a:rPr lang="en-US" sz="1200" b="1" dirty="0">
                <a:solidFill>
                  <a:schemeClr val="bg2">
                    <a:lumMod val="60000"/>
                    <a:lumOff val="40000"/>
                  </a:schemeClr>
                </a:solidFill>
              </a:rPr>
              <a:t>create function</a:t>
            </a:r>
            <a:r>
              <a:rPr lang="en-US" sz="1200" dirty="0"/>
              <a:t> </a:t>
            </a:r>
            <a:r>
              <a:rPr lang="en-US" sz="1200" dirty="0" err="1"/>
              <a:t>f_SelectCustomer</a:t>
            </a:r>
            <a:r>
              <a:rPr lang="en-US" sz="1200" dirty="0"/>
              <a:t> (@</a:t>
            </a:r>
            <a:r>
              <a:rPr lang="en-US" sz="1200" dirty="0" err="1"/>
              <a:t>customerid</a:t>
            </a:r>
            <a:r>
              <a:rPr lang="en-US" sz="1200" dirty="0"/>
              <a:t> </a:t>
            </a:r>
            <a:r>
              <a:rPr lang="en-US" sz="1200" dirty="0" err="1"/>
              <a:t>int</a:t>
            </a:r>
            <a:r>
              <a:rPr lang="en-US" sz="1200" dirty="0"/>
              <a:t>) returns @</a:t>
            </a:r>
            <a:r>
              <a:rPr lang="en-US" sz="1200" dirty="0" err="1"/>
              <a:t>myCustomers</a:t>
            </a:r>
            <a:r>
              <a:rPr lang="en-US" sz="1200" dirty="0"/>
              <a:t> table</a:t>
            </a:r>
          </a:p>
          <a:p>
            <a:r>
              <a:rPr lang="en-US" sz="1200" dirty="0"/>
              <a:t>( </a:t>
            </a:r>
            <a:r>
              <a:rPr lang="en-US" sz="1200" dirty="0" err="1"/>
              <a:t>customerid</a:t>
            </a:r>
            <a:r>
              <a:rPr lang="en-US" sz="1200" dirty="0"/>
              <a:t> </a:t>
            </a:r>
            <a:r>
              <a:rPr lang="en-US" sz="1200" dirty="0" err="1"/>
              <a:t>int</a:t>
            </a:r>
            <a:r>
              <a:rPr lang="en-US" sz="1200" dirty="0"/>
              <a:t>, </a:t>
            </a:r>
            <a:r>
              <a:rPr lang="en-US" sz="1200" dirty="0" err="1"/>
              <a:t>customername</a:t>
            </a:r>
            <a:r>
              <a:rPr lang="en-US" sz="1200" dirty="0"/>
              <a:t> </a:t>
            </a:r>
            <a:r>
              <a:rPr lang="en-US" sz="1200" dirty="0" err="1"/>
              <a:t>nvarchar</a:t>
            </a:r>
            <a:r>
              <a:rPr lang="en-US" sz="1200" dirty="0"/>
              <a:t>(50), </a:t>
            </a:r>
            <a:r>
              <a:rPr lang="en-US" sz="1200" dirty="0" err="1"/>
              <a:t>orderdate</a:t>
            </a:r>
            <a:r>
              <a:rPr lang="en-US" sz="1200" dirty="0"/>
              <a:t> </a:t>
            </a:r>
            <a:r>
              <a:rPr lang="en-US" sz="1200" dirty="0" err="1"/>
              <a:t>datetime</a:t>
            </a:r>
            <a:endParaRPr lang="en-US" sz="1200" dirty="0"/>
          </a:p>
          <a:p>
            <a:r>
              <a:rPr lang="en-US" sz="1200" dirty="0"/>
              <a:t>)</a:t>
            </a:r>
          </a:p>
          <a:p>
            <a:r>
              <a:rPr lang="en-US" sz="1200" dirty="0"/>
              <a:t>as begin</a:t>
            </a:r>
          </a:p>
          <a:p>
            <a:r>
              <a:rPr lang="en-US" sz="1200" dirty="0"/>
              <a:t>if </a:t>
            </a:r>
          </a:p>
          <a:p>
            <a:r>
              <a:rPr lang="en-US" sz="1200" dirty="0"/>
              <a:t>	@</a:t>
            </a:r>
            <a:r>
              <a:rPr lang="en-US" sz="1200" dirty="0" err="1"/>
              <a:t>customerid</a:t>
            </a:r>
            <a:r>
              <a:rPr lang="en-US" sz="1200" dirty="0"/>
              <a:t> = 0 insert into @</a:t>
            </a:r>
            <a:r>
              <a:rPr lang="en-US" sz="1200" dirty="0" err="1"/>
              <a:t>myCustomers</a:t>
            </a:r>
            <a:r>
              <a:rPr lang="en-US" sz="1200" dirty="0"/>
              <a:t> select </a:t>
            </a:r>
            <a:r>
              <a:rPr lang="en-US" sz="1200" dirty="0" err="1"/>
              <a:t>c.customerid</a:t>
            </a:r>
            <a:r>
              <a:rPr lang="en-US" sz="1200" dirty="0"/>
              <a:t>, </a:t>
            </a:r>
            <a:r>
              <a:rPr lang="en-US" sz="1200" dirty="0" err="1"/>
              <a:t>c.customername</a:t>
            </a:r>
            <a:r>
              <a:rPr lang="en-US" sz="1200" dirty="0"/>
              <a:t>, </a:t>
            </a:r>
            <a:r>
              <a:rPr lang="en-US" sz="1200" dirty="0" err="1"/>
              <a:t>o.orderdate</a:t>
            </a:r>
            <a:r>
              <a:rPr lang="en-US" sz="1200" dirty="0"/>
              <a:t> from customers c inner join orders o on </a:t>
            </a:r>
            <a:r>
              <a:rPr lang="en-US" sz="1200" dirty="0" err="1"/>
              <a:t>o.customerid</a:t>
            </a:r>
            <a:r>
              <a:rPr lang="en-US" sz="1200" dirty="0"/>
              <a:t> = </a:t>
            </a:r>
            <a:r>
              <a:rPr lang="en-US" sz="1200" dirty="0" err="1"/>
              <a:t>c.customerid</a:t>
            </a:r>
            <a:endParaRPr lang="en-US" sz="1200" dirty="0"/>
          </a:p>
          <a:p>
            <a:r>
              <a:rPr lang="en-US" sz="1200" dirty="0"/>
              <a:t>else  </a:t>
            </a:r>
          </a:p>
          <a:p>
            <a:r>
              <a:rPr lang="en-US" sz="1200" dirty="0"/>
              <a:t>	insert into @</a:t>
            </a:r>
            <a:r>
              <a:rPr lang="en-US" sz="1200" dirty="0" err="1"/>
              <a:t>myCustomers</a:t>
            </a:r>
            <a:r>
              <a:rPr lang="en-US" sz="1200" dirty="0"/>
              <a:t> select </a:t>
            </a:r>
            <a:r>
              <a:rPr lang="en-US" sz="1200" dirty="0" err="1"/>
              <a:t>c.customerid</a:t>
            </a:r>
            <a:r>
              <a:rPr lang="en-US" sz="1200" dirty="0"/>
              <a:t>, </a:t>
            </a:r>
            <a:r>
              <a:rPr lang="en-US" sz="1200" dirty="0" err="1"/>
              <a:t>c.customername</a:t>
            </a:r>
            <a:r>
              <a:rPr lang="en-US" sz="1200" dirty="0"/>
              <a:t>, </a:t>
            </a:r>
            <a:r>
              <a:rPr lang="en-US" sz="1200" dirty="0" err="1"/>
              <a:t>o.orderdate</a:t>
            </a:r>
            <a:r>
              <a:rPr lang="en-US" sz="1200" dirty="0"/>
              <a:t> from customers c inner join orders o on </a:t>
            </a:r>
            <a:r>
              <a:rPr lang="en-US" sz="1200" dirty="0" err="1"/>
              <a:t>c.customerid</a:t>
            </a:r>
            <a:r>
              <a:rPr lang="en-US" sz="1200" dirty="0"/>
              <a:t> = </a:t>
            </a:r>
            <a:r>
              <a:rPr lang="en-US" sz="1200" dirty="0" err="1"/>
              <a:t>o.customerid</a:t>
            </a:r>
            <a:r>
              <a:rPr lang="en-US" sz="1200" dirty="0"/>
              <a:t> where </a:t>
            </a:r>
            <a:r>
              <a:rPr lang="en-US" sz="1200" dirty="0" err="1"/>
              <a:t>c.customerid</a:t>
            </a:r>
            <a:r>
              <a:rPr lang="en-US" sz="1200" dirty="0"/>
              <a:t> = @</a:t>
            </a:r>
            <a:r>
              <a:rPr lang="en-US" sz="1200" dirty="0" err="1"/>
              <a:t>customerid</a:t>
            </a:r>
            <a:endParaRPr lang="en-US" sz="1200" dirty="0"/>
          </a:p>
          <a:p>
            <a:r>
              <a:rPr lang="en-US" sz="1200" dirty="0"/>
              <a:t>return</a:t>
            </a:r>
          </a:p>
          <a:p>
            <a:r>
              <a:rPr lang="en-US" sz="1200" dirty="0"/>
              <a:t>end</a:t>
            </a:r>
          </a:p>
          <a:p>
            <a:pPr marL="342900" indent="-342900">
              <a:buAutoNum type="arabicParenBoth"/>
            </a:pPr>
            <a:endParaRPr lang="en-US" sz="1800" dirty="0"/>
          </a:p>
        </p:txBody>
      </p:sp>
    </p:spTree>
    <p:extLst>
      <p:ext uri="{BB962C8B-B14F-4D97-AF65-F5344CB8AC3E}">
        <p14:creationId xmlns:p14="http://schemas.microsoft.com/office/powerpoint/2010/main" val="4167468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5413651" y="1069539"/>
            <a:ext cx="3865161" cy="461665"/>
          </a:xfrm>
          <a:prstGeom prst="rect">
            <a:avLst/>
          </a:prstGeom>
          <a:noFill/>
        </p:spPr>
        <p:txBody>
          <a:bodyPr wrap="none" rtlCol="0">
            <a:spAutoFit/>
          </a:bodyPr>
          <a:lstStyle/>
          <a:p>
            <a:pPr algn="just"/>
            <a:r>
              <a:rPr lang="en-US" sz="2400" dirty="0" err="1"/>
              <a:t>Các</a:t>
            </a:r>
            <a:r>
              <a:rPr lang="en-US" sz="2400" dirty="0"/>
              <a:t> </a:t>
            </a:r>
            <a:r>
              <a:rPr lang="en-US" sz="2400" dirty="0" err="1"/>
              <a:t>phiên</a:t>
            </a:r>
            <a:r>
              <a:rPr lang="en-US" sz="2400" dirty="0"/>
              <a:t> </a:t>
            </a:r>
            <a:r>
              <a:rPr lang="en-US" sz="2400" dirty="0" err="1"/>
              <a:t>bản</a:t>
            </a:r>
            <a:r>
              <a:rPr lang="en-US" sz="2400" dirty="0"/>
              <a:t> SQL Server</a:t>
            </a:r>
            <a:endParaRPr lang="en-US" sz="2400" b="1" i="0" dirty="0">
              <a:solidFill>
                <a:srgbClr val="333333"/>
              </a:solidFill>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1714500" y="1805733"/>
            <a:ext cx="10477500" cy="4278094"/>
          </a:xfrm>
          <a:prstGeom prst="rect">
            <a:avLst/>
          </a:prstGeom>
          <a:noFill/>
        </p:spPr>
        <p:txBody>
          <a:bodyPr wrap="square" rtlCol="0">
            <a:spAutoFit/>
          </a:bodyPr>
          <a:lstStyle/>
          <a:p>
            <a:r>
              <a:rPr lang="en-US" sz="1800" b="1" dirty="0"/>
              <a:t>Enterprise Manager Edition </a:t>
            </a:r>
            <a:r>
              <a:rPr lang="en-US" sz="1800" dirty="0" err="1"/>
              <a:t>Phiên</a:t>
            </a:r>
            <a:r>
              <a:rPr lang="en-US" sz="1800" dirty="0"/>
              <a:t> </a:t>
            </a:r>
            <a:r>
              <a:rPr lang="en-US" sz="1800" dirty="0" err="1"/>
              <a:t>bản</a:t>
            </a:r>
            <a:r>
              <a:rPr lang="en-US" sz="1800" dirty="0"/>
              <a:t> </a:t>
            </a:r>
            <a:r>
              <a:rPr lang="en-US" sz="1800" dirty="0" err="1"/>
              <a:t>đầy</a:t>
            </a:r>
            <a:r>
              <a:rPr lang="en-US" sz="1800" dirty="0"/>
              <a:t> </a:t>
            </a:r>
            <a:r>
              <a:rPr lang="en-US" sz="1800" dirty="0" err="1"/>
              <a:t>đủ</a:t>
            </a:r>
            <a:r>
              <a:rPr lang="en-US" sz="1800" dirty="0"/>
              <a:t> </a:t>
            </a:r>
            <a:r>
              <a:rPr lang="en-US" sz="1800" dirty="0" err="1"/>
              <a:t>của</a:t>
            </a:r>
            <a:r>
              <a:rPr lang="en-US" sz="1800" dirty="0"/>
              <a:t> SQL Server </a:t>
            </a:r>
          </a:p>
          <a:p>
            <a:r>
              <a:rPr lang="en-US" dirty="0"/>
              <a:t> </a:t>
            </a:r>
            <a:r>
              <a:rPr lang="en-US" dirty="0" err="1"/>
              <a:t>Có</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Analysis Service.</a:t>
            </a:r>
          </a:p>
          <a:p>
            <a:r>
              <a:rPr lang="en-US" dirty="0"/>
              <a:t>  </a:t>
            </a:r>
            <a:r>
              <a:rPr lang="en-US" dirty="0" err="1"/>
              <a:t>Phù</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doanh</a:t>
            </a:r>
            <a:r>
              <a:rPr lang="en-US" dirty="0"/>
              <a:t> </a:t>
            </a:r>
            <a:r>
              <a:rPr lang="en-US" dirty="0" err="1"/>
              <a:t>nghiệp</a:t>
            </a:r>
            <a:r>
              <a:rPr lang="en-US" dirty="0"/>
              <a:t>, </a:t>
            </a:r>
          </a:p>
          <a:p>
            <a:r>
              <a:rPr lang="en-US" dirty="0" err="1"/>
              <a:t>tổ</a:t>
            </a:r>
            <a:r>
              <a:rPr lang="en-US" dirty="0"/>
              <a:t> </a:t>
            </a:r>
            <a:r>
              <a:rPr lang="en-US" dirty="0" err="1"/>
              <a:t>chức</a:t>
            </a:r>
            <a:r>
              <a:rPr lang="en-US" dirty="0"/>
              <a:t> </a:t>
            </a:r>
            <a:r>
              <a:rPr lang="en-US" dirty="0" err="1"/>
              <a:t>có</a:t>
            </a:r>
            <a:r>
              <a:rPr lang="en-US" dirty="0"/>
              <a:t> </a:t>
            </a:r>
            <a:r>
              <a:rPr lang="en-US" dirty="0" err="1"/>
              <a:t>yêu</a:t>
            </a:r>
            <a:r>
              <a:rPr lang="en-US" dirty="0"/>
              <a:t> </a:t>
            </a:r>
            <a:r>
              <a:rPr lang="en-US" dirty="0" err="1"/>
              <a:t>cầu</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trực</a:t>
            </a:r>
            <a:r>
              <a:rPr lang="en-US" dirty="0"/>
              <a:t> </a:t>
            </a:r>
            <a:r>
              <a:rPr lang="en-US" dirty="0" err="1"/>
              <a:t>tuyến</a:t>
            </a:r>
            <a:r>
              <a:rPr lang="en-US" dirty="0"/>
              <a:t> </a:t>
            </a:r>
            <a:r>
              <a:rPr lang="en-US" dirty="0" err="1"/>
              <a:t>trên</a:t>
            </a:r>
            <a:r>
              <a:rPr lang="en-US" dirty="0"/>
              <a:t> </a:t>
            </a:r>
            <a:r>
              <a:rPr lang="en-US" dirty="0" err="1"/>
              <a:t>diện</a:t>
            </a:r>
            <a:r>
              <a:rPr lang="en-US" dirty="0"/>
              <a:t> </a:t>
            </a:r>
            <a:r>
              <a:rPr lang="en-US" dirty="0" err="1"/>
              <a:t>rộng</a:t>
            </a:r>
            <a:r>
              <a:rPr lang="en-US" dirty="0"/>
              <a:t>, </a:t>
            </a:r>
            <a:r>
              <a:rPr lang="en-US" dirty="0" err="1"/>
              <a:t>khả</a:t>
            </a:r>
            <a:r>
              <a:rPr lang="en-US" dirty="0"/>
              <a:t> </a:t>
            </a:r>
            <a:r>
              <a:rPr lang="en-US" dirty="0" err="1"/>
              <a:t>năng</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phức</a:t>
            </a:r>
            <a:r>
              <a:rPr lang="en-US" dirty="0"/>
              <a:t> </a:t>
            </a:r>
            <a:r>
              <a:rPr lang="en-US" dirty="0" err="1"/>
              <a:t>tạp</a:t>
            </a:r>
            <a:r>
              <a:rPr lang="en-US" dirty="0"/>
              <a:t>.</a:t>
            </a:r>
          </a:p>
          <a:p>
            <a:endParaRPr lang="en-US" sz="1800" dirty="0"/>
          </a:p>
          <a:p>
            <a:r>
              <a:rPr lang="vi-VN" sz="1800" b="1" dirty="0"/>
              <a:t>Standard Edition </a:t>
            </a:r>
            <a:endParaRPr lang="en-US" sz="1800" b="1" dirty="0"/>
          </a:p>
          <a:p>
            <a:r>
              <a:rPr lang="vi-VN" dirty="0"/>
              <a:t> Giống như Enterprise nhưng bị hạn chế một số tính năng cao cấp. </a:t>
            </a:r>
            <a:endParaRPr lang="en-US" dirty="0"/>
          </a:p>
          <a:p>
            <a:r>
              <a:rPr lang="vi-VN" dirty="0"/>
              <a:t> Phù hợp với các doanh nghiệp, tổ chức vừa và nhỏ.</a:t>
            </a:r>
            <a:endParaRPr lang="en-US" dirty="0"/>
          </a:p>
          <a:p>
            <a:endParaRPr lang="en-US" dirty="0"/>
          </a:p>
          <a:p>
            <a:r>
              <a:rPr lang="vi-VN" sz="1800" b="1" dirty="0"/>
              <a:t> Developer Edition</a:t>
            </a:r>
            <a:r>
              <a:rPr lang="en-US" sz="1800" b="1" dirty="0"/>
              <a:t> </a:t>
            </a:r>
          </a:p>
          <a:p>
            <a:r>
              <a:rPr lang="vi-VN" dirty="0"/>
              <a:t> Tương tự như Enterprise nhưng có hạn chế số lượng người dùng kết nối đến.</a:t>
            </a:r>
            <a:endParaRPr lang="en-US" dirty="0"/>
          </a:p>
          <a:p>
            <a:r>
              <a:rPr lang="vi-VN" dirty="0"/>
              <a:t>  Dùng để phát triển và kiểm tra ứng dụng.</a:t>
            </a:r>
            <a:endParaRPr lang="en-US" dirty="0"/>
          </a:p>
          <a:p>
            <a:r>
              <a:rPr lang="vi-VN" dirty="0"/>
              <a:t>Workgroup Edition </a:t>
            </a:r>
            <a:endParaRPr lang="en-US" dirty="0"/>
          </a:p>
          <a:p>
            <a:r>
              <a:rPr lang="vi-VN" dirty="0"/>
              <a:t> Dùng cho các doanh nghiệp, tổ chức nhỏ </a:t>
            </a:r>
            <a:endParaRPr lang="en-US" dirty="0"/>
          </a:p>
          <a:p>
            <a:r>
              <a:rPr lang="vi-VN" dirty="0"/>
              <a:t> Express Edition </a:t>
            </a:r>
            <a:endParaRPr lang="en-US" dirty="0"/>
          </a:p>
          <a:p>
            <a:r>
              <a:rPr lang="vi-VN" dirty="0"/>
              <a:t> Phiên bản miễn phí, dễ sử dụng, quản trị CSDL đơn giản.</a:t>
            </a:r>
            <a:endParaRPr lang="en-US" dirty="0"/>
          </a:p>
          <a:p>
            <a:r>
              <a:rPr lang="en-US" sz="1800" b="1" dirty="0"/>
              <a:t> Personal </a:t>
            </a:r>
          </a:p>
          <a:p>
            <a:r>
              <a:rPr lang="en-US" dirty="0"/>
              <a:t> </a:t>
            </a:r>
            <a:r>
              <a:rPr lang="en-US" dirty="0" err="1"/>
              <a:t>Chủ</a:t>
            </a:r>
            <a:r>
              <a:rPr lang="en-US" dirty="0"/>
              <a:t> </a:t>
            </a:r>
            <a:r>
              <a:rPr lang="en-US" dirty="0" err="1"/>
              <a:t>yếu</a:t>
            </a:r>
            <a:r>
              <a:rPr lang="en-US" dirty="0"/>
              <a:t> </a:t>
            </a:r>
            <a:r>
              <a:rPr lang="en-US" dirty="0" err="1"/>
              <a:t>chạy</a:t>
            </a:r>
            <a:r>
              <a:rPr lang="en-US" dirty="0"/>
              <a:t> </a:t>
            </a:r>
            <a:r>
              <a:rPr lang="en-US" dirty="0" err="1"/>
              <a:t>trên</a:t>
            </a:r>
            <a:r>
              <a:rPr lang="en-US" dirty="0"/>
              <a:t> PC</a:t>
            </a:r>
          </a:p>
        </p:txBody>
      </p:sp>
    </p:spTree>
    <p:extLst>
      <p:ext uri="{BB962C8B-B14F-4D97-AF65-F5344CB8AC3E}">
        <p14:creationId xmlns:p14="http://schemas.microsoft.com/office/powerpoint/2010/main" val="2182458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4807014" y="1245334"/>
            <a:ext cx="3865161" cy="461665"/>
          </a:xfrm>
          <a:prstGeom prst="rect">
            <a:avLst/>
          </a:prstGeom>
          <a:noFill/>
        </p:spPr>
        <p:txBody>
          <a:bodyPr wrap="none" rtlCol="0">
            <a:spAutoFit/>
          </a:bodyPr>
          <a:lstStyle/>
          <a:p>
            <a:pPr algn="just"/>
            <a:r>
              <a:rPr lang="en-US" sz="2400" dirty="0" err="1"/>
              <a:t>Các</a:t>
            </a:r>
            <a:r>
              <a:rPr lang="en-US" sz="2400" dirty="0"/>
              <a:t> </a:t>
            </a:r>
            <a:r>
              <a:rPr lang="en-US" sz="2400" dirty="0" err="1"/>
              <a:t>phiên</a:t>
            </a:r>
            <a:r>
              <a:rPr lang="en-US" sz="2400" dirty="0"/>
              <a:t> </a:t>
            </a:r>
            <a:r>
              <a:rPr lang="en-US" sz="2400" dirty="0" err="1"/>
              <a:t>bản</a:t>
            </a:r>
            <a:r>
              <a:rPr lang="en-US" sz="2400" dirty="0"/>
              <a:t> SQL Server</a:t>
            </a:r>
            <a:endParaRPr lang="en-US" sz="2400" b="1" dirty="0">
              <a:solidFill>
                <a:srgbClr val="333333"/>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B0E0B84-22C7-6DFC-454B-C6E1FF52E901}"/>
              </a:ext>
            </a:extLst>
          </p:cNvPr>
          <p:cNvSpPr txBox="1"/>
          <p:nvPr/>
        </p:nvSpPr>
        <p:spPr>
          <a:xfrm>
            <a:off x="555502" y="1690688"/>
            <a:ext cx="12111008" cy="3693319"/>
          </a:xfrm>
          <a:prstGeom prst="rect">
            <a:avLst/>
          </a:prstGeom>
          <a:noFill/>
        </p:spPr>
        <p:txBody>
          <a:bodyPr wrap="none" rtlCol="0">
            <a:spAutoFit/>
          </a:bodyPr>
          <a:lstStyle/>
          <a:p>
            <a:r>
              <a:rPr lang="vi-VN" sz="1800" b="1" dirty="0"/>
              <a:t>Desktop Engine </a:t>
            </a:r>
            <a:endParaRPr lang="en-US" sz="1800" b="1" dirty="0"/>
          </a:p>
          <a:p>
            <a:r>
              <a:rPr lang="vi-VN" sz="1800" dirty="0"/>
              <a:t> Phiên bản chỉ chạy trên máy tính để bàn và không có giao diện người dùng (GUI), kích thước CSDL tối đa là 2GB.</a:t>
            </a:r>
            <a:endParaRPr lang="en-US" sz="1800" dirty="0"/>
          </a:p>
          <a:p>
            <a:r>
              <a:rPr lang="vi-VN" sz="1800" b="1" dirty="0"/>
              <a:t> Win CE</a:t>
            </a:r>
            <a:endParaRPr lang="en-US" sz="1800" b="1" dirty="0"/>
          </a:p>
          <a:p>
            <a:r>
              <a:rPr lang="vi-VN" sz="1800" dirty="0"/>
              <a:t>  Sử dụng cho các ứng dụng chạy trên Window CE </a:t>
            </a:r>
            <a:endParaRPr lang="en-US" sz="1800" dirty="0"/>
          </a:p>
          <a:p>
            <a:r>
              <a:rPr lang="vi-VN" sz="1800" b="1" dirty="0"/>
              <a:t>Trial </a:t>
            </a:r>
            <a:endParaRPr lang="en-US" sz="1800" b="1" dirty="0"/>
          </a:p>
          <a:p>
            <a:r>
              <a:rPr lang="vi-VN" sz="1800" dirty="0"/>
              <a:t> Phiên bản dùng thử, bị giới hạn bởi thời gian sử dụng</a:t>
            </a:r>
            <a:endParaRPr lang="en-US" sz="1800" dirty="0"/>
          </a:p>
          <a:p>
            <a:r>
              <a:rPr lang="vi-VN" sz="1800" b="1" dirty="0"/>
              <a:t>  SQL Client</a:t>
            </a:r>
            <a:endParaRPr lang="en-US" sz="1800" b="1" dirty="0"/>
          </a:p>
          <a:p>
            <a:r>
              <a:rPr lang="vi-VN" sz="1800" dirty="0"/>
              <a:t>  phiên bản dùng cho máy khách, khi thực hiện khai thác sẽ kết nối đến phiên bản SQL Server.</a:t>
            </a:r>
            <a:endParaRPr lang="en-US" sz="1800" dirty="0"/>
          </a:p>
          <a:p>
            <a:r>
              <a:rPr lang="vi-VN" sz="1800" dirty="0"/>
              <a:t>  Phiên bản này cung cấp giao diện GUI khai thác cho người sử dụng.</a:t>
            </a:r>
            <a:endParaRPr lang="en-US" sz="1800" dirty="0"/>
          </a:p>
          <a:p>
            <a:endParaRPr lang="en-US" sz="1800" dirty="0">
              <a:latin typeface="+mj-lt"/>
            </a:endParaRPr>
          </a:p>
          <a:p>
            <a:r>
              <a:rPr lang="vi-VN" sz="1800" b="1" dirty="0"/>
              <a:t>SQL Connectivity Only </a:t>
            </a:r>
            <a:endParaRPr lang="en-US" sz="1800" b="1" dirty="0"/>
          </a:p>
          <a:p>
            <a:r>
              <a:rPr lang="vi-VN" sz="1800" dirty="0"/>
              <a:t> Phiên bản chỉ sử dụng cho các ứng dụng kết nối đến SQL Server. </a:t>
            </a:r>
            <a:endParaRPr lang="en-US" sz="1800" dirty="0"/>
          </a:p>
          <a:p>
            <a:r>
              <a:rPr lang="vi-VN" sz="1800" dirty="0"/>
              <a:t> Phiên</a:t>
            </a:r>
            <a:r>
              <a:rPr lang="en-US" sz="1800" dirty="0"/>
              <a:t> </a:t>
            </a:r>
            <a:r>
              <a:rPr lang="vi-VN" sz="1800" dirty="0"/>
              <a:t>bản này không cung cấp giao diện GUI cho người dùng khai thác SQL Server.</a:t>
            </a:r>
            <a:endParaRPr lang="en-US" sz="1800" dirty="0">
              <a:latin typeface="+mj-lt"/>
            </a:endParaRPr>
          </a:p>
        </p:txBody>
      </p:sp>
    </p:spTree>
    <p:extLst>
      <p:ext uri="{BB962C8B-B14F-4D97-AF65-F5344CB8AC3E}">
        <p14:creationId xmlns:p14="http://schemas.microsoft.com/office/powerpoint/2010/main" val="24611176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6" name="TextBox 5"/>
          <p:cNvSpPr txBox="1"/>
          <p:nvPr/>
        </p:nvSpPr>
        <p:spPr>
          <a:xfrm>
            <a:off x="2491375" y="1219063"/>
            <a:ext cx="3180679" cy="461665"/>
          </a:xfrm>
          <a:prstGeom prst="rect">
            <a:avLst/>
          </a:prstGeom>
          <a:noFill/>
        </p:spPr>
        <p:txBody>
          <a:bodyPr wrap="none" rtlCol="0">
            <a:spAutoFit/>
          </a:bodyPr>
          <a:lstStyle/>
          <a:p>
            <a:r>
              <a:rPr lang="en-US" sz="2400" dirty="0" err="1"/>
              <a:t>Hệ</a:t>
            </a:r>
            <a:r>
              <a:rPr lang="en-US" sz="2400" dirty="0"/>
              <a:t> </a:t>
            </a:r>
            <a:r>
              <a:rPr lang="en-US" sz="2400" dirty="0" err="1"/>
              <a:t>thống</a:t>
            </a:r>
            <a:r>
              <a:rPr lang="en-US" sz="2400" dirty="0"/>
              <a:t> client/server</a:t>
            </a:r>
            <a:endParaRPr lang="en-US" sz="2400" b="1" i="0" dirty="0">
              <a:solidFill>
                <a:srgbClr val="1B1B1B"/>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904794" y="1904726"/>
            <a:ext cx="10926231" cy="3170099"/>
          </a:xfrm>
          <a:prstGeom prst="rect">
            <a:avLst/>
          </a:prstGeom>
          <a:noFill/>
        </p:spPr>
        <p:txBody>
          <a:bodyPr wrap="square" rtlCol="0">
            <a:spAutoFit/>
          </a:bodyPr>
          <a:lstStyle/>
          <a:p>
            <a:r>
              <a:rPr lang="en-US" sz="2000" b="1" dirty="0" err="1"/>
              <a:t>Thành</a:t>
            </a:r>
            <a:r>
              <a:rPr lang="en-US" sz="2000" b="1" dirty="0"/>
              <a:t> </a:t>
            </a:r>
            <a:r>
              <a:rPr lang="en-US" sz="2000" b="1" dirty="0" err="1"/>
              <a:t>phần</a:t>
            </a:r>
            <a:r>
              <a:rPr lang="en-US" sz="2000" b="1" dirty="0"/>
              <a:t> </a:t>
            </a:r>
            <a:r>
              <a:rPr lang="en-US" sz="2000" b="1" dirty="0" err="1"/>
              <a:t>phần</a:t>
            </a:r>
            <a:r>
              <a:rPr lang="en-US" sz="2000" b="1" dirty="0"/>
              <a:t> </a:t>
            </a:r>
            <a:r>
              <a:rPr lang="en-US" sz="2000" b="1" dirty="0" err="1"/>
              <a:t>cứng</a:t>
            </a:r>
            <a:r>
              <a:rPr lang="en-US" sz="2000" b="1" dirty="0"/>
              <a:t> </a:t>
            </a:r>
          </a:p>
          <a:p>
            <a:r>
              <a:rPr lang="en-US" sz="2000" dirty="0"/>
              <a:t> </a:t>
            </a:r>
            <a:r>
              <a:rPr lang="en-US" sz="2000" dirty="0" err="1"/>
              <a:t>Các</a:t>
            </a:r>
            <a:r>
              <a:rPr lang="en-US" sz="2000" dirty="0"/>
              <a:t> </a:t>
            </a:r>
            <a:r>
              <a:rPr lang="en-US" sz="2000" dirty="0" err="1"/>
              <a:t>máy</a:t>
            </a:r>
            <a:r>
              <a:rPr lang="en-US" sz="2000" dirty="0"/>
              <a:t> </a:t>
            </a:r>
            <a:r>
              <a:rPr lang="en-US" sz="2000" dirty="0" err="1"/>
              <a:t>khách</a:t>
            </a:r>
            <a:r>
              <a:rPr lang="en-US" sz="2000" dirty="0"/>
              <a:t> (clients): </a:t>
            </a:r>
            <a:r>
              <a:rPr lang="en-US" sz="2000" dirty="0" err="1"/>
              <a:t>là</a:t>
            </a:r>
            <a:r>
              <a:rPr lang="en-US" sz="2000" dirty="0"/>
              <a:t> </a:t>
            </a:r>
            <a:r>
              <a:rPr lang="en-US" sz="2000" dirty="0" err="1"/>
              <a:t>các</a:t>
            </a:r>
            <a:r>
              <a:rPr lang="en-US" sz="2000" dirty="0"/>
              <a:t> </a:t>
            </a:r>
            <a:r>
              <a:rPr lang="en-US" sz="2000" dirty="0" err="1"/>
              <a:t>máy</a:t>
            </a:r>
            <a:r>
              <a:rPr lang="en-US" sz="2000" dirty="0"/>
              <a:t> PC, </a:t>
            </a:r>
            <a:r>
              <a:rPr lang="en-US" sz="2000" dirty="0" err="1"/>
              <a:t>máy</a:t>
            </a:r>
            <a:r>
              <a:rPr lang="en-US" sz="2000" dirty="0"/>
              <a:t> Mac, </a:t>
            </a:r>
            <a:r>
              <a:rPr lang="en-US" sz="2000" dirty="0" err="1"/>
              <a:t>trạm</a:t>
            </a:r>
            <a:r>
              <a:rPr lang="en-US" sz="2000" dirty="0"/>
              <a:t> </a:t>
            </a:r>
            <a:r>
              <a:rPr lang="en-US" sz="2000" dirty="0" err="1"/>
              <a:t>làm</a:t>
            </a:r>
            <a:r>
              <a:rPr lang="en-US" sz="2000" dirty="0"/>
              <a:t> </a:t>
            </a:r>
            <a:r>
              <a:rPr lang="en-US" sz="2000" dirty="0" err="1"/>
              <a:t>việc</a:t>
            </a:r>
            <a:endParaRPr lang="en-US" sz="2000" dirty="0"/>
          </a:p>
          <a:p>
            <a:r>
              <a:rPr lang="vi-VN" sz="2000" dirty="0"/>
              <a:t> Máy chủ (server):</a:t>
            </a:r>
            <a:endParaRPr lang="en-US" sz="2000" dirty="0"/>
          </a:p>
          <a:p>
            <a:r>
              <a:rPr lang="vi-VN" sz="2000" dirty="0"/>
              <a:t>  Một máy tính lưu trữ các tệp và các cơ sở dữ liệu của hệ thống đồng thời cung cấp các dịch vụ cho các máy khách. </a:t>
            </a:r>
            <a:endParaRPr lang="en-US" sz="2000" dirty="0"/>
          </a:p>
          <a:p>
            <a:r>
              <a:rPr lang="vi-VN" sz="2000" dirty="0"/>
              <a:t> Khi một máy chủ chỉ chuyên để lưu trữ các CSDL, nó sẽ được gọi là máy chủ CSDL (database server)</a:t>
            </a:r>
            <a:r>
              <a:rPr lang="en-US" sz="2000" dirty="0"/>
              <a:t> </a:t>
            </a:r>
          </a:p>
          <a:p>
            <a:r>
              <a:rPr lang="vi-VN" sz="2000" dirty="0"/>
              <a:t> Mạng(Network): </a:t>
            </a:r>
            <a:endParaRPr lang="en-US" sz="2000" dirty="0"/>
          </a:p>
          <a:p>
            <a:r>
              <a:rPr lang="vi-VN" sz="2000" dirty="0"/>
              <a:t> Các đường cáp, đường truyền thông và các thành phần khác để kết nối các máy trạm với máy chủ.</a:t>
            </a:r>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37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1045</TotalTime>
  <Words>1853</Words>
  <Application>Microsoft Office PowerPoint</Application>
  <PresentationFormat>Widescreen</PresentationFormat>
  <Paragraphs>270</Paragraphs>
  <Slides>25</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Roboto</vt:lpstr>
      <vt:lpstr>Consolas</vt:lpstr>
      <vt:lpstr>Arial</vt:lpstr>
      <vt:lpstr>Wingdings</vt:lpstr>
      <vt:lpstr>Open Sans</vt:lpstr>
      <vt:lpstr>Times New Roman</vt:lpstr>
      <vt:lpstr>Oi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467</cp:revision>
  <dcterms:created xsi:type="dcterms:W3CDTF">2020-08-07T13:14:06Z</dcterms:created>
  <dcterms:modified xsi:type="dcterms:W3CDTF">2022-09-13T15:01:08Z</dcterms:modified>
</cp:coreProperties>
</file>