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2"/>
  </p:notesMasterIdLst>
  <p:sldIdLst>
    <p:sldId id="256" r:id="rId2"/>
    <p:sldId id="263" r:id="rId3"/>
    <p:sldId id="279" r:id="rId4"/>
    <p:sldId id="259" r:id="rId5"/>
    <p:sldId id="293" r:id="rId6"/>
    <p:sldId id="294" r:id="rId7"/>
    <p:sldId id="295" r:id="rId8"/>
    <p:sldId id="296" r:id="rId9"/>
    <p:sldId id="297" r:id="rId10"/>
    <p:sldId id="266" r:id="rId11"/>
    <p:sldId id="292" r:id="rId12"/>
    <p:sldId id="287" r:id="rId13"/>
    <p:sldId id="286" r:id="rId14"/>
    <p:sldId id="288" r:id="rId15"/>
    <p:sldId id="289" r:id="rId16"/>
    <p:sldId id="290" r:id="rId17"/>
    <p:sldId id="282" r:id="rId18"/>
    <p:sldId id="291" r:id="rId19"/>
    <p:sldId id="284" r:id="rId20"/>
    <p:sldId id="283" r:id="rId21"/>
  </p:sldIdLst>
  <p:sldSz cx="12192000" cy="6858000"/>
  <p:notesSz cx="6858000" cy="9144000"/>
  <p:embeddedFontLst>
    <p:embeddedFont>
      <p:font typeface="Oi" panose="020B0604020202020204" charset="0"/>
      <p:regular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1" roundtripDataSignature="AMtx7mhtyW5ytG2QzhO0bomHZxkHQZwEe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406" autoAdjust="0"/>
  </p:normalViewPr>
  <p:slideViewPr>
    <p:cSldViewPr snapToGrid="0">
      <p:cViewPr varScale="1">
        <p:scale>
          <a:sx n="67" d="100"/>
          <a:sy n="67" d="100"/>
        </p:scale>
        <p:origin x="840" y="6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slide" Target="slides/slide18.xml"/><Relationship Id="rId31"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7" name="Google Shape;5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086371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257724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298529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956217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1" name="Google Shape;8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437495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1" name="Google Shape;8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1" name="Google Shape;8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618019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1" name="Google Shape;8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220243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1" name="Google Shape;8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114889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1" name="Google Shape;8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856148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1" name="Google Shape;8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605660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708610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0"/>
        <p:cNvGrpSpPr/>
        <p:nvPr/>
      </p:nvGrpSpPr>
      <p:grpSpPr>
        <a:xfrm>
          <a:off x="0" y="0"/>
          <a:ext cx="0" cy="0"/>
          <a:chOff x="0" y="0"/>
          <a:chExt cx="0" cy="0"/>
        </a:xfrm>
      </p:grpSpPr>
      <p:sp>
        <p:nvSpPr>
          <p:cNvPr id="21" name="Google Shape;21;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
        <p:cNvGrpSpPr/>
        <p:nvPr/>
      </p:nvGrpSpPr>
      <p:grpSpPr>
        <a:xfrm>
          <a:off x="0" y="0"/>
          <a:ext cx="0" cy="0"/>
          <a:chOff x="0" y="0"/>
          <a:chExt cx="0" cy="0"/>
        </a:xfrm>
      </p:grpSpPr>
      <p:sp>
        <p:nvSpPr>
          <p:cNvPr id="25" name="Google Shape;25;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 name="Google Shape;26;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9"/>
        <p:cNvGrpSpPr/>
        <p:nvPr/>
      </p:nvGrpSpPr>
      <p:grpSpPr>
        <a:xfrm>
          <a:off x="0" y="0"/>
          <a:ext cx="0" cy="0"/>
          <a:chOff x="0" y="0"/>
          <a:chExt cx="0" cy="0"/>
        </a:xfrm>
      </p:grpSpPr>
      <p:sp>
        <p:nvSpPr>
          <p:cNvPr id="30" name="Google Shape;30;p11"/>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11"/>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2" name="Google Shape;32;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35"/>
        <p:cNvGrpSpPr/>
        <p:nvPr/>
      </p:nvGrpSpPr>
      <p:grpSpPr>
        <a:xfrm>
          <a:off x="0" y="0"/>
          <a:ext cx="0" cy="0"/>
          <a:chOff x="0" y="0"/>
          <a:chExt cx="0" cy="0"/>
        </a:xfrm>
      </p:grpSpPr>
      <p:sp>
        <p:nvSpPr>
          <p:cNvPr id="36" name="Google Shape;36;p1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 name="Google Shape;37;p12"/>
          <p:cNvSpPr>
            <a:spLocks noGrp="1"/>
          </p:cNvSpPr>
          <p:nvPr>
            <p:ph type="pic" idx="2"/>
          </p:nvPr>
        </p:nvSpPr>
        <p:spPr>
          <a:xfrm>
            <a:off x="5183188" y="987425"/>
            <a:ext cx="6172200" cy="4873625"/>
          </a:xfrm>
          <a:prstGeom prst="rect">
            <a:avLst/>
          </a:prstGeom>
          <a:noFill/>
          <a:ln>
            <a:noFill/>
          </a:ln>
        </p:spPr>
      </p:sp>
      <p:sp>
        <p:nvSpPr>
          <p:cNvPr id="38" name="Google Shape;38;p12"/>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39" name="Google Shape;39;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42"/>
        <p:cNvGrpSpPr/>
        <p:nvPr/>
      </p:nvGrpSpPr>
      <p:grpSpPr>
        <a:xfrm>
          <a:off x="0" y="0"/>
          <a:ext cx="0" cy="0"/>
          <a:chOff x="0" y="0"/>
          <a:chExt cx="0" cy="0"/>
        </a:xfrm>
      </p:grpSpPr>
      <p:sp>
        <p:nvSpPr>
          <p:cNvPr id="43" name="Google Shape;43;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1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5" name="Google Shape;45;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8"/>
        <p:cNvGrpSpPr/>
        <p:nvPr/>
      </p:nvGrpSpPr>
      <p:grpSpPr>
        <a:xfrm>
          <a:off x="0" y="0"/>
          <a:ext cx="0" cy="0"/>
          <a:chOff x="0" y="0"/>
          <a:chExt cx="0" cy="0"/>
        </a:xfrm>
      </p:grpSpPr>
      <p:sp>
        <p:nvSpPr>
          <p:cNvPr id="49" name="Google Shape;49;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0" name="Google Shape;50;p14"/>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4"/>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2" name="Google Shape;52;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8"/>
          <p:cNvSpPr txBox="1"/>
          <p:nvPr/>
        </p:nvSpPr>
        <p:spPr>
          <a:xfrm>
            <a:off x="0" y="-712232"/>
            <a:ext cx="12192000" cy="369332"/>
          </a:xfrm>
          <a:prstGeom prst="rect">
            <a:avLst/>
          </a:prstGeom>
          <a:noFill/>
          <a:ln>
            <a:noFill/>
          </a:ln>
        </p:spPr>
        <p:txBody>
          <a:bodyPr spcFirstLastPara="1" wrap="square" lIns="0" tIns="0" rIns="0" bIns="0" anchor="t" anchorCtr="0">
            <a:spAutoFit/>
          </a:bodyPr>
          <a:lstStyle/>
          <a:p>
            <a:pPr marL="0" marR="0" lvl="0" indent="0" algn="ctr" rtl="0">
              <a:spcBef>
                <a:spcPts val="0"/>
              </a:spcBef>
              <a:spcAft>
                <a:spcPts val="0"/>
              </a:spcAft>
              <a:buNone/>
            </a:pPr>
            <a:r>
              <a:rPr lang="en-US" sz="2400" b="0" i="0" u="none" strike="noStrike" cap="none">
                <a:solidFill>
                  <a:srgbClr val="D7D7D7"/>
                </a:solidFill>
                <a:latin typeface="Oi"/>
                <a:ea typeface="Oi"/>
                <a:cs typeface="Oi"/>
                <a:sym typeface="Oi"/>
              </a:rPr>
              <a:t>www.9slide.vn</a:t>
            </a:r>
            <a:endParaRPr/>
          </a:p>
        </p:txBody>
      </p:sp>
      <p:sp>
        <p:nvSpPr>
          <p:cNvPr id="7" name="Google Shape;7;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 name="Google Shape;8;p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Oi"/>
                <a:ea typeface="Oi"/>
                <a:cs typeface="Oi"/>
                <a:sym typeface="O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i"/>
                <a:ea typeface="Oi"/>
                <a:cs typeface="Oi"/>
                <a:sym typeface="O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i"/>
                <a:ea typeface="Oi"/>
                <a:cs typeface="Oi"/>
                <a:sym typeface="O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i"/>
                <a:ea typeface="Oi"/>
                <a:cs typeface="Oi"/>
                <a:sym typeface="O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i"/>
                <a:ea typeface="Oi"/>
                <a:cs typeface="Oi"/>
                <a:sym typeface="O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i"/>
                <a:ea typeface="Oi"/>
                <a:cs typeface="Oi"/>
                <a:sym typeface="O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i"/>
                <a:ea typeface="Oi"/>
                <a:cs typeface="Oi"/>
                <a:sym typeface="O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i"/>
                <a:ea typeface="Oi"/>
                <a:cs typeface="Oi"/>
                <a:sym typeface="O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i"/>
                <a:ea typeface="Oi"/>
                <a:cs typeface="Oi"/>
                <a:sym typeface="Oi"/>
              </a:defRPr>
            </a:lvl9pPr>
          </a:lstStyle>
          <a:p>
            <a:endParaRPr/>
          </a:p>
        </p:txBody>
      </p:sp>
      <p:sp>
        <p:nvSpPr>
          <p:cNvPr id="9" name="Google Shape;9;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Oi"/>
                <a:ea typeface="Oi"/>
                <a:cs typeface="Oi"/>
                <a:sym typeface="Oi"/>
              </a:defRPr>
            </a:lvl1pPr>
            <a:lvl2pPr marR="0" lvl="1" algn="l" rtl="0">
              <a:spcBef>
                <a:spcPts val="0"/>
              </a:spcBef>
              <a:spcAft>
                <a:spcPts val="0"/>
              </a:spcAft>
              <a:buSzPts val="1400"/>
              <a:buNone/>
              <a:defRPr sz="1800" b="0" i="0" u="none" strike="noStrike" cap="none">
                <a:solidFill>
                  <a:schemeClr val="dk1"/>
                </a:solidFill>
                <a:latin typeface="Oi"/>
                <a:ea typeface="Oi"/>
                <a:cs typeface="Oi"/>
                <a:sym typeface="Oi"/>
              </a:defRPr>
            </a:lvl2pPr>
            <a:lvl3pPr marR="0" lvl="2" algn="l" rtl="0">
              <a:spcBef>
                <a:spcPts val="0"/>
              </a:spcBef>
              <a:spcAft>
                <a:spcPts val="0"/>
              </a:spcAft>
              <a:buSzPts val="1400"/>
              <a:buNone/>
              <a:defRPr sz="1800" b="0" i="0" u="none" strike="noStrike" cap="none">
                <a:solidFill>
                  <a:schemeClr val="dk1"/>
                </a:solidFill>
                <a:latin typeface="Oi"/>
                <a:ea typeface="Oi"/>
                <a:cs typeface="Oi"/>
                <a:sym typeface="Oi"/>
              </a:defRPr>
            </a:lvl3pPr>
            <a:lvl4pPr marR="0" lvl="3" algn="l" rtl="0">
              <a:spcBef>
                <a:spcPts val="0"/>
              </a:spcBef>
              <a:spcAft>
                <a:spcPts val="0"/>
              </a:spcAft>
              <a:buSzPts val="1400"/>
              <a:buNone/>
              <a:defRPr sz="1800" b="0" i="0" u="none" strike="noStrike" cap="none">
                <a:solidFill>
                  <a:schemeClr val="dk1"/>
                </a:solidFill>
                <a:latin typeface="Oi"/>
                <a:ea typeface="Oi"/>
                <a:cs typeface="Oi"/>
                <a:sym typeface="Oi"/>
              </a:defRPr>
            </a:lvl4pPr>
            <a:lvl5pPr marR="0" lvl="4" algn="l" rtl="0">
              <a:spcBef>
                <a:spcPts val="0"/>
              </a:spcBef>
              <a:spcAft>
                <a:spcPts val="0"/>
              </a:spcAft>
              <a:buSzPts val="1400"/>
              <a:buNone/>
              <a:defRPr sz="1800" b="0" i="0" u="none" strike="noStrike" cap="none">
                <a:solidFill>
                  <a:schemeClr val="dk1"/>
                </a:solidFill>
                <a:latin typeface="Oi"/>
                <a:ea typeface="Oi"/>
                <a:cs typeface="Oi"/>
                <a:sym typeface="Oi"/>
              </a:defRPr>
            </a:lvl5pPr>
            <a:lvl6pPr marR="0" lvl="5" algn="l" rtl="0">
              <a:spcBef>
                <a:spcPts val="0"/>
              </a:spcBef>
              <a:spcAft>
                <a:spcPts val="0"/>
              </a:spcAft>
              <a:buSzPts val="1400"/>
              <a:buNone/>
              <a:defRPr sz="1800" b="0" i="0" u="none" strike="noStrike" cap="none">
                <a:solidFill>
                  <a:schemeClr val="dk1"/>
                </a:solidFill>
                <a:latin typeface="Oi"/>
                <a:ea typeface="Oi"/>
                <a:cs typeface="Oi"/>
                <a:sym typeface="Oi"/>
              </a:defRPr>
            </a:lvl6pPr>
            <a:lvl7pPr marR="0" lvl="6" algn="l" rtl="0">
              <a:spcBef>
                <a:spcPts val="0"/>
              </a:spcBef>
              <a:spcAft>
                <a:spcPts val="0"/>
              </a:spcAft>
              <a:buSzPts val="1400"/>
              <a:buNone/>
              <a:defRPr sz="1800" b="0" i="0" u="none" strike="noStrike" cap="none">
                <a:solidFill>
                  <a:schemeClr val="dk1"/>
                </a:solidFill>
                <a:latin typeface="Oi"/>
                <a:ea typeface="Oi"/>
                <a:cs typeface="Oi"/>
                <a:sym typeface="Oi"/>
              </a:defRPr>
            </a:lvl7pPr>
            <a:lvl8pPr marR="0" lvl="7" algn="l" rtl="0">
              <a:spcBef>
                <a:spcPts val="0"/>
              </a:spcBef>
              <a:spcAft>
                <a:spcPts val="0"/>
              </a:spcAft>
              <a:buSzPts val="1400"/>
              <a:buNone/>
              <a:defRPr sz="1800" b="0" i="0" u="none" strike="noStrike" cap="none">
                <a:solidFill>
                  <a:schemeClr val="dk1"/>
                </a:solidFill>
                <a:latin typeface="Oi"/>
                <a:ea typeface="Oi"/>
                <a:cs typeface="Oi"/>
                <a:sym typeface="Oi"/>
              </a:defRPr>
            </a:lvl8pPr>
            <a:lvl9pPr marR="0" lvl="8" algn="l" rtl="0">
              <a:spcBef>
                <a:spcPts val="0"/>
              </a:spcBef>
              <a:spcAft>
                <a:spcPts val="0"/>
              </a:spcAft>
              <a:buSzPts val="1400"/>
              <a:buNone/>
              <a:defRPr sz="1800" b="0" i="0" u="none" strike="noStrike" cap="none">
                <a:solidFill>
                  <a:schemeClr val="dk1"/>
                </a:solidFill>
                <a:latin typeface="Oi"/>
                <a:ea typeface="Oi"/>
                <a:cs typeface="Oi"/>
                <a:sym typeface="Oi"/>
              </a:defRPr>
            </a:lvl9pPr>
          </a:lstStyle>
          <a:p>
            <a:endParaRPr/>
          </a:p>
        </p:txBody>
      </p:sp>
      <p:sp>
        <p:nvSpPr>
          <p:cNvPr id="10" name="Google Shape;10;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Oi"/>
                <a:ea typeface="Oi"/>
                <a:cs typeface="Oi"/>
                <a:sym typeface="Oi"/>
              </a:defRPr>
            </a:lvl1pPr>
            <a:lvl2pPr marR="0" lvl="1" algn="l" rtl="0">
              <a:spcBef>
                <a:spcPts val="0"/>
              </a:spcBef>
              <a:spcAft>
                <a:spcPts val="0"/>
              </a:spcAft>
              <a:buSzPts val="1400"/>
              <a:buNone/>
              <a:defRPr sz="1800" b="0" i="0" u="none" strike="noStrike" cap="none">
                <a:solidFill>
                  <a:schemeClr val="dk1"/>
                </a:solidFill>
                <a:latin typeface="Oi"/>
                <a:ea typeface="Oi"/>
                <a:cs typeface="Oi"/>
                <a:sym typeface="Oi"/>
              </a:defRPr>
            </a:lvl2pPr>
            <a:lvl3pPr marR="0" lvl="2" algn="l" rtl="0">
              <a:spcBef>
                <a:spcPts val="0"/>
              </a:spcBef>
              <a:spcAft>
                <a:spcPts val="0"/>
              </a:spcAft>
              <a:buSzPts val="1400"/>
              <a:buNone/>
              <a:defRPr sz="1800" b="0" i="0" u="none" strike="noStrike" cap="none">
                <a:solidFill>
                  <a:schemeClr val="dk1"/>
                </a:solidFill>
                <a:latin typeface="Oi"/>
                <a:ea typeface="Oi"/>
                <a:cs typeface="Oi"/>
                <a:sym typeface="Oi"/>
              </a:defRPr>
            </a:lvl3pPr>
            <a:lvl4pPr marR="0" lvl="3" algn="l" rtl="0">
              <a:spcBef>
                <a:spcPts val="0"/>
              </a:spcBef>
              <a:spcAft>
                <a:spcPts val="0"/>
              </a:spcAft>
              <a:buSzPts val="1400"/>
              <a:buNone/>
              <a:defRPr sz="1800" b="0" i="0" u="none" strike="noStrike" cap="none">
                <a:solidFill>
                  <a:schemeClr val="dk1"/>
                </a:solidFill>
                <a:latin typeface="Oi"/>
                <a:ea typeface="Oi"/>
                <a:cs typeface="Oi"/>
                <a:sym typeface="Oi"/>
              </a:defRPr>
            </a:lvl4pPr>
            <a:lvl5pPr marR="0" lvl="4" algn="l" rtl="0">
              <a:spcBef>
                <a:spcPts val="0"/>
              </a:spcBef>
              <a:spcAft>
                <a:spcPts val="0"/>
              </a:spcAft>
              <a:buSzPts val="1400"/>
              <a:buNone/>
              <a:defRPr sz="1800" b="0" i="0" u="none" strike="noStrike" cap="none">
                <a:solidFill>
                  <a:schemeClr val="dk1"/>
                </a:solidFill>
                <a:latin typeface="Oi"/>
                <a:ea typeface="Oi"/>
                <a:cs typeface="Oi"/>
                <a:sym typeface="Oi"/>
              </a:defRPr>
            </a:lvl5pPr>
            <a:lvl6pPr marR="0" lvl="5" algn="l" rtl="0">
              <a:spcBef>
                <a:spcPts val="0"/>
              </a:spcBef>
              <a:spcAft>
                <a:spcPts val="0"/>
              </a:spcAft>
              <a:buSzPts val="1400"/>
              <a:buNone/>
              <a:defRPr sz="1800" b="0" i="0" u="none" strike="noStrike" cap="none">
                <a:solidFill>
                  <a:schemeClr val="dk1"/>
                </a:solidFill>
                <a:latin typeface="Oi"/>
                <a:ea typeface="Oi"/>
                <a:cs typeface="Oi"/>
                <a:sym typeface="Oi"/>
              </a:defRPr>
            </a:lvl6pPr>
            <a:lvl7pPr marR="0" lvl="6" algn="l" rtl="0">
              <a:spcBef>
                <a:spcPts val="0"/>
              </a:spcBef>
              <a:spcAft>
                <a:spcPts val="0"/>
              </a:spcAft>
              <a:buSzPts val="1400"/>
              <a:buNone/>
              <a:defRPr sz="1800" b="0" i="0" u="none" strike="noStrike" cap="none">
                <a:solidFill>
                  <a:schemeClr val="dk1"/>
                </a:solidFill>
                <a:latin typeface="Oi"/>
                <a:ea typeface="Oi"/>
                <a:cs typeface="Oi"/>
                <a:sym typeface="Oi"/>
              </a:defRPr>
            </a:lvl7pPr>
            <a:lvl8pPr marR="0" lvl="7" algn="l" rtl="0">
              <a:spcBef>
                <a:spcPts val="0"/>
              </a:spcBef>
              <a:spcAft>
                <a:spcPts val="0"/>
              </a:spcAft>
              <a:buSzPts val="1400"/>
              <a:buNone/>
              <a:defRPr sz="1800" b="0" i="0" u="none" strike="noStrike" cap="none">
                <a:solidFill>
                  <a:schemeClr val="dk1"/>
                </a:solidFill>
                <a:latin typeface="Oi"/>
                <a:ea typeface="Oi"/>
                <a:cs typeface="Oi"/>
                <a:sym typeface="Oi"/>
              </a:defRPr>
            </a:lvl8pPr>
            <a:lvl9pPr marR="0" lvl="8" algn="l" rtl="0">
              <a:spcBef>
                <a:spcPts val="0"/>
              </a:spcBef>
              <a:spcAft>
                <a:spcPts val="0"/>
              </a:spcAft>
              <a:buSzPts val="1400"/>
              <a:buNone/>
              <a:defRPr sz="1800" b="0" i="0" u="none" strike="noStrike" cap="none">
                <a:solidFill>
                  <a:schemeClr val="dk1"/>
                </a:solidFill>
                <a:latin typeface="Oi"/>
                <a:ea typeface="Oi"/>
                <a:cs typeface="Oi"/>
                <a:sym typeface="Oi"/>
              </a:defRPr>
            </a:lvl9pPr>
          </a:lstStyle>
          <a:p>
            <a:endParaRPr/>
          </a:p>
        </p:txBody>
      </p:sp>
      <p:sp>
        <p:nvSpPr>
          <p:cNvPr id="11" name="Google Shape;11;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Oi"/>
                <a:ea typeface="Oi"/>
                <a:cs typeface="Oi"/>
                <a:sym typeface="Oi"/>
              </a:defRPr>
            </a:lvl1pPr>
            <a:lvl2pPr marL="0" marR="0" lvl="1" indent="0" algn="r" rtl="0">
              <a:spcBef>
                <a:spcPts val="0"/>
              </a:spcBef>
              <a:buNone/>
              <a:defRPr sz="1200" b="0" i="0" u="none" strike="noStrike" cap="none">
                <a:solidFill>
                  <a:srgbClr val="888888"/>
                </a:solidFill>
                <a:latin typeface="Oi"/>
                <a:ea typeface="Oi"/>
                <a:cs typeface="Oi"/>
                <a:sym typeface="Oi"/>
              </a:defRPr>
            </a:lvl2pPr>
            <a:lvl3pPr marL="0" marR="0" lvl="2" indent="0" algn="r" rtl="0">
              <a:spcBef>
                <a:spcPts val="0"/>
              </a:spcBef>
              <a:buNone/>
              <a:defRPr sz="1200" b="0" i="0" u="none" strike="noStrike" cap="none">
                <a:solidFill>
                  <a:srgbClr val="888888"/>
                </a:solidFill>
                <a:latin typeface="Oi"/>
                <a:ea typeface="Oi"/>
                <a:cs typeface="Oi"/>
                <a:sym typeface="Oi"/>
              </a:defRPr>
            </a:lvl3pPr>
            <a:lvl4pPr marL="0" marR="0" lvl="3" indent="0" algn="r" rtl="0">
              <a:spcBef>
                <a:spcPts val="0"/>
              </a:spcBef>
              <a:buNone/>
              <a:defRPr sz="1200" b="0" i="0" u="none" strike="noStrike" cap="none">
                <a:solidFill>
                  <a:srgbClr val="888888"/>
                </a:solidFill>
                <a:latin typeface="Oi"/>
                <a:ea typeface="Oi"/>
                <a:cs typeface="Oi"/>
                <a:sym typeface="Oi"/>
              </a:defRPr>
            </a:lvl4pPr>
            <a:lvl5pPr marL="0" marR="0" lvl="4" indent="0" algn="r" rtl="0">
              <a:spcBef>
                <a:spcPts val="0"/>
              </a:spcBef>
              <a:buNone/>
              <a:defRPr sz="1200" b="0" i="0" u="none" strike="noStrike" cap="none">
                <a:solidFill>
                  <a:srgbClr val="888888"/>
                </a:solidFill>
                <a:latin typeface="Oi"/>
                <a:ea typeface="Oi"/>
                <a:cs typeface="Oi"/>
                <a:sym typeface="Oi"/>
              </a:defRPr>
            </a:lvl5pPr>
            <a:lvl6pPr marL="0" marR="0" lvl="5" indent="0" algn="r" rtl="0">
              <a:spcBef>
                <a:spcPts val="0"/>
              </a:spcBef>
              <a:buNone/>
              <a:defRPr sz="1200" b="0" i="0" u="none" strike="noStrike" cap="none">
                <a:solidFill>
                  <a:srgbClr val="888888"/>
                </a:solidFill>
                <a:latin typeface="Oi"/>
                <a:ea typeface="Oi"/>
                <a:cs typeface="Oi"/>
                <a:sym typeface="Oi"/>
              </a:defRPr>
            </a:lvl6pPr>
            <a:lvl7pPr marL="0" marR="0" lvl="6" indent="0" algn="r" rtl="0">
              <a:spcBef>
                <a:spcPts val="0"/>
              </a:spcBef>
              <a:buNone/>
              <a:defRPr sz="1200" b="0" i="0" u="none" strike="noStrike" cap="none">
                <a:solidFill>
                  <a:srgbClr val="888888"/>
                </a:solidFill>
                <a:latin typeface="Oi"/>
                <a:ea typeface="Oi"/>
                <a:cs typeface="Oi"/>
                <a:sym typeface="Oi"/>
              </a:defRPr>
            </a:lvl7pPr>
            <a:lvl8pPr marL="0" marR="0" lvl="7" indent="0" algn="r" rtl="0">
              <a:spcBef>
                <a:spcPts val="0"/>
              </a:spcBef>
              <a:buNone/>
              <a:defRPr sz="1200" b="0" i="0" u="none" strike="noStrike" cap="none">
                <a:solidFill>
                  <a:srgbClr val="888888"/>
                </a:solidFill>
                <a:latin typeface="Oi"/>
                <a:ea typeface="Oi"/>
                <a:cs typeface="Oi"/>
                <a:sym typeface="Oi"/>
              </a:defRPr>
            </a:lvl8pPr>
            <a:lvl9pPr marL="0" marR="0" lvl="8" indent="0" algn="r" rtl="0">
              <a:spcBef>
                <a:spcPts val="0"/>
              </a:spcBef>
              <a:buNone/>
              <a:defRPr sz="1200" b="0" i="0" u="none" strike="noStrike" cap="none">
                <a:solidFill>
                  <a:srgbClr val="888888"/>
                </a:solidFill>
                <a:latin typeface="Oi"/>
                <a:ea typeface="Oi"/>
                <a:cs typeface="Oi"/>
                <a:sym typeface="Oi"/>
              </a:defRPr>
            </a:lvl9pPr>
          </a:lstStyle>
          <a:p>
            <a:pPr marL="0" lvl="0" indent="0" algn="r" rtl="0">
              <a:spcBef>
                <a:spcPts val="0"/>
              </a:spcBef>
              <a:spcAft>
                <a:spcPts val="0"/>
              </a:spcAft>
              <a:buNone/>
            </a:pPr>
            <a:fld id="{00000000-1234-1234-1234-123412341234}" type="slidenum">
              <a:rPr lang="en-US"/>
              <a:t>‹#›</a:t>
            </a:fld>
            <a:endParaRPr/>
          </a:p>
        </p:txBody>
      </p:sp>
      <p:sp>
        <p:nvSpPr>
          <p:cNvPr id="12" name="Google Shape;12;p8"/>
          <p:cNvSpPr/>
          <p:nvPr/>
        </p:nvSpPr>
        <p:spPr>
          <a:xfrm>
            <a:off x="-23164800" y="-13030200"/>
            <a:ext cx="395021" cy="395021"/>
          </a:xfrm>
          <a:prstGeom prst="ellipse">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i"/>
              <a:ea typeface="Oi"/>
              <a:cs typeface="Oi"/>
              <a:sym typeface="Oi"/>
            </a:endParaRPr>
          </a:p>
        </p:txBody>
      </p:sp>
      <p:sp>
        <p:nvSpPr>
          <p:cNvPr id="13" name="Google Shape;13;p8"/>
          <p:cNvSpPr/>
          <p:nvPr/>
        </p:nvSpPr>
        <p:spPr>
          <a:xfrm>
            <a:off x="34961778" y="-13030200"/>
            <a:ext cx="395021" cy="395021"/>
          </a:xfrm>
          <a:prstGeom prst="ellipse">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i"/>
              <a:ea typeface="Oi"/>
              <a:cs typeface="Oi"/>
              <a:sym typeface="Oi"/>
            </a:endParaRPr>
          </a:p>
        </p:txBody>
      </p:sp>
      <p:sp>
        <p:nvSpPr>
          <p:cNvPr id="14" name="Google Shape;14;p8"/>
          <p:cNvSpPr/>
          <p:nvPr/>
        </p:nvSpPr>
        <p:spPr>
          <a:xfrm>
            <a:off x="34961778" y="19493180"/>
            <a:ext cx="395021" cy="395021"/>
          </a:xfrm>
          <a:prstGeom prst="ellipse">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i"/>
              <a:ea typeface="Oi"/>
              <a:cs typeface="Oi"/>
              <a:sym typeface="Oi"/>
            </a:endParaRPr>
          </a:p>
        </p:txBody>
      </p:sp>
      <p:sp>
        <p:nvSpPr>
          <p:cNvPr id="15" name="Google Shape;15;p8"/>
          <p:cNvSpPr/>
          <p:nvPr/>
        </p:nvSpPr>
        <p:spPr>
          <a:xfrm>
            <a:off x="-23164800" y="19493180"/>
            <a:ext cx="395021" cy="395021"/>
          </a:xfrm>
          <a:prstGeom prst="ellipse">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i"/>
              <a:ea typeface="Oi"/>
              <a:cs typeface="Oi"/>
              <a:sym typeface="Oi"/>
            </a:endParaRPr>
          </a:p>
        </p:txBody>
      </p:sp>
      <p:grpSp>
        <p:nvGrpSpPr>
          <p:cNvPr id="16" name="Google Shape;16;p8"/>
          <p:cNvGrpSpPr/>
          <p:nvPr/>
        </p:nvGrpSpPr>
        <p:grpSpPr>
          <a:xfrm>
            <a:off x="-2202100" y="-2224223"/>
            <a:ext cx="16596200" cy="11284323"/>
            <a:chOff x="-2202100" y="-2224223"/>
            <a:chExt cx="16596200" cy="11284323"/>
          </a:xfrm>
        </p:grpSpPr>
        <p:sp>
          <p:nvSpPr>
            <p:cNvPr id="17" name="Google Shape;17;p8"/>
            <p:cNvSpPr/>
            <p:nvPr/>
          </p:nvSpPr>
          <p:spPr>
            <a:xfrm>
              <a:off x="4851540" y="8494776"/>
              <a:ext cx="2488920" cy="565324"/>
            </a:xfrm>
            <a:prstGeom prst="rect">
              <a:avLst/>
            </a:prstGeom>
            <a:noFill/>
            <a:ln w="21575" cap="flat" cmpd="sng">
              <a:solidFill>
                <a:srgbClr val="BFBFB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Oi"/>
                <a:ea typeface="Oi"/>
                <a:cs typeface="Oi"/>
                <a:sym typeface="Oi"/>
              </a:endParaRPr>
            </a:p>
          </p:txBody>
        </p:sp>
        <p:sp>
          <p:nvSpPr>
            <p:cNvPr id="18" name="Google Shape;18;p8"/>
            <p:cNvSpPr/>
            <p:nvPr/>
          </p:nvSpPr>
          <p:spPr>
            <a:xfrm>
              <a:off x="5006988" y="8647176"/>
              <a:ext cx="2178025" cy="260524"/>
            </a:xfrm>
            <a:custGeom>
              <a:avLst/>
              <a:gdLst/>
              <a:ahLst/>
              <a:cxnLst/>
              <a:rect l="l" t="t" r="r" b="b"/>
              <a:pathLst>
                <a:path w="2178025" h="260524" extrusionOk="0">
                  <a:moveTo>
                    <a:pt x="1807648" y="222182"/>
                  </a:moveTo>
                  <a:cubicBezTo>
                    <a:pt x="1814010" y="222182"/>
                    <a:pt x="1818838" y="223968"/>
                    <a:pt x="1822130" y="227540"/>
                  </a:cubicBezTo>
                  <a:cubicBezTo>
                    <a:pt x="1825423" y="231111"/>
                    <a:pt x="1827070" y="235576"/>
                    <a:pt x="1827070" y="240934"/>
                  </a:cubicBezTo>
                  <a:cubicBezTo>
                    <a:pt x="1827070" y="246069"/>
                    <a:pt x="1825423" y="250366"/>
                    <a:pt x="1822130" y="253826"/>
                  </a:cubicBezTo>
                  <a:cubicBezTo>
                    <a:pt x="1818838" y="257287"/>
                    <a:pt x="1814010" y="259017"/>
                    <a:pt x="1807648" y="259017"/>
                  </a:cubicBezTo>
                  <a:cubicBezTo>
                    <a:pt x="1801285" y="259017"/>
                    <a:pt x="1796513" y="257287"/>
                    <a:pt x="1793332" y="253826"/>
                  </a:cubicBezTo>
                  <a:cubicBezTo>
                    <a:pt x="1790151" y="250366"/>
                    <a:pt x="1788560" y="246069"/>
                    <a:pt x="1788560" y="240934"/>
                  </a:cubicBezTo>
                  <a:cubicBezTo>
                    <a:pt x="1788560" y="235576"/>
                    <a:pt x="1790151" y="231111"/>
                    <a:pt x="1793332" y="227540"/>
                  </a:cubicBezTo>
                  <a:cubicBezTo>
                    <a:pt x="1796513" y="223968"/>
                    <a:pt x="1801285" y="222182"/>
                    <a:pt x="1807648" y="222182"/>
                  </a:cubicBezTo>
                  <a:close/>
                  <a:moveTo>
                    <a:pt x="807523" y="222182"/>
                  </a:moveTo>
                  <a:cubicBezTo>
                    <a:pt x="813885" y="222182"/>
                    <a:pt x="818713" y="223968"/>
                    <a:pt x="822005" y="227540"/>
                  </a:cubicBezTo>
                  <a:cubicBezTo>
                    <a:pt x="825298" y="231111"/>
                    <a:pt x="826945" y="235576"/>
                    <a:pt x="826945" y="240934"/>
                  </a:cubicBezTo>
                  <a:cubicBezTo>
                    <a:pt x="826945" y="246069"/>
                    <a:pt x="825298" y="250366"/>
                    <a:pt x="822005" y="253826"/>
                  </a:cubicBezTo>
                  <a:cubicBezTo>
                    <a:pt x="818713" y="257287"/>
                    <a:pt x="813885" y="259017"/>
                    <a:pt x="807523" y="259017"/>
                  </a:cubicBezTo>
                  <a:cubicBezTo>
                    <a:pt x="801160" y="259017"/>
                    <a:pt x="796388" y="257287"/>
                    <a:pt x="793207" y="253826"/>
                  </a:cubicBezTo>
                  <a:cubicBezTo>
                    <a:pt x="790026" y="250366"/>
                    <a:pt x="788435" y="246069"/>
                    <a:pt x="788435" y="240934"/>
                  </a:cubicBezTo>
                  <a:cubicBezTo>
                    <a:pt x="788435" y="235576"/>
                    <a:pt x="790026" y="231111"/>
                    <a:pt x="793207" y="227540"/>
                  </a:cubicBezTo>
                  <a:cubicBezTo>
                    <a:pt x="796388" y="223968"/>
                    <a:pt x="801160" y="222182"/>
                    <a:pt x="807523" y="222182"/>
                  </a:cubicBezTo>
                  <a:close/>
                  <a:moveTo>
                    <a:pt x="1488076" y="98952"/>
                  </a:moveTo>
                  <a:cubicBezTo>
                    <a:pt x="1472896" y="98952"/>
                    <a:pt x="1461064" y="104812"/>
                    <a:pt x="1452581" y="116532"/>
                  </a:cubicBezTo>
                  <a:cubicBezTo>
                    <a:pt x="1444098" y="128253"/>
                    <a:pt x="1439856" y="145610"/>
                    <a:pt x="1439856" y="168604"/>
                  </a:cubicBezTo>
                  <a:cubicBezTo>
                    <a:pt x="1439856" y="189142"/>
                    <a:pt x="1444098" y="205215"/>
                    <a:pt x="1452581" y="216824"/>
                  </a:cubicBezTo>
                  <a:cubicBezTo>
                    <a:pt x="1461064" y="228433"/>
                    <a:pt x="1472784" y="234237"/>
                    <a:pt x="1487741" y="234237"/>
                  </a:cubicBezTo>
                  <a:cubicBezTo>
                    <a:pt x="1507387" y="234237"/>
                    <a:pt x="1521730" y="225419"/>
                    <a:pt x="1530771" y="207783"/>
                  </a:cubicBezTo>
                  <a:lnTo>
                    <a:pt x="1530771" y="124569"/>
                  </a:lnTo>
                  <a:cubicBezTo>
                    <a:pt x="1521507" y="107491"/>
                    <a:pt x="1507275" y="98952"/>
                    <a:pt x="1488076" y="98952"/>
                  </a:cubicBezTo>
                  <a:close/>
                  <a:moveTo>
                    <a:pt x="1678241" y="98115"/>
                  </a:moveTo>
                  <a:cubicBezTo>
                    <a:pt x="1665740" y="98115"/>
                    <a:pt x="1655248" y="102663"/>
                    <a:pt x="1646764" y="111761"/>
                  </a:cubicBezTo>
                  <a:cubicBezTo>
                    <a:pt x="1638281" y="120858"/>
                    <a:pt x="1633035" y="133610"/>
                    <a:pt x="1631026" y="150019"/>
                  </a:cubicBezTo>
                  <a:lnTo>
                    <a:pt x="1721774" y="150019"/>
                  </a:lnTo>
                  <a:lnTo>
                    <a:pt x="1721774" y="147675"/>
                  </a:lnTo>
                  <a:cubicBezTo>
                    <a:pt x="1720881" y="131936"/>
                    <a:pt x="1716639" y="119742"/>
                    <a:pt x="1709049" y="111091"/>
                  </a:cubicBezTo>
                  <a:cubicBezTo>
                    <a:pt x="1701459" y="102440"/>
                    <a:pt x="1691190" y="98115"/>
                    <a:pt x="1678241" y="98115"/>
                  </a:cubicBezTo>
                  <a:close/>
                  <a:moveTo>
                    <a:pt x="1855700" y="76014"/>
                  </a:moveTo>
                  <a:lnTo>
                    <a:pt x="1887345" y="76014"/>
                  </a:lnTo>
                  <a:lnTo>
                    <a:pt x="1933389" y="215150"/>
                  </a:lnTo>
                  <a:lnTo>
                    <a:pt x="1978260" y="76014"/>
                  </a:lnTo>
                  <a:lnTo>
                    <a:pt x="2009905" y="76014"/>
                  </a:lnTo>
                  <a:lnTo>
                    <a:pt x="1944941" y="257175"/>
                  </a:lnTo>
                  <a:lnTo>
                    <a:pt x="1921334" y="257175"/>
                  </a:lnTo>
                  <a:close/>
                  <a:moveTo>
                    <a:pt x="1333370" y="76014"/>
                  </a:moveTo>
                  <a:lnTo>
                    <a:pt x="1364344" y="76014"/>
                  </a:lnTo>
                  <a:lnTo>
                    <a:pt x="1364344" y="257175"/>
                  </a:lnTo>
                  <a:lnTo>
                    <a:pt x="1333370" y="257175"/>
                  </a:lnTo>
                  <a:close/>
                  <a:moveTo>
                    <a:pt x="514350" y="76014"/>
                  </a:moveTo>
                  <a:lnTo>
                    <a:pt x="545157" y="76014"/>
                  </a:lnTo>
                  <a:lnTo>
                    <a:pt x="580820" y="211634"/>
                  </a:lnTo>
                  <a:lnTo>
                    <a:pt x="623013" y="76014"/>
                  </a:lnTo>
                  <a:lnTo>
                    <a:pt x="647960" y="76014"/>
                  </a:lnTo>
                  <a:lnTo>
                    <a:pt x="690990" y="214480"/>
                  </a:lnTo>
                  <a:lnTo>
                    <a:pt x="725816" y="76014"/>
                  </a:lnTo>
                  <a:lnTo>
                    <a:pt x="756791" y="76014"/>
                  </a:lnTo>
                  <a:lnTo>
                    <a:pt x="704050" y="257175"/>
                  </a:lnTo>
                  <a:lnTo>
                    <a:pt x="678935" y="257175"/>
                  </a:lnTo>
                  <a:lnTo>
                    <a:pt x="634901" y="119881"/>
                  </a:lnTo>
                  <a:lnTo>
                    <a:pt x="592038" y="257175"/>
                  </a:lnTo>
                  <a:lnTo>
                    <a:pt x="566923" y="257175"/>
                  </a:lnTo>
                  <a:close/>
                  <a:moveTo>
                    <a:pt x="257175" y="76014"/>
                  </a:moveTo>
                  <a:lnTo>
                    <a:pt x="287982" y="76014"/>
                  </a:lnTo>
                  <a:lnTo>
                    <a:pt x="323645" y="211634"/>
                  </a:lnTo>
                  <a:lnTo>
                    <a:pt x="365838" y="76014"/>
                  </a:lnTo>
                  <a:lnTo>
                    <a:pt x="390785" y="76014"/>
                  </a:lnTo>
                  <a:lnTo>
                    <a:pt x="433815" y="214480"/>
                  </a:lnTo>
                  <a:lnTo>
                    <a:pt x="468641" y="76014"/>
                  </a:lnTo>
                  <a:lnTo>
                    <a:pt x="499616" y="76014"/>
                  </a:lnTo>
                  <a:lnTo>
                    <a:pt x="446875" y="257175"/>
                  </a:lnTo>
                  <a:lnTo>
                    <a:pt x="421760" y="257175"/>
                  </a:lnTo>
                  <a:lnTo>
                    <a:pt x="377726" y="119881"/>
                  </a:lnTo>
                  <a:lnTo>
                    <a:pt x="334863" y="257175"/>
                  </a:lnTo>
                  <a:lnTo>
                    <a:pt x="309748" y="257175"/>
                  </a:lnTo>
                  <a:close/>
                  <a:moveTo>
                    <a:pt x="0" y="76014"/>
                  </a:moveTo>
                  <a:lnTo>
                    <a:pt x="30807" y="76014"/>
                  </a:lnTo>
                  <a:lnTo>
                    <a:pt x="66470" y="211634"/>
                  </a:lnTo>
                  <a:lnTo>
                    <a:pt x="108663" y="76014"/>
                  </a:lnTo>
                  <a:lnTo>
                    <a:pt x="133610" y="76014"/>
                  </a:lnTo>
                  <a:lnTo>
                    <a:pt x="176640" y="214480"/>
                  </a:lnTo>
                  <a:lnTo>
                    <a:pt x="211466" y="76014"/>
                  </a:lnTo>
                  <a:lnTo>
                    <a:pt x="242441" y="76014"/>
                  </a:lnTo>
                  <a:lnTo>
                    <a:pt x="189700" y="257175"/>
                  </a:lnTo>
                  <a:lnTo>
                    <a:pt x="164585" y="257175"/>
                  </a:lnTo>
                  <a:lnTo>
                    <a:pt x="120551" y="119881"/>
                  </a:lnTo>
                  <a:lnTo>
                    <a:pt x="77688" y="257175"/>
                  </a:lnTo>
                  <a:lnTo>
                    <a:pt x="52573" y="257175"/>
                  </a:lnTo>
                  <a:close/>
                  <a:moveTo>
                    <a:pt x="2120094" y="72666"/>
                  </a:moveTo>
                  <a:cubicBezTo>
                    <a:pt x="2158380" y="72666"/>
                    <a:pt x="2177690" y="94264"/>
                    <a:pt x="2178025" y="137461"/>
                  </a:cubicBezTo>
                  <a:lnTo>
                    <a:pt x="2178025" y="257175"/>
                  </a:lnTo>
                  <a:lnTo>
                    <a:pt x="2147050" y="257175"/>
                  </a:lnTo>
                  <a:lnTo>
                    <a:pt x="2147050" y="137294"/>
                  </a:lnTo>
                  <a:cubicBezTo>
                    <a:pt x="2146938" y="124234"/>
                    <a:pt x="2143953" y="114579"/>
                    <a:pt x="2138092" y="108328"/>
                  </a:cubicBezTo>
                  <a:cubicBezTo>
                    <a:pt x="2132232" y="102077"/>
                    <a:pt x="2123107" y="98952"/>
                    <a:pt x="2110717" y="98952"/>
                  </a:cubicBezTo>
                  <a:cubicBezTo>
                    <a:pt x="2100671" y="98952"/>
                    <a:pt x="2091853" y="101631"/>
                    <a:pt x="2084263" y="106989"/>
                  </a:cubicBezTo>
                  <a:cubicBezTo>
                    <a:pt x="2076673" y="112347"/>
                    <a:pt x="2070757" y="119379"/>
                    <a:pt x="2066515" y="128085"/>
                  </a:cubicBezTo>
                  <a:lnTo>
                    <a:pt x="2066515" y="257175"/>
                  </a:lnTo>
                  <a:lnTo>
                    <a:pt x="2035541" y="257175"/>
                  </a:lnTo>
                  <a:lnTo>
                    <a:pt x="2035541" y="76014"/>
                  </a:lnTo>
                  <a:lnTo>
                    <a:pt x="2064841" y="76014"/>
                  </a:lnTo>
                  <a:lnTo>
                    <a:pt x="2065846" y="98785"/>
                  </a:lnTo>
                  <a:cubicBezTo>
                    <a:pt x="2079687" y="81372"/>
                    <a:pt x="2097769" y="72666"/>
                    <a:pt x="2120094" y="72666"/>
                  </a:cubicBezTo>
                  <a:close/>
                  <a:moveTo>
                    <a:pt x="1678241" y="72666"/>
                  </a:moveTo>
                  <a:cubicBezTo>
                    <a:pt x="1701794" y="72666"/>
                    <a:pt x="1720099" y="80423"/>
                    <a:pt x="1733159" y="95938"/>
                  </a:cubicBezTo>
                  <a:cubicBezTo>
                    <a:pt x="1746219" y="111454"/>
                    <a:pt x="1752749" y="133666"/>
                    <a:pt x="1752749" y="162576"/>
                  </a:cubicBezTo>
                  <a:lnTo>
                    <a:pt x="1752749" y="175468"/>
                  </a:lnTo>
                  <a:lnTo>
                    <a:pt x="1630021" y="175468"/>
                  </a:lnTo>
                  <a:cubicBezTo>
                    <a:pt x="1630468" y="193328"/>
                    <a:pt x="1635686" y="207755"/>
                    <a:pt x="1645676" y="218749"/>
                  </a:cubicBezTo>
                  <a:cubicBezTo>
                    <a:pt x="1655666" y="229744"/>
                    <a:pt x="1668363" y="235241"/>
                    <a:pt x="1683767" y="235241"/>
                  </a:cubicBezTo>
                  <a:cubicBezTo>
                    <a:pt x="1694706" y="235241"/>
                    <a:pt x="1703970" y="233009"/>
                    <a:pt x="1711560" y="228544"/>
                  </a:cubicBezTo>
                  <a:cubicBezTo>
                    <a:pt x="1719151" y="224079"/>
                    <a:pt x="1725792" y="218163"/>
                    <a:pt x="1731485" y="210796"/>
                  </a:cubicBezTo>
                  <a:lnTo>
                    <a:pt x="1750405" y="225530"/>
                  </a:lnTo>
                  <a:cubicBezTo>
                    <a:pt x="1735224" y="248859"/>
                    <a:pt x="1712453" y="260524"/>
                    <a:pt x="1682092" y="260524"/>
                  </a:cubicBezTo>
                  <a:cubicBezTo>
                    <a:pt x="1657536" y="260524"/>
                    <a:pt x="1637556" y="252459"/>
                    <a:pt x="1622152" y="236330"/>
                  </a:cubicBezTo>
                  <a:cubicBezTo>
                    <a:pt x="1606748" y="220201"/>
                    <a:pt x="1599046" y="198630"/>
                    <a:pt x="1599046" y="171617"/>
                  </a:cubicBezTo>
                  <a:lnTo>
                    <a:pt x="1599046" y="165925"/>
                  </a:lnTo>
                  <a:cubicBezTo>
                    <a:pt x="1599046" y="147954"/>
                    <a:pt x="1602479" y="131908"/>
                    <a:pt x="1609343" y="117788"/>
                  </a:cubicBezTo>
                  <a:cubicBezTo>
                    <a:pt x="1616208" y="103668"/>
                    <a:pt x="1625807" y="92618"/>
                    <a:pt x="1638142" y="84637"/>
                  </a:cubicBezTo>
                  <a:cubicBezTo>
                    <a:pt x="1650476" y="76656"/>
                    <a:pt x="1663842" y="72666"/>
                    <a:pt x="1678241" y="72666"/>
                  </a:cubicBezTo>
                  <a:close/>
                  <a:moveTo>
                    <a:pt x="1129624" y="72666"/>
                  </a:moveTo>
                  <a:cubicBezTo>
                    <a:pt x="1150162" y="72666"/>
                    <a:pt x="1166822" y="77968"/>
                    <a:pt x="1179602" y="88572"/>
                  </a:cubicBezTo>
                  <a:cubicBezTo>
                    <a:pt x="1192383" y="99175"/>
                    <a:pt x="1198773" y="112737"/>
                    <a:pt x="1198773" y="129257"/>
                  </a:cubicBezTo>
                  <a:lnTo>
                    <a:pt x="1167631" y="129257"/>
                  </a:lnTo>
                  <a:cubicBezTo>
                    <a:pt x="1167631" y="120774"/>
                    <a:pt x="1164031" y="113463"/>
                    <a:pt x="1156831" y="107324"/>
                  </a:cubicBezTo>
                  <a:cubicBezTo>
                    <a:pt x="1149632" y="101185"/>
                    <a:pt x="1140563" y="98115"/>
                    <a:pt x="1129624" y="98115"/>
                  </a:cubicBezTo>
                  <a:cubicBezTo>
                    <a:pt x="1118350" y="98115"/>
                    <a:pt x="1109532" y="100571"/>
                    <a:pt x="1103170" y="105482"/>
                  </a:cubicBezTo>
                  <a:cubicBezTo>
                    <a:pt x="1096807" y="110393"/>
                    <a:pt x="1093626" y="116811"/>
                    <a:pt x="1093626" y="124737"/>
                  </a:cubicBezTo>
                  <a:cubicBezTo>
                    <a:pt x="1093626" y="132215"/>
                    <a:pt x="1096584" y="137852"/>
                    <a:pt x="1102500" y="141647"/>
                  </a:cubicBezTo>
                  <a:cubicBezTo>
                    <a:pt x="1108416" y="145442"/>
                    <a:pt x="1119104" y="149070"/>
                    <a:pt x="1134563" y="152530"/>
                  </a:cubicBezTo>
                  <a:cubicBezTo>
                    <a:pt x="1150023" y="155990"/>
                    <a:pt x="1162552" y="160120"/>
                    <a:pt x="1172151" y="164920"/>
                  </a:cubicBezTo>
                  <a:cubicBezTo>
                    <a:pt x="1181751" y="169720"/>
                    <a:pt x="1188867" y="175496"/>
                    <a:pt x="1193499" y="182249"/>
                  </a:cubicBezTo>
                  <a:cubicBezTo>
                    <a:pt x="1198131" y="189002"/>
                    <a:pt x="1200447" y="197234"/>
                    <a:pt x="1200447" y="206945"/>
                  </a:cubicBezTo>
                  <a:cubicBezTo>
                    <a:pt x="1200447" y="223131"/>
                    <a:pt x="1193973" y="236107"/>
                    <a:pt x="1181025" y="245873"/>
                  </a:cubicBezTo>
                  <a:cubicBezTo>
                    <a:pt x="1168077" y="255640"/>
                    <a:pt x="1151278" y="260524"/>
                    <a:pt x="1130628" y="260524"/>
                  </a:cubicBezTo>
                  <a:cubicBezTo>
                    <a:pt x="1116118" y="260524"/>
                    <a:pt x="1103281" y="257956"/>
                    <a:pt x="1092119" y="252822"/>
                  </a:cubicBezTo>
                  <a:cubicBezTo>
                    <a:pt x="1080957" y="247687"/>
                    <a:pt x="1072223" y="240516"/>
                    <a:pt x="1065916" y="231307"/>
                  </a:cubicBezTo>
                  <a:cubicBezTo>
                    <a:pt x="1059610" y="222098"/>
                    <a:pt x="1056456" y="212136"/>
                    <a:pt x="1056456" y="201420"/>
                  </a:cubicBezTo>
                  <a:lnTo>
                    <a:pt x="1087431" y="201420"/>
                  </a:lnTo>
                  <a:cubicBezTo>
                    <a:pt x="1087989" y="211801"/>
                    <a:pt x="1092147" y="220033"/>
                    <a:pt x="1099905" y="226116"/>
                  </a:cubicBezTo>
                  <a:cubicBezTo>
                    <a:pt x="1107662" y="232200"/>
                    <a:pt x="1117904" y="235241"/>
                    <a:pt x="1130628" y="235241"/>
                  </a:cubicBezTo>
                  <a:cubicBezTo>
                    <a:pt x="1142349" y="235241"/>
                    <a:pt x="1151753" y="232869"/>
                    <a:pt x="1158841" y="228126"/>
                  </a:cubicBezTo>
                  <a:cubicBezTo>
                    <a:pt x="1165929" y="223382"/>
                    <a:pt x="1169473" y="217047"/>
                    <a:pt x="1169473" y="209122"/>
                  </a:cubicBezTo>
                  <a:cubicBezTo>
                    <a:pt x="1169473" y="200751"/>
                    <a:pt x="1166319" y="194249"/>
                    <a:pt x="1160013" y="189616"/>
                  </a:cubicBezTo>
                  <a:cubicBezTo>
                    <a:pt x="1153706" y="184984"/>
                    <a:pt x="1142711" y="180994"/>
                    <a:pt x="1127029" y="177645"/>
                  </a:cubicBezTo>
                  <a:cubicBezTo>
                    <a:pt x="1111346" y="174296"/>
                    <a:pt x="1098900" y="170278"/>
                    <a:pt x="1089691" y="165590"/>
                  </a:cubicBezTo>
                  <a:cubicBezTo>
                    <a:pt x="1080483" y="160902"/>
                    <a:pt x="1073674" y="155321"/>
                    <a:pt x="1069265" y="148847"/>
                  </a:cubicBezTo>
                  <a:cubicBezTo>
                    <a:pt x="1064856" y="142373"/>
                    <a:pt x="1062651" y="134671"/>
                    <a:pt x="1062651" y="125741"/>
                  </a:cubicBezTo>
                  <a:cubicBezTo>
                    <a:pt x="1062651" y="110896"/>
                    <a:pt x="1068930" y="98338"/>
                    <a:pt x="1081487" y="88069"/>
                  </a:cubicBezTo>
                  <a:cubicBezTo>
                    <a:pt x="1094045" y="77800"/>
                    <a:pt x="1110090" y="72666"/>
                    <a:pt x="1129624" y="72666"/>
                  </a:cubicBezTo>
                  <a:close/>
                  <a:moveTo>
                    <a:pt x="942472" y="35831"/>
                  </a:moveTo>
                  <a:cubicBezTo>
                    <a:pt x="928855" y="35831"/>
                    <a:pt x="917916" y="41049"/>
                    <a:pt x="909656" y="51485"/>
                  </a:cubicBezTo>
                  <a:cubicBezTo>
                    <a:pt x="901396" y="61922"/>
                    <a:pt x="897266" y="75679"/>
                    <a:pt x="897266" y="92757"/>
                  </a:cubicBezTo>
                  <a:cubicBezTo>
                    <a:pt x="897266" y="109389"/>
                    <a:pt x="901256" y="123090"/>
                    <a:pt x="909237" y="133862"/>
                  </a:cubicBezTo>
                  <a:cubicBezTo>
                    <a:pt x="917218" y="144633"/>
                    <a:pt x="927906" y="150019"/>
                    <a:pt x="941300" y="150019"/>
                  </a:cubicBezTo>
                  <a:cubicBezTo>
                    <a:pt x="951681" y="150019"/>
                    <a:pt x="961253" y="146838"/>
                    <a:pt x="970015" y="140475"/>
                  </a:cubicBezTo>
                  <a:cubicBezTo>
                    <a:pt x="978777" y="134113"/>
                    <a:pt x="985168" y="126243"/>
                    <a:pt x="989186" y="116867"/>
                  </a:cubicBezTo>
                  <a:lnTo>
                    <a:pt x="989186" y="104477"/>
                  </a:lnTo>
                  <a:cubicBezTo>
                    <a:pt x="989186" y="84163"/>
                    <a:pt x="984777" y="67643"/>
                    <a:pt x="975959" y="54918"/>
                  </a:cubicBezTo>
                  <a:cubicBezTo>
                    <a:pt x="967141" y="42193"/>
                    <a:pt x="955979" y="35831"/>
                    <a:pt x="942472" y="35831"/>
                  </a:cubicBezTo>
                  <a:close/>
                  <a:moveTo>
                    <a:pt x="1349108" y="10046"/>
                  </a:moveTo>
                  <a:cubicBezTo>
                    <a:pt x="1355136" y="10046"/>
                    <a:pt x="1359712" y="11776"/>
                    <a:pt x="1362837" y="15237"/>
                  </a:cubicBezTo>
                  <a:cubicBezTo>
                    <a:pt x="1365963" y="18697"/>
                    <a:pt x="1367526" y="22938"/>
                    <a:pt x="1367526" y="27961"/>
                  </a:cubicBezTo>
                  <a:cubicBezTo>
                    <a:pt x="1367526" y="32984"/>
                    <a:pt x="1365963" y="37170"/>
                    <a:pt x="1362837" y="40519"/>
                  </a:cubicBezTo>
                  <a:cubicBezTo>
                    <a:pt x="1359712" y="43867"/>
                    <a:pt x="1355136" y="45542"/>
                    <a:pt x="1349108" y="45542"/>
                  </a:cubicBezTo>
                  <a:cubicBezTo>
                    <a:pt x="1343081" y="45542"/>
                    <a:pt x="1338532" y="43867"/>
                    <a:pt x="1335462" y="40519"/>
                  </a:cubicBezTo>
                  <a:cubicBezTo>
                    <a:pt x="1332393" y="37170"/>
                    <a:pt x="1330858" y="32984"/>
                    <a:pt x="1330858" y="27961"/>
                  </a:cubicBezTo>
                  <a:cubicBezTo>
                    <a:pt x="1330858" y="22938"/>
                    <a:pt x="1332393" y="18697"/>
                    <a:pt x="1335462" y="15237"/>
                  </a:cubicBezTo>
                  <a:cubicBezTo>
                    <a:pt x="1338532" y="11776"/>
                    <a:pt x="1343081" y="10046"/>
                    <a:pt x="1349108" y="10046"/>
                  </a:cubicBezTo>
                  <a:close/>
                  <a:moveTo>
                    <a:pt x="942305" y="10046"/>
                  </a:moveTo>
                  <a:cubicBezTo>
                    <a:pt x="966415" y="10046"/>
                    <a:pt x="985419" y="19060"/>
                    <a:pt x="999316" y="37086"/>
                  </a:cubicBezTo>
                  <a:cubicBezTo>
                    <a:pt x="1013212" y="55113"/>
                    <a:pt x="1020161" y="79698"/>
                    <a:pt x="1020161" y="110840"/>
                  </a:cubicBezTo>
                  <a:lnTo>
                    <a:pt x="1020161" y="119881"/>
                  </a:lnTo>
                  <a:cubicBezTo>
                    <a:pt x="1020161" y="167320"/>
                    <a:pt x="1010785" y="201950"/>
                    <a:pt x="992032" y="223772"/>
                  </a:cubicBezTo>
                  <a:cubicBezTo>
                    <a:pt x="973280" y="245594"/>
                    <a:pt x="944984" y="256784"/>
                    <a:pt x="907144" y="257342"/>
                  </a:cubicBezTo>
                  <a:lnTo>
                    <a:pt x="901117" y="257342"/>
                  </a:lnTo>
                  <a:lnTo>
                    <a:pt x="901117" y="231056"/>
                  </a:lnTo>
                  <a:lnTo>
                    <a:pt x="907647" y="231056"/>
                  </a:lnTo>
                  <a:cubicBezTo>
                    <a:pt x="933208" y="230611"/>
                    <a:pt x="952853" y="223956"/>
                    <a:pt x="966583" y="211089"/>
                  </a:cubicBezTo>
                  <a:cubicBezTo>
                    <a:pt x="980312" y="198223"/>
                    <a:pt x="987791" y="177866"/>
                    <a:pt x="989018" y="150019"/>
                  </a:cubicBezTo>
                  <a:cubicBezTo>
                    <a:pt x="982545" y="157721"/>
                    <a:pt x="974815" y="163916"/>
                    <a:pt x="965829" y="168604"/>
                  </a:cubicBezTo>
                  <a:cubicBezTo>
                    <a:pt x="956844" y="173292"/>
                    <a:pt x="946993" y="175636"/>
                    <a:pt x="936278" y="175636"/>
                  </a:cubicBezTo>
                  <a:cubicBezTo>
                    <a:pt x="922213" y="175636"/>
                    <a:pt x="909963" y="172176"/>
                    <a:pt x="899526" y="165255"/>
                  </a:cubicBezTo>
                  <a:cubicBezTo>
                    <a:pt x="889090" y="158335"/>
                    <a:pt x="881025" y="148596"/>
                    <a:pt x="875332" y="136038"/>
                  </a:cubicBezTo>
                  <a:cubicBezTo>
                    <a:pt x="869640" y="123481"/>
                    <a:pt x="866793" y="109612"/>
                    <a:pt x="866793" y="94431"/>
                  </a:cubicBezTo>
                  <a:cubicBezTo>
                    <a:pt x="866793" y="78135"/>
                    <a:pt x="869891" y="63457"/>
                    <a:pt x="876086" y="50397"/>
                  </a:cubicBezTo>
                  <a:cubicBezTo>
                    <a:pt x="882281" y="37338"/>
                    <a:pt x="891071" y="27347"/>
                    <a:pt x="902456" y="20427"/>
                  </a:cubicBezTo>
                  <a:cubicBezTo>
                    <a:pt x="913842" y="13506"/>
                    <a:pt x="927125" y="10046"/>
                    <a:pt x="942305" y="10046"/>
                  </a:cubicBezTo>
                  <a:close/>
                  <a:moveTo>
                    <a:pt x="1530771" y="0"/>
                  </a:moveTo>
                  <a:lnTo>
                    <a:pt x="1561746" y="0"/>
                  </a:lnTo>
                  <a:lnTo>
                    <a:pt x="1561746" y="257175"/>
                  </a:lnTo>
                  <a:lnTo>
                    <a:pt x="1533283" y="257175"/>
                  </a:lnTo>
                  <a:lnTo>
                    <a:pt x="1531776" y="237753"/>
                  </a:lnTo>
                  <a:cubicBezTo>
                    <a:pt x="1519386" y="252933"/>
                    <a:pt x="1502141" y="260524"/>
                    <a:pt x="1480040" y="260524"/>
                  </a:cubicBezTo>
                  <a:cubicBezTo>
                    <a:pt x="1459055" y="260524"/>
                    <a:pt x="1441949" y="251929"/>
                    <a:pt x="1428722" y="234739"/>
                  </a:cubicBezTo>
                  <a:cubicBezTo>
                    <a:pt x="1415495" y="217549"/>
                    <a:pt x="1408881" y="195114"/>
                    <a:pt x="1408881" y="167432"/>
                  </a:cubicBezTo>
                  <a:lnTo>
                    <a:pt x="1408881" y="165088"/>
                  </a:lnTo>
                  <a:cubicBezTo>
                    <a:pt x="1408881" y="137294"/>
                    <a:pt x="1415467" y="114942"/>
                    <a:pt x="1428638" y="98031"/>
                  </a:cubicBezTo>
                  <a:cubicBezTo>
                    <a:pt x="1441809" y="81121"/>
                    <a:pt x="1459055" y="72666"/>
                    <a:pt x="1480375" y="72666"/>
                  </a:cubicBezTo>
                  <a:cubicBezTo>
                    <a:pt x="1501583" y="72666"/>
                    <a:pt x="1518381" y="79921"/>
                    <a:pt x="1530771" y="94431"/>
                  </a:cubicBezTo>
                  <a:close/>
                  <a:moveTo>
                    <a:pt x="1247645" y="0"/>
                  </a:moveTo>
                  <a:lnTo>
                    <a:pt x="1278619" y="0"/>
                  </a:lnTo>
                  <a:lnTo>
                    <a:pt x="1278619" y="257175"/>
                  </a:lnTo>
                  <a:lnTo>
                    <a:pt x="1247645" y="257175"/>
                  </a:lnTo>
                  <a:close/>
                </a:path>
              </a:pathLst>
            </a:custGeom>
            <a:solidFill>
              <a:srgbClr val="BFBFB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700" b="0" i="0" u="none" strike="noStrike" cap="none">
                <a:solidFill>
                  <a:srgbClr val="BFBFBF"/>
                </a:solidFill>
                <a:latin typeface="Oi"/>
                <a:ea typeface="Oi"/>
                <a:cs typeface="Oi"/>
                <a:sym typeface="Oi"/>
              </a:endParaRPr>
            </a:p>
          </p:txBody>
        </p:sp>
        <p:sp>
          <p:nvSpPr>
            <p:cNvPr id="19" name="Google Shape;19;p8"/>
            <p:cNvSpPr/>
            <p:nvPr/>
          </p:nvSpPr>
          <p:spPr>
            <a:xfrm>
              <a:off x="-2202100" y="-2224223"/>
              <a:ext cx="16596200" cy="11284323"/>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i"/>
                <a:ea typeface="Oi"/>
                <a:cs typeface="Oi"/>
                <a:sym typeface="Oi"/>
              </a:endParaRPr>
            </a:p>
          </p:txBody>
        </p:sp>
      </p:gr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7.jpe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pic>
        <p:nvPicPr>
          <p:cNvPr id="59" name="Google Shape;59;p1"/>
          <p:cNvPicPr preferRelativeResize="0"/>
          <p:nvPr/>
        </p:nvPicPr>
        <p:blipFill rotWithShape="1">
          <a:blip r:embed="rId3">
            <a:alphaModFix/>
          </a:blip>
          <a:srcRect/>
          <a:stretch/>
        </p:blipFill>
        <p:spPr>
          <a:xfrm>
            <a:off x="0" y="0"/>
            <a:ext cx="12192000" cy="6858000"/>
          </a:xfrm>
          <a:prstGeom prst="rect">
            <a:avLst/>
          </a:prstGeom>
          <a:noFill/>
          <a:ln>
            <a:noFill/>
          </a:ln>
        </p:spPr>
      </p:pic>
      <p:sp>
        <p:nvSpPr>
          <p:cNvPr id="60" name="Google Shape;60;p1"/>
          <p:cNvSpPr txBox="1"/>
          <p:nvPr/>
        </p:nvSpPr>
        <p:spPr>
          <a:xfrm>
            <a:off x="1639214" y="1878024"/>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dirty="0" err="1">
                <a:solidFill>
                  <a:srgbClr val="F37422"/>
                </a:solidFill>
                <a:latin typeface="Oi"/>
                <a:ea typeface="Oi"/>
                <a:cs typeface="Oi"/>
                <a:sym typeface="Oi"/>
              </a:rPr>
              <a:t>Tên</a:t>
            </a:r>
            <a:r>
              <a:rPr lang="en-US" sz="1700" b="0" i="0" u="none" strike="noStrike" cap="none" dirty="0">
                <a:solidFill>
                  <a:srgbClr val="F37422"/>
                </a:solidFill>
                <a:latin typeface="Oi"/>
                <a:ea typeface="Oi"/>
                <a:cs typeface="Oi"/>
                <a:sym typeface="Oi"/>
              </a:rPr>
              <a:t> </a:t>
            </a:r>
            <a:r>
              <a:rPr lang="en-US" sz="1700" b="0" i="0" u="none" strike="noStrike" cap="none" dirty="0" err="1">
                <a:solidFill>
                  <a:srgbClr val="F37422"/>
                </a:solidFill>
                <a:latin typeface="Oi"/>
                <a:ea typeface="Oi"/>
                <a:cs typeface="Oi"/>
                <a:sym typeface="Oi"/>
              </a:rPr>
              <a:t>môn</a:t>
            </a:r>
            <a:r>
              <a:rPr lang="en-US" sz="1700" b="0" i="0" u="none" strike="noStrike" cap="none" dirty="0">
                <a:solidFill>
                  <a:srgbClr val="F37422"/>
                </a:solidFill>
                <a:latin typeface="Oi"/>
                <a:ea typeface="Oi"/>
                <a:cs typeface="Oi"/>
                <a:sym typeface="Oi"/>
              </a:rPr>
              <a:t> </a:t>
            </a:r>
            <a:r>
              <a:rPr lang="en-US" sz="1700" b="0" i="0" u="none" strike="noStrike" cap="none" dirty="0" err="1">
                <a:solidFill>
                  <a:srgbClr val="F37422"/>
                </a:solidFill>
                <a:latin typeface="Oi"/>
                <a:ea typeface="Oi"/>
                <a:cs typeface="Oi"/>
                <a:sym typeface="Oi"/>
              </a:rPr>
              <a:t>học</a:t>
            </a:r>
            <a:endParaRPr dirty="0"/>
          </a:p>
        </p:txBody>
      </p:sp>
      <p:sp>
        <p:nvSpPr>
          <p:cNvPr id="61" name="Google Shape;61;p1"/>
          <p:cNvSpPr txBox="1"/>
          <p:nvPr/>
        </p:nvSpPr>
        <p:spPr>
          <a:xfrm>
            <a:off x="166765" y="2435426"/>
            <a:ext cx="5219856" cy="984885"/>
          </a:xfrm>
          <a:prstGeom prst="rect">
            <a:avLst/>
          </a:prstGeom>
          <a:noFill/>
          <a:ln>
            <a:noFill/>
          </a:ln>
        </p:spPr>
        <p:txBody>
          <a:bodyPr spcFirstLastPara="1" wrap="square" lIns="0" tIns="0" rIns="0" bIns="0" anchor="t" anchorCtr="0">
            <a:spAutoFit/>
          </a:bodyPr>
          <a:lstStyle/>
          <a:p>
            <a:pPr algn="l"/>
            <a:r>
              <a:rPr lang="vi-VN" sz="3200" b="1" i="0" dirty="0">
                <a:solidFill>
                  <a:srgbClr val="0070C0"/>
                </a:solidFill>
                <a:effectLst/>
                <a:latin typeface="+mj-lt"/>
              </a:rPr>
              <a:t>THIẾT KẾ CƠ SỞ DỮ LIỆU – CÁC BƯỚC THỰC HIỆN</a:t>
            </a:r>
          </a:p>
        </p:txBody>
      </p:sp>
      <p:sp>
        <p:nvSpPr>
          <p:cNvPr id="62" name="Google Shape;62;p1"/>
          <p:cNvSpPr txBox="1"/>
          <p:nvPr/>
        </p:nvSpPr>
        <p:spPr>
          <a:xfrm>
            <a:off x="1676400" y="3761780"/>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dirty="0" err="1">
                <a:solidFill>
                  <a:srgbClr val="F37422"/>
                </a:solidFill>
                <a:latin typeface="Oi"/>
                <a:ea typeface="Oi"/>
                <a:cs typeface="Oi"/>
                <a:sym typeface="Oi"/>
              </a:rPr>
              <a:t>Tên</a:t>
            </a:r>
            <a:r>
              <a:rPr lang="en-US" sz="1700" b="0" i="0" u="none" strike="noStrike" cap="none" dirty="0">
                <a:solidFill>
                  <a:srgbClr val="F37422"/>
                </a:solidFill>
                <a:latin typeface="Oi"/>
                <a:ea typeface="Oi"/>
                <a:cs typeface="Oi"/>
                <a:sym typeface="Oi"/>
              </a:rPr>
              <a:t> </a:t>
            </a:r>
            <a:r>
              <a:rPr lang="en-US" sz="1700" b="0" i="0" u="none" strike="noStrike" cap="none" dirty="0" err="1">
                <a:solidFill>
                  <a:srgbClr val="F37422"/>
                </a:solidFill>
                <a:latin typeface="Oi"/>
                <a:ea typeface="Oi"/>
                <a:cs typeface="Oi"/>
                <a:sym typeface="Oi"/>
              </a:rPr>
              <a:t>Giảng</a:t>
            </a:r>
            <a:r>
              <a:rPr lang="en-US" sz="1700" b="0" i="0" u="none" strike="noStrike" cap="none" dirty="0">
                <a:solidFill>
                  <a:srgbClr val="F37422"/>
                </a:solidFill>
                <a:latin typeface="Oi"/>
                <a:ea typeface="Oi"/>
                <a:cs typeface="Oi"/>
                <a:sym typeface="Oi"/>
              </a:rPr>
              <a:t> </a:t>
            </a:r>
            <a:r>
              <a:rPr lang="en-US" sz="1700" b="0" i="0" u="none" strike="noStrike" cap="none" dirty="0" err="1">
                <a:solidFill>
                  <a:srgbClr val="F37422"/>
                </a:solidFill>
                <a:latin typeface="Oi"/>
                <a:ea typeface="Oi"/>
                <a:cs typeface="Oi"/>
                <a:sym typeface="Oi"/>
              </a:rPr>
              <a:t>viên</a:t>
            </a:r>
            <a:endParaRPr dirty="0"/>
          </a:p>
        </p:txBody>
      </p:sp>
      <p:pic>
        <p:nvPicPr>
          <p:cNvPr id="63" name="Google Shape;63;p1"/>
          <p:cNvPicPr preferRelativeResize="0"/>
          <p:nvPr/>
        </p:nvPicPr>
        <p:blipFill rotWithShape="1">
          <a:blip r:embed="rId4">
            <a:alphaModFix/>
          </a:blip>
          <a:srcRect/>
          <a:stretch/>
        </p:blipFill>
        <p:spPr>
          <a:xfrm>
            <a:off x="4153212" y="914400"/>
            <a:ext cx="7445124" cy="5029200"/>
          </a:xfrm>
          <a:prstGeom prst="rect">
            <a:avLst/>
          </a:prstGeom>
          <a:noFill/>
          <a:ln>
            <a:noFill/>
          </a:ln>
        </p:spPr>
      </p:pic>
      <p:pic>
        <p:nvPicPr>
          <p:cNvPr id="64" name="Google Shape;64;p1"/>
          <p:cNvPicPr preferRelativeResize="0"/>
          <p:nvPr/>
        </p:nvPicPr>
        <p:blipFill rotWithShape="1">
          <a:blip r:embed="rId5">
            <a:alphaModFix/>
          </a:blip>
          <a:srcRect/>
          <a:stretch/>
        </p:blipFill>
        <p:spPr>
          <a:xfrm>
            <a:off x="304800" y="228600"/>
            <a:ext cx="1143000" cy="821245"/>
          </a:xfrm>
          <a:prstGeom prst="rect">
            <a:avLst/>
          </a:prstGeom>
          <a:noFill/>
          <a:ln>
            <a:noFill/>
          </a:ln>
        </p:spPr>
      </p:pic>
      <p:sp>
        <p:nvSpPr>
          <p:cNvPr id="2" name="Rectangle 1"/>
          <p:cNvSpPr/>
          <p:nvPr/>
        </p:nvSpPr>
        <p:spPr>
          <a:xfrm>
            <a:off x="950051" y="4191268"/>
            <a:ext cx="4273927" cy="523220"/>
          </a:xfrm>
          <a:prstGeom prst="rect">
            <a:avLst/>
          </a:prstGeom>
        </p:spPr>
        <p:txBody>
          <a:bodyPr wrap="none">
            <a:spAutoFit/>
          </a:bodyPr>
          <a:lstStyle/>
          <a:p>
            <a:r>
              <a:rPr lang="en-US" sz="2800" b="1" dirty="0"/>
              <a:t>NGUYỄN TRỌNG QUÂN</a:t>
            </a:r>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 name="Google Shape;69;p2"/>
          <p:cNvPicPr preferRelativeResize="0"/>
          <p:nvPr/>
        </p:nvPicPr>
        <p:blipFill rotWithShape="1">
          <a:blip r:embed="rId2">
            <a:alphaModFix/>
          </a:blip>
          <a:srcRect/>
          <a:stretch/>
        </p:blipFill>
        <p:spPr>
          <a:xfrm>
            <a:off x="304800" y="0"/>
            <a:ext cx="12192000" cy="6858000"/>
          </a:xfrm>
          <a:prstGeom prst="rect">
            <a:avLst/>
          </a:prstGeom>
          <a:noFill/>
          <a:ln>
            <a:noFill/>
          </a:ln>
        </p:spPr>
      </p:pic>
      <p:sp>
        <p:nvSpPr>
          <p:cNvPr id="4" name="Google Shape;70;p2"/>
          <p:cNvSpPr txBox="1"/>
          <p:nvPr/>
        </p:nvSpPr>
        <p:spPr>
          <a:xfrm>
            <a:off x="8077200" y="533400"/>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dirty="0" err="1">
                <a:solidFill>
                  <a:srgbClr val="F37422"/>
                </a:solidFill>
                <a:latin typeface="Oi"/>
                <a:ea typeface="Oi"/>
                <a:cs typeface="Oi"/>
                <a:sym typeface="Oi"/>
              </a:rPr>
              <a:t>Tên</a:t>
            </a:r>
            <a:r>
              <a:rPr lang="en-US" sz="1700" b="0" i="0" u="none" strike="noStrike" cap="none" dirty="0">
                <a:solidFill>
                  <a:srgbClr val="F37422"/>
                </a:solidFill>
                <a:latin typeface="Oi"/>
                <a:ea typeface="Oi"/>
                <a:cs typeface="Oi"/>
                <a:sym typeface="Oi"/>
              </a:rPr>
              <a:t> </a:t>
            </a:r>
            <a:r>
              <a:rPr lang="en-US" sz="1700" b="0" i="0" u="none" strike="noStrike" cap="none" dirty="0" err="1">
                <a:solidFill>
                  <a:srgbClr val="F37422"/>
                </a:solidFill>
                <a:latin typeface="Oi"/>
                <a:ea typeface="Oi"/>
                <a:cs typeface="Oi"/>
                <a:sym typeface="Oi"/>
              </a:rPr>
              <a:t>bài</a:t>
            </a:r>
            <a:r>
              <a:rPr lang="en-US" sz="1700" b="0" i="0" u="none" strike="noStrike" cap="none" dirty="0">
                <a:solidFill>
                  <a:srgbClr val="F37422"/>
                </a:solidFill>
                <a:latin typeface="Oi"/>
                <a:ea typeface="Oi"/>
                <a:cs typeface="Oi"/>
                <a:sym typeface="Oi"/>
              </a:rPr>
              <a:t> </a:t>
            </a:r>
            <a:r>
              <a:rPr lang="en-US" sz="1700" b="0" i="0" u="none" strike="noStrike" cap="none" dirty="0" err="1">
                <a:solidFill>
                  <a:srgbClr val="F37422"/>
                </a:solidFill>
                <a:latin typeface="Oi"/>
                <a:ea typeface="Oi"/>
                <a:cs typeface="Oi"/>
                <a:sym typeface="Oi"/>
              </a:rPr>
              <a:t>học</a:t>
            </a:r>
            <a:endParaRPr sz="1700" b="0" i="0" u="none" strike="noStrike" cap="none" dirty="0">
              <a:solidFill>
                <a:srgbClr val="F37422"/>
              </a:solidFill>
              <a:latin typeface="Oi"/>
              <a:ea typeface="Oi"/>
              <a:cs typeface="Oi"/>
              <a:sym typeface="Oi"/>
            </a:endParaRPr>
          </a:p>
        </p:txBody>
      </p:sp>
      <p:pic>
        <p:nvPicPr>
          <p:cNvPr id="5" name="Google Shape;71;p2"/>
          <p:cNvPicPr preferRelativeResize="0"/>
          <p:nvPr/>
        </p:nvPicPr>
        <p:blipFill rotWithShape="1">
          <a:blip r:embed="rId3">
            <a:alphaModFix/>
          </a:blip>
          <a:srcRect/>
          <a:stretch/>
        </p:blipFill>
        <p:spPr>
          <a:xfrm>
            <a:off x="304800" y="228600"/>
            <a:ext cx="1143000" cy="821245"/>
          </a:xfrm>
          <a:prstGeom prst="rect">
            <a:avLst/>
          </a:prstGeom>
          <a:noFill/>
          <a:ln>
            <a:noFill/>
          </a:ln>
        </p:spPr>
      </p:pic>
      <p:sp>
        <p:nvSpPr>
          <p:cNvPr id="6" name="TextBox 5"/>
          <p:cNvSpPr txBox="1"/>
          <p:nvPr/>
        </p:nvSpPr>
        <p:spPr>
          <a:xfrm>
            <a:off x="3817862" y="1069539"/>
            <a:ext cx="5953874" cy="584775"/>
          </a:xfrm>
          <a:prstGeom prst="rect">
            <a:avLst/>
          </a:prstGeom>
          <a:noFill/>
        </p:spPr>
        <p:txBody>
          <a:bodyPr wrap="none" rtlCol="0">
            <a:spAutoFit/>
          </a:bodyPr>
          <a:lstStyle/>
          <a:p>
            <a:pPr algn="l"/>
            <a:r>
              <a:rPr lang="vi-VN" sz="3200" b="1" i="0" dirty="0">
                <a:solidFill>
                  <a:srgbClr val="2F2F2F"/>
                </a:solidFill>
                <a:effectLst/>
                <a:latin typeface="+mj-lt"/>
              </a:rPr>
              <a:t>Thực hành thiết kế Cơ sở dữ liệu</a:t>
            </a:r>
          </a:p>
        </p:txBody>
      </p:sp>
      <p:pic>
        <p:nvPicPr>
          <p:cNvPr id="2054" name="Picture 6" descr="Mau don hang">
            <a:extLst>
              <a:ext uri="{FF2B5EF4-FFF2-40B4-BE49-F238E27FC236}">
                <a16:creationId xmlns:a16="http://schemas.microsoft.com/office/drawing/2014/main" id="{2D3BB4BF-590C-D123-88C0-E8AEE22F927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48163" y="1912144"/>
            <a:ext cx="3343275" cy="472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746835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 name="Google Shape;69;p2"/>
          <p:cNvPicPr preferRelativeResize="0"/>
          <p:nvPr/>
        </p:nvPicPr>
        <p:blipFill rotWithShape="1">
          <a:blip r:embed="rId2">
            <a:alphaModFix/>
          </a:blip>
          <a:srcRect/>
          <a:stretch/>
        </p:blipFill>
        <p:spPr>
          <a:xfrm>
            <a:off x="304800" y="0"/>
            <a:ext cx="12192000" cy="6858000"/>
          </a:xfrm>
          <a:prstGeom prst="rect">
            <a:avLst/>
          </a:prstGeom>
          <a:noFill/>
          <a:ln>
            <a:noFill/>
          </a:ln>
        </p:spPr>
      </p:pic>
      <p:sp>
        <p:nvSpPr>
          <p:cNvPr id="4" name="Google Shape;70;p2"/>
          <p:cNvSpPr txBox="1"/>
          <p:nvPr/>
        </p:nvSpPr>
        <p:spPr>
          <a:xfrm>
            <a:off x="8077200" y="533400"/>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dirty="0" err="1">
                <a:solidFill>
                  <a:srgbClr val="F37422"/>
                </a:solidFill>
                <a:latin typeface="Oi"/>
                <a:ea typeface="Oi"/>
                <a:cs typeface="Oi"/>
                <a:sym typeface="Oi"/>
              </a:rPr>
              <a:t>Tên</a:t>
            </a:r>
            <a:r>
              <a:rPr lang="en-US" sz="1700" b="0" i="0" u="none" strike="noStrike" cap="none" dirty="0">
                <a:solidFill>
                  <a:srgbClr val="F37422"/>
                </a:solidFill>
                <a:latin typeface="Oi"/>
                <a:ea typeface="Oi"/>
                <a:cs typeface="Oi"/>
                <a:sym typeface="Oi"/>
              </a:rPr>
              <a:t> </a:t>
            </a:r>
            <a:r>
              <a:rPr lang="en-US" sz="1700" b="0" i="0" u="none" strike="noStrike" cap="none" dirty="0" err="1">
                <a:solidFill>
                  <a:srgbClr val="F37422"/>
                </a:solidFill>
                <a:latin typeface="Oi"/>
                <a:ea typeface="Oi"/>
                <a:cs typeface="Oi"/>
                <a:sym typeface="Oi"/>
              </a:rPr>
              <a:t>bài</a:t>
            </a:r>
            <a:r>
              <a:rPr lang="en-US" sz="1700" b="0" i="0" u="none" strike="noStrike" cap="none" dirty="0">
                <a:solidFill>
                  <a:srgbClr val="F37422"/>
                </a:solidFill>
                <a:latin typeface="Oi"/>
                <a:ea typeface="Oi"/>
                <a:cs typeface="Oi"/>
                <a:sym typeface="Oi"/>
              </a:rPr>
              <a:t> </a:t>
            </a:r>
            <a:r>
              <a:rPr lang="en-US" sz="1700" b="0" i="0" u="none" strike="noStrike" cap="none" dirty="0" err="1">
                <a:solidFill>
                  <a:srgbClr val="F37422"/>
                </a:solidFill>
                <a:latin typeface="Oi"/>
                <a:ea typeface="Oi"/>
                <a:cs typeface="Oi"/>
                <a:sym typeface="Oi"/>
              </a:rPr>
              <a:t>học</a:t>
            </a:r>
            <a:endParaRPr sz="1700" b="0" i="0" u="none" strike="noStrike" cap="none" dirty="0">
              <a:solidFill>
                <a:srgbClr val="F37422"/>
              </a:solidFill>
              <a:latin typeface="Oi"/>
              <a:ea typeface="Oi"/>
              <a:cs typeface="Oi"/>
              <a:sym typeface="Oi"/>
            </a:endParaRPr>
          </a:p>
        </p:txBody>
      </p:sp>
      <p:pic>
        <p:nvPicPr>
          <p:cNvPr id="5" name="Google Shape;71;p2"/>
          <p:cNvPicPr preferRelativeResize="0"/>
          <p:nvPr/>
        </p:nvPicPr>
        <p:blipFill rotWithShape="1">
          <a:blip r:embed="rId3">
            <a:alphaModFix/>
          </a:blip>
          <a:srcRect/>
          <a:stretch/>
        </p:blipFill>
        <p:spPr>
          <a:xfrm>
            <a:off x="304800" y="228600"/>
            <a:ext cx="1143000" cy="821245"/>
          </a:xfrm>
          <a:prstGeom prst="rect">
            <a:avLst/>
          </a:prstGeom>
          <a:noFill/>
          <a:ln>
            <a:noFill/>
          </a:ln>
        </p:spPr>
      </p:pic>
      <p:sp>
        <p:nvSpPr>
          <p:cNvPr id="6" name="TextBox 5"/>
          <p:cNvSpPr txBox="1"/>
          <p:nvPr/>
        </p:nvSpPr>
        <p:spPr>
          <a:xfrm>
            <a:off x="3817862" y="1069539"/>
            <a:ext cx="7231467" cy="584775"/>
          </a:xfrm>
          <a:prstGeom prst="rect">
            <a:avLst/>
          </a:prstGeom>
          <a:noFill/>
        </p:spPr>
        <p:txBody>
          <a:bodyPr wrap="none" rtlCol="0">
            <a:spAutoFit/>
          </a:bodyPr>
          <a:lstStyle/>
          <a:p>
            <a:pPr algn="l"/>
            <a:r>
              <a:rPr lang="vi-VN" sz="3200" b="1" i="1" dirty="0">
                <a:solidFill>
                  <a:srgbClr val="2F2F2F"/>
                </a:solidFill>
                <a:effectLst/>
                <a:latin typeface="+mj-lt"/>
              </a:rPr>
              <a:t>Bước 1: Xác định các thành phần dữ liệu</a:t>
            </a:r>
            <a:endParaRPr lang="vi-VN" sz="3200" b="1" i="0" dirty="0">
              <a:solidFill>
                <a:srgbClr val="2F2F2F"/>
              </a:solidFill>
              <a:effectLst/>
              <a:latin typeface="+mj-lt"/>
            </a:endParaRPr>
          </a:p>
        </p:txBody>
      </p:sp>
      <p:sp>
        <p:nvSpPr>
          <p:cNvPr id="10" name="TextBox 9">
            <a:extLst>
              <a:ext uri="{FF2B5EF4-FFF2-40B4-BE49-F238E27FC236}">
                <a16:creationId xmlns:a16="http://schemas.microsoft.com/office/drawing/2014/main" id="{C46E650D-4309-9A03-21A2-58688DC0E926}"/>
              </a:ext>
            </a:extLst>
          </p:cNvPr>
          <p:cNvSpPr txBox="1"/>
          <p:nvPr/>
        </p:nvSpPr>
        <p:spPr>
          <a:xfrm>
            <a:off x="1323833" y="2055813"/>
            <a:ext cx="6516528" cy="1323439"/>
          </a:xfrm>
          <a:prstGeom prst="rect">
            <a:avLst/>
          </a:prstGeom>
          <a:noFill/>
        </p:spPr>
        <p:txBody>
          <a:bodyPr wrap="none" rtlCol="0">
            <a:spAutoFit/>
          </a:bodyPr>
          <a:lstStyle/>
          <a:p>
            <a:pPr algn="l"/>
            <a:r>
              <a:rPr lang="vi-VN" sz="1600" b="0" i="0" dirty="0">
                <a:solidFill>
                  <a:srgbClr val="2F2F2F"/>
                </a:solidFill>
                <a:effectLst/>
                <a:latin typeface="+mj-lt"/>
              </a:rPr>
              <a:t>Để xác định các thành phần dữ liệu chúng ta cần thực hiện các bước sau đây:</a:t>
            </a:r>
          </a:p>
          <a:p>
            <a:pPr algn="l">
              <a:buFont typeface="Arial" panose="020B0604020202020204" pitchFamily="34" charset="0"/>
              <a:buChar char="•"/>
            </a:pPr>
            <a:r>
              <a:rPr lang="vi-VN" sz="1600" b="0" i="0" dirty="0">
                <a:solidFill>
                  <a:srgbClr val="2F2F2F"/>
                </a:solidFill>
                <a:effectLst/>
                <a:latin typeface="+mj-lt"/>
              </a:rPr>
              <a:t>1. Phân tích hệ thống hiện tại</a:t>
            </a:r>
          </a:p>
          <a:p>
            <a:pPr algn="l">
              <a:buFont typeface="Arial" panose="020B0604020202020204" pitchFamily="34" charset="0"/>
              <a:buChar char="•"/>
            </a:pPr>
            <a:r>
              <a:rPr lang="vi-VN" sz="1600" b="0" i="0" dirty="0">
                <a:solidFill>
                  <a:srgbClr val="2F2F2F"/>
                </a:solidFill>
                <a:effectLst/>
                <a:latin typeface="+mj-lt"/>
              </a:rPr>
              <a:t>2. Đánh giá, xem xét các hệ thống tương tự</a:t>
            </a:r>
          </a:p>
          <a:p>
            <a:pPr algn="l">
              <a:buFont typeface="Arial" panose="020B0604020202020204" pitchFamily="34" charset="0"/>
              <a:buChar char="•"/>
            </a:pPr>
            <a:r>
              <a:rPr lang="vi-VN" sz="1600" b="0" i="0" dirty="0">
                <a:solidFill>
                  <a:srgbClr val="2F2F2F"/>
                </a:solidFill>
                <a:effectLst/>
                <a:latin typeface="+mj-lt"/>
              </a:rPr>
              <a:t>3. Phỏng vấn người dùng</a:t>
            </a:r>
          </a:p>
          <a:p>
            <a:pPr algn="l">
              <a:buFont typeface="Arial" panose="020B0604020202020204" pitchFamily="34" charset="0"/>
              <a:buChar char="•"/>
            </a:pPr>
            <a:r>
              <a:rPr lang="vi-VN" sz="1600" b="0" i="0" dirty="0">
                <a:solidFill>
                  <a:srgbClr val="2F2F2F"/>
                </a:solidFill>
                <a:effectLst/>
                <a:latin typeface="+mj-lt"/>
              </a:rPr>
              <a:t>4. Phân tích các tài liệu trong hệ thống hiện tại</a:t>
            </a:r>
          </a:p>
        </p:txBody>
      </p:sp>
      <p:sp>
        <p:nvSpPr>
          <p:cNvPr id="7" name="TextBox 6">
            <a:extLst>
              <a:ext uri="{FF2B5EF4-FFF2-40B4-BE49-F238E27FC236}">
                <a16:creationId xmlns:a16="http://schemas.microsoft.com/office/drawing/2014/main" id="{80201687-83AC-6A48-9AA4-B4C877A5E198}"/>
              </a:ext>
            </a:extLst>
          </p:cNvPr>
          <p:cNvSpPr txBox="1"/>
          <p:nvPr/>
        </p:nvSpPr>
        <p:spPr>
          <a:xfrm>
            <a:off x="5710936" y="2584165"/>
            <a:ext cx="5822428" cy="4401205"/>
          </a:xfrm>
          <a:prstGeom prst="rect">
            <a:avLst/>
          </a:prstGeom>
          <a:noFill/>
        </p:spPr>
        <p:txBody>
          <a:bodyPr wrap="none" rtlCol="0">
            <a:spAutoFit/>
          </a:bodyPr>
          <a:lstStyle/>
          <a:p>
            <a:pPr algn="l"/>
            <a:r>
              <a:rPr lang="vi-VN" b="1" i="0" dirty="0">
                <a:solidFill>
                  <a:srgbClr val="FF0000"/>
                </a:solidFill>
                <a:effectLst/>
                <a:latin typeface="+mj-lt"/>
              </a:rPr>
              <a:t>Khảo sát hóa đơn trên chúng ta thu được các thành phần dữ liệu sau đây:</a:t>
            </a:r>
          </a:p>
          <a:p>
            <a:pPr algn="l"/>
            <a:r>
              <a:rPr lang="vi-VN" b="1" i="0" dirty="0">
                <a:solidFill>
                  <a:srgbClr val="2F2F2F"/>
                </a:solidFill>
                <a:effectLst/>
                <a:latin typeface="+mj-lt"/>
              </a:rPr>
              <a:t>InvoiceNo: Số hóa đơn</a:t>
            </a:r>
          </a:p>
          <a:p>
            <a:pPr algn="l"/>
            <a:r>
              <a:rPr lang="vi-VN" b="1" i="0" dirty="0">
                <a:solidFill>
                  <a:srgbClr val="2F2F2F"/>
                </a:solidFill>
                <a:effectLst/>
                <a:latin typeface="+mj-lt"/>
              </a:rPr>
              <a:t>InvoiceDate: Ngày ghi hóa đơn</a:t>
            </a:r>
          </a:p>
          <a:p>
            <a:pPr algn="l"/>
            <a:r>
              <a:rPr lang="vi-VN" b="1" i="0" dirty="0">
                <a:solidFill>
                  <a:srgbClr val="2F2F2F"/>
                </a:solidFill>
                <a:effectLst/>
                <a:latin typeface="+mj-lt"/>
              </a:rPr>
              <a:t>CustomerName: Tên khách hàng</a:t>
            </a:r>
          </a:p>
          <a:p>
            <a:pPr algn="l"/>
            <a:r>
              <a:rPr lang="vi-VN" b="1" i="0" dirty="0">
                <a:solidFill>
                  <a:srgbClr val="2F2F2F"/>
                </a:solidFill>
                <a:effectLst/>
                <a:latin typeface="+mj-lt"/>
              </a:rPr>
              <a:t>CustomerCompany: Tên công ty khách hành</a:t>
            </a:r>
          </a:p>
          <a:p>
            <a:pPr algn="l"/>
            <a:r>
              <a:rPr lang="vi-VN" b="1" i="0" dirty="0">
                <a:solidFill>
                  <a:srgbClr val="2F2F2F"/>
                </a:solidFill>
                <a:effectLst/>
                <a:latin typeface="+mj-lt"/>
              </a:rPr>
              <a:t>CustomerAddress: Địa chỉ khách hàng</a:t>
            </a:r>
          </a:p>
          <a:p>
            <a:pPr algn="l"/>
            <a:r>
              <a:rPr lang="vi-VN" b="1" i="0" dirty="0">
                <a:solidFill>
                  <a:srgbClr val="2F2F2F"/>
                </a:solidFill>
                <a:effectLst/>
                <a:latin typeface="+mj-lt"/>
              </a:rPr>
              <a:t>CustomerAccountNo: Số tài khoản của khách hàng</a:t>
            </a:r>
          </a:p>
          <a:p>
            <a:pPr algn="l"/>
            <a:r>
              <a:rPr lang="vi-VN" b="1" i="0" dirty="0">
                <a:solidFill>
                  <a:srgbClr val="2F2F2F"/>
                </a:solidFill>
                <a:effectLst/>
                <a:latin typeface="+mj-lt"/>
              </a:rPr>
              <a:t>PaymentMethod: Phương thức thanh toán</a:t>
            </a:r>
          </a:p>
          <a:p>
            <a:pPr algn="l"/>
            <a:r>
              <a:rPr lang="vi-VN" b="1" i="0" dirty="0">
                <a:solidFill>
                  <a:srgbClr val="2F2F2F"/>
                </a:solidFill>
                <a:effectLst/>
                <a:latin typeface="+mj-lt"/>
              </a:rPr>
              <a:t>CustomerTaxNo: Mã số thuế của khách hàng</a:t>
            </a:r>
          </a:p>
          <a:p>
            <a:pPr algn="l"/>
            <a:r>
              <a:rPr lang="vi-VN" b="1" i="0" dirty="0">
                <a:solidFill>
                  <a:srgbClr val="2F2F2F"/>
                </a:solidFill>
                <a:effectLst/>
                <a:latin typeface="+mj-lt"/>
              </a:rPr>
              <a:t>SequenceNo: Số thứ tự mua hành</a:t>
            </a:r>
          </a:p>
          <a:p>
            <a:pPr algn="l"/>
            <a:r>
              <a:rPr lang="vi-VN" b="1" i="0" dirty="0">
                <a:solidFill>
                  <a:srgbClr val="2F2F2F"/>
                </a:solidFill>
                <a:effectLst/>
                <a:latin typeface="+mj-lt"/>
              </a:rPr>
              <a:t>ProductName: Tên sản phẩm</a:t>
            </a:r>
          </a:p>
          <a:p>
            <a:pPr algn="l"/>
            <a:r>
              <a:rPr lang="vi-VN" b="1" i="0" dirty="0">
                <a:solidFill>
                  <a:srgbClr val="2F2F2F"/>
                </a:solidFill>
                <a:effectLst/>
                <a:latin typeface="+mj-lt"/>
              </a:rPr>
              <a:t>Unit: Đơn vị tính của sản phẩm</a:t>
            </a:r>
          </a:p>
          <a:p>
            <a:pPr algn="l"/>
            <a:r>
              <a:rPr lang="vi-VN" b="1" i="0" dirty="0">
                <a:solidFill>
                  <a:srgbClr val="2F2F2F"/>
                </a:solidFill>
                <a:effectLst/>
                <a:latin typeface="+mj-lt"/>
              </a:rPr>
              <a:t>Quantity: Số lượng</a:t>
            </a:r>
          </a:p>
          <a:p>
            <a:pPr algn="l"/>
            <a:r>
              <a:rPr lang="vi-VN" b="1" i="0" dirty="0">
                <a:solidFill>
                  <a:srgbClr val="2F2F2F"/>
                </a:solidFill>
                <a:effectLst/>
                <a:latin typeface="+mj-lt"/>
              </a:rPr>
              <a:t>UnitPrice: Đơn giá</a:t>
            </a:r>
          </a:p>
          <a:p>
            <a:pPr algn="l"/>
            <a:r>
              <a:rPr lang="vi-VN" b="1" i="0" dirty="0">
                <a:solidFill>
                  <a:srgbClr val="2F2F2F"/>
                </a:solidFill>
                <a:effectLst/>
                <a:latin typeface="+mj-lt"/>
              </a:rPr>
              <a:t>Amount: Thành tiền</a:t>
            </a:r>
          </a:p>
          <a:p>
            <a:pPr algn="l"/>
            <a:r>
              <a:rPr lang="vi-VN" b="1" i="0" dirty="0">
                <a:solidFill>
                  <a:srgbClr val="2F2F2F"/>
                </a:solidFill>
                <a:effectLst/>
                <a:latin typeface="+mj-lt"/>
              </a:rPr>
              <a:t>TotalAmount: Tổng tiền</a:t>
            </a:r>
          </a:p>
          <a:p>
            <a:pPr algn="l"/>
            <a:r>
              <a:rPr lang="vi-VN" b="1" i="0" dirty="0">
                <a:solidFill>
                  <a:srgbClr val="2F2F2F"/>
                </a:solidFill>
                <a:effectLst/>
                <a:latin typeface="+mj-lt"/>
              </a:rPr>
              <a:t>VAT: Thuế giá trị gia tăng</a:t>
            </a:r>
          </a:p>
          <a:p>
            <a:pPr algn="l"/>
            <a:r>
              <a:rPr lang="vi-VN" b="1" i="0" dirty="0">
                <a:solidFill>
                  <a:srgbClr val="2F2F2F"/>
                </a:solidFill>
                <a:effectLst/>
                <a:latin typeface="+mj-lt"/>
              </a:rPr>
              <a:t>TotalPay: Tổng tiền phải trả</a:t>
            </a:r>
          </a:p>
          <a:p>
            <a:pPr algn="l"/>
            <a:r>
              <a:rPr lang="vi-VN" b="1" i="0" dirty="0">
                <a:solidFill>
                  <a:srgbClr val="2F2F2F"/>
                </a:solidFill>
                <a:effectLst/>
                <a:latin typeface="+mj-lt"/>
              </a:rPr>
              <a:t>ByText: Ghi bằng chữ</a:t>
            </a:r>
          </a:p>
          <a:p>
            <a:endParaRPr lang="en-US" b="1" dirty="0">
              <a:latin typeface="+mj-lt"/>
            </a:endParaRPr>
          </a:p>
        </p:txBody>
      </p:sp>
    </p:spTree>
    <p:extLst>
      <p:ext uri="{BB962C8B-B14F-4D97-AF65-F5344CB8AC3E}">
        <p14:creationId xmlns:p14="http://schemas.microsoft.com/office/powerpoint/2010/main" val="218245880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 name="Google Shape;69;p2"/>
          <p:cNvPicPr preferRelativeResize="0"/>
          <p:nvPr/>
        </p:nvPicPr>
        <p:blipFill rotWithShape="1">
          <a:blip r:embed="rId2">
            <a:alphaModFix/>
          </a:blip>
          <a:srcRect/>
          <a:stretch/>
        </p:blipFill>
        <p:spPr>
          <a:xfrm>
            <a:off x="0" y="0"/>
            <a:ext cx="12496800" cy="6858000"/>
          </a:xfrm>
          <a:prstGeom prst="rect">
            <a:avLst/>
          </a:prstGeom>
          <a:noFill/>
          <a:ln>
            <a:noFill/>
          </a:ln>
        </p:spPr>
      </p:pic>
      <p:sp>
        <p:nvSpPr>
          <p:cNvPr id="4" name="Google Shape;70;p2"/>
          <p:cNvSpPr txBox="1"/>
          <p:nvPr/>
        </p:nvSpPr>
        <p:spPr>
          <a:xfrm>
            <a:off x="8077200" y="533400"/>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dirty="0" err="1">
                <a:solidFill>
                  <a:srgbClr val="F37422"/>
                </a:solidFill>
                <a:latin typeface="Oi"/>
                <a:ea typeface="Oi"/>
                <a:cs typeface="Oi"/>
                <a:sym typeface="Oi"/>
              </a:rPr>
              <a:t>Tên</a:t>
            </a:r>
            <a:r>
              <a:rPr lang="en-US" sz="1700" b="0" i="0" u="none" strike="noStrike" cap="none" dirty="0">
                <a:solidFill>
                  <a:srgbClr val="F37422"/>
                </a:solidFill>
                <a:latin typeface="Oi"/>
                <a:ea typeface="Oi"/>
                <a:cs typeface="Oi"/>
                <a:sym typeface="Oi"/>
              </a:rPr>
              <a:t> </a:t>
            </a:r>
            <a:r>
              <a:rPr lang="en-US" sz="1700" b="0" i="0" u="none" strike="noStrike" cap="none" dirty="0" err="1">
                <a:solidFill>
                  <a:srgbClr val="F37422"/>
                </a:solidFill>
                <a:latin typeface="Oi"/>
                <a:ea typeface="Oi"/>
                <a:cs typeface="Oi"/>
                <a:sym typeface="Oi"/>
              </a:rPr>
              <a:t>bài</a:t>
            </a:r>
            <a:r>
              <a:rPr lang="en-US" sz="1700" b="0" i="0" u="none" strike="noStrike" cap="none" dirty="0">
                <a:solidFill>
                  <a:srgbClr val="F37422"/>
                </a:solidFill>
                <a:latin typeface="Oi"/>
                <a:ea typeface="Oi"/>
                <a:cs typeface="Oi"/>
                <a:sym typeface="Oi"/>
              </a:rPr>
              <a:t> </a:t>
            </a:r>
            <a:r>
              <a:rPr lang="en-US" sz="1700" b="0" i="0" u="none" strike="noStrike" cap="none" dirty="0" err="1">
                <a:solidFill>
                  <a:srgbClr val="F37422"/>
                </a:solidFill>
                <a:latin typeface="Oi"/>
                <a:ea typeface="Oi"/>
                <a:cs typeface="Oi"/>
                <a:sym typeface="Oi"/>
              </a:rPr>
              <a:t>học</a:t>
            </a:r>
            <a:endParaRPr sz="1700" b="0" i="0" u="none" strike="noStrike" cap="none" dirty="0">
              <a:solidFill>
                <a:srgbClr val="F37422"/>
              </a:solidFill>
              <a:latin typeface="Oi"/>
              <a:ea typeface="Oi"/>
              <a:cs typeface="Oi"/>
              <a:sym typeface="Oi"/>
            </a:endParaRPr>
          </a:p>
        </p:txBody>
      </p:sp>
      <p:pic>
        <p:nvPicPr>
          <p:cNvPr id="5" name="Google Shape;71;p2"/>
          <p:cNvPicPr preferRelativeResize="0"/>
          <p:nvPr/>
        </p:nvPicPr>
        <p:blipFill rotWithShape="1">
          <a:blip r:embed="rId3">
            <a:alphaModFix/>
          </a:blip>
          <a:srcRect/>
          <a:stretch/>
        </p:blipFill>
        <p:spPr>
          <a:xfrm>
            <a:off x="304800" y="228600"/>
            <a:ext cx="1143000" cy="821245"/>
          </a:xfrm>
          <a:prstGeom prst="rect">
            <a:avLst/>
          </a:prstGeom>
          <a:noFill/>
          <a:ln>
            <a:noFill/>
          </a:ln>
        </p:spPr>
      </p:pic>
      <p:sp>
        <p:nvSpPr>
          <p:cNvPr id="6" name="TextBox 5"/>
          <p:cNvSpPr txBox="1"/>
          <p:nvPr/>
        </p:nvSpPr>
        <p:spPr>
          <a:xfrm>
            <a:off x="2725476" y="1118390"/>
            <a:ext cx="5190845" cy="584775"/>
          </a:xfrm>
          <a:prstGeom prst="rect">
            <a:avLst/>
          </a:prstGeom>
          <a:noFill/>
        </p:spPr>
        <p:txBody>
          <a:bodyPr wrap="none" rtlCol="0">
            <a:spAutoFit/>
          </a:bodyPr>
          <a:lstStyle/>
          <a:p>
            <a:pPr algn="l"/>
            <a:r>
              <a:rPr lang="en-US" sz="3200" b="1" i="0" dirty="0" err="1">
                <a:solidFill>
                  <a:srgbClr val="2F2F2F"/>
                </a:solidFill>
                <a:effectLst/>
                <a:latin typeface="Arial" panose="020B0604020202020204" pitchFamily="34" charset="0"/>
              </a:rPr>
              <a:t>Loại</a:t>
            </a:r>
            <a:r>
              <a:rPr lang="en-US" sz="3200" b="1" i="0" dirty="0">
                <a:solidFill>
                  <a:srgbClr val="2F2F2F"/>
                </a:solidFill>
                <a:effectLst/>
                <a:latin typeface="Arial" panose="020B0604020202020204" pitchFamily="34" charset="0"/>
              </a:rPr>
              <a:t> </a:t>
            </a:r>
            <a:r>
              <a:rPr lang="en-US" sz="3200" b="1" i="0" dirty="0" err="1">
                <a:solidFill>
                  <a:srgbClr val="2F2F2F"/>
                </a:solidFill>
                <a:effectLst/>
                <a:latin typeface="Arial" panose="020B0604020202020204" pitchFamily="34" charset="0"/>
              </a:rPr>
              <a:t>bỏ</a:t>
            </a:r>
            <a:r>
              <a:rPr lang="en-US" sz="3200" b="1" i="0" dirty="0">
                <a:solidFill>
                  <a:srgbClr val="2F2F2F"/>
                </a:solidFill>
                <a:effectLst/>
                <a:latin typeface="Arial" panose="020B0604020202020204" pitchFamily="34" charset="0"/>
              </a:rPr>
              <a:t> </a:t>
            </a:r>
            <a:r>
              <a:rPr lang="en-US" sz="3200" b="1" i="0" dirty="0" err="1">
                <a:solidFill>
                  <a:srgbClr val="2F2F2F"/>
                </a:solidFill>
                <a:effectLst/>
                <a:latin typeface="Arial" panose="020B0604020202020204" pitchFamily="34" charset="0"/>
              </a:rPr>
              <a:t>các</a:t>
            </a:r>
            <a:r>
              <a:rPr lang="en-US" sz="3200" b="1" i="0" dirty="0">
                <a:solidFill>
                  <a:srgbClr val="2F2F2F"/>
                </a:solidFill>
                <a:effectLst/>
                <a:latin typeface="Arial" panose="020B0604020202020204" pitchFamily="34" charset="0"/>
              </a:rPr>
              <a:t> </a:t>
            </a:r>
            <a:r>
              <a:rPr lang="en-US" sz="3200" b="1" i="0" dirty="0" err="1">
                <a:solidFill>
                  <a:srgbClr val="2F2F2F"/>
                </a:solidFill>
                <a:effectLst/>
                <a:latin typeface="Arial" panose="020B0604020202020204" pitchFamily="34" charset="0"/>
              </a:rPr>
              <a:t>dữ</a:t>
            </a:r>
            <a:r>
              <a:rPr lang="en-US" sz="3200" b="1" i="0" dirty="0">
                <a:solidFill>
                  <a:srgbClr val="2F2F2F"/>
                </a:solidFill>
                <a:effectLst/>
                <a:latin typeface="Arial" panose="020B0604020202020204" pitchFamily="34" charset="0"/>
              </a:rPr>
              <a:t> </a:t>
            </a:r>
            <a:r>
              <a:rPr lang="en-US" sz="3200" b="1" i="0" dirty="0" err="1">
                <a:solidFill>
                  <a:srgbClr val="2F2F2F"/>
                </a:solidFill>
                <a:effectLst/>
                <a:latin typeface="Arial" panose="020B0604020202020204" pitchFamily="34" charset="0"/>
              </a:rPr>
              <a:t>liệu</a:t>
            </a:r>
            <a:r>
              <a:rPr lang="en-US" sz="3200" b="1" i="0" dirty="0">
                <a:solidFill>
                  <a:srgbClr val="2F2F2F"/>
                </a:solidFill>
                <a:effectLst/>
                <a:latin typeface="Arial" panose="020B0604020202020204" pitchFamily="34" charset="0"/>
              </a:rPr>
              <a:t> </a:t>
            </a:r>
            <a:r>
              <a:rPr lang="en-US" sz="3200" b="1" i="0" dirty="0" err="1">
                <a:solidFill>
                  <a:srgbClr val="2F2F2F"/>
                </a:solidFill>
                <a:effectLst/>
                <a:latin typeface="Arial" panose="020B0604020202020204" pitchFamily="34" charset="0"/>
              </a:rPr>
              <a:t>trùng</a:t>
            </a:r>
            <a:r>
              <a:rPr lang="en-US" sz="3200" b="1" i="0" dirty="0">
                <a:solidFill>
                  <a:srgbClr val="2F2F2F"/>
                </a:solidFill>
                <a:effectLst/>
                <a:latin typeface="Arial" panose="020B0604020202020204" pitchFamily="34" charset="0"/>
              </a:rPr>
              <a:t> </a:t>
            </a:r>
            <a:endParaRPr lang="en-US" sz="2400" b="1" i="0" dirty="0">
              <a:solidFill>
                <a:srgbClr val="1B1B1B"/>
              </a:solidFill>
              <a:effectLst/>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FB0E0B84-22C7-6DFC-454B-C6E1FF52E901}"/>
              </a:ext>
            </a:extLst>
          </p:cNvPr>
          <p:cNvSpPr txBox="1"/>
          <p:nvPr/>
        </p:nvSpPr>
        <p:spPr>
          <a:xfrm>
            <a:off x="838200" y="1858963"/>
            <a:ext cx="9052478" cy="3416320"/>
          </a:xfrm>
          <a:prstGeom prst="rect">
            <a:avLst/>
          </a:prstGeom>
          <a:noFill/>
        </p:spPr>
        <p:txBody>
          <a:bodyPr wrap="none" rtlCol="0">
            <a:spAutoFit/>
          </a:bodyPr>
          <a:lstStyle/>
          <a:p>
            <a:pPr algn="l"/>
            <a:r>
              <a:rPr lang="vi-VN" sz="2400" b="1" i="0" dirty="0">
                <a:solidFill>
                  <a:srgbClr val="2F2F2F"/>
                </a:solidFill>
                <a:effectLst/>
                <a:latin typeface="+mj-lt"/>
              </a:rPr>
              <a:t>Loại bỏ các dữ liệu trùng ở các dạng sau:</a:t>
            </a:r>
            <a:endParaRPr lang="vi-VN" sz="2400" b="0" i="0" dirty="0">
              <a:solidFill>
                <a:srgbClr val="2F2F2F"/>
              </a:solidFill>
              <a:effectLst/>
              <a:latin typeface="+mj-lt"/>
            </a:endParaRPr>
          </a:p>
          <a:p>
            <a:pPr algn="l">
              <a:buFont typeface="Arial" panose="020B0604020202020204" pitchFamily="34" charset="0"/>
              <a:buChar char="•"/>
            </a:pPr>
            <a:r>
              <a:rPr lang="vi-VN" sz="2400" b="0" i="0" dirty="0">
                <a:solidFill>
                  <a:srgbClr val="2F2F2F"/>
                </a:solidFill>
                <a:effectLst/>
                <a:latin typeface="+mj-lt"/>
              </a:rPr>
              <a:t>1. Hai thành phần dữ liệu nhưng trỏ đến một thành phần dữ liệu thực tế</a:t>
            </a:r>
          </a:p>
          <a:p>
            <a:pPr algn="l">
              <a:buFont typeface="Arial" panose="020B0604020202020204" pitchFamily="34" charset="0"/>
              <a:buChar char="•"/>
            </a:pPr>
            <a:r>
              <a:rPr lang="vi-VN" sz="2400" b="0" i="0" dirty="0">
                <a:solidFill>
                  <a:srgbClr val="2F2F2F"/>
                </a:solidFill>
                <a:effectLst/>
                <a:latin typeface="+mj-lt"/>
              </a:rPr>
              <a:t>2. Bỏ những thành phần tính toán được</a:t>
            </a:r>
          </a:p>
          <a:p>
            <a:pPr algn="l">
              <a:buFont typeface="Arial" panose="020B0604020202020204" pitchFamily="34" charset="0"/>
              <a:buChar char="•"/>
            </a:pPr>
            <a:r>
              <a:rPr lang="vi-VN" sz="2400" b="0" i="0" dirty="0">
                <a:solidFill>
                  <a:srgbClr val="2F2F2F"/>
                </a:solidFill>
                <a:effectLst/>
                <a:latin typeface="+mj-lt"/>
              </a:rPr>
              <a:t>3. Những trường không cần lưu trữ hoặc không có thực</a:t>
            </a:r>
          </a:p>
          <a:p>
            <a:pPr algn="l"/>
            <a:r>
              <a:rPr lang="vi-VN" sz="2400" b="0" i="0" dirty="0">
                <a:solidFill>
                  <a:srgbClr val="2F2F2F"/>
                </a:solidFill>
                <a:effectLst/>
                <a:latin typeface="+mj-lt"/>
              </a:rPr>
              <a:t>Xem xét danh sách các thành phần ở trên chúng ta loại các trường sau:</a:t>
            </a:r>
          </a:p>
          <a:p>
            <a:pPr algn="l"/>
            <a:r>
              <a:rPr lang="vi-VN" sz="2400" b="0" i="0" dirty="0">
                <a:solidFill>
                  <a:srgbClr val="2F2F2F"/>
                </a:solidFill>
                <a:effectLst/>
                <a:latin typeface="+mj-lt"/>
              </a:rPr>
              <a:t> </a:t>
            </a:r>
            <a:r>
              <a:rPr lang="vi-VN" sz="2400" b="0" i="0" strike="sngStrike" dirty="0">
                <a:solidFill>
                  <a:srgbClr val="2F2F2F"/>
                </a:solidFill>
                <a:effectLst/>
                <a:latin typeface="+mj-lt"/>
              </a:rPr>
              <a:t>Amount</a:t>
            </a:r>
            <a:r>
              <a:rPr lang="vi-VN" sz="2400" b="0" i="0" dirty="0">
                <a:solidFill>
                  <a:srgbClr val="2F2F2F"/>
                </a:solidFill>
                <a:effectLst/>
                <a:latin typeface="+mj-lt"/>
              </a:rPr>
              <a:t>: Thành phần này được tính từ đơn giá * số lượng</a:t>
            </a:r>
          </a:p>
          <a:p>
            <a:pPr algn="l"/>
            <a:r>
              <a:rPr lang="vi-VN" sz="2400" b="0" i="0" strike="sngStrike" dirty="0">
                <a:solidFill>
                  <a:srgbClr val="2F2F2F"/>
                </a:solidFill>
                <a:effectLst/>
                <a:latin typeface="+mj-lt"/>
              </a:rPr>
              <a:t>TotalAmount</a:t>
            </a:r>
            <a:r>
              <a:rPr lang="vi-VN" sz="2400" b="0" i="0" dirty="0">
                <a:solidFill>
                  <a:srgbClr val="2F2F2F"/>
                </a:solidFill>
                <a:effectLst/>
                <a:latin typeface="+mj-lt"/>
              </a:rPr>
              <a:t>: Thành phần này được tính bằng tổng các mục thành tiền.</a:t>
            </a:r>
          </a:p>
          <a:p>
            <a:pPr algn="l"/>
            <a:r>
              <a:rPr lang="vi-VN" sz="2400" b="0" i="0" strike="sngStrike" dirty="0">
                <a:solidFill>
                  <a:srgbClr val="2F2F2F"/>
                </a:solidFill>
                <a:effectLst/>
                <a:latin typeface="+mj-lt"/>
              </a:rPr>
              <a:t>TotalPay</a:t>
            </a:r>
            <a:r>
              <a:rPr lang="vi-VN" sz="2400" b="0" i="0" dirty="0">
                <a:solidFill>
                  <a:srgbClr val="2F2F2F"/>
                </a:solidFill>
                <a:effectLst/>
                <a:latin typeface="+mj-lt"/>
              </a:rPr>
              <a:t>: Thành phần này được tính bằng TotalAmount – VAT amount</a:t>
            </a:r>
          </a:p>
          <a:p>
            <a:pPr algn="l"/>
            <a:r>
              <a:rPr lang="vi-VN" sz="2400" b="0" i="0" strike="sngStrike" dirty="0">
                <a:solidFill>
                  <a:srgbClr val="2F2F2F"/>
                </a:solidFill>
                <a:effectLst/>
                <a:latin typeface="+mj-lt"/>
              </a:rPr>
              <a:t>ByText</a:t>
            </a:r>
            <a:r>
              <a:rPr lang="vi-VN" sz="2400" b="0" i="0" dirty="0">
                <a:solidFill>
                  <a:srgbClr val="2F2F2F"/>
                </a:solidFill>
                <a:effectLst/>
                <a:latin typeface="+mj-lt"/>
              </a:rPr>
              <a:t>: Được đọc từ tổng tiền phải trả.</a:t>
            </a:r>
          </a:p>
        </p:txBody>
      </p:sp>
    </p:spTree>
    <p:extLst>
      <p:ext uri="{BB962C8B-B14F-4D97-AF65-F5344CB8AC3E}">
        <p14:creationId xmlns:p14="http://schemas.microsoft.com/office/powerpoint/2010/main" val="246111765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 name="Google Shape;69;p2"/>
          <p:cNvPicPr preferRelativeResize="0"/>
          <p:nvPr/>
        </p:nvPicPr>
        <p:blipFill rotWithShape="1">
          <a:blip r:embed="rId3">
            <a:alphaModFix/>
          </a:blip>
          <a:srcRect/>
          <a:stretch/>
        </p:blipFill>
        <p:spPr>
          <a:xfrm>
            <a:off x="304800" y="0"/>
            <a:ext cx="12192000" cy="6858000"/>
          </a:xfrm>
          <a:prstGeom prst="rect">
            <a:avLst/>
          </a:prstGeom>
          <a:noFill/>
          <a:ln>
            <a:noFill/>
          </a:ln>
        </p:spPr>
      </p:pic>
      <p:sp>
        <p:nvSpPr>
          <p:cNvPr id="4" name="Google Shape;70;p2"/>
          <p:cNvSpPr txBox="1"/>
          <p:nvPr/>
        </p:nvSpPr>
        <p:spPr>
          <a:xfrm>
            <a:off x="8077200" y="533400"/>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dirty="0" err="1">
                <a:solidFill>
                  <a:srgbClr val="F37422"/>
                </a:solidFill>
                <a:latin typeface="Oi"/>
                <a:ea typeface="Oi"/>
                <a:cs typeface="Oi"/>
                <a:sym typeface="Oi"/>
              </a:rPr>
              <a:t>Tên</a:t>
            </a:r>
            <a:r>
              <a:rPr lang="en-US" sz="1700" b="0" i="0" u="none" strike="noStrike" cap="none" dirty="0">
                <a:solidFill>
                  <a:srgbClr val="F37422"/>
                </a:solidFill>
                <a:latin typeface="Oi"/>
                <a:ea typeface="Oi"/>
                <a:cs typeface="Oi"/>
                <a:sym typeface="Oi"/>
              </a:rPr>
              <a:t> </a:t>
            </a:r>
            <a:r>
              <a:rPr lang="en-US" sz="1700" b="0" i="0" u="none" strike="noStrike" cap="none" dirty="0" err="1">
                <a:solidFill>
                  <a:srgbClr val="F37422"/>
                </a:solidFill>
                <a:latin typeface="Oi"/>
                <a:ea typeface="Oi"/>
                <a:cs typeface="Oi"/>
                <a:sym typeface="Oi"/>
              </a:rPr>
              <a:t>bài</a:t>
            </a:r>
            <a:r>
              <a:rPr lang="en-US" sz="1700" b="0" i="0" u="none" strike="noStrike" cap="none" dirty="0">
                <a:solidFill>
                  <a:srgbClr val="F37422"/>
                </a:solidFill>
                <a:latin typeface="Oi"/>
                <a:ea typeface="Oi"/>
                <a:cs typeface="Oi"/>
                <a:sym typeface="Oi"/>
              </a:rPr>
              <a:t> </a:t>
            </a:r>
            <a:r>
              <a:rPr lang="en-US" sz="1700" b="0" i="0" u="none" strike="noStrike" cap="none" dirty="0" err="1">
                <a:solidFill>
                  <a:srgbClr val="F37422"/>
                </a:solidFill>
                <a:latin typeface="Oi"/>
                <a:ea typeface="Oi"/>
                <a:cs typeface="Oi"/>
                <a:sym typeface="Oi"/>
              </a:rPr>
              <a:t>học</a:t>
            </a:r>
            <a:endParaRPr sz="1700" b="0" i="0" u="none" strike="noStrike" cap="none" dirty="0">
              <a:solidFill>
                <a:srgbClr val="F37422"/>
              </a:solidFill>
              <a:latin typeface="Oi"/>
              <a:ea typeface="Oi"/>
              <a:cs typeface="Oi"/>
              <a:sym typeface="Oi"/>
            </a:endParaRPr>
          </a:p>
        </p:txBody>
      </p:sp>
      <p:pic>
        <p:nvPicPr>
          <p:cNvPr id="5"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6" name="TextBox 5"/>
          <p:cNvSpPr txBox="1"/>
          <p:nvPr/>
        </p:nvSpPr>
        <p:spPr>
          <a:xfrm>
            <a:off x="2491375" y="1219063"/>
            <a:ext cx="8166018" cy="400110"/>
          </a:xfrm>
          <a:prstGeom prst="rect">
            <a:avLst/>
          </a:prstGeom>
          <a:noFill/>
        </p:spPr>
        <p:txBody>
          <a:bodyPr wrap="none" rtlCol="0">
            <a:spAutoFit/>
          </a:bodyPr>
          <a:lstStyle/>
          <a:p>
            <a:pPr algn="l"/>
            <a:r>
              <a:rPr lang="vi-VN" sz="2000" b="1" i="1" dirty="0">
                <a:solidFill>
                  <a:srgbClr val="2F2F2F"/>
                </a:solidFill>
                <a:effectLst/>
                <a:latin typeface="+mj-lt"/>
              </a:rPr>
              <a:t>Bước 2: Chia nhỏ các thành phần dữ liệu thành đơn vị nhỏ nhất hữu dụng</a:t>
            </a:r>
            <a:endParaRPr lang="vi-VN" sz="2000" b="1" i="0" dirty="0">
              <a:solidFill>
                <a:srgbClr val="2F2F2F"/>
              </a:solidFill>
              <a:effectLst/>
              <a:latin typeface="+mj-lt"/>
            </a:endParaRPr>
          </a:p>
        </p:txBody>
      </p:sp>
      <p:sp>
        <p:nvSpPr>
          <p:cNvPr id="9" name="TextBox 8">
            <a:extLst>
              <a:ext uri="{FF2B5EF4-FFF2-40B4-BE49-F238E27FC236}">
                <a16:creationId xmlns:a16="http://schemas.microsoft.com/office/drawing/2014/main" id="{B36BD585-441C-49C6-B897-01E37EE9C911}"/>
              </a:ext>
            </a:extLst>
          </p:cNvPr>
          <p:cNvSpPr txBox="1"/>
          <p:nvPr/>
        </p:nvSpPr>
        <p:spPr>
          <a:xfrm>
            <a:off x="2238233" y="2784143"/>
            <a:ext cx="184731" cy="307777"/>
          </a:xfrm>
          <a:prstGeom prst="rect">
            <a:avLst/>
          </a:prstGeom>
          <a:noFill/>
        </p:spPr>
        <p:txBody>
          <a:bodyPr wrap="none" rtlCol="0">
            <a:spAutoFit/>
          </a:bodyPr>
          <a:lstStyle/>
          <a:p>
            <a:endParaRPr lang="en-US" dirty="0"/>
          </a:p>
        </p:txBody>
      </p:sp>
      <p:sp>
        <p:nvSpPr>
          <p:cNvPr id="10" name="TextBox 9">
            <a:extLst>
              <a:ext uri="{FF2B5EF4-FFF2-40B4-BE49-F238E27FC236}">
                <a16:creationId xmlns:a16="http://schemas.microsoft.com/office/drawing/2014/main" id="{8A483D8A-DBBF-7698-A933-DB45CEFE4910}"/>
              </a:ext>
            </a:extLst>
          </p:cNvPr>
          <p:cNvSpPr txBox="1"/>
          <p:nvPr/>
        </p:nvSpPr>
        <p:spPr>
          <a:xfrm>
            <a:off x="904794" y="1904726"/>
            <a:ext cx="10926231" cy="646331"/>
          </a:xfrm>
          <a:prstGeom prst="rect">
            <a:avLst/>
          </a:prstGeom>
          <a:noFill/>
        </p:spPr>
        <p:txBody>
          <a:bodyPr wrap="square" rtlCol="0">
            <a:spAutoFit/>
          </a:bodyPr>
          <a:lstStyle/>
          <a:p>
            <a:pPr algn="l"/>
            <a:r>
              <a:rPr lang="en-US" sz="1800" b="0" i="0" dirty="0">
                <a:solidFill>
                  <a:srgbClr val="2F2F2F"/>
                </a:solidFill>
                <a:effectLst/>
                <a:latin typeface="Arial" panose="020B0604020202020204" pitchFamily="34" charset="0"/>
              </a:rPr>
              <a:t>Trong </a:t>
            </a:r>
            <a:r>
              <a:rPr lang="en-US" sz="1800" b="0" i="0" dirty="0" err="1">
                <a:solidFill>
                  <a:srgbClr val="2F2F2F"/>
                </a:solidFill>
                <a:effectLst/>
                <a:latin typeface="Arial" panose="020B0604020202020204" pitchFamily="34" charset="0"/>
              </a:rPr>
              <a:t>hệ</a:t>
            </a:r>
            <a:r>
              <a:rPr lang="en-US" sz="1800" b="0" i="0" dirty="0">
                <a:solidFill>
                  <a:srgbClr val="2F2F2F"/>
                </a:solidFill>
                <a:effectLst/>
                <a:latin typeface="Arial" panose="020B0604020202020204" pitchFamily="34" charset="0"/>
              </a:rPr>
              <a:t> </a:t>
            </a:r>
            <a:r>
              <a:rPr lang="en-US" sz="1800" b="0" i="0" dirty="0" err="1">
                <a:solidFill>
                  <a:srgbClr val="2F2F2F"/>
                </a:solidFill>
                <a:effectLst/>
                <a:latin typeface="Arial" panose="020B0604020202020204" pitchFamily="34" charset="0"/>
              </a:rPr>
              <a:t>thống</a:t>
            </a:r>
            <a:r>
              <a:rPr lang="en-US" sz="1800" b="0" i="0" dirty="0">
                <a:solidFill>
                  <a:srgbClr val="2F2F2F"/>
                </a:solidFill>
                <a:effectLst/>
                <a:latin typeface="Arial" panose="020B0604020202020204" pitchFamily="34" charset="0"/>
              </a:rPr>
              <a:t> </a:t>
            </a:r>
            <a:r>
              <a:rPr lang="en-US" sz="1800" b="0" i="0" dirty="0" err="1">
                <a:solidFill>
                  <a:srgbClr val="2F2F2F"/>
                </a:solidFill>
                <a:effectLst/>
                <a:latin typeface="Arial" panose="020B0604020202020204" pitchFamily="34" charset="0"/>
              </a:rPr>
              <a:t>này</a:t>
            </a:r>
            <a:r>
              <a:rPr lang="en-US" sz="1800" b="0" i="0" dirty="0">
                <a:solidFill>
                  <a:srgbClr val="2F2F2F"/>
                </a:solidFill>
                <a:effectLst/>
                <a:latin typeface="Arial" panose="020B0604020202020204" pitchFamily="34" charset="0"/>
              </a:rPr>
              <a:t> do hay </a:t>
            </a:r>
            <a:r>
              <a:rPr lang="en-US" sz="1800" b="0" i="0" dirty="0" err="1">
                <a:solidFill>
                  <a:srgbClr val="2F2F2F"/>
                </a:solidFill>
                <a:effectLst/>
                <a:latin typeface="Arial" panose="020B0604020202020204" pitchFamily="34" charset="0"/>
              </a:rPr>
              <a:t>sắp</a:t>
            </a:r>
            <a:r>
              <a:rPr lang="en-US" sz="1800" b="0" i="0" dirty="0">
                <a:solidFill>
                  <a:srgbClr val="2F2F2F"/>
                </a:solidFill>
                <a:effectLst/>
                <a:latin typeface="Arial" panose="020B0604020202020204" pitchFamily="34" charset="0"/>
              </a:rPr>
              <a:t> </a:t>
            </a:r>
            <a:r>
              <a:rPr lang="en-US" sz="1800" b="0" i="0" dirty="0" err="1">
                <a:solidFill>
                  <a:srgbClr val="2F2F2F"/>
                </a:solidFill>
                <a:effectLst/>
                <a:latin typeface="Arial" panose="020B0604020202020204" pitchFamily="34" charset="0"/>
              </a:rPr>
              <a:t>xếp</a:t>
            </a:r>
            <a:r>
              <a:rPr lang="en-US" sz="1800" b="0" i="0" dirty="0">
                <a:solidFill>
                  <a:srgbClr val="2F2F2F"/>
                </a:solidFill>
                <a:effectLst/>
                <a:latin typeface="Arial" panose="020B0604020202020204" pitchFamily="34" charset="0"/>
              </a:rPr>
              <a:t> </a:t>
            </a:r>
            <a:r>
              <a:rPr lang="en-US" sz="1800" b="0" i="0" dirty="0" err="1">
                <a:solidFill>
                  <a:srgbClr val="2F2F2F"/>
                </a:solidFill>
                <a:effectLst/>
                <a:latin typeface="Arial" panose="020B0604020202020204" pitchFamily="34" charset="0"/>
              </a:rPr>
              <a:t>theo</a:t>
            </a:r>
            <a:r>
              <a:rPr lang="en-US" sz="1800" b="0" i="0" dirty="0">
                <a:solidFill>
                  <a:srgbClr val="2F2F2F"/>
                </a:solidFill>
                <a:effectLst/>
                <a:latin typeface="Arial" panose="020B0604020202020204" pitchFamily="34" charset="0"/>
              </a:rPr>
              <a:t> </a:t>
            </a:r>
            <a:r>
              <a:rPr lang="en-US" sz="1800" b="0" i="0" dirty="0" err="1">
                <a:solidFill>
                  <a:srgbClr val="2F2F2F"/>
                </a:solidFill>
                <a:effectLst/>
                <a:latin typeface="Arial" panose="020B0604020202020204" pitchFamily="34" charset="0"/>
              </a:rPr>
              <a:t>tên</a:t>
            </a:r>
            <a:r>
              <a:rPr lang="en-US" sz="1800" b="0" i="0" dirty="0">
                <a:solidFill>
                  <a:srgbClr val="2F2F2F"/>
                </a:solidFill>
                <a:effectLst/>
                <a:latin typeface="Arial" panose="020B0604020202020204" pitchFamily="34" charset="0"/>
              </a:rPr>
              <a:t> </a:t>
            </a:r>
            <a:r>
              <a:rPr lang="en-US" sz="1800" b="0" i="0" dirty="0" err="1">
                <a:solidFill>
                  <a:srgbClr val="2F2F2F"/>
                </a:solidFill>
                <a:effectLst/>
                <a:latin typeface="Arial" panose="020B0604020202020204" pitchFamily="34" charset="0"/>
              </a:rPr>
              <a:t>khách</a:t>
            </a:r>
            <a:r>
              <a:rPr lang="en-US" sz="1800" b="0" i="0" dirty="0">
                <a:solidFill>
                  <a:srgbClr val="2F2F2F"/>
                </a:solidFill>
                <a:effectLst/>
                <a:latin typeface="Arial" panose="020B0604020202020204" pitchFamily="34" charset="0"/>
              </a:rPr>
              <a:t> </a:t>
            </a:r>
            <a:r>
              <a:rPr lang="en-US" sz="1800" b="0" i="0" dirty="0" err="1">
                <a:solidFill>
                  <a:srgbClr val="2F2F2F"/>
                </a:solidFill>
                <a:effectLst/>
                <a:latin typeface="Arial" panose="020B0604020202020204" pitchFamily="34" charset="0"/>
              </a:rPr>
              <a:t>hàng</a:t>
            </a:r>
            <a:r>
              <a:rPr lang="en-US" sz="1800" b="0" i="0" dirty="0">
                <a:solidFill>
                  <a:srgbClr val="2F2F2F"/>
                </a:solidFill>
                <a:effectLst/>
                <a:latin typeface="Arial" panose="020B0604020202020204" pitchFamily="34" charset="0"/>
              </a:rPr>
              <a:t> </a:t>
            </a:r>
            <a:r>
              <a:rPr lang="en-US" sz="1800" b="0" i="0" dirty="0" err="1">
                <a:solidFill>
                  <a:srgbClr val="2F2F2F"/>
                </a:solidFill>
                <a:effectLst/>
                <a:latin typeface="Arial" panose="020B0604020202020204" pitchFamily="34" charset="0"/>
              </a:rPr>
              <a:t>nên</a:t>
            </a:r>
            <a:r>
              <a:rPr lang="en-US" sz="1800" b="0" i="0" dirty="0">
                <a:solidFill>
                  <a:srgbClr val="2F2F2F"/>
                </a:solidFill>
                <a:effectLst/>
                <a:latin typeface="Arial" panose="020B0604020202020204" pitchFamily="34" charset="0"/>
              </a:rPr>
              <a:t> </a:t>
            </a:r>
            <a:r>
              <a:rPr lang="en-US" sz="1800" b="0" i="0" dirty="0" err="1">
                <a:solidFill>
                  <a:srgbClr val="2F2F2F"/>
                </a:solidFill>
                <a:effectLst/>
                <a:latin typeface="Arial" panose="020B0604020202020204" pitchFamily="34" charset="0"/>
              </a:rPr>
              <a:t>chúng</a:t>
            </a:r>
            <a:r>
              <a:rPr lang="en-US" sz="1800" b="0" i="0" dirty="0">
                <a:solidFill>
                  <a:srgbClr val="2F2F2F"/>
                </a:solidFill>
                <a:effectLst/>
                <a:latin typeface="Arial" panose="020B0604020202020204" pitchFamily="34" charset="0"/>
              </a:rPr>
              <a:t> ta </a:t>
            </a:r>
            <a:r>
              <a:rPr lang="en-US" sz="1800" b="0" i="0" dirty="0" err="1">
                <a:solidFill>
                  <a:srgbClr val="2F2F2F"/>
                </a:solidFill>
                <a:effectLst/>
                <a:latin typeface="Arial" panose="020B0604020202020204" pitchFamily="34" charset="0"/>
              </a:rPr>
              <a:t>tách</a:t>
            </a:r>
            <a:r>
              <a:rPr lang="en-US" sz="1800" b="0" i="0" dirty="0">
                <a:solidFill>
                  <a:srgbClr val="2F2F2F"/>
                </a:solidFill>
                <a:effectLst/>
                <a:latin typeface="Arial" panose="020B0604020202020204" pitchFamily="34" charset="0"/>
              </a:rPr>
              <a:t> </a:t>
            </a:r>
            <a:r>
              <a:rPr lang="en-US" sz="1800" b="0" i="0" dirty="0" err="1">
                <a:solidFill>
                  <a:srgbClr val="2F2F2F"/>
                </a:solidFill>
                <a:effectLst/>
                <a:latin typeface="Arial" panose="020B0604020202020204" pitchFamily="34" charset="0"/>
              </a:rPr>
              <a:t>nó</a:t>
            </a:r>
            <a:r>
              <a:rPr lang="en-US" sz="1800" b="0" i="0" dirty="0">
                <a:solidFill>
                  <a:srgbClr val="2F2F2F"/>
                </a:solidFill>
                <a:effectLst/>
                <a:latin typeface="Arial" panose="020B0604020202020204" pitchFamily="34" charset="0"/>
              </a:rPr>
              <a:t> </a:t>
            </a:r>
            <a:r>
              <a:rPr lang="en-US" sz="1800" b="0" i="0" dirty="0" err="1">
                <a:solidFill>
                  <a:srgbClr val="2F2F2F"/>
                </a:solidFill>
                <a:effectLst/>
                <a:latin typeface="Arial" panose="020B0604020202020204" pitchFamily="34" charset="0"/>
              </a:rPr>
              <a:t>ra</a:t>
            </a:r>
            <a:r>
              <a:rPr lang="en-US" sz="1800" b="0" i="0" dirty="0">
                <a:solidFill>
                  <a:srgbClr val="2F2F2F"/>
                </a:solidFill>
                <a:effectLst/>
                <a:latin typeface="Arial" panose="020B0604020202020204" pitchFamily="34" charset="0"/>
              </a:rPr>
              <a:t> </a:t>
            </a:r>
            <a:r>
              <a:rPr lang="en-US" sz="1800" b="0" i="0" dirty="0" err="1">
                <a:solidFill>
                  <a:srgbClr val="2F2F2F"/>
                </a:solidFill>
                <a:effectLst/>
                <a:latin typeface="Arial" panose="020B0604020202020204" pitchFamily="34" charset="0"/>
              </a:rPr>
              <a:t>thành</a:t>
            </a:r>
            <a:r>
              <a:rPr lang="en-US" sz="1800" b="0" i="0" dirty="0">
                <a:solidFill>
                  <a:srgbClr val="2F2F2F"/>
                </a:solidFill>
                <a:effectLst/>
                <a:latin typeface="Arial" panose="020B0604020202020204" pitchFamily="34" charset="0"/>
              </a:rPr>
              <a:t> 02 </a:t>
            </a:r>
            <a:r>
              <a:rPr lang="en-US" sz="1800" b="0" i="0" dirty="0" err="1">
                <a:solidFill>
                  <a:srgbClr val="2F2F2F"/>
                </a:solidFill>
                <a:effectLst/>
                <a:latin typeface="Arial" panose="020B0604020202020204" pitchFamily="34" charset="0"/>
              </a:rPr>
              <a:t>phần</a:t>
            </a:r>
            <a:r>
              <a:rPr lang="en-US" sz="1800" b="0" i="0" dirty="0">
                <a:solidFill>
                  <a:srgbClr val="2F2F2F"/>
                </a:solidFill>
                <a:effectLst/>
                <a:latin typeface="Arial" panose="020B0604020202020204" pitchFamily="34" charset="0"/>
              </a:rPr>
              <a:t> </a:t>
            </a:r>
            <a:r>
              <a:rPr lang="en-US" sz="1800" b="0" i="0" dirty="0" err="1">
                <a:solidFill>
                  <a:srgbClr val="2F2F2F"/>
                </a:solidFill>
                <a:effectLst/>
                <a:latin typeface="Arial" panose="020B0604020202020204" pitchFamily="34" charset="0"/>
              </a:rPr>
              <a:t>là</a:t>
            </a:r>
            <a:r>
              <a:rPr lang="en-US" sz="1800" b="0" i="0" dirty="0">
                <a:solidFill>
                  <a:srgbClr val="2F2F2F"/>
                </a:solidFill>
                <a:effectLst/>
                <a:latin typeface="Arial" panose="020B0604020202020204" pitchFamily="34" charset="0"/>
              </a:rPr>
              <a:t> </a:t>
            </a:r>
            <a:r>
              <a:rPr lang="en-US" sz="1800" b="0" i="0" dirty="0" err="1">
                <a:solidFill>
                  <a:srgbClr val="2F2F2F"/>
                </a:solidFill>
                <a:effectLst/>
                <a:latin typeface="Arial" panose="020B0604020202020204" pitchFamily="34" charset="0"/>
              </a:rPr>
              <a:t>CustomerLastName</a:t>
            </a:r>
            <a:r>
              <a:rPr lang="en-US" sz="1800" b="0" i="0" dirty="0">
                <a:solidFill>
                  <a:srgbClr val="2F2F2F"/>
                </a:solidFill>
                <a:effectLst/>
                <a:latin typeface="Arial" panose="020B0604020202020204" pitchFamily="34" charset="0"/>
              </a:rPr>
              <a:t> </a:t>
            </a:r>
            <a:r>
              <a:rPr lang="en-US" sz="1800" b="0" i="0" dirty="0" err="1">
                <a:solidFill>
                  <a:srgbClr val="2F2F2F"/>
                </a:solidFill>
                <a:effectLst/>
                <a:latin typeface="Arial" panose="020B0604020202020204" pitchFamily="34" charset="0"/>
              </a:rPr>
              <a:t>và</a:t>
            </a:r>
            <a:r>
              <a:rPr lang="en-US" sz="1800" b="0" i="0" dirty="0">
                <a:solidFill>
                  <a:srgbClr val="2F2F2F"/>
                </a:solidFill>
                <a:effectLst/>
                <a:latin typeface="Arial" panose="020B0604020202020204" pitchFamily="34" charset="0"/>
              </a:rPr>
              <a:t> </a:t>
            </a:r>
            <a:r>
              <a:rPr lang="en-US" sz="1800" b="0" i="0" dirty="0" err="1">
                <a:solidFill>
                  <a:srgbClr val="2F2F2F"/>
                </a:solidFill>
                <a:effectLst/>
                <a:latin typeface="Arial" panose="020B0604020202020204" pitchFamily="34" charset="0"/>
              </a:rPr>
              <a:t>CustomerFirstName</a:t>
            </a:r>
            <a:r>
              <a:rPr lang="en-US" sz="1800" b="0" i="0" dirty="0">
                <a:solidFill>
                  <a:srgbClr val="2F2F2F"/>
                </a:solidFill>
                <a:effectLst/>
                <a:latin typeface="Arial" panose="020B0604020202020204" pitchFamily="34" charset="0"/>
              </a:rPr>
              <a:t>.</a:t>
            </a:r>
            <a:endParaRPr lang="en-US" sz="1800" b="0" i="0" dirty="0">
              <a:solidFill>
                <a:schemeClr val="tx1"/>
              </a:solidFill>
              <a:effectLst/>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04967FC3-A4C0-198E-AA3D-D2A9C4F6F1F8}"/>
              </a:ext>
            </a:extLst>
          </p:cNvPr>
          <p:cNvSpPr txBox="1"/>
          <p:nvPr/>
        </p:nvSpPr>
        <p:spPr>
          <a:xfrm>
            <a:off x="3780430" y="2765095"/>
            <a:ext cx="7976864" cy="4401205"/>
          </a:xfrm>
          <a:prstGeom prst="rect">
            <a:avLst/>
          </a:prstGeom>
          <a:noFill/>
        </p:spPr>
        <p:txBody>
          <a:bodyPr wrap="none" rtlCol="0">
            <a:spAutoFit/>
          </a:bodyPr>
          <a:lstStyle/>
          <a:p>
            <a:pPr algn="l"/>
            <a:r>
              <a:rPr lang="vi-VN" b="0" i="0" dirty="0">
                <a:solidFill>
                  <a:srgbClr val="2F2F2F"/>
                </a:solidFill>
                <a:effectLst/>
                <a:latin typeface="+mj-lt"/>
              </a:rPr>
              <a:t>Sau khi tách các trường cần thiết và loại bỏ các trường không cần thiết ta có các thành phần dữ liệu như sau:</a:t>
            </a:r>
          </a:p>
          <a:p>
            <a:pPr algn="l"/>
            <a:r>
              <a:rPr lang="vi-VN" b="0" i="0" dirty="0">
                <a:solidFill>
                  <a:srgbClr val="2F2F2F"/>
                </a:solidFill>
                <a:effectLst/>
                <a:latin typeface="+mj-lt"/>
              </a:rPr>
              <a:t>InvoiceNo: Số hóa đơn</a:t>
            </a:r>
          </a:p>
          <a:p>
            <a:pPr algn="l"/>
            <a:r>
              <a:rPr lang="vi-VN" b="0" i="0" dirty="0">
                <a:solidFill>
                  <a:srgbClr val="2F2F2F"/>
                </a:solidFill>
                <a:effectLst/>
                <a:latin typeface="+mj-lt"/>
              </a:rPr>
              <a:t>InvoiceDate: Ngày ghi hóa đơn</a:t>
            </a:r>
          </a:p>
          <a:p>
            <a:pPr algn="l"/>
            <a:r>
              <a:rPr lang="vi-VN" b="1" i="0" dirty="0">
                <a:solidFill>
                  <a:srgbClr val="2F2F2F"/>
                </a:solidFill>
                <a:effectLst/>
                <a:latin typeface="+mj-lt"/>
              </a:rPr>
              <a:t>CustomerFirstName: Tên khách hàng</a:t>
            </a:r>
            <a:endParaRPr lang="vi-VN" b="0" i="0" dirty="0">
              <a:solidFill>
                <a:srgbClr val="2F2F2F"/>
              </a:solidFill>
              <a:effectLst/>
              <a:latin typeface="+mj-lt"/>
            </a:endParaRPr>
          </a:p>
          <a:p>
            <a:pPr algn="l"/>
            <a:r>
              <a:rPr lang="vi-VN" b="1" i="0" dirty="0">
                <a:solidFill>
                  <a:srgbClr val="2F2F2F"/>
                </a:solidFill>
                <a:effectLst/>
                <a:latin typeface="+mj-lt"/>
              </a:rPr>
              <a:t>CustomerLastName: Họ và tên lót của khách hàng</a:t>
            </a:r>
            <a:endParaRPr lang="vi-VN" b="0" i="0" dirty="0">
              <a:solidFill>
                <a:srgbClr val="2F2F2F"/>
              </a:solidFill>
              <a:effectLst/>
              <a:latin typeface="+mj-lt"/>
            </a:endParaRPr>
          </a:p>
          <a:p>
            <a:pPr algn="l"/>
            <a:r>
              <a:rPr lang="vi-VN" b="0" i="0" dirty="0">
                <a:solidFill>
                  <a:srgbClr val="2F2F2F"/>
                </a:solidFill>
                <a:effectLst/>
                <a:latin typeface="+mj-lt"/>
              </a:rPr>
              <a:t>CustomerCompany: Tên công ty khách hành</a:t>
            </a:r>
          </a:p>
          <a:p>
            <a:pPr algn="l"/>
            <a:r>
              <a:rPr lang="vi-VN" b="1" i="0" dirty="0">
                <a:solidFill>
                  <a:srgbClr val="2F2F2F"/>
                </a:solidFill>
                <a:effectLst/>
                <a:latin typeface="+mj-lt"/>
              </a:rPr>
              <a:t>CustomerAddress: Địa chỉ khách hàng</a:t>
            </a:r>
            <a:endParaRPr lang="vi-VN" b="0" i="0" dirty="0">
              <a:solidFill>
                <a:srgbClr val="2F2F2F"/>
              </a:solidFill>
              <a:effectLst/>
              <a:latin typeface="+mj-lt"/>
            </a:endParaRPr>
          </a:p>
          <a:p>
            <a:pPr algn="l"/>
            <a:r>
              <a:rPr lang="vi-VN" b="1" i="0" dirty="0">
                <a:solidFill>
                  <a:srgbClr val="2F2F2F"/>
                </a:solidFill>
                <a:effectLst/>
                <a:latin typeface="+mj-lt"/>
              </a:rPr>
              <a:t>CustomerCity: Thành phố khách hàng đang ở</a:t>
            </a:r>
            <a:endParaRPr lang="vi-VN" b="0" i="0" dirty="0">
              <a:solidFill>
                <a:srgbClr val="2F2F2F"/>
              </a:solidFill>
              <a:effectLst/>
              <a:latin typeface="+mj-lt"/>
            </a:endParaRPr>
          </a:p>
          <a:p>
            <a:pPr algn="l"/>
            <a:r>
              <a:rPr lang="vi-VN" b="1" i="0" dirty="0">
                <a:solidFill>
                  <a:srgbClr val="2F2F2F"/>
                </a:solidFill>
                <a:effectLst/>
                <a:latin typeface="+mj-lt"/>
              </a:rPr>
              <a:t>CustomerDistrict: Quận khách hàng đang ở</a:t>
            </a:r>
            <a:endParaRPr lang="vi-VN" b="0" i="0" dirty="0">
              <a:solidFill>
                <a:srgbClr val="2F2F2F"/>
              </a:solidFill>
              <a:effectLst/>
              <a:latin typeface="+mj-lt"/>
            </a:endParaRPr>
          </a:p>
          <a:p>
            <a:pPr algn="l"/>
            <a:r>
              <a:rPr lang="vi-VN" b="0" i="0" dirty="0">
                <a:solidFill>
                  <a:srgbClr val="2F2F2F"/>
                </a:solidFill>
                <a:effectLst/>
                <a:latin typeface="+mj-lt"/>
              </a:rPr>
              <a:t>CustomerAccountNo: Số tài khoản của khách hàng</a:t>
            </a:r>
          </a:p>
          <a:p>
            <a:pPr algn="l"/>
            <a:r>
              <a:rPr lang="vi-VN" b="0" i="0" dirty="0">
                <a:solidFill>
                  <a:srgbClr val="2F2F2F"/>
                </a:solidFill>
                <a:effectLst/>
                <a:latin typeface="+mj-lt"/>
              </a:rPr>
              <a:t>PaymentMethod: Phương thức thanh toán</a:t>
            </a:r>
          </a:p>
          <a:p>
            <a:pPr algn="l"/>
            <a:r>
              <a:rPr lang="vi-VN" b="0" i="0" dirty="0">
                <a:solidFill>
                  <a:srgbClr val="2F2F2F"/>
                </a:solidFill>
                <a:effectLst/>
                <a:latin typeface="+mj-lt"/>
              </a:rPr>
              <a:t>CustomerTaxNo: Mã số thuế của khách hàng</a:t>
            </a:r>
          </a:p>
          <a:p>
            <a:pPr algn="l"/>
            <a:r>
              <a:rPr lang="vi-VN" b="0" i="0" dirty="0">
                <a:solidFill>
                  <a:srgbClr val="2F2F2F"/>
                </a:solidFill>
                <a:effectLst/>
                <a:latin typeface="+mj-lt"/>
              </a:rPr>
              <a:t>SequenceNo: Số thứ tự mua hành</a:t>
            </a:r>
          </a:p>
          <a:p>
            <a:pPr algn="l"/>
            <a:r>
              <a:rPr lang="vi-VN" b="0" i="0" dirty="0">
                <a:solidFill>
                  <a:srgbClr val="2F2F2F"/>
                </a:solidFill>
                <a:effectLst/>
                <a:latin typeface="+mj-lt"/>
              </a:rPr>
              <a:t>ProductName: Tên sản phẩm</a:t>
            </a:r>
          </a:p>
          <a:p>
            <a:pPr algn="l"/>
            <a:r>
              <a:rPr lang="vi-VN" b="0" i="0" dirty="0">
                <a:solidFill>
                  <a:srgbClr val="2F2F2F"/>
                </a:solidFill>
                <a:effectLst/>
                <a:latin typeface="+mj-lt"/>
              </a:rPr>
              <a:t>Unit: Đơn vị tính của sản phẩm</a:t>
            </a:r>
          </a:p>
          <a:p>
            <a:pPr algn="l"/>
            <a:r>
              <a:rPr lang="vi-VN" b="0" i="0" dirty="0">
                <a:solidFill>
                  <a:srgbClr val="2F2F2F"/>
                </a:solidFill>
                <a:effectLst/>
                <a:latin typeface="+mj-lt"/>
              </a:rPr>
              <a:t>Quantity: Số lượng</a:t>
            </a:r>
          </a:p>
          <a:p>
            <a:pPr algn="l"/>
            <a:r>
              <a:rPr lang="vi-VN" b="0" i="0" dirty="0">
                <a:solidFill>
                  <a:srgbClr val="2F2F2F"/>
                </a:solidFill>
                <a:effectLst/>
                <a:latin typeface="+mj-lt"/>
              </a:rPr>
              <a:t>UnitPrice: Đơn giá</a:t>
            </a:r>
          </a:p>
          <a:p>
            <a:pPr algn="l"/>
            <a:r>
              <a:rPr lang="vi-VN" b="0" i="0" dirty="0">
                <a:solidFill>
                  <a:srgbClr val="2F2F2F"/>
                </a:solidFill>
                <a:effectLst/>
                <a:latin typeface="+mj-lt"/>
              </a:rPr>
              <a:t>Amount: Thành tiền</a:t>
            </a:r>
          </a:p>
          <a:p>
            <a:pPr algn="l"/>
            <a:r>
              <a:rPr lang="vi-VN" b="0" i="0" dirty="0">
                <a:solidFill>
                  <a:srgbClr val="2F2F2F"/>
                </a:solidFill>
                <a:effectLst/>
                <a:latin typeface="+mj-lt"/>
              </a:rPr>
              <a:t>VAT: Thuế giá trị gia tăng</a:t>
            </a:r>
          </a:p>
          <a:p>
            <a:endParaRPr lang="en-US" dirty="0">
              <a:latin typeface="+mj-lt"/>
            </a:endParaRPr>
          </a:p>
        </p:txBody>
      </p:sp>
    </p:spTree>
    <p:extLst>
      <p:ext uri="{BB962C8B-B14F-4D97-AF65-F5344CB8AC3E}">
        <p14:creationId xmlns:p14="http://schemas.microsoft.com/office/powerpoint/2010/main" val="14303780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 name="Google Shape;69;p2"/>
          <p:cNvPicPr preferRelativeResize="0"/>
          <p:nvPr/>
        </p:nvPicPr>
        <p:blipFill rotWithShape="1">
          <a:blip r:embed="rId2">
            <a:alphaModFix/>
          </a:blip>
          <a:srcRect/>
          <a:stretch/>
        </p:blipFill>
        <p:spPr>
          <a:xfrm>
            <a:off x="304800" y="0"/>
            <a:ext cx="12192000" cy="6858000"/>
          </a:xfrm>
          <a:prstGeom prst="rect">
            <a:avLst/>
          </a:prstGeom>
          <a:noFill/>
          <a:ln>
            <a:noFill/>
          </a:ln>
        </p:spPr>
      </p:pic>
      <p:sp>
        <p:nvSpPr>
          <p:cNvPr id="4" name="Google Shape;70;p2"/>
          <p:cNvSpPr txBox="1"/>
          <p:nvPr/>
        </p:nvSpPr>
        <p:spPr>
          <a:xfrm>
            <a:off x="8077200" y="533400"/>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dirty="0" err="1">
                <a:solidFill>
                  <a:srgbClr val="F37422"/>
                </a:solidFill>
                <a:latin typeface="Oi"/>
                <a:ea typeface="Oi"/>
                <a:cs typeface="Oi"/>
                <a:sym typeface="Oi"/>
              </a:rPr>
              <a:t>Tên</a:t>
            </a:r>
            <a:r>
              <a:rPr lang="en-US" sz="1700" b="0" i="0" u="none" strike="noStrike" cap="none" dirty="0">
                <a:solidFill>
                  <a:srgbClr val="F37422"/>
                </a:solidFill>
                <a:latin typeface="Oi"/>
                <a:ea typeface="Oi"/>
                <a:cs typeface="Oi"/>
                <a:sym typeface="Oi"/>
              </a:rPr>
              <a:t> </a:t>
            </a:r>
            <a:r>
              <a:rPr lang="en-US" sz="1700" b="0" i="0" u="none" strike="noStrike" cap="none" dirty="0" err="1">
                <a:solidFill>
                  <a:srgbClr val="F37422"/>
                </a:solidFill>
                <a:latin typeface="Oi"/>
                <a:ea typeface="Oi"/>
                <a:cs typeface="Oi"/>
                <a:sym typeface="Oi"/>
              </a:rPr>
              <a:t>bài</a:t>
            </a:r>
            <a:r>
              <a:rPr lang="en-US" sz="1700" b="0" i="0" u="none" strike="noStrike" cap="none" dirty="0">
                <a:solidFill>
                  <a:srgbClr val="F37422"/>
                </a:solidFill>
                <a:latin typeface="Oi"/>
                <a:ea typeface="Oi"/>
                <a:cs typeface="Oi"/>
                <a:sym typeface="Oi"/>
              </a:rPr>
              <a:t> </a:t>
            </a:r>
            <a:r>
              <a:rPr lang="en-US" sz="1700" b="0" i="0" u="none" strike="noStrike" cap="none" dirty="0" err="1">
                <a:solidFill>
                  <a:srgbClr val="F37422"/>
                </a:solidFill>
                <a:latin typeface="Oi"/>
                <a:ea typeface="Oi"/>
                <a:cs typeface="Oi"/>
                <a:sym typeface="Oi"/>
              </a:rPr>
              <a:t>học</a:t>
            </a:r>
            <a:endParaRPr sz="1700" b="0" i="0" u="none" strike="noStrike" cap="none" dirty="0">
              <a:solidFill>
                <a:srgbClr val="F37422"/>
              </a:solidFill>
              <a:latin typeface="Oi"/>
              <a:ea typeface="Oi"/>
              <a:cs typeface="Oi"/>
              <a:sym typeface="Oi"/>
            </a:endParaRPr>
          </a:p>
        </p:txBody>
      </p:sp>
      <p:pic>
        <p:nvPicPr>
          <p:cNvPr id="5" name="Google Shape;71;p2"/>
          <p:cNvPicPr preferRelativeResize="0"/>
          <p:nvPr/>
        </p:nvPicPr>
        <p:blipFill rotWithShape="1">
          <a:blip r:embed="rId3">
            <a:alphaModFix/>
          </a:blip>
          <a:srcRect/>
          <a:stretch/>
        </p:blipFill>
        <p:spPr>
          <a:xfrm>
            <a:off x="304800" y="228600"/>
            <a:ext cx="1143000" cy="821245"/>
          </a:xfrm>
          <a:prstGeom prst="rect">
            <a:avLst/>
          </a:prstGeom>
          <a:noFill/>
          <a:ln>
            <a:noFill/>
          </a:ln>
        </p:spPr>
      </p:pic>
      <p:sp>
        <p:nvSpPr>
          <p:cNvPr id="6" name="TextBox 5"/>
          <p:cNvSpPr txBox="1"/>
          <p:nvPr/>
        </p:nvSpPr>
        <p:spPr>
          <a:xfrm>
            <a:off x="2330598" y="1178448"/>
            <a:ext cx="9578263" cy="1446550"/>
          </a:xfrm>
          <a:prstGeom prst="rect">
            <a:avLst/>
          </a:prstGeom>
          <a:noFill/>
        </p:spPr>
        <p:txBody>
          <a:bodyPr wrap="none" rtlCol="0">
            <a:spAutoFit/>
          </a:bodyPr>
          <a:lstStyle/>
          <a:p>
            <a:pPr algn="l"/>
            <a:r>
              <a:rPr lang="vi-VN" sz="3200" b="1" i="1" dirty="0">
                <a:solidFill>
                  <a:srgbClr val="2F2F2F"/>
                </a:solidFill>
                <a:effectLst/>
                <a:latin typeface="+mj-lt"/>
              </a:rPr>
              <a:t>Bước 3: Xác định các bảng và các cột cho cơ sở dữ liệu</a:t>
            </a:r>
            <a:endParaRPr lang="vi-VN" sz="3200" b="1" i="0" dirty="0">
              <a:solidFill>
                <a:srgbClr val="2F2F2F"/>
              </a:solidFill>
              <a:effectLst/>
              <a:latin typeface="+mj-lt"/>
            </a:endParaRPr>
          </a:p>
          <a:p>
            <a:r>
              <a:rPr lang="vi-VN" sz="3200" dirty="0">
                <a:latin typeface="+mj-lt"/>
              </a:rPr>
              <a:t/>
            </a:r>
            <a:br>
              <a:rPr lang="vi-VN" sz="3200" dirty="0">
                <a:latin typeface="+mj-lt"/>
              </a:rPr>
            </a:br>
            <a:endParaRPr lang="en-US" sz="2400" b="1" i="0" dirty="0">
              <a:solidFill>
                <a:srgbClr val="1B1B1B"/>
              </a:solidFill>
              <a:effectLst/>
              <a:latin typeface="+mj-lt"/>
            </a:endParaRPr>
          </a:p>
        </p:txBody>
      </p:sp>
      <p:sp>
        <p:nvSpPr>
          <p:cNvPr id="9" name="TextBox 8">
            <a:extLst>
              <a:ext uri="{FF2B5EF4-FFF2-40B4-BE49-F238E27FC236}">
                <a16:creationId xmlns:a16="http://schemas.microsoft.com/office/drawing/2014/main" id="{B36BD585-441C-49C6-B897-01E37EE9C911}"/>
              </a:ext>
            </a:extLst>
          </p:cNvPr>
          <p:cNvSpPr txBox="1"/>
          <p:nvPr/>
        </p:nvSpPr>
        <p:spPr>
          <a:xfrm>
            <a:off x="2238233" y="2784143"/>
            <a:ext cx="184731" cy="307777"/>
          </a:xfrm>
          <a:prstGeom prst="rect">
            <a:avLst/>
          </a:prstGeom>
          <a:noFill/>
        </p:spPr>
        <p:txBody>
          <a:bodyPr wrap="none" rtlCol="0">
            <a:spAutoFit/>
          </a:bodyPr>
          <a:lstStyle/>
          <a:p>
            <a:endParaRPr lang="en-US" dirty="0"/>
          </a:p>
        </p:txBody>
      </p:sp>
      <p:sp>
        <p:nvSpPr>
          <p:cNvPr id="11" name="TextBox 10">
            <a:extLst>
              <a:ext uri="{FF2B5EF4-FFF2-40B4-BE49-F238E27FC236}">
                <a16:creationId xmlns:a16="http://schemas.microsoft.com/office/drawing/2014/main" id="{91990B62-13F8-1D92-956B-6AFB02DB93E8}"/>
              </a:ext>
            </a:extLst>
          </p:cNvPr>
          <p:cNvSpPr txBox="1"/>
          <p:nvPr/>
        </p:nvSpPr>
        <p:spPr>
          <a:xfrm>
            <a:off x="432422" y="1922368"/>
            <a:ext cx="10709983" cy="2862322"/>
          </a:xfrm>
          <a:prstGeom prst="rect">
            <a:avLst/>
          </a:prstGeom>
          <a:noFill/>
        </p:spPr>
        <p:txBody>
          <a:bodyPr wrap="none" rtlCol="0">
            <a:spAutoFit/>
          </a:bodyPr>
          <a:lstStyle/>
          <a:p>
            <a:pPr algn="l">
              <a:buFont typeface="Arial" panose="020B0604020202020204" pitchFamily="34" charset="0"/>
              <a:buChar char="•"/>
            </a:pPr>
            <a:r>
              <a:rPr lang="vi-VN" sz="1800" b="0" i="0" dirty="0">
                <a:solidFill>
                  <a:srgbClr val="2F2F2F"/>
                </a:solidFill>
                <a:effectLst/>
                <a:latin typeface="+mj-lt"/>
              </a:rPr>
              <a:t>1. Nhóm các trường theo các thực thể (Entities)</a:t>
            </a:r>
          </a:p>
          <a:p>
            <a:pPr algn="l">
              <a:buFont typeface="Arial" panose="020B0604020202020204" pitchFamily="34" charset="0"/>
              <a:buChar char="•"/>
            </a:pPr>
            <a:r>
              <a:rPr lang="vi-VN" sz="1800" b="0" i="0" dirty="0">
                <a:solidFill>
                  <a:srgbClr val="2F2F2F"/>
                </a:solidFill>
                <a:effectLst/>
                <a:latin typeface="+mj-lt"/>
              </a:rPr>
              <a:t>2. Kiểm tra lại các trường thừa/thiếu.</a:t>
            </a:r>
          </a:p>
          <a:p>
            <a:pPr algn="l"/>
            <a:r>
              <a:rPr lang="vi-VN" sz="1800" b="0" i="0" dirty="0">
                <a:solidFill>
                  <a:srgbClr val="2F2F2F"/>
                </a:solidFill>
                <a:effectLst/>
                <a:latin typeface="+mj-lt"/>
              </a:rPr>
              <a:t>Chúng ta bàn về thực thể, thực thể là người, là vật tồn tại trong hệ thống đang xem xét. </a:t>
            </a:r>
            <a:endParaRPr lang="en-US" sz="1800" b="0" i="0" dirty="0">
              <a:solidFill>
                <a:srgbClr val="2F2F2F"/>
              </a:solidFill>
              <a:effectLst/>
              <a:latin typeface="+mj-lt"/>
            </a:endParaRPr>
          </a:p>
          <a:p>
            <a:pPr algn="l"/>
            <a:r>
              <a:rPr lang="vi-VN" sz="1800" b="0" i="0" dirty="0">
                <a:solidFill>
                  <a:srgbClr val="2F2F2F"/>
                </a:solidFill>
                <a:effectLst/>
                <a:latin typeface="+mj-lt"/>
              </a:rPr>
              <a:t>Đối với thiết kế Cơ sở dữ liệu chúng ta chỉ quan tâm đến các thực thể mang thông tin. </a:t>
            </a:r>
            <a:endParaRPr lang="en-US" sz="1800" b="0" i="0" dirty="0">
              <a:solidFill>
                <a:srgbClr val="2F2F2F"/>
              </a:solidFill>
              <a:effectLst/>
              <a:latin typeface="+mj-lt"/>
            </a:endParaRPr>
          </a:p>
          <a:p>
            <a:pPr algn="l"/>
            <a:r>
              <a:rPr lang="vi-VN" sz="1800" b="0" i="0" dirty="0">
                <a:solidFill>
                  <a:srgbClr val="2F2F2F"/>
                </a:solidFill>
                <a:effectLst/>
                <a:latin typeface="+mj-lt"/>
              </a:rPr>
              <a:t>Xem xét danh sách các thành phần dữ liệu từ trên xuống chúng ta có thể liệt kê ra các thực thể thấy được như sau:</a:t>
            </a:r>
          </a:p>
          <a:p>
            <a:pPr algn="l">
              <a:buFont typeface="Arial" panose="020B0604020202020204" pitchFamily="34" charset="0"/>
              <a:buChar char="•"/>
            </a:pPr>
            <a:r>
              <a:rPr lang="vi-VN" sz="1800" b="0" i="0" dirty="0">
                <a:solidFill>
                  <a:srgbClr val="2F2F2F"/>
                </a:solidFill>
                <a:effectLst/>
                <a:latin typeface="+mj-lt"/>
              </a:rPr>
              <a:t>Invoice(Hóa đơn)</a:t>
            </a:r>
          </a:p>
          <a:p>
            <a:pPr algn="l">
              <a:buFont typeface="Arial" panose="020B0604020202020204" pitchFamily="34" charset="0"/>
              <a:buChar char="•"/>
            </a:pPr>
            <a:r>
              <a:rPr lang="vi-VN" sz="1800" b="0" i="0" dirty="0">
                <a:solidFill>
                  <a:srgbClr val="2F2F2F"/>
                </a:solidFill>
                <a:effectLst/>
                <a:latin typeface="+mj-lt"/>
              </a:rPr>
              <a:t>Customer (Khách hàng)</a:t>
            </a:r>
          </a:p>
          <a:p>
            <a:pPr algn="l">
              <a:buFont typeface="Arial" panose="020B0604020202020204" pitchFamily="34" charset="0"/>
              <a:buChar char="•"/>
            </a:pPr>
            <a:r>
              <a:rPr lang="vi-VN" sz="1800" b="0" i="0" dirty="0">
                <a:solidFill>
                  <a:srgbClr val="2F2F2F"/>
                </a:solidFill>
                <a:effectLst/>
                <a:latin typeface="+mj-lt"/>
              </a:rPr>
              <a:t>Product (Sản phẩm)</a:t>
            </a:r>
          </a:p>
          <a:p>
            <a:r>
              <a:rPr lang="vi-VN" sz="1800" dirty="0">
                <a:latin typeface="+mj-lt"/>
              </a:rPr>
              <a:t/>
            </a:r>
            <a:br>
              <a:rPr lang="vi-VN" sz="1800" dirty="0">
                <a:latin typeface="+mj-lt"/>
              </a:rPr>
            </a:br>
            <a:endParaRPr lang="en-US" sz="1800" b="1" dirty="0">
              <a:solidFill>
                <a:srgbClr val="FF0000"/>
              </a:solidFill>
              <a:latin typeface="+mj-lt"/>
            </a:endParaRPr>
          </a:p>
        </p:txBody>
      </p:sp>
    </p:spTree>
    <p:extLst>
      <p:ext uri="{BB962C8B-B14F-4D97-AF65-F5344CB8AC3E}">
        <p14:creationId xmlns:p14="http://schemas.microsoft.com/office/powerpoint/2010/main" val="389645493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 name="Google Shape;69;p2"/>
          <p:cNvPicPr preferRelativeResize="0"/>
          <p:nvPr/>
        </p:nvPicPr>
        <p:blipFill rotWithShape="1">
          <a:blip r:embed="rId2">
            <a:alphaModFix/>
          </a:blip>
          <a:srcRect/>
          <a:stretch/>
        </p:blipFill>
        <p:spPr>
          <a:xfrm>
            <a:off x="304800" y="0"/>
            <a:ext cx="12192000" cy="6858000"/>
          </a:xfrm>
          <a:prstGeom prst="rect">
            <a:avLst/>
          </a:prstGeom>
          <a:noFill/>
          <a:ln>
            <a:noFill/>
          </a:ln>
        </p:spPr>
      </p:pic>
      <p:sp>
        <p:nvSpPr>
          <p:cNvPr id="4" name="Google Shape;70;p2"/>
          <p:cNvSpPr txBox="1"/>
          <p:nvPr/>
        </p:nvSpPr>
        <p:spPr>
          <a:xfrm>
            <a:off x="8077200" y="533400"/>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dirty="0" err="1">
                <a:solidFill>
                  <a:srgbClr val="F37422"/>
                </a:solidFill>
                <a:latin typeface="Oi"/>
                <a:ea typeface="Oi"/>
                <a:cs typeface="Oi"/>
                <a:sym typeface="Oi"/>
              </a:rPr>
              <a:t>Tên</a:t>
            </a:r>
            <a:r>
              <a:rPr lang="en-US" sz="1700" b="0" i="0" u="none" strike="noStrike" cap="none" dirty="0">
                <a:solidFill>
                  <a:srgbClr val="F37422"/>
                </a:solidFill>
                <a:latin typeface="Oi"/>
                <a:ea typeface="Oi"/>
                <a:cs typeface="Oi"/>
                <a:sym typeface="Oi"/>
              </a:rPr>
              <a:t> </a:t>
            </a:r>
            <a:r>
              <a:rPr lang="en-US" sz="1700" b="0" i="0" u="none" strike="noStrike" cap="none" dirty="0" err="1">
                <a:solidFill>
                  <a:srgbClr val="F37422"/>
                </a:solidFill>
                <a:latin typeface="Oi"/>
                <a:ea typeface="Oi"/>
                <a:cs typeface="Oi"/>
                <a:sym typeface="Oi"/>
              </a:rPr>
              <a:t>bài</a:t>
            </a:r>
            <a:r>
              <a:rPr lang="en-US" sz="1700" b="0" i="0" u="none" strike="noStrike" cap="none" dirty="0">
                <a:solidFill>
                  <a:srgbClr val="F37422"/>
                </a:solidFill>
                <a:latin typeface="Oi"/>
                <a:ea typeface="Oi"/>
                <a:cs typeface="Oi"/>
                <a:sym typeface="Oi"/>
              </a:rPr>
              <a:t> </a:t>
            </a:r>
            <a:r>
              <a:rPr lang="en-US" sz="1700" b="0" i="0" u="none" strike="noStrike" cap="none" dirty="0" err="1">
                <a:solidFill>
                  <a:srgbClr val="F37422"/>
                </a:solidFill>
                <a:latin typeface="Oi"/>
                <a:ea typeface="Oi"/>
                <a:cs typeface="Oi"/>
                <a:sym typeface="Oi"/>
              </a:rPr>
              <a:t>học</a:t>
            </a:r>
            <a:endParaRPr sz="1700" b="0" i="0" u="none" strike="noStrike" cap="none" dirty="0">
              <a:solidFill>
                <a:srgbClr val="F37422"/>
              </a:solidFill>
              <a:latin typeface="Oi"/>
              <a:ea typeface="Oi"/>
              <a:cs typeface="Oi"/>
              <a:sym typeface="Oi"/>
            </a:endParaRPr>
          </a:p>
        </p:txBody>
      </p:sp>
      <p:pic>
        <p:nvPicPr>
          <p:cNvPr id="5" name="Google Shape;71;p2"/>
          <p:cNvPicPr preferRelativeResize="0"/>
          <p:nvPr/>
        </p:nvPicPr>
        <p:blipFill rotWithShape="1">
          <a:blip r:embed="rId3">
            <a:alphaModFix/>
          </a:blip>
          <a:srcRect/>
          <a:stretch/>
        </p:blipFill>
        <p:spPr>
          <a:xfrm>
            <a:off x="304800" y="228600"/>
            <a:ext cx="1143000" cy="821245"/>
          </a:xfrm>
          <a:prstGeom prst="rect">
            <a:avLst/>
          </a:prstGeom>
          <a:noFill/>
          <a:ln>
            <a:noFill/>
          </a:ln>
        </p:spPr>
      </p:pic>
      <p:sp>
        <p:nvSpPr>
          <p:cNvPr id="9" name="TextBox 8">
            <a:extLst>
              <a:ext uri="{FF2B5EF4-FFF2-40B4-BE49-F238E27FC236}">
                <a16:creationId xmlns:a16="http://schemas.microsoft.com/office/drawing/2014/main" id="{B36BD585-441C-49C6-B897-01E37EE9C911}"/>
              </a:ext>
            </a:extLst>
          </p:cNvPr>
          <p:cNvSpPr txBox="1"/>
          <p:nvPr/>
        </p:nvSpPr>
        <p:spPr>
          <a:xfrm>
            <a:off x="2238233" y="2784143"/>
            <a:ext cx="184731" cy="307777"/>
          </a:xfrm>
          <a:prstGeom prst="rect">
            <a:avLst/>
          </a:prstGeom>
          <a:noFill/>
        </p:spPr>
        <p:txBody>
          <a:bodyPr wrap="none" rtlCol="0">
            <a:spAutoFit/>
          </a:bodyPr>
          <a:lstStyle/>
          <a:p>
            <a:endParaRPr lang="en-US" dirty="0"/>
          </a:p>
        </p:txBody>
      </p:sp>
      <p:sp>
        <p:nvSpPr>
          <p:cNvPr id="10" name="TextBox 9">
            <a:extLst>
              <a:ext uri="{FF2B5EF4-FFF2-40B4-BE49-F238E27FC236}">
                <a16:creationId xmlns:a16="http://schemas.microsoft.com/office/drawing/2014/main" id="{8A483D8A-DBBF-7698-A933-DB45CEFE4910}"/>
              </a:ext>
            </a:extLst>
          </p:cNvPr>
          <p:cNvSpPr txBox="1"/>
          <p:nvPr/>
        </p:nvSpPr>
        <p:spPr>
          <a:xfrm>
            <a:off x="3208127" y="1110905"/>
            <a:ext cx="7523213" cy="461665"/>
          </a:xfrm>
          <a:prstGeom prst="rect">
            <a:avLst/>
          </a:prstGeom>
          <a:noFill/>
        </p:spPr>
        <p:txBody>
          <a:bodyPr wrap="none" rtlCol="0">
            <a:spAutoFit/>
          </a:bodyPr>
          <a:lstStyle/>
          <a:p>
            <a:pPr algn="l"/>
            <a:r>
              <a:rPr lang="vi-VN" sz="2400" b="1" i="1" dirty="0">
                <a:solidFill>
                  <a:srgbClr val="2F2F2F"/>
                </a:solidFill>
                <a:effectLst/>
                <a:latin typeface="+mj-lt"/>
              </a:rPr>
              <a:t>nhóm các thành phần dữ liệu tương ứng vào các thực thể</a:t>
            </a:r>
            <a:endParaRPr lang="vi-VN" sz="2400" b="1" i="0" dirty="0">
              <a:solidFill>
                <a:schemeClr val="tx1"/>
              </a:solidFill>
              <a:effectLst/>
              <a:latin typeface="+mj-lt"/>
            </a:endParaRPr>
          </a:p>
        </p:txBody>
      </p:sp>
      <p:pic>
        <p:nvPicPr>
          <p:cNvPr id="3074" name="Picture 2" descr="Thiết kế cơ sở dữ liệu - Thực thể 1">
            <a:extLst>
              <a:ext uri="{FF2B5EF4-FFF2-40B4-BE49-F238E27FC236}">
                <a16:creationId xmlns:a16="http://schemas.microsoft.com/office/drawing/2014/main" id="{857263C4-50FB-BB65-18AE-2F98D22B4AA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67025" y="2319338"/>
            <a:ext cx="6457950" cy="2219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515701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 name="Google Shape;69;p2"/>
          <p:cNvPicPr preferRelativeResize="0"/>
          <p:nvPr/>
        </p:nvPicPr>
        <p:blipFill rotWithShape="1">
          <a:blip r:embed="rId2">
            <a:alphaModFix/>
          </a:blip>
          <a:srcRect/>
          <a:stretch/>
        </p:blipFill>
        <p:spPr>
          <a:xfrm>
            <a:off x="673290" y="92333"/>
            <a:ext cx="12192000" cy="6858000"/>
          </a:xfrm>
          <a:prstGeom prst="rect">
            <a:avLst/>
          </a:prstGeom>
          <a:noFill/>
          <a:ln>
            <a:noFill/>
          </a:ln>
        </p:spPr>
      </p:pic>
      <p:sp>
        <p:nvSpPr>
          <p:cNvPr id="4" name="Google Shape;70;p2"/>
          <p:cNvSpPr txBox="1"/>
          <p:nvPr/>
        </p:nvSpPr>
        <p:spPr>
          <a:xfrm>
            <a:off x="8077200" y="533400"/>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dirty="0" err="1">
                <a:solidFill>
                  <a:srgbClr val="F37422"/>
                </a:solidFill>
                <a:latin typeface="Oi"/>
                <a:ea typeface="Oi"/>
                <a:cs typeface="Oi"/>
                <a:sym typeface="Oi"/>
              </a:rPr>
              <a:t>Tên</a:t>
            </a:r>
            <a:r>
              <a:rPr lang="en-US" sz="1700" b="0" i="0" u="none" strike="noStrike" cap="none" dirty="0">
                <a:solidFill>
                  <a:srgbClr val="F37422"/>
                </a:solidFill>
                <a:latin typeface="Oi"/>
                <a:ea typeface="Oi"/>
                <a:cs typeface="Oi"/>
                <a:sym typeface="Oi"/>
              </a:rPr>
              <a:t> </a:t>
            </a:r>
            <a:r>
              <a:rPr lang="en-US" sz="1700" b="0" i="0" u="none" strike="noStrike" cap="none" dirty="0" err="1">
                <a:solidFill>
                  <a:srgbClr val="F37422"/>
                </a:solidFill>
                <a:latin typeface="Oi"/>
                <a:ea typeface="Oi"/>
                <a:cs typeface="Oi"/>
                <a:sym typeface="Oi"/>
              </a:rPr>
              <a:t>bài</a:t>
            </a:r>
            <a:r>
              <a:rPr lang="en-US" sz="1700" b="0" i="0" u="none" strike="noStrike" cap="none" dirty="0">
                <a:solidFill>
                  <a:srgbClr val="F37422"/>
                </a:solidFill>
                <a:latin typeface="Oi"/>
                <a:ea typeface="Oi"/>
                <a:cs typeface="Oi"/>
                <a:sym typeface="Oi"/>
              </a:rPr>
              <a:t> </a:t>
            </a:r>
            <a:r>
              <a:rPr lang="en-US" sz="1700" b="0" i="0" u="none" strike="noStrike" cap="none" dirty="0" err="1">
                <a:solidFill>
                  <a:srgbClr val="F37422"/>
                </a:solidFill>
                <a:latin typeface="Oi"/>
                <a:ea typeface="Oi"/>
                <a:cs typeface="Oi"/>
                <a:sym typeface="Oi"/>
              </a:rPr>
              <a:t>học</a:t>
            </a:r>
            <a:endParaRPr sz="1700" b="0" i="0" u="none" strike="noStrike" cap="none" dirty="0">
              <a:solidFill>
                <a:srgbClr val="F37422"/>
              </a:solidFill>
              <a:latin typeface="Oi"/>
              <a:ea typeface="Oi"/>
              <a:cs typeface="Oi"/>
              <a:sym typeface="Oi"/>
            </a:endParaRPr>
          </a:p>
        </p:txBody>
      </p:sp>
      <p:pic>
        <p:nvPicPr>
          <p:cNvPr id="5" name="Google Shape;71;p2"/>
          <p:cNvPicPr preferRelativeResize="0"/>
          <p:nvPr/>
        </p:nvPicPr>
        <p:blipFill rotWithShape="1">
          <a:blip r:embed="rId3">
            <a:alphaModFix/>
          </a:blip>
          <a:srcRect/>
          <a:stretch/>
        </p:blipFill>
        <p:spPr>
          <a:xfrm>
            <a:off x="304800" y="228600"/>
            <a:ext cx="1143000" cy="821245"/>
          </a:xfrm>
          <a:prstGeom prst="rect">
            <a:avLst/>
          </a:prstGeom>
          <a:noFill/>
          <a:ln>
            <a:noFill/>
          </a:ln>
        </p:spPr>
      </p:pic>
      <p:sp>
        <p:nvSpPr>
          <p:cNvPr id="6" name="TextBox 5"/>
          <p:cNvSpPr txBox="1"/>
          <p:nvPr/>
        </p:nvSpPr>
        <p:spPr>
          <a:xfrm>
            <a:off x="3107632" y="1365423"/>
            <a:ext cx="8246168" cy="400110"/>
          </a:xfrm>
          <a:prstGeom prst="rect">
            <a:avLst/>
          </a:prstGeom>
          <a:noFill/>
        </p:spPr>
        <p:txBody>
          <a:bodyPr wrap="none" rtlCol="0">
            <a:spAutoFit/>
          </a:bodyPr>
          <a:lstStyle/>
          <a:p>
            <a:pPr algn="l"/>
            <a:r>
              <a:rPr lang="vi-VN" sz="2000" b="1" i="1" dirty="0">
                <a:solidFill>
                  <a:srgbClr val="2F2F2F"/>
                </a:solidFill>
                <a:effectLst/>
                <a:latin typeface="+mj-lt"/>
              </a:rPr>
              <a:t>Bước 4: Xác định khóa chính, khóa ngoại và mối quan hệ giữa các thực thể</a:t>
            </a:r>
            <a:endParaRPr lang="vi-VN" sz="2000" b="1" i="0" dirty="0">
              <a:solidFill>
                <a:srgbClr val="2F2F2F"/>
              </a:solidFill>
              <a:effectLst/>
              <a:latin typeface="+mj-lt"/>
            </a:endParaRPr>
          </a:p>
        </p:txBody>
      </p:sp>
      <p:sp>
        <p:nvSpPr>
          <p:cNvPr id="9" name="TextBox 8">
            <a:extLst>
              <a:ext uri="{FF2B5EF4-FFF2-40B4-BE49-F238E27FC236}">
                <a16:creationId xmlns:a16="http://schemas.microsoft.com/office/drawing/2014/main" id="{B36BD585-441C-49C6-B897-01E37EE9C911}"/>
              </a:ext>
            </a:extLst>
          </p:cNvPr>
          <p:cNvSpPr txBox="1"/>
          <p:nvPr/>
        </p:nvSpPr>
        <p:spPr>
          <a:xfrm>
            <a:off x="2238233" y="2784143"/>
            <a:ext cx="184731" cy="307777"/>
          </a:xfrm>
          <a:prstGeom prst="rect">
            <a:avLst/>
          </a:prstGeom>
          <a:noFill/>
        </p:spPr>
        <p:txBody>
          <a:bodyPr wrap="none" rtlCol="0">
            <a:spAutoFit/>
          </a:bodyPr>
          <a:lstStyle/>
          <a:p>
            <a:endParaRPr lang="en-US" dirty="0"/>
          </a:p>
        </p:txBody>
      </p:sp>
      <p:sp>
        <p:nvSpPr>
          <p:cNvPr id="11" name="TextBox 10">
            <a:extLst>
              <a:ext uri="{FF2B5EF4-FFF2-40B4-BE49-F238E27FC236}">
                <a16:creationId xmlns:a16="http://schemas.microsoft.com/office/drawing/2014/main" id="{91990B62-13F8-1D92-956B-6AFB02DB93E8}"/>
              </a:ext>
            </a:extLst>
          </p:cNvPr>
          <p:cNvSpPr txBox="1"/>
          <p:nvPr/>
        </p:nvSpPr>
        <p:spPr>
          <a:xfrm>
            <a:off x="1147899" y="2146718"/>
            <a:ext cx="6652783" cy="1815882"/>
          </a:xfrm>
          <a:prstGeom prst="rect">
            <a:avLst/>
          </a:prstGeom>
          <a:noFill/>
        </p:spPr>
        <p:txBody>
          <a:bodyPr wrap="none" rtlCol="0">
            <a:spAutoFit/>
          </a:bodyPr>
          <a:lstStyle/>
          <a:p>
            <a:pPr algn="l">
              <a:buFont typeface="Arial" panose="020B0604020202020204" pitchFamily="34" charset="0"/>
              <a:buChar char="•"/>
            </a:pPr>
            <a:r>
              <a:rPr lang="vi-VN" sz="2800" b="0" i="0" dirty="0">
                <a:solidFill>
                  <a:srgbClr val="2F2F2F"/>
                </a:solidFill>
                <a:effectLst/>
                <a:latin typeface="+mj-lt"/>
              </a:rPr>
              <a:t>1. Xác định khóa chính cho các thực thể</a:t>
            </a:r>
          </a:p>
          <a:p>
            <a:pPr algn="l">
              <a:buFont typeface="Arial" panose="020B0604020202020204" pitchFamily="34" charset="0"/>
              <a:buChar char="•"/>
            </a:pPr>
            <a:r>
              <a:rPr lang="vi-VN" sz="2800" b="0" i="0" dirty="0">
                <a:solidFill>
                  <a:srgbClr val="2F2F2F"/>
                </a:solidFill>
                <a:effectLst/>
                <a:latin typeface="+mj-lt"/>
              </a:rPr>
              <a:t>2. Xác định quan hệ giữa các thực thể</a:t>
            </a:r>
          </a:p>
          <a:p>
            <a:pPr algn="l">
              <a:buFont typeface="Arial" panose="020B0604020202020204" pitchFamily="34" charset="0"/>
              <a:buChar char="•"/>
            </a:pPr>
            <a:r>
              <a:rPr lang="vi-VN" sz="2800" b="0" i="0" dirty="0">
                <a:solidFill>
                  <a:srgbClr val="2F2F2F"/>
                </a:solidFill>
                <a:effectLst/>
                <a:latin typeface="+mj-lt"/>
              </a:rPr>
              <a:t>3. Phân tách để đưa về mô hình nhị nguyên</a:t>
            </a:r>
          </a:p>
          <a:p>
            <a:pPr algn="l">
              <a:buFont typeface="Arial" panose="020B0604020202020204" pitchFamily="34" charset="0"/>
              <a:buChar char="•"/>
            </a:pPr>
            <a:r>
              <a:rPr lang="vi-VN" sz="2800" b="0" i="0" dirty="0">
                <a:solidFill>
                  <a:srgbClr val="2F2F2F"/>
                </a:solidFill>
                <a:effectLst/>
                <a:latin typeface="+mj-lt"/>
              </a:rPr>
              <a:t>4. Bổ sung khóa ngoại</a:t>
            </a:r>
          </a:p>
        </p:txBody>
      </p:sp>
      <p:pic>
        <p:nvPicPr>
          <p:cNvPr id="4102" name="Picture 6" descr="Thiết kế cơ sở dữ liệu - Thực thể 2">
            <a:extLst>
              <a:ext uri="{FF2B5EF4-FFF2-40B4-BE49-F238E27FC236}">
                <a16:creationId xmlns:a16="http://schemas.microsoft.com/office/drawing/2014/main" id="{942F1235-D8BC-838F-088D-E46757CBB09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37351" y="4133850"/>
            <a:ext cx="6457950" cy="2190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76595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pic>
        <p:nvPicPr>
          <p:cNvPr id="90" name="Google Shape;90;p5"/>
          <p:cNvPicPr preferRelativeResize="0"/>
          <p:nvPr/>
        </p:nvPicPr>
        <p:blipFill rotWithShape="1">
          <a:blip r:embed="rId3">
            <a:alphaModFix/>
          </a:blip>
          <a:srcRect/>
          <a:stretch/>
        </p:blipFill>
        <p:spPr>
          <a:xfrm>
            <a:off x="35717" y="0"/>
            <a:ext cx="12192000" cy="6858000"/>
          </a:xfrm>
          <a:prstGeom prst="rect">
            <a:avLst/>
          </a:prstGeom>
          <a:noFill/>
          <a:ln>
            <a:noFill/>
          </a:ln>
        </p:spPr>
      </p:pic>
      <p:sp>
        <p:nvSpPr>
          <p:cNvPr id="91" name="Google Shape;91;p5"/>
          <p:cNvSpPr txBox="1"/>
          <p:nvPr/>
        </p:nvSpPr>
        <p:spPr>
          <a:xfrm>
            <a:off x="8077200" y="533400"/>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a:solidFill>
                  <a:srgbClr val="F37422"/>
                </a:solidFill>
                <a:latin typeface="Oi"/>
                <a:ea typeface="Oi"/>
                <a:cs typeface="Oi"/>
                <a:sym typeface="Oi"/>
              </a:rPr>
              <a:t>Tên bài học</a:t>
            </a:r>
            <a:endParaRPr sz="1700" b="0" i="0" u="none" strike="noStrike" cap="none">
              <a:solidFill>
                <a:srgbClr val="F37422"/>
              </a:solidFill>
              <a:latin typeface="Oi"/>
              <a:ea typeface="Oi"/>
              <a:cs typeface="Oi"/>
              <a:sym typeface="Oi"/>
            </a:endParaRPr>
          </a:p>
        </p:txBody>
      </p:sp>
      <p:pic>
        <p:nvPicPr>
          <p:cNvPr id="92" name="Google Shape;92;p5"/>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2" name="TextBox 1"/>
          <p:cNvSpPr txBox="1"/>
          <p:nvPr/>
        </p:nvSpPr>
        <p:spPr>
          <a:xfrm>
            <a:off x="5075830" y="1253375"/>
            <a:ext cx="8898340" cy="523220"/>
          </a:xfrm>
          <a:prstGeom prst="rect">
            <a:avLst/>
          </a:prstGeom>
          <a:noFill/>
        </p:spPr>
        <p:txBody>
          <a:bodyPr wrap="square" rtlCol="0">
            <a:spAutoFit/>
          </a:bodyPr>
          <a:lstStyle/>
          <a:p>
            <a:pPr algn="l"/>
            <a:r>
              <a:rPr lang="en-US" sz="2800" b="1" i="1" dirty="0" err="1">
                <a:solidFill>
                  <a:srgbClr val="2F2F2F"/>
                </a:solidFill>
                <a:effectLst/>
                <a:latin typeface="Times New Roman" panose="02020603050405020304" pitchFamily="18" charset="0"/>
                <a:cs typeface="Times New Roman" panose="02020603050405020304" pitchFamily="18" charset="0"/>
              </a:rPr>
              <a:t>Xác</a:t>
            </a:r>
            <a:r>
              <a:rPr lang="en-US" sz="2800" b="1" i="1" dirty="0">
                <a:solidFill>
                  <a:srgbClr val="2F2F2F"/>
                </a:solidFill>
                <a:effectLst/>
                <a:latin typeface="Times New Roman" panose="02020603050405020304" pitchFamily="18" charset="0"/>
                <a:cs typeface="Times New Roman" panose="02020603050405020304" pitchFamily="18" charset="0"/>
              </a:rPr>
              <a:t> </a:t>
            </a:r>
            <a:r>
              <a:rPr lang="en-US" sz="2800" b="1" i="1" dirty="0" err="1">
                <a:solidFill>
                  <a:srgbClr val="2F2F2F"/>
                </a:solidFill>
                <a:effectLst/>
                <a:latin typeface="Times New Roman" panose="02020603050405020304" pitchFamily="18" charset="0"/>
                <a:cs typeface="Times New Roman" panose="02020603050405020304" pitchFamily="18" charset="0"/>
              </a:rPr>
              <a:t>định</a:t>
            </a:r>
            <a:r>
              <a:rPr lang="en-US" sz="2800" b="1" i="1" dirty="0">
                <a:solidFill>
                  <a:srgbClr val="2F2F2F"/>
                </a:solidFill>
                <a:effectLst/>
                <a:latin typeface="Times New Roman" panose="02020603050405020304" pitchFamily="18" charset="0"/>
                <a:cs typeface="Times New Roman" panose="02020603050405020304" pitchFamily="18" charset="0"/>
              </a:rPr>
              <a:t> </a:t>
            </a:r>
            <a:r>
              <a:rPr lang="en-US" sz="2800" b="1" i="1" dirty="0" err="1">
                <a:solidFill>
                  <a:srgbClr val="2F2F2F"/>
                </a:solidFill>
                <a:effectLst/>
                <a:latin typeface="Times New Roman" panose="02020603050405020304" pitchFamily="18" charset="0"/>
                <a:cs typeface="Times New Roman" panose="02020603050405020304" pitchFamily="18" charset="0"/>
              </a:rPr>
              <a:t>mối</a:t>
            </a:r>
            <a:r>
              <a:rPr lang="en-US" sz="2800" b="1" i="1" dirty="0">
                <a:solidFill>
                  <a:srgbClr val="2F2F2F"/>
                </a:solidFill>
                <a:effectLst/>
                <a:latin typeface="Times New Roman" panose="02020603050405020304" pitchFamily="18" charset="0"/>
                <a:cs typeface="Times New Roman" panose="02020603050405020304" pitchFamily="18" charset="0"/>
              </a:rPr>
              <a:t> </a:t>
            </a:r>
            <a:r>
              <a:rPr lang="en-US" sz="2800" b="1" i="1" dirty="0" err="1">
                <a:solidFill>
                  <a:srgbClr val="2F2F2F"/>
                </a:solidFill>
                <a:effectLst/>
                <a:latin typeface="Times New Roman" panose="02020603050405020304" pitchFamily="18" charset="0"/>
                <a:cs typeface="Times New Roman" panose="02020603050405020304" pitchFamily="18" charset="0"/>
              </a:rPr>
              <a:t>quan</a:t>
            </a:r>
            <a:r>
              <a:rPr lang="en-US" sz="2800" b="1" i="1" dirty="0">
                <a:solidFill>
                  <a:srgbClr val="2F2F2F"/>
                </a:solidFill>
                <a:effectLst/>
                <a:latin typeface="Times New Roman" panose="02020603050405020304" pitchFamily="18" charset="0"/>
                <a:cs typeface="Times New Roman" panose="02020603050405020304" pitchFamily="18" charset="0"/>
              </a:rPr>
              <a:t> </a:t>
            </a:r>
            <a:r>
              <a:rPr lang="en-US" sz="2800" b="1" i="1" dirty="0" err="1">
                <a:solidFill>
                  <a:srgbClr val="2F2F2F"/>
                </a:solidFill>
                <a:effectLst/>
                <a:latin typeface="Times New Roman" panose="02020603050405020304" pitchFamily="18" charset="0"/>
                <a:cs typeface="Times New Roman" panose="02020603050405020304" pitchFamily="18" charset="0"/>
              </a:rPr>
              <a:t>hệ</a:t>
            </a:r>
            <a:r>
              <a:rPr lang="en-US" sz="2800" b="1" i="1" dirty="0">
                <a:solidFill>
                  <a:srgbClr val="2F2F2F"/>
                </a:solidFill>
                <a:effectLst/>
                <a:latin typeface="Times New Roman" panose="02020603050405020304" pitchFamily="18" charset="0"/>
                <a:cs typeface="Times New Roman" panose="02020603050405020304" pitchFamily="18" charset="0"/>
              </a:rPr>
              <a:t> </a:t>
            </a:r>
            <a:r>
              <a:rPr lang="en-US" sz="2800" b="1" i="1" dirty="0" err="1">
                <a:solidFill>
                  <a:srgbClr val="2F2F2F"/>
                </a:solidFill>
                <a:effectLst/>
                <a:latin typeface="Times New Roman" panose="02020603050405020304" pitchFamily="18" charset="0"/>
                <a:cs typeface="Times New Roman" panose="02020603050405020304" pitchFamily="18" charset="0"/>
              </a:rPr>
              <a:t>giữa</a:t>
            </a:r>
            <a:r>
              <a:rPr lang="en-US" sz="2800" b="1" i="1" dirty="0">
                <a:solidFill>
                  <a:srgbClr val="2F2F2F"/>
                </a:solidFill>
                <a:effectLst/>
                <a:latin typeface="Times New Roman" panose="02020603050405020304" pitchFamily="18" charset="0"/>
                <a:cs typeface="Times New Roman" panose="02020603050405020304" pitchFamily="18" charset="0"/>
              </a:rPr>
              <a:t> </a:t>
            </a:r>
            <a:r>
              <a:rPr lang="en-US" sz="2800" b="1" i="1" dirty="0" err="1">
                <a:solidFill>
                  <a:srgbClr val="2F2F2F"/>
                </a:solidFill>
                <a:effectLst/>
                <a:latin typeface="Times New Roman" panose="02020603050405020304" pitchFamily="18" charset="0"/>
                <a:cs typeface="Times New Roman" panose="02020603050405020304" pitchFamily="18" charset="0"/>
              </a:rPr>
              <a:t>các</a:t>
            </a:r>
            <a:r>
              <a:rPr lang="en-US" sz="2800" b="1" i="1" dirty="0">
                <a:solidFill>
                  <a:srgbClr val="2F2F2F"/>
                </a:solidFill>
                <a:effectLst/>
                <a:latin typeface="Times New Roman" panose="02020603050405020304" pitchFamily="18" charset="0"/>
                <a:cs typeface="Times New Roman" panose="02020603050405020304" pitchFamily="18" charset="0"/>
              </a:rPr>
              <a:t> </a:t>
            </a:r>
            <a:r>
              <a:rPr lang="en-US" sz="2800" b="1" i="1" dirty="0" err="1">
                <a:solidFill>
                  <a:srgbClr val="2F2F2F"/>
                </a:solidFill>
                <a:effectLst/>
                <a:latin typeface="Times New Roman" panose="02020603050405020304" pitchFamily="18" charset="0"/>
                <a:cs typeface="Times New Roman" panose="02020603050405020304" pitchFamily="18" charset="0"/>
              </a:rPr>
              <a:t>bảng</a:t>
            </a:r>
            <a:endParaRPr lang="en-US" sz="2800" b="1" i="0" dirty="0">
              <a:solidFill>
                <a:srgbClr val="2F2F2F"/>
              </a:solidFill>
              <a:effectLst/>
              <a:latin typeface="Times New Roman" panose="02020603050405020304" pitchFamily="18" charset="0"/>
              <a:cs typeface="Times New Roman" panose="02020603050405020304" pitchFamily="18" charset="0"/>
            </a:endParaRPr>
          </a:p>
        </p:txBody>
      </p:sp>
      <p:pic>
        <p:nvPicPr>
          <p:cNvPr id="5122" name="Picture 2" descr="Moi quan he thuc the">
            <a:extLst>
              <a:ext uri="{FF2B5EF4-FFF2-40B4-BE49-F238E27FC236}">
                <a16:creationId xmlns:a16="http://schemas.microsoft.com/office/drawing/2014/main" id="{FB3E510F-3517-EFC4-892C-5B19099D8C9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800" y="1817705"/>
            <a:ext cx="6372225" cy="2076450"/>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Thiết kế cơ sở dữ liệu - Thực thể 3">
            <a:extLst>
              <a:ext uri="{FF2B5EF4-FFF2-40B4-BE49-F238E27FC236}">
                <a16:creationId xmlns:a16="http://schemas.microsoft.com/office/drawing/2014/main" id="{7610F3AB-DD9B-9DD3-84EF-D3E8D99F246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75830" y="3307347"/>
            <a:ext cx="6781800" cy="1933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3678858"/>
      </p:ext>
    </p:extLst>
  </p:cSld>
  <p:clrMapOvr>
    <a:masterClrMapping/>
  </p:clrMapOvr>
  <p:transition spd="slow">
    <p:randomBar dir="ver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pic>
        <p:nvPicPr>
          <p:cNvPr id="90" name="Google Shape;90;p5"/>
          <p:cNvPicPr preferRelativeResize="0"/>
          <p:nvPr/>
        </p:nvPicPr>
        <p:blipFill rotWithShape="1">
          <a:blip r:embed="rId3">
            <a:alphaModFix/>
          </a:blip>
          <a:srcRect/>
          <a:stretch/>
        </p:blipFill>
        <p:spPr>
          <a:xfrm>
            <a:off x="35717" y="0"/>
            <a:ext cx="12192000" cy="6858000"/>
          </a:xfrm>
          <a:prstGeom prst="rect">
            <a:avLst/>
          </a:prstGeom>
          <a:noFill/>
          <a:ln>
            <a:noFill/>
          </a:ln>
        </p:spPr>
      </p:pic>
      <p:sp>
        <p:nvSpPr>
          <p:cNvPr id="91" name="Google Shape;91;p5"/>
          <p:cNvSpPr txBox="1"/>
          <p:nvPr/>
        </p:nvSpPr>
        <p:spPr>
          <a:xfrm>
            <a:off x="8077200" y="533400"/>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a:solidFill>
                  <a:srgbClr val="F37422"/>
                </a:solidFill>
                <a:latin typeface="Oi"/>
                <a:ea typeface="Oi"/>
                <a:cs typeface="Oi"/>
                <a:sym typeface="Oi"/>
              </a:rPr>
              <a:t>Tên bài học</a:t>
            </a:r>
            <a:endParaRPr sz="1700" b="0" i="0" u="none" strike="noStrike" cap="none">
              <a:solidFill>
                <a:srgbClr val="F37422"/>
              </a:solidFill>
              <a:latin typeface="Oi"/>
              <a:ea typeface="Oi"/>
              <a:cs typeface="Oi"/>
              <a:sym typeface="Oi"/>
            </a:endParaRPr>
          </a:p>
        </p:txBody>
      </p:sp>
      <p:pic>
        <p:nvPicPr>
          <p:cNvPr id="92" name="Google Shape;92;p5"/>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2" name="TextBox 1"/>
          <p:cNvSpPr txBox="1"/>
          <p:nvPr/>
        </p:nvSpPr>
        <p:spPr>
          <a:xfrm>
            <a:off x="4080681" y="1049845"/>
            <a:ext cx="7110484" cy="523220"/>
          </a:xfrm>
          <a:prstGeom prst="rect">
            <a:avLst/>
          </a:prstGeom>
          <a:noFill/>
        </p:spPr>
        <p:txBody>
          <a:bodyPr wrap="square" rtlCol="0">
            <a:spAutoFit/>
          </a:bodyPr>
          <a:lstStyle/>
          <a:p>
            <a:pPr algn="l"/>
            <a:r>
              <a:rPr lang="vi-VN" sz="2800" b="1" i="0" dirty="0">
                <a:solidFill>
                  <a:srgbClr val="2F2F2F"/>
                </a:solidFill>
                <a:effectLst/>
                <a:latin typeface="+mj-lt"/>
              </a:rPr>
              <a:t>Xác định loại quan hệ giữa các thực thể</a:t>
            </a:r>
            <a:endParaRPr lang="en-US" sz="2800" b="1" i="0" dirty="0">
              <a:solidFill>
                <a:srgbClr val="1B1B1B"/>
              </a:solidFill>
              <a:effectLst/>
              <a:latin typeface="+mj-lt"/>
              <a:cs typeface="Times New Roman" panose="02020603050405020304" pitchFamily="18" charset="0"/>
            </a:endParaRPr>
          </a:p>
        </p:txBody>
      </p:sp>
      <p:sp>
        <p:nvSpPr>
          <p:cNvPr id="3" name="TextBox 2">
            <a:extLst>
              <a:ext uri="{FF2B5EF4-FFF2-40B4-BE49-F238E27FC236}">
                <a16:creationId xmlns:a16="http://schemas.microsoft.com/office/drawing/2014/main" id="{46D0652E-304E-351D-40F4-FFCD69B07E48}"/>
              </a:ext>
            </a:extLst>
          </p:cNvPr>
          <p:cNvSpPr txBox="1"/>
          <p:nvPr/>
        </p:nvSpPr>
        <p:spPr>
          <a:xfrm>
            <a:off x="641444" y="1634307"/>
            <a:ext cx="11286699" cy="1323439"/>
          </a:xfrm>
          <a:prstGeom prst="rect">
            <a:avLst/>
          </a:prstGeom>
          <a:noFill/>
        </p:spPr>
        <p:txBody>
          <a:bodyPr wrap="square" rtlCol="0">
            <a:spAutoFit/>
          </a:bodyPr>
          <a:lstStyle/>
          <a:p>
            <a:pPr algn="l">
              <a:buFont typeface="Arial" panose="020B0604020202020204" pitchFamily="34" charset="0"/>
              <a:buChar char="•"/>
            </a:pPr>
            <a:r>
              <a:rPr lang="vi-VN" sz="2000" b="0" i="0" dirty="0">
                <a:solidFill>
                  <a:srgbClr val="2F2F2F"/>
                </a:solidFill>
                <a:effectLst/>
                <a:latin typeface="+mj-lt"/>
              </a:rPr>
              <a:t>1. Quan hệ giữa Customer và Invoice, chúng ta thấy mỗi khách hàng có thể mua nhiều đơn hàng, nhưng mỗi đơn hàng chỉ bán cho 1 khách hàng. Do vậy quan hệ này là 1-n.</a:t>
            </a:r>
          </a:p>
          <a:p>
            <a:pPr algn="l">
              <a:buFont typeface="Arial" panose="020B0604020202020204" pitchFamily="34" charset="0"/>
              <a:buChar char="•"/>
            </a:pPr>
            <a:r>
              <a:rPr lang="vi-VN" sz="2000" b="0" i="0" dirty="0">
                <a:solidFill>
                  <a:srgbClr val="2F2F2F"/>
                </a:solidFill>
                <a:effectLst/>
                <a:latin typeface="+mj-lt"/>
              </a:rPr>
              <a:t>2. Tương tự quan hệ giữa Invoice và Product, mỗi hóa đơn có thể mua nhiều sản phẩm, mỗi sản phẩm có thể bán cho nhiều hóa đơn nên quan hệ này là quan hệ n-n.</a:t>
            </a:r>
          </a:p>
        </p:txBody>
      </p:sp>
      <p:pic>
        <p:nvPicPr>
          <p:cNvPr id="6146" name="Picture 2" descr="Thiết kế cơ sở dữ liệu - Thực thể 4">
            <a:extLst>
              <a:ext uri="{FF2B5EF4-FFF2-40B4-BE49-F238E27FC236}">
                <a16:creationId xmlns:a16="http://schemas.microsoft.com/office/drawing/2014/main" id="{F55530DB-4249-2FE0-F661-AD7EF857E28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1749" y="3097916"/>
            <a:ext cx="9526088" cy="27102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3404676"/>
      </p:ext>
    </p:extLst>
  </p:cSld>
  <p:clrMapOvr>
    <a:masterClrMapping/>
  </p:clrMapOvr>
  <p:transition spd="slow">
    <p:randomBar dir="ver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pic>
        <p:nvPicPr>
          <p:cNvPr id="90" name="Google Shape;90;p5"/>
          <p:cNvPicPr preferRelativeResize="0"/>
          <p:nvPr/>
        </p:nvPicPr>
        <p:blipFill rotWithShape="1">
          <a:blip r:embed="rId3">
            <a:alphaModFix/>
          </a:blip>
          <a:srcRect/>
          <a:stretch/>
        </p:blipFill>
        <p:spPr>
          <a:xfrm>
            <a:off x="10419" y="-95534"/>
            <a:ext cx="12192000" cy="6858000"/>
          </a:xfrm>
          <a:prstGeom prst="rect">
            <a:avLst/>
          </a:prstGeom>
          <a:noFill/>
          <a:ln>
            <a:noFill/>
          </a:ln>
        </p:spPr>
      </p:pic>
      <p:sp>
        <p:nvSpPr>
          <p:cNvPr id="91" name="Google Shape;91;p5"/>
          <p:cNvSpPr txBox="1"/>
          <p:nvPr/>
        </p:nvSpPr>
        <p:spPr>
          <a:xfrm>
            <a:off x="8077200" y="533400"/>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a:solidFill>
                  <a:srgbClr val="F37422"/>
                </a:solidFill>
                <a:latin typeface="Oi"/>
                <a:ea typeface="Oi"/>
                <a:cs typeface="Oi"/>
                <a:sym typeface="Oi"/>
              </a:rPr>
              <a:t>Tên bài học</a:t>
            </a:r>
            <a:endParaRPr sz="1700" b="0" i="0" u="none" strike="noStrike" cap="none">
              <a:solidFill>
                <a:srgbClr val="F37422"/>
              </a:solidFill>
              <a:latin typeface="Oi"/>
              <a:ea typeface="Oi"/>
              <a:cs typeface="Oi"/>
              <a:sym typeface="Oi"/>
            </a:endParaRPr>
          </a:p>
        </p:txBody>
      </p:sp>
      <p:pic>
        <p:nvPicPr>
          <p:cNvPr id="92" name="Google Shape;92;p5"/>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2" name="TextBox 1"/>
          <p:cNvSpPr txBox="1"/>
          <p:nvPr/>
        </p:nvSpPr>
        <p:spPr>
          <a:xfrm>
            <a:off x="2279836" y="1049845"/>
            <a:ext cx="8475260" cy="523220"/>
          </a:xfrm>
          <a:prstGeom prst="rect">
            <a:avLst/>
          </a:prstGeom>
          <a:noFill/>
        </p:spPr>
        <p:txBody>
          <a:bodyPr wrap="square" rtlCol="0">
            <a:spAutoFit/>
          </a:bodyPr>
          <a:lstStyle/>
          <a:p>
            <a:pPr algn="l"/>
            <a:r>
              <a:rPr lang="vi-VN" sz="2800" b="1" i="1" dirty="0">
                <a:solidFill>
                  <a:srgbClr val="2F2F2F"/>
                </a:solidFill>
                <a:effectLst/>
                <a:latin typeface="+mj-lt"/>
              </a:rPr>
              <a:t> Phân tách các quan hệ để đưa về mô hình nhị nguyên</a:t>
            </a:r>
            <a:endParaRPr lang="vi-VN" sz="2800" b="1" i="0" dirty="0">
              <a:solidFill>
                <a:srgbClr val="2F2F2F"/>
              </a:solidFill>
              <a:effectLst/>
              <a:latin typeface="+mj-lt"/>
            </a:endParaRPr>
          </a:p>
        </p:txBody>
      </p:sp>
      <p:sp>
        <p:nvSpPr>
          <p:cNvPr id="4" name="TextBox 3">
            <a:extLst>
              <a:ext uri="{FF2B5EF4-FFF2-40B4-BE49-F238E27FC236}">
                <a16:creationId xmlns:a16="http://schemas.microsoft.com/office/drawing/2014/main" id="{C2E9F6B6-5CB9-B321-CD4E-EE15CB4CFD37}"/>
              </a:ext>
            </a:extLst>
          </p:cNvPr>
          <p:cNvSpPr txBox="1"/>
          <p:nvPr/>
        </p:nvSpPr>
        <p:spPr>
          <a:xfrm>
            <a:off x="832513" y="1674034"/>
            <a:ext cx="11369906" cy="2246769"/>
          </a:xfrm>
          <a:prstGeom prst="rect">
            <a:avLst/>
          </a:prstGeom>
          <a:noFill/>
        </p:spPr>
        <p:txBody>
          <a:bodyPr wrap="square" rtlCol="0">
            <a:spAutoFit/>
          </a:bodyPr>
          <a:lstStyle/>
          <a:p>
            <a:pPr algn="l">
              <a:buFont typeface="Arial" panose="020B0604020202020204" pitchFamily="34" charset="0"/>
              <a:buChar char="•"/>
            </a:pPr>
            <a:r>
              <a:rPr lang="vi-VN" sz="2000" b="1" i="1" dirty="0">
                <a:solidFill>
                  <a:srgbClr val="2F2F2F"/>
                </a:solidFill>
                <a:effectLst/>
                <a:latin typeface="+mj-lt"/>
              </a:rPr>
              <a:t>Xem xét các trường từ các bảng không phụ thuộc hoàn toàn vào khóa chính ra bảng khác để về chuẩn 3.</a:t>
            </a:r>
            <a:endParaRPr lang="vi-VN" sz="2000" b="0" i="0" dirty="0">
              <a:solidFill>
                <a:srgbClr val="2F2F2F"/>
              </a:solidFill>
              <a:effectLst/>
              <a:latin typeface="+mj-lt"/>
            </a:endParaRPr>
          </a:p>
          <a:p>
            <a:pPr marL="742950" lvl="1" indent="-285750" algn="l">
              <a:buFont typeface="Arial" panose="020B0604020202020204" pitchFamily="34" charset="0"/>
              <a:buChar char="•"/>
            </a:pPr>
            <a:r>
              <a:rPr lang="vi-VN" sz="2000" b="0" i="0" dirty="0">
                <a:solidFill>
                  <a:srgbClr val="2F2F2F"/>
                </a:solidFill>
                <a:effectLst/>
                <a:latin typeface="+mj-lt"/>
              </a:rPr>
              <a:t>1. Các trường ở bảng Customer và Product đã phụ thuộc hoàn toàn vào khóa chính nên các bảng này đã ở chuẩn 3</a:t>
            </a:r>
          </a:p>
          <a:p>
            <a:pPr marL="742950" lvl="1" indent="-285750" algn="l">
              <a:buFont typeface="Arial" panose="020B0604020202020204" pitchFamily="34" charset="0"/>
              <a:buChar char="•"/>
            </a:pPr>
            <a:r>
              <a:rPr lang="vi-VN" sz="2000" b="0" i="0" dirty="0">
                <a:solidFill>
                  <a:srgbClr val="2F2F2F"/>
                </a:solidFill>
                <a:effectLst/>
                <a:latin typeface="+mj-lt"/>
              </a:rPr>
              <a:t>2. Các trường SequenceNo, Quantity, UnitPrice của bảng Invoice bên cạnh việc phụ thuộc vào hóa đơn nó còn phải phụ thuộc vào ProductNo (mặt hàng nào) nữa mới biết được giá trị của nó. Nên các trường này không phụ thuộc hoàn toàn vào khóa chính. Tách các trường này ra bảng mới và đặt tên thành OrderDetails và phát sinh khóa chính cho nó.</a:t>
            </a:r>
          </a:p>
        </p:txBody>
      </p:sp>
    </p:spTree>
    <p:extLst>
      <p:ext uri="{BB962C8B-B14F-4D97-AF65-F5344CB8AC3E}">
        <p14:creationId xmlns:p14="http://schemas.microsoft.com/office/powerpoint/2010/main" val="3035995005"/>
      </p:ext>
    </p:extLst>
  </p:cSld>
  <p:clrMapOvr>
    <a:masterClrMapping/>
  </p:clrMapOvr>
  <p:transition spd="slow">
    <p:randomBar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 name="Google Shape;69;p2"/>
          <p:cNvPicPr preferRelativeResize="0"/>
          <p:nvPr/>
        </p:nvPicPr>
        <p:blipFill rotWithShape="1">
          <a:blip r:embed="rId2">
            <a:alphaModFix/>
          </a:blip>
          <a:srcRect/>
          <a:stretch/>
        </p:blipFill>
        <p:spPr>
          <a:xfrm>
            <a:off x="-3018" y="0"/>
            <a:ext cx="12192000" cy="6858000"/>
          </a:xfrm>
          <a:prstGeom prst="rect">
            <a:avLst/>
          </a:prstGeom>
          <a:noFill/>
          <a:ln>
            <a:noFill/>
          </a:ln>
        </p:spPr>
      </p:pic>
      <p:sp>
        <p:nvSpPr>
          <p:cNvPr id="4" name="Google Shape;70;p2"/>
          <p:cNvSpPr txBox="1"/>
          <p:nvPr/>
        </p:nvSpPr>
        <p:spPr>
          <a:xfrm>
            <a:off x="8077200" y="533400"/>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dirty="0" err="1">
                <a:solidFill>
                  <a:srgbClr val="F37422"/>
                </a:solidFill>
                <a:latin typeface="Oi"/>
                <a:ea typeface="Oi"/>
                <a:cs typeface="Oi"/>
                <a:sym typeface="Oi"/>
              </a:rPr>
              <a:t>Tên</a:t>
            </a:r>
            <a:r>
              <a:rPr lang="en-US" sz="1700" b="0" i="0" u="none" strike="noStrike" cap="none" dirty="0">
                <a:solidFill>
                  <a:srgbClr val="F37422"/>
                </a:solidFill>
                <a:latin typeface="Oi"/>
                <a:ea typeface="Oi"/>
                <a:cs typeface="Oi"/>
                <a:sym typeface="Oi"/>
              </a:rPr>
              <a:t> </a:t>
            </a:r>
            <a:r>
              <a:rPr lang="en-US" sz="1700" b="0" i="0" u="none" strike="noStrike" cap="none" dirty="0" err="1">
                <a:solidFill>
                  <a:srgbClr val="F37422"/>
                </a:solidFill>
                <a:latin typeface="Oi"/>
                <a:ea typeface="Oi"/>
                <a:cs typeface="Oi"/>
                <a:sym typeface="Oi"/>
              </a:rPr>
              <a:t>bài</a:t>
            </a:r>
            <a:r>
              <a:rPr lang="en-US" sz="1700" b="0" i="0" u="none" strike="noStrike" cap="none" dirty="0">
                <a:solidFill>
                  <a:srgbClr val="F37422"/>
                </a:solidFill>
                <a:latin typeface="Oi"/>
                <a:ea typeface="Oi"/>
                <a:cs typeface="Oi"/>
                <a:sym typeface="Oi"/>
              </a:rPr>
              <a:t> </a:t>
            </a:r>
            <a:r>
              <a:rPr lang="en-US" sz="1700" b="0" i="0" u="none" strike="noStrike" cap="none" dirty="0" err="1">
                <a:solidFill>
                  <a:srgbClr val="F37422"/>
                </a:solidFill>
                <a:latin typeface="Oi"/>
                <a:ea typeface="Oi"/>
                <a:cs typeface="Oi"/>
                <a:sym typeface="Oi"/>
              </a:rPr>
              <a:t>học</a:t>
            </a:r>
            <a:endParaRPr sz="1700" b="0" i="0" u="none" strike="noStrike" cap="none" dirty="0">
              <a:solidFill>
                <a:srgbClr val="F37422"/>
              </a:solidFill>
              <a:latin typeface="Oi"/>
              <a:ea typeface="Oi"/>
              <a:cs typeface="Oi"/>
              <a:sym typeface="Oi"/>
            </a:endParaRPr>
          </a:p>
        </p:txBody>
      </p:sp>
      <p:pic>
        <p:nvPicPr>
          <p:cNvPr id="5" name="Google Shape;71;p2"/>
          <p:cNvPicPr preferRelativeResize="0"/>
          <p:nvPr/>
        </p:nvPicPr>
        <p:blipFill rotWithShape="1">
          <a:blip r:embed="rId3">
            <a:alphaModFix/>
          </a:blip>
          <a:srcRect/>
          <a:stretch/>
        </p:blipFill>
        <p:spPr>
          <a:xfrm>
            <a:off x="304800" y="228600"/>
            <a:ext cx="1143000" cy="821245"/>
          </a:xfrm>
          <a:prstGeom prst="rect">
            <a:avLst/>
          </a:prstGeom>
          <a:noFill/>
          <a:ln>
            <a:noFill/>
          </a:ln>
        </p:spPr>
      </p:pic>
      <p:sp>
        <p:nvSpPr>
          <p:cNvPr id="8" name="TextBox 7">
            <a:extLst>
              <a:ext uri="{FF2B5EF4-FFF2-40B4-BE49-F238E27FC236}">
                <a16:creationId xmlns:a16="http://schemas.microsoft.com/office/drawing/2014/main" id="{917C9F93-1593-370E-32CA-87759CFC3AE1}"/>
              </a:ext>
            </a:extLst>
          </p:cNvPr>
          <p:cNvSpPr txBox="1"/>
          <p:nvPr/>
        </p:nvSpPr>
        <p:spPr>
          <a:xfrm>
            <a:off x="5635782" y="2974063"/>
            <a:ext cx="914400" cy="914400"/>
          </a:xfrm>
          <a:prstGeom prst="rect">
            <a:avLst/>
          </a:prstGeom>
          <a:noFill/>
        </p:spPr>
        <p:txBody>
          <a:bodyPr wrap="square" rtlCol="0">
            <a:spAutoFit/>
          </a:bodyPr>
          <a:lstStyle/>
          <a:p>
            <a:endParaRPr lang="en-US" dirty="0"/>
          </a:p>
        </p:txBody>
      </p:sp>
      <p:sp>
        <p:nvSpPr>
          <p:cNvPr id="10" name="TextBox 9">
            <a:extLst>
              <a:ext uri="{FF2B5EF4-FFF2-40B4-BE49-F238E27FC236}">
                <a16:creationId xmlns:a16="http://schemas.microsoft.com/office/drawing/2014/main" id="{BAF394FB-E864-BE92-826E-2723E4FE1AD7}"/>
              </a:ext>
            </a:extLst>
          </p:cNvPr>
          <p:cNvSpPr txBox="1"/>
          <p:nvPr/>
        </p:nvSpPr>
        <p:spPr>
          <a:xfrm>
            <a:off x="374213" y="2910226"/>
            <a:ext cx="5485797" cy="1077218"/>
          </a:xfrm>
          <a:prstGeom prst="rect">
            <a:avLst/>
          </a:prstGeom>
          <a:noFill/>
        </p:spPr>
        <p:txBody>
          <a:bodyPr wrap="none" rtlCol="0">
            <a:spAutoFit/>
          </a:bodyPr>
          <a:lstStyle/>
          <a:p>
            <a:pPr algn="l"/>
            <a:r>
              <a:rPr lang="vi-VN" sz="3200" b="1" i="0" dirty="0">
                <a:solidFill>
                  <a:srgbClr val="0070C0"/>
                </a:solidFill>
                <a:effectLst/>
                <a:latin typeface="+mj-lt"/>
              </a:rPr>
              <a:t>THIẾT KẾ CƠ SỞ DỮ LIỆU </a:t>
            </a:r>
            <a:endParaRPr lang="en-US" sz="3200" b="1" i="0" dirty="0">
              <a:solidFill>
                <a:srgbClr val="0070C0"/>
              </a:solidFill>
              <a:effectLst/>
              <a:latin typeface="+mj-lt"/>
            </a:endParaRPr>
          </a:p>
          <a:p>
            <a:pPr algn="l"/>
            <a:r>
              <a:rPr lang="vi-VN" sz="3200" b="1" i="0" dirty="0">
                <a:solidFill>
                  <a:srgbClr val="0070C0"/>
                </a:solidFill>
                <a:effectLst/>
                <a:latin typeface="+mj-lt"/>
              </a:rPr>
              <a:t>– CÁC BƯỚC THỰC HIỆN</a:t>
            </a:r>
          </a:p>
        </p:txBody>
      </p:sp>
      <p:pic>
        <p:nvPicPr>
          <p:cNvPr id="13" name="Picture 12">
            <a:extLst>
              <a:ext uri="{FF2B5EF4-FFF2-40B4-BE49-F238E27FC236}">
                <a16:creationId xmlns:a16="http://schemas.microsoft.com/office/drawing/2014/main" id="{75BC3177-E4B7-942E-9D6C-21D3636B1618}"/>
              </a:ext>
            </a:extLst>
          </p:cNvPr>
          <p:cNvPicPr>
            <a:picLocks noChangeAspect="1"/>
          </p:cNvPicPr>
          <p:nvPr/>
        </p:nvPicPr>
        <p:blipFill>
          <a:blip r:embed="rId4"/>
          <a:stretch>
            <a:fillRect/>
          </a:stretch>
        </p:blipFill>
        <p:spPr>
          <a:xfrm>
            <a:off x="5305232" y="1690688"/>
            <a:ext cx="6425780" cy="3049407"/>
          </a:xfrm>
          <a:prstGeom prst="rect">
            <a:avLst/>
          </a:prstGeom>
        </p:spPr>
      </p:pic>
    </p:spTree>
    <p:extLst>
      <p:ext uri="{BB962C8B-B14F-4D97-AF65-F5344CB8AC3E}">
        <p14:creationId xmlns:p14="http://schemas.microsoft.com/office/powerpoint/2010/main" val="326175670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pic>
        <p:nvPicPr>
          <p:cNvPr id="90" name="Google Shape;90;p5"/>
          <p:cNvPicPr preferRelativeResize="0"/>
          <p:nvPr/>
        </p:nvPicPr>
        <p:blipFill rotWithShape="1">
          <a:blip r:embed="rId3">
            <a:alphaModFix/>
          </a:blip>
          <a:srcRect/>
          <a:stretch/>
        </p:blipFill>
        <p:spPr>
          <a:xfrm>
            <a:off x="35717" y="0"/>
            <a:ext cx="12192000" cy="6858000"/>
          </a:xfrm>
          <a:prstGeom prst="rect">
            <a:avLst/>
          </a:prstGeom>
          <a:noFill/>
          <a:ln>
            <a:noFill/>
          </a:ln>
        </p:spPr>
      </p:pic>
      <p:sp>
        <p:nvSpPr>
          <p:cNvPr id="91" name="Google Shape;91;p5"/>
          <p:cNvSpPr txBox="1"/>
          <p:nvPr/>
        </p:nvSpPr>
        <p:spPr>
          <a:xfrm>
            <a:off x="8077200" y="533400"/>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a:solidFill>
                  <a:srgbClr val="F37422"/>
                </a:solidFill>
                <a:latin typeface="Oi"/>
                <a:ea typeface="Oi"/>
                <a:cs typeface="Oi"/>
                <a:sym typeface="Oi"/>
              </a:rPr>
              <a:t>Tên bài học</a:t>
            </a:r>
            <a:endParaRPr sz="1700" b="0" i="0" u="none" strike="noStrike" cap="none">
              <a:solidFill>
                <a:srgbClr val="F37422"/>
              </a:solidFill>
              <a:latin typeface="Oi"/>
              <a:ea typeface="Oi"/>
              <a:cs typeface="Oi"/>
              <a:sym typeface="Oi"/>
            </a:endParaRPr>
          </a:p>
        </p:txBody>
      </p:sp>
      <p:pic>
        <p:nvPicPr>
          <p:cNvPr id="92" name="Google Shape;92;p5"/>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2" name="TextBox 1"/>
          <p:cNvSpPr txBox="1"/>
          <p:nvPr/>
        </p:nvSpPr>
        <p:spPr>
          <a:xfrm>
            <a:off x="2115403" y="880579"/>
            <a:ext cx="9389660" cy="523220"/>
          </a:xfrm>
          <a:prstGeom prst="rect">
            <a:avLst/>
          </a:prstGeom>
          <a:noFill/>
        </p:spPr>
        <p:txBody>
          <a:bodyPr wrap="square" rtlCol="0">
            <a:spAutoFit/>
          </a:bodyPr>
          <a:lstStyle/>
          <a:p>
            <a:pPr algn="l"/>
            <a:r>
              <a:rPr lang="vi-VN" sz="2800" b="1" i="1" dirty="0">
                <a:solidFill>
                  <a:srgbClr val="2F2F2F"/>
                </a:solidFill>
                <a:effectLst/>
                <a:latin typeface="+mj-lt"/>
              </a:rPr>
              <a:t> Phân tách các quan hệ để đưa về mô hình nhị nguyên</a:t>
            </a:r>
            <a:endParaRPr lang="vi-VN" sz="2800" b="1" i="0" dirty="0">
              <a:solidFill>
                <a:srgbClr val="2F2F2F"/>
              </a:solidFill>
              <a:effectLst/>
              <a:latin typeface="+mj-lt"/>
            </a:endParaRPr>
          </a:p>
        </p:txBody>
      </p:sp>
      <p:sp>
        <p:nvSpPr>
          <p:cNvPr id="3" name="TextBox 2">
            <a:extLst>
              <a:ext uri="{FF2B5EF4-FFF2-40B4-BE49-F238E27FC236}">
                <a16:creationId xmlns:a16="http://schemas.microsoft.com/office/drawing/2014/main" id="{7E40E014-5BEA-619D-4AA8-A4C091766F5F}"/>
              </a:ext>
            </a:extLst>
          </p:cNvPr>
          <p:cNvSpPr txBox="1"/>
          <p:nvPr/>
        </p:nvSpPr>
        <p:spPr>
          <a:xfrm>
            <a:off x="924920" y="1607258"/>
            <a:ext cx="10342160" cy="1015663"/>
          </a:xfrm>
          <a:prstGeom prst="rect">
            <a:avLst/>
          </a:prstGeom>
          <a:noFill/>
        </p:spPr>
        <p:txBody>
          <a:bodyPr wrap="square" rtlCol="0">
            <a:spAutoFit/>
          </a:bodyPr>
          <a:lstStyle/>
          <a:p>
            <a:r>
              <a:rPr lang="vi-VN" sz="2000" b="0" i="0" dirty="0">
                <a:solidFill>
                  <a:srgbClr val="2F2F2F"/>
                </a:solidFill>
                <a:effectLst/>
                <a:latin typeface="+mj-lt"/>
              </a:rPr>
              <a:t>Theo mô hình cơ sở dữ liệu quan hệ nếu bạn để tồn tại mối quan hệ n-n nó sẽ gây ra dư thừa dữ. Do vậy, bạn cần tách quan hệ ra thành các quan hệ 1-n bằng cách thêm vào bảng dữ liệu mới. Trong ví dụ trên chúng ta thêm vào bảng InvoiceDetails để tách nó ra thành 02 quan hệ 1-n như sau:</a:t>
            </a:r>
            <a:endParaRPr lang="en-US" sz="2000" dirty="0">
              <a:latin typeface="+mj-lt"/>
              <a:cs typeface="Times New Roman" panose="02020603050405020304" pitchFamily="18" charset="0"/>
            </a:endParaRPr>
          </a:p>
        </p:txBody>
      </p:sp>
      <p:pic>
        <p:nvPicPr>
          <p:cNvPr id="7176" name="Picture 8" descr="Thiết kế cơ sở dữ liệu - Thực thể 5">
            <a:extLst>
              <a:ext uri="{FF2B5EF4-FFF2-40B4-BE49-F238E27FC236}">
                <a16:creationId xmlns:a16="http://schemas.microsoft.com/office/drawing/2014/main" id="{0E16A65D-3F24-F6FD-41E4-AFBC36D205D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15403" y="3011057"/>
            <a:ext cx="8748215" cy="26043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2283652"/>
      </p:ext>
    </p:extLst>
  </p:cSld>
  <p:clrMapOvr>
    <a:masterClrMapping/>
  </p:clrMapOvr>
  <p:transition spd="slow">
    <p:randomBar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4" name="Google Shape;84;p4"/>
          <p:cNvSpPr txBox="1"/>
          <p:nvPr/>
        </p:nvSpPr>
        <p:spPr>
          <a:xfrm>
            <a:off x="8077200" y="533400"/>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a:solidFill>
                  <a:srgbClr val="F37422"/>
                </a:solidFill>
                <a:latin typeface="Oi"/>
                <a:ea typeface="Oi"/>
                <a:cs typeface="Oi"/>
                <a:sym typeface="Oi"/>
              </a:rPr>
              <a:t>Tên bài học</a:t>
            </a:r>
            <a:endParaRPr sz="1700" b="0" i="0" u="none" strike="noStrike" cap="none">
              <a:solidFill>
                <a:srgbClr val="F37422"/>
              </a:solidFill>
              <a:latin typeface="Oi"/>
              <a:ea typeface="Oi"/>
              <a:cs typeface="Oi"/>
              <a:sym typeface="Oi"/>
            </a:endParaRPr>
          </a:p>
        </p:txBody>
      </p:sp>
      <p:pic>
        <p:nvPicPr>
          <p:cNvPr id="85" name="Google Shape;85;p4"/>
          <p:cNvPicPr preferRelativeResize="0"/>
          <p:nvPr/>
        </p:nvPicPr>
        <p:blipFill rotWithShape="1">
          <a:blip r:embed="rId3">
            <a:alphaModFix/>
          </a:blip>
          <a:srcRect/>
          <a:stretch/>
        </p:blipFill>
        <p:spPr>
          <a:xfrm>
            <a:off x="304800" y="228600"/>
            <a:ext cx="1143000" cy="821245"/>
          </a:xfrm>
          <a:prstGeom prst="rect">
            <a:avLst/>
          </a:prstGeom>
          <a:noFill/>
          <a:ln>
            <a:noFill/>
          </a:ln>
        </p:spPr>
      </p:pic>
      <p:sp>
        <p:nvSpPr>
          <p:cNvPr id="4" name="TextBox 3"/>
          <p:cNvSpPr txBox="1"/>
          <p:nvPr/>
        </p:nvSpPr>
        <p:spPr>
          <a:xfrm>
            <a:off x="3529013" y="4171950"/>
            <a:ext cx="184731" cy="307777"/>
          </a:xfrm>
          <a:prstGeom prst="rect">
            <a:avLst/>
          </a:prstGeom>
          <a:noFill/>
        </p:spPr>
        <p:txBody>
          <a:bodyPr wrap="none" rtlCol="0">
            <a:spAutoFit/>
          </a:bodyPr>
          <a:lstStyle/>
          <a:p>
            <a:endParaRPr lang="en-US" dirty="0"/>
          </a:p>
        </p:txBody>
      </p:sp>
      <p:sp>
        <p:nvSpPr>
          <p:cNvPr id="5" name="TextBox 4">
            <a:extLst>
              <a:ext uri="{FF2B5EF4-FFF2-40B4-BE49-F238E27FC236}">
                <a16:creationId xmlns:a16="http://schemas.microsoft.com/office/drawing/2014/main" id="{EA999527-760E-DCA8-4429-2B735A23D9F0}"/>
              </a:ext>
            </a:extLst>
          </p:cNvPr>
          <p:cNvSpPr txBox="1"/>
          <p:nvPr/>
        </p:nvSpPr>
        <p:spPr>
          <a:xfrm>
            <a:off x="876300" y="1307689"/>
            <a:ext cx="10269657" cy="830997"/>
          </a:xfrm>
          <a:prstGeom prst="rect">
            <a:avLst/>
          </a:prstGeom>
          <a:noFill/>
        </p:spPr>
        <p:txBody>
          <a:bodyPr wrap="square" rtlCol="0">
            <a:spAutoFit/>
          </a:bodyPr>
          <a:lstStyle/>
          <a:p>
            <a:r>
              <a:rPr lang="vi-VN" sz="2400" b="0" i="0" dirty="0">
                <a:solidFill>
                  <a:srgbClr val="2F2F2F"/>
                </a:solidFill>
                <a:effectLst/>
                <a:latin typeface="+mj-lt"/>
              </a:rPr>
              <a:t>Thiết kế cơ sở dữ liệu là công việc vô cùng quan trọng trong các dự án, nếu thiết kế đúng CSDL sẽ giúp việc triển khai dự án thuận lợi và tiết kiệm</a:t>
            </a:r>
            <a:endParaRPr lang="en-US" sz="2400" dirty="0">
              <a:latin typeface="+mj-lt"/>
              <a:cs typeface="Times New Roman" panose="02020603050405020304" pitchFamily="18" charset="0"/>
            </a:endParaRPr>
          </a:p>
        </p:txBody>
      </p:sp>
      <p:sp>
        <p:nvSpPr>
          <p:cNvPr id="7" name="TextBox 6">
            <a:extLst>
              <a:ext uri="{FF2B5EF4-FFF2-40B4-BE49-F238E27FC236}">
                <a16:creationId xmlns:a16="http://schemas.microsoft.com/office/drawing/2014/main" id="{DD84435F-8EFE-2267-2FB4-6C4F4DB3411B}"/>
              </a:ext>
            </a:extLst>
          </p:cNvPr>
          <p:cNvSpPr txBox="1"/>
          <p:nvPr/>
        </p:nvSpPr>
        <p:spPr>
          <a:xfrm>
            <a:off x="1037230" y="2128390"/>
            <a:ext cx="10986448" cy="1200329"/>
          </a:xfrm>
          <a:prstGeom prst="rect">
            <a:avLst/>
          </a:prstGeom>
          <a:noFill/>
        </p:spPr>
        <p:txBody>
          <a:bodyPr wrap="square" rtlCol="0">
            <a:spAutoFit/>
          </a:bodyPr>
          <a:lstStyle/>
          <a:p>
            <a:pPr marL="571500" indent="-571500" algn="l">
              <a:buFont typeface="Wingdings" panose="05000000000000000000" pitchFamily="2" charset="2"/>
              <a:buChar char="Ø"/>
            </a:pPr>
            <a:r>
              <a:rPr lang="vi-VN" sz="3600" b="0" i="0" dirty="0" smtClean="0">
                <a:solidFill>
                  <a:srgbClr val="2F2F2F"/>
                </a:solidFill>
                <a:effectLst/>
                <a:latin typeface="+mj-lt"/>
              </a:rPr>
              <a:t> </a:t>
            </a:r>
            <a:r>
              <a:rPr lang="vi-VN" sz="3600" b="0" i="0" dirty="0">
                <a:solidFill>
                  <a:srgbClr val="2F2F2F"/>
                </a:solidFill>
                <a:effectLst/>
                <a:latin typeface="+mj-lt"/>
              </a:rPr>
              <a:t>Làm thế nào để thiết kế được Cơ sở dữ liệu?</a:t>
            </a:r>
          </a:p>
          <a:p>
            <a:pPr marL="571500" indent="-571500" algn="l">
              <a:buFont typeface="Wingdings" panose="05000000000000000000" pitchFamily="2" charset="2"/>
              <a:buChar char="Ø"/>
            </a:pPr>
            <a:r>
              <a:rPr lang="vi-VN" sz="3600" b="0" i="0" dirty="0" smtClean="0">
                <a:solidFill>
                  <a:srgbClr val="2F2F2F"/>
                </a:solidFill>
                <a:effectLst/>
                <a:latin typeface="+mj-lt"/>
              </a:rPr>
              <a:t>Làm </a:t>
            </a:r>
            <a:r>
              <a:rPr lang="vi-VN" sz="3600" b="0" i="0" dirty="0">
                <a:solidFill>
                  <a:srgbClr val="2F2F2F"/>
                </a:solidFill>
                <a:effectLst/>
                <a:latin typeface="+mj-lt"/>
              </a:rPr>
              <a:t>thế nào để biết Cơ sở dữ liệu thiết kế đúng?</a:t>
            </a:r>
          </a:p>
        </p:txBody>
      </p:sp>
    </p:spTree>
    <p:extLst>
      <p:ext uri="{BB962C8B-B14F-4D97-AF65-F5344CB8AC3E}">
        <p14:creationId xmlns:p14="http://schemas.microsoft.com/office/powerpoint/2010/main" val="2230748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4" name="Google Shape;84;p4"/>
          <p:cNvSpPr txBox="1"/>
          <p:nvPr/>
        </p:nvSpPr>
        <p:spPr>
          <a:xfrm>
            <a:off x="8077200" y="533400"/>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a:solidFill>
                  <a:srgbClr val="F37422"/>
                </a:solidFill>
                <a:latin typeface="Oi"/>
                <a:ea typeface="Oi"/>
                <a:cs typeface="Oi"/>
                <a:sym typeface="Oi"/>
              </a:rPr>
              <a:t>Tên bài học</a:t>
            </a:r>
            <a:endParaRPr sz="1700" b="0" i="0" u="none" strike="noStrike" cap="none">
              <a:solidFill>
                <a:srgbClr val="F37422"/>
              </a:solidFill>
              <a:latin typeface="Oi"/>
              <a:ea typeface="Oi"/>
              <a:cs typeface="Oi"/>
              <a:sym typeface="Oi"/>
            </a:endParaRPr>
          </a:p>
        </p:txBody>
      </p:sp>
      <p:pic>
        <p:nvPicPr>
          <p:cNvPr id="85" name="Google Shape;85;p4"/>
          <p:cNvPicPr preferRelativeResize="0"/>
          <p:nvPr/>
        </p:nvPicPr>
        <p:blipFill rotWithShape="1">
          <a:blip r:embed="rId3">
            <a:alphaModFix/>
          </a:blip>
          <a:srcRect/>
          <a:stretch/>
        </p:blipFill>
        <p:spPr>
          <a:xfrm>
            <a:off x="304800" y="228600"/>
            <a:ext cx="1143000" cy="821245"/>
          </a:xfrm>
          <a:prstGeom prst="rect">
            <a:avLst/>
          </a:prstGeom>
          <a:noFill/>
          <a:ln>
            <a:noFill/>
          </a:ln>
        </p:spPr>
      </p:pic>
      <p:sp>
        <p:nvSpPr>
          <p:cNvPr id="2" name="TextBox 1"/>
          <p:cNvSpPr txBox="1"/>
          <p:nvPr/>
        </p:nvSpPr>
        <p:spPr>
          <a:xfrm>
            <a:off x="973402" y="1073148"/>
            <a:ext cx="10245195" cy="646331"/>
          </a:xfrm>
          <a:prstGeom prst="rect">
            <a:avLst/>
          </a:prstGeom>
          <a:noFill/>
        </p:spPr>
        <p:txBody>
          <a:bodyPr wrap="square" rtlCol="0">
            <a:spAutoFit/>
          </a:bodyPr>
          <a:lstStyle/>
          <a:p>
            <a:pPr algn="l"/>
            <a:r>
              <a:rPr lang="vi-VN" sz="3600" b="1" i="0" dirty="0">
                <a:solidFill>
                  <a:srgbClr val="2F2F2F"/>
                </a:solidFill>
                <a:effectLst/>
                <a:latin typeface="+mj-lt"/>
              </a:rPr>
              <a:t>Thiết kế cấu trúc cơ sở dữ liệu</a:t>
            </a:r>
          </a:p>
        </p:txBody>
      </p:sp>
      <p:sp>
        <p:nvSpPr>
          <p:cNvPr id="3" name="TextBox 2"/>
          <p:cNvSpPr txBox="1"/>
          <p:nvPr/>
        </p:nvSpPr>
        <p:spPr>
          <a:xfrm>
            <a:off x="1082447" y="1748768"/>
            <a:ext cx="9467271" cy="738664"/>
          </a:xfrm>
          <a:prstGeom prst="rect">
            <a:avLst/>
          </a:prstGeom>
          <a:noFill/>
        </p:spPr>
        <p:txBody>
          <a:bodyPr wrap="square" rtlCol="0">
            <a:spAutoFit/>
          </a:bodyPr>
          <a:lstStyle/>
          <a:p>
            <a:r>
              <a:rPr lang="vi-VN" dirty="0"/>
              <a:t>Thiết kế cấu trúc cơ sở dữ liệu là quá trình mô hình hóa nhằm chuyển đổi các đối tượng từ thế giới thực (Real-world system) sang các bảng trong hệ thống cơ sở dữ liệu (Database system) đáp ứng các yêu cầu lưu trữ và khai thác dữ liệu.</a:t>
            </a:r>
            <a:endParaRPr lang="en-US" sz="2400" dirty="0">
              <a:latin typeface="+mj-lt"/>
              <a:cs typeface="Times New Roman" panose="02020603050405020304" pitchFamily="18" charset="0"/>
            </a:endParaRPr>
          </a:p>
        </p:txBody>
      </p:sp>
      <p:sp>
        <p:nvSpPr>
          <p:cNvPr id="4" name="TextBox 3"/>
          <p:cNvSpPr txBox="1"/>
          <p:nvPr/>
        </p:nvSpPr>
        <p:spPr>
          <a:xfrm>
            <a:off x="3529013" y="4171950"/>
            <a:ext cx="184731" cy="307777"/>
          </a:xfrm>
          <a:prstGeom prst="rect">
            <a:avLst/>
          </a:prstGeom>
          <a:noFill/>
        </p:spPr>
        <p:txBody>
          <a:bodyPr wrap="none" rtlCol="0">
            <a:spAutoFit/>
          </a:bodyPr>
          <a:lstStyle/>
          <a:p>
            <a:endParaRPr lang="en-US" dirty="0"/>
          </a:p>
        </p:txBody>
      </p:sp>
      <p:sp>
        <p:nvSpPr>
          <p:cNvPr id="6" name="AutoShape 4">
            <a:extLst>
              <a:ext uri="{FF2B5EF4-FFF2-40B4-BE49-F238E27FC236}">
                <a16:creationId xmlns:a16="http://schemas.microsoft.com/office/drawing/2014/main" id="{48C23CD0-1C45-52EF-D37B-C052CFC4C4E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6">
            <a:extLst>
              <a:ext uri="{FF2B5EF4-FFF2-40B4-BE49-F238E27FC236}">
                <a16:creationId xmlns:a16="http://schemas.microsoft.com/office/drawing/2014/main" id="{71D8CBE9-DEA2-0E96-3543-146C0EE81F06}"/>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6" name="Picture 2" descr="Mo hinh hoa qua trinh thiet ke co so du lieu">
            <a:extLst>
              <a:ext uri="{FF2B5EF4-FFF2-40B4-BE49-F238E27FC236}">
                <a16:creationId xmlns:a16="http://schemas.microsoft.com/office/drawing/2014/main" id="{DCCA285D-CDCC-A067-2A6C-65B6885FCA2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56385" y="2919389"/>
            <a:ext cx="6679229" cy="290235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4" name="Google Shape;84;p4"/>
          <p:cNvSpPr txBox="1"/>
          <p:nvPr/>
        </p:nvSpPr>
        <p:spPr>
          <a:xfrm>
            <a:off x="8077200" y="533400"/>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a:solidFill>
                  <a:srgbClr val="F37422"/>
                </a:solidFill>
                <a:latin typeface="Oi"/>
                <a:ea typeface="Oi"/>
                <a:cs typeface="Oi"/>
                <a:sym typeface="Oi"/>
              </a:rPr>
              <a:t>Tên bài học</a:t>
            </a:r>
            <a:endParaRPr sz="1700" b="0" i="0" u="none" strike="noStrike" cap="none">
              <a:solidFill>
                <a:srgbClr val="F37422"/>
              </a:solidFill>
              <a:latin typeface="Oi"/>
              <a:ea typeface="Oi"/>
              <a:cs typeface="Oi"/>
              <a:sym typeface="Oi"/>
            </a:endParaRPr>
          </a:p>
        </p:txBody>
      </p:sp>
      <p:pic>
        <p:nvPicPr>
          <p:cNvPr id="85" name="Google Shape;85;p4"/>
          <p:cNvPicPr preferRelativeResize="0"/>
          <p:nvPr/>
        </p:nvPicPr>
        <p:blipFill rotWithShape="1">
          <a:blip r:embed="rId3">
            <a:alphaModFix/>
          </a:blip>
          <a:srcRect/>
          <a:stretch/>
        </p:blipFill>
        <p:spPr>
          <a:xfrm>
            <a:off x="304800" y="228600"/>
            <a:ext cx="1143000" cy="821245"/>
          </a:xfrm>
          <a:prstGeom prst="rect">
            <a:avLst/>
          </a:prstGeom>
          <a:noFill/>
          <a:ln>
            <a:noFill/>
          </a:ln>
        </p:spPr>
      </p:pic>
      <p:sp>
        <p:nvSpPr>
          <p:cNvPr id="2" name="TextBox 1"/>
          <p:cNvSpPr txBox="1"/>
          <p:nvPr/>
        </p:nvSpPr>
        <p:spPr>
          <a:xfrm>
            <a:off x="973402" y="1073148"/>
            <a:ext cx="10245195" cy="523220"/>
          </a:xfrm>
          <a:prstGeom prst="rect">
            <a:avLst/>
          </a:prstGeom>
          <a:noFill/>
        </p:spPr>
        <p:txBody>
          <a:bodyPr wrap="square" rtlCol="0">
            <a:spAutoFit/>
          </a:bodyPr>
          <a:lstStyle/>
          <a:p>
            <a:pPr algn="l"/>
            <a:r>
              <a:rPr lang="vi-VN" sz="2800" b="1" i="0" dirty="0">
                <a:solidFill>
                  <a:srgbClr val="2F2F2F"/>
                </a:solidFill>
                <a:effectLst/>
                <a:latin typeface="+mj-lt"/>
              </a:rPr>
              <a:t>Thiết kế cấu trúc cơ sở dữ liệu</a:t>
            </a:r>
          </a:p>
        </p:txBody>
      </p:sp>
      <p:sp>
        <p:nvSpPr>
          <p:cNvPr id="3" name="TextBox 2"/>
          <p:cNvSpPr txBox="1"/>
          <p:nvPr/>
        </p:nvSpPr>
        <p:spPr>
          <a:xfrm>
            <a:off x="1082447" y="1748768"/>
            <a:ext cx="9535511" cy="3046988"/>
          </a:xfrm>
          <a:prstGeom prst="rect">
            <a:avLst/>
          </a:prstGeom>
          <a:noFill/>
        </p:spPr>
        <p:txBody>
          <a:bodyPr wrap="square" rtlCol="0">
            <a:spAutoFit/>
          </a:bodyPr>
          <a:lstStyle/>
          <a:p>
            <a:r>
              <a:rPr lang="vi-VN" sz="2400" b="1" dirty="0">
                <a:latin typeface="+mj-lt"/>
              </a:rPr>
              <a:t>Để thực hiện việc thiết kế cơ sở dữ liệu chúng ta cần thực hiện các bước sau đây:</a:t>
            </a:r>
          </a:p>
          <a:p>
            <a:r>
              <a:rPr lang="vi-VN" sz="2400" dirty="0">
                <a:latin typeface="+mj-lt"/>
              </a:rPr>
              <a:t>1. Xác định các thành phần dữ liệu</a:t>
            </a:r>
          </a:p>
          <a:p>
            <a:r>
              <a:rPr lang="vi-VN" sz="2400" dirty="0">
                <a:latin typeface="+mj-lt"/>
              </a:rPr>
              <a:t>2. Chia nhỏ các thành phần dữ liệu ra thành các phần nhỏ nhất mà hệ thống sử dụng</a:t>
            </a:r>
          </a:p>
          <a:p>
            <a:r>
              <a:rPr lang="vi-VN" sz="2400" dirty="0">
                <a:latin typeface="+mj-lt"/>
              </a:rPr>
              <a:t>3. Xác định các bảng và các cột</a:t>
            </a:r>
          </a:p>
          <a:p>
            <a:r>
              <a:rPr lang="vi-VN" sz="2400" dirty="0">
                <a:latin typeface="+mj-lt"/>
              </a:rPr>
              <a:t>4. Xác định khóa chính, khóa ngoại và mối quan hệ</a:t>
            </a:r>
          </a:p>
          <a:p>
            <a:r>
              <a:rPr lang="vi-VN" sz="2400" dirty="0">
                <a:latin typeface="+mj-lt"/>
              </a:rPr>
              <a:t>5. Kiểm tra cấu trúc cơ sở dữ liệu được thiết kế với qui định chuẩn hóa</a:t>
            </a:r>
          </a:p>
        </p:txBody>
      </p:sp>
      <p:sp>
        <p:nvSpPr>
          <p:cNvPr id="4" name="TextBox 3"/>
          <p:cNvSpPr txBox="1"/>
          <p:nvPr/>
        </p:nvSpPr>
        <p:spPr>
          <a:xfrm>
            <a:off x="3529013" y="4171950"/>
            <a:ext cx="184731" cy="307777"/>
          </a:xfrm>
          <a:prstGeom prst="rect">
            <a:avLst/>
          </a:prstGeom>
          <a:noFill/>
        </p:spPr>
        <p:txBody>
          <a:bodyPr wrap="none" rtlCol="0">
            <a:spAutoFit/>
          </a:bodyPr>
          <a:lstStyle/>
          <a:p>
            <a:endParaRPr lang="en-US" dirty="0"/>
          </a:p>
        </p:txBody>
      </p:sp>
      <p:sp>
        <p:nvSpPr>
          <p:cNvPr id="6" name="AutoShape 4">
            <a:extLst>
              <a:ext uri="{FF2B5EF4-FFF2-40B4-BE49-F238E27FC236}">
                <a16:creationId xmlns:a16="http://schemas.microsoft.com/office/drawing/2014/main" id="{48C23CD0-1C45-52EF-D37B-C052CFC4C4E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6">
            <a:extLst>
              <a:ext uri="{FF2B5EF4-FFF2-40B4-BE49-F238E27FC236}">
                <a16:creationId xmlns:a16="http://schemas.microsoft.com/office/drawing/2014/main" id="{71D8CBE9-DEA2-0E96-3543-146C0EE81F06}"/>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970378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4" name="Google Shape;84;p4"/>
          <p:cNvSpPr txBox="1"/>
          <p:nvPr/>
        </p:nvSpPr>
        <p:spPr>
          <a:xfrm>
            <a:off x="8077200" y="533400"/>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a:solidFill>
                  <a:srgbClr val="F37422"/>
                </a:solidFill>
                <a:latin typeface="Oi"/>
                <a:ea typeface="Oi"/>
                <a:cs typeface="Oi"/>
                <a:sym typeface="Oi"/>
              </a:rPr>
              <a:t>Tên bài học</a:t>
            </a:r>
            <a:endParaRPr sz="1700" b="0" i="0" u="none" strike="noStrike" cap="none">
              <a:solidFill>
                <a:srgbClr val="F37422"/>
              </a:solidFill>
              <a:latin typeface="Oi"/>
              <a:ea typeface="Oi"/>
              <a:cs typeface="Oi"/>
              <a:sym typeface="Oi"/>
            </a:endParaRPr>
          </a:p>
        </p:txBody>
      </p:sp>
      <p:pic>
        <p:nvPicPr>
          <p:cNvPr id="85" name="Google Shape;85;p4"/>
          <p:cNvPicPr preferRelativeResize="0"/>
          <p:nvPr/>
        </p:nvPicPr>
        <p:blipFill rotWithShape="1">
          <a:blip r:embed="rId3">
            <a:alphaModFix/>
          </a:blip>
          <a:srcRect/>
          <a:stretch/>
        </p:blipFill>
        <p:spPr>
          <a:xfrm>
            <a:off x="304800" y="228600"/>
            <a:ext cx="1143000" cy="821245"/>
          </a:xfrm>
          <a:prstGeom prst="rect">
            <a:avLst/>
          </a:prstGeom>
          <a:noFill/>
          <a:ln>
            <a:noFill/>
          </a:ln>
        </p:spPr>
      </p:pic>
      <p:sp>
        <p:nvSpPr>
          <p:cNvPr id="2" name="TextBox 1"/>
          <p:cNvSpPr txBox="1"/>
          <p:nvPr/>
        </p:nvSpPr>
        <p:spPr>
          <a:xfrm>
            <a:off x="973402" y="1073148"/>
            <a:ext cx="10245195" cy="523220"/>
          </a:xfrm>
          <a:prstGeom prst="rect">
            <a:avLst/>
          </a:prstGeom>
          <a:noFill/>
        </p:spPr>
        <p:txBody>
          <a:bodyPr wrap="square" rtlCol="0">
            <a:spAutoFit/>
          </a:bodyPr>
          <a:lstStyle/>
          <a:p>
            <a:pPr algn="l"/>
            <a:r>
              <a:rPr lang="vi-VN" sz="2800" b="1" i="0" dirty="0">
                <a:solidFill>
                  <a:srgbClr val="2F2F2F"/>
                </a:solidFill>
                <a:effectLst/>
                <a:latin typeface="+mj-lt"/>
              </a:rPr>
              <a:t>Thực hành thiết kế Cơ sở dữ liệu</a:t>
            </a:r>
          </a:p>
        </p:txBody>
      </p:sp>
      <p:sp>
        <p:nvSpPr>
          <p:cNvPr id="3" name="TextBox 2"/>
          <p:cNvSpPr txBox="1"/>
          <p:nvPr/>
        </p:nvSpPr>
        <p:spPr>
          <a:xfrm>
            <a:off x="1082447" y="1748768"/>
            <a:ext cx="9547453" cy="3785652"/>
          </a:xfrm>
          <a:prstGeom prst="rect">
            <a:avLst/>
          </a:prstGeom>
          <a:noFill/>
        </p:spPr>
        <p:txBody>
          <a:bodyPr wrap="square" rtlCol="0">
            <a:spAutoFit/>
          </a:bodyPr>
          <a:lstStyle/>
          <a:p>
            <a:r>
              <a:rPr lang="vi-VN" sz="2400" b="1" i="1" dirty="0">
                <a:solidFill>
                  <a:srgbClr val="2F2F2F"/>
                </a:solidFill>
              </a:rPr>
              <a:t>Chuẩn 1 (1NF – First Normal Form)</a:t>
            </a:r>
            <a:r>
              <a:rPr lang="vi-VN" sz="2400" dirty="0">
                <a:solidFill>
                  <a:srgbClr val="2F2F2F"/>
                </a:solidFill>
              </a:rPr>
              <a:t>: Giá trị được lưu trữ trong các ô phải là các giá trị đơn (scalar value) và trong bảng không có cột nào lặp lại</a:t>
            </a:r>
            <a:r>
              <a:rPr lang="vi-VN" sz="2400" dirty="0" smtClean="0">
                <a:solidFill>
                  <a:srgbClr val="2F2F2F"/>
                </a:solidFill>
              </a:rPr>
              <a:t>.</a:t>
            </a:r>
            <a:endParaRPr lang="en-US" sz="2400" dirty="0" smtClean="0">
              <a:solidFill>
                <a:srgbClr val="2F2F2F"/>
              </a:solidFill>
            </a:endParaRPr>
          </a:p>
          <a:p>
            <a:endParaRPr lang="vi-VN" sz="2400" dirty="0">
              <a:solidFill>
                <a:srgbClr val="2F2F2F"/>
              </a:solidFill>
            </a:endParaRPr>
          </a:p>
          <a:p>
            <a:r>
              <a:rPr lang="vi-VN" sz="2400" b="1" i="1" dirty="0">
                <a:solidFill>
                  <a:srgbClr val="2F2F2F"/>
                </a:solidFill>
              </a:rPr>
              <a:t>Chuẩn 2 (2NF – Second Normal Form)</a:t>
            </a:r>
            <a:r>
              <a:rPr lang="vi-VN" sz="2400" dirty="0">
                <a:solidFill>
                  <a:srgbClr val="2F2F2F"/>
                </a:solidFill>
              </a:rPr>
              <a:t>: Mọi trường không phải là khóa </a:t>
            </a:r>
            <a:r>
              <a:rPr lang="vi-VN" sz="2400" b="1" dirty="0">
                <a:solidFill>
                  <a:srgbClr val="FF0000"/>
                </a:solidFill>
              </a:rPr>
              <a:t>phải</a:t>
            </a:r>
            <a:r>
              <a:rPr lang="vi-VN" sz="2400" dirty="0">
                <a:solidFill>
                  <a:srgbClr val="2F2F2F"/>
                </a:solidFill>
              </a:rPr>
              <a:t> phụ thuộc vào khóa chính</a:t>
            </a:r>
            <a:r>
              <a:rPr lang="vi-VN" sz="2400" dirty="0" smtClean="0">
                <a:solidFill>
                  <a:srgbClr val="2F2F2F"/>
                </a:solidFill>
              </a:rPr>
              <a:t>.</a:t>
            </a:r>
            <a:endParaRPr lang="en-US" sz="2400" dirty="0" smtClean="0">
              <a:solidFill>
                <a:srgbClr val="2F2F2F"/>
              </a:solidFill>
            </a:endParaRPr>
          </a:p>
          <a:p>
            <a:endParaRPr lang="vi-VN" sz="2400" dirty="0">
              <a:solidFill>
                <a:srgbClr val="2F2F2F"/>
              </a:solidFill>
            </a:endParaRPr>
          </a:p>
          <a:p>
            <a:r>
              <a:rPr lang="vi-VN" sz="2400" b="1" i="1" dirty="0">
                <a:solidFill>
                  <a:srgbClr val="2F2F2F"/>
                </a:solidFill>
              </a:rPr>
              <a:t>Chuẩn 3 (3NF – Third Normal Form): </a:t>
            </a:r>
            <a:r>
              <a:rPr lang="vi-VN" sz="2400" dirty="0">
                <a:solidFill>
                  <a:srgbClr val="2F2F2F"/>
                </a:solidFill>
              </a:rPr>
              <a:t>Mọi trường không phải là </a:t>
            </a:r>
            <a:r>
              <a:rPr lang="vi-VN" sz="2400" b="1" dirty="0">
                <a:solidFill>
                  <a:srgbClr val="FF0000"/>
                </a:solidFill>
              </a:rPr>
              <a:t>khóa</a:t>
            </a:r>
            <a:r>
              <a:rPr lang="vi-VN" sz="2400" dirty="0">
                <a:solidFill>
                  <a:srgbClr val="FF0000"/>
                </a:solidFill>
              </a:rPr>
              <a:t> </a:t>
            </a:r>
            <a:r>
              <a:rPr lang="vi-VN" sz="2400" b="1" dirty="0">
                <a:solidFill>
                  <a:srgbClr val="FF0000"/>
                </a:solidFill>
              </a:rPr>
              <a:t>chỉ phụ thuộc </a:t>
            </a:r>
            <a:r>
              <a:rPr lang="vi-VN" sz="2400" dirty="0">
                <a:solidFill>
                  <a:srgbClr val="2F2F2F"/>
                </a:solidFill>
              </a:rPr>
              <a:t>vào khóa chính mà thôi.</a:t>
            </a:r>
          </a:p>
          <a:p>
            <a:endParaRPr lang="en-US" sz="2400" dirty="0"/>
          </a:p>
        </p:txBody>
      </p:sp>
      <p:sp>
        <p:nvSpPr>
          <p:cNvPr id="4" name="TextBox 3"/>
          <p:cNvSpPr txBox="1"/>
          <p:nvPr/>
        </p:nvSpPr>
        <p:spPr>
          <a:xfrm>
            <a:off x="3529013" y="4171950"/>
            <a:ext cx="184731" cy="307777"/>
          </a:xfrm>
          <a:prstGeom prst="rect">
            <a:avLst/>
          </a:prstGeom>
          <a:noFill/>
        </p:spPr>
        <p:txBody>
          <a:bodyPr wrap="none" rtlCol="0">
            <a:spAutoFit/>
          </a:bodyPr>
          <a:lstStyle/>
          <a:p>
            <a:endParaRPr lang="en-US" dirty="0"/>
          </a:p>
        </p:txBody>
      </p:sp>
      <p:sp>
        <p:nvSpPr>
          <p:cNvPr id="6" name="AutoShape 4">
            <a:extLst>
              <a:ext uri="{FF2B5EF4-FFF2-40B4-BE49-F238E27FC236}">
                <a16:creationId xmlns:a16="http://schemas.microsoft.com/office/drawing/2014/main" id="{48C23CD0-1C45-52EF-D37B-C052CFC4C4E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6">
            <a:extLst>
              <a:ext uri="{FF2B5EF4-FFF2-40B4-BE49-F238E27FC236}">
                <a16:creationId xmlns:a16="http://schemas.microsoft.com/office/drawing/2014/main" id="{71D8CBE9-DEA2-0E96-3543-146C0EE81F06}"/>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7962538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4" name="Google Shape;84;p4"/>
          <p:cNvSpPr txBox="1"/>
          <p:nvPr/>
        </p:nvSpPr>
        <p:spPr>
          <a:xfrm>
            <a:off x="8077200" y="533400"/>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a:solidFill>
                  <a:srgbClr val="F37422"/>
                </a:solidFill>
                <a:latin typeface="Oi"/>
                <a:ea typeface="Oi"/>
                <a:cs typeface="Oi"/>
                <a:sym typeface="Oi"/>
              </a:rPr>
              <a:t>Tên bài học</a:t>
            </a:r>
            <a:endParaRPr sz="1700" b="0" i="0" u="none" strike="noStrike" cap="none">
              <a:solidFill>
                <a:srgbClr val="F37422"/>
              </a:solidFill>
              <a:latin typeface="Oi"/>
              <a:ea typeface="Oi"/>
              <a:cs typeface="Oi"/>
              <a:sym typeface="Oi"/>
            </a:endParaRPr>
          </a:p>
        </p:txBody>
      </p:sp>
      <p:pic>
        <p:nvPicPr>
          <p:cNvPr id="85" name="Google Shape;85;p4"/>
          <p:cNvPicPr preferRelativeResize="0"/>
          <p:nvPr/>
        </p:nvPicPr>
        <p:blipFill rotWithShape="1">
          <a:blip r:embed="rId3">
            <a:alphaModFix/>
          </a:blip>
          <a:srcRect/>
          <a:stretch/>
        </p:blipFill>
        <p:spPr>
          <a:xfrm>
            <a:off x="304800" y="228600"/>
            <a:ext cx="1143000" cy="821245"/>
          </a:xfrm>
          <a:prstGeom prst="rect">
            <a:avLst/>
          </a:prstGeom>
          <a:noFill/>
          <a:ln>
            <a:noFill/>
          </a:ln>
        </p:spPr>
      </p:pic>
      <p:sp>
        <p:nvSpPr>
          <p:cNvPr id="2" name="TextBox 1"/>
          <p:cNvSpPr txBox="1"/>
          <p:nvPr/>
        </p:nvSpPr>
        <p:spPr>
          <a:xfrm>
            <a:off x="973402" y="1073148"/>
            <a:ext cx="10245195" cy="523220"/>
          </a:xfrm>
          <a:prstGeom prst="rect">
            <a:avLst/>
          </a:prstGeom>
          <a:noFill/>
        </p:spPr>
        <p:txBody>
          <a:bodyPr wrap="square" rtlCol="0">
            <a:spAutoFit/>
          </a:bodyPr>
          <a:lstStyle/>
          <a:p>
            <a:pPr algn="l"/>
            <a:r>
              <a:rPr lang="vi-VN" sz="2800" b="1" i="0" dirty="0">
                <a:solidFill>
                  <a:srgbClr val="2F2F2F"/>
                </a:solidFill>
                <a:effectLst/>
                <a:latin typeface="+mj-lt"/>
              </a:rPr>
              <a:t>Thực hành thiết kế Cơ sở dữ liệu</a:t>
            </a:r>
          </a:p>
        </p:txBody>
      </p:sp>
      <p:sp>
        <p:nvSpPr>
          <p:cNvPr id="3" name="TextBox 2"/>
          <p:cNvSpPr txBox="1"/>
          <p:nvPr/>
        </p:nvSpPr>
        <p:spPr>
          <a:xfrm>
            <a:off x="1082447" y="1748768"/>
            <a:ext cx="9535511" cy="307777"/>
          </a:xfrm>
          <a:prstGeom prst="rect">
            <a:avLst/>
          </a:prstGeom>
          <a:noFill/>
        </p:spPr>
        <p:txBody>
          <a:bodyPr wrap="square" rtlCol="0">
            <a:spAutoFit/>
          </a:bodyPr>
          <a:lstStyle/>
          <a:p>
            <a:r>
              <a:rPr lang="en-US" b="1" i="1" dirty="0" err="1"/>
              <a:t>Ví</a:t>
            </a:r>
            <a:r>
              <a:rPr lang="en-US" b="1" i="1" dirty="0"/>
              <a:t> </a:t>
            </a:r>
            <a:r>
              <a:rPr lang="en-US" b="1" i="1" dirty="0" err="1"/>
              <a:t>dụ</a:t>
            </a:r>
            <a:r>
              <a:rPr lang="en-US" b="1" i="1" dirty="0"/>
              <a:t> 1 </a:t>
            </a:r>
            <a:endParaRPr lang="en-US" sz="2400" dirty="0"/>
          </a:p>
        </p:txBody>
      </p:sp>
      <p:sp>
        <p:nvSpPr>
          <p:cNvPr id="4" name="TextBox 3"/>
          <p:cNvSpPr txBox="1"/>
          <p:nvPr/>
        </p:nvSpPr>
        <p:spPr>
          <a:xfrm>
            <a:off x="3529013" y="4171950"/>
            <a:ext cx="184731" cy="307777"/>
          </a:xfrm>
          <a:prstGeom prst="rect">
            <a:avLst/>
          </a:prstGeom>
          <a:noFill/>
        </p:spPr>
        <p:txBody>
          <a:bodyPr wrap="none" rtlCol="0">
            <a:spAutoFit/>
          </a:bodyPr>
          <a:lstStyle/>
          <a:p>
            <a:endParaRPr lang="en-US" dirty="0"/>
          </a:p>
        </p:txBody>
      </p:sp>
      <p:sp>
        <p:nvSpPr>
          <p:cNvPr id="6" name="AutoShape 4">
            <a:extLst>
              <a:ext uri="{FF2B5EF4-FFF2-40B4-BE49-F238E27FC236}">
                <a16:creationId xmlns:a16="http://schemas.microsoft.com/office/drawing/2014/main" id="{48C23CD0-1C45-52EF-D37B-C052CFC4C4E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6">
            <a:extLst>
              <a:ext uri="{FF2B5EF4-FFF2-40B4-BE49-F238E27FC236}">
                <a16:creationId xmlns:a16="http://schemas.microsoft.com/office/drawing/2014/main" id="{71D8CBE9-DEA2-0E96-3543-146C0EE81F06}"/>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a:extLst>
              <a:ext uri="{FF2B5EF4-FFF2-40B4-BE49-F238E27FC236}">
                <a16:creationId xmlns:a16="http://schemas.microsoft.com/office/drawing/2014/main" id="{11F8D250-8FAA-05ED-3A8E-B2E606CD16CA}"/>
              </a:ext>
            </a:extLst>
          </p:cNvPr>
          <p:cNvPicPr>
            <a:picLocks noChangeAspect="1"/>
          </p:cNvPicPr>
          <p:nvPr/>
        </p:nvPicPr>
        <p:blipFill>
          <a:blip r:embed="rId4"/>
          <a:stretch>
            <a:fillRect/>
          </a:stretch>
        </p:blipFill>
        <p:spPr>
          <a:xfrm>
            <a:off x="1770707" y="1748768"/>
            <a:ext cx="6858000" cy="4562475"/>
          </a:xfrm>
          <a:prstGeom prst="rect">
            <a:avLst/>
          </a:prstGeom>
        </p:spPr>
      </p:pic>
    </p:spTree>
    <p:extLst>
      <p:ext uri="{BB962C8B-B14F-4D97-AF65-F5344CB8AC3E}">
        <p14:creationId xmlns:p14="http://schemas.microsoft.com/office/powerpoint/2010/main" val="10571761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4" name="Google Shape;84;p4"/>
          <p:cNvSpPr txBox="1"/>
          <p:nvPr/>
        </p:nvSpPr>
        <p:spPr>
          <a:xfrm>
            <a:off x="8077200" y="533400"/>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a:solidFill>
                  <a:srgbClr val="F37422"/>
                </a:solidFill>
                <a:latin typeface="Oi"/>
                <a:ea typeface="Oi"/>
                <a:cs typeface="Oi"/>
                <a:sym typeface="Oi"/>
              </a:rPr>
              <a:t>Tên bài học</a:t>
            </a:r>
            <a:endParaRPr sz="1700" b="0" i="0" u="none" strike="noStrike" cap="none">
              <a:solidFill>
                <a:srgbClr val="F37422"/>
              </a:solidFill>
              <a:latin typeface="Oi"/>
              <a:ea typeface="Oi"/>
              <a:cs typeface="Oi"/>
              <a:sym typeface="Oi"/>
            </a:endParaRPr>
          </a:p>
        </p:txBody>
      </p:sp>
      <p:pic>
        <p:nvPicPr>
          <p:cNvPr id="85" name="Google Shape;85;p4"/>
          <p:cNvPicPr preferRelativeResize="0"/>
          <p:nvPr/>
        </p:nvPicPr>
        <p:blipFill rotWithShape="1">
          <a:blip r:embed="rId3">
            <a:alphaModFix/>
          </a:blip>
          <a:srcRect/>
          <a:stretch/>
        </p:blipFill>
        <p:spPr>
          <a:xfrm>
            <a:off x="304800" y="228600"/>
            <a:ext cx="1143000" cy="821245"/>
          </a:xfrm>
          <a:prstGeom prst="rect">
            <a:avLst/>
          </a:prstGeom>
          <a:noFill/>
          <a:ln>
            <a:noFill/>
          </a:ln>
        </p:spPr>
      </p:pic>
      <p:sp>
        <p:nvSpPr>
          <p:cNvPr id="2" name="TextBox 1"/>
          <p:cNvSpPr txBox="1"/>
          <p:nvPr/>
        </p:nvSpPr>
        <p:spPr>
          <a:xfrm>
            <a:off x="973402" y="1073148"/>
            <a:ext cx="10245195" cy="523220"/>
          </a:xfrm>
          <a:prstGeom prst="rect">
            <a:avLst/>
          </a:prstGeom>
          <a:noFill/>
        </p:spPr>
        <p:txBody>
          <a:bodyPr wrap="square" rtlCol="0">
            <a:spAutoFit/>
          </a:bodyPr>
          <a:lstStyle/>
          <a:p>
            <a:pPr algn="l"/>
            <a:r>
              <a:rPr lang="vi-VN" sz="2800" b="1" i="0" dirty="0">
                <a:solidFill>
                  <a:srgbClr val="2F2F2F"/>
                </a:solidFill>
                <a:effectLst/>
                <a:latin typeface="+mj-lt"/>
              </a:rPr>
              <a:t>Thực hành thiết kế Cơ sở dữ liệu</a:t>
            </a:r>
          </a:p>
        </p:txBody>
      </p:sp>
      <p:sp>
        <p:nvSpPr>
          <p:cNvPr id="3" name="TextBox 2"/>
          <p:cNvSpPr txBox="1"/>
          <p:nvPr/>
        </p:nvSpPr>
        <p:spPr>
          <a:xfrm>
            <a:off x="1082447" y="1748768"/>
            <a:ext cx="9535511" cy="307777"/>
          </a:xfrm>
          <a:prstGeom prst="rect">
            <a:avLst/>
          </a:prstGeom>
          <a:noFill/>
        </p:spPr>
        <p:txBody>
          <a:bodyPr wrap="square" rtlCol="0">
            <a:spAutoFit/>
          </a:bodyPr>
          <a:lstStyle/>
          <a:p>
            <a:r>
              <a:rPr lang="vi-VN" dirty="0"/>
              <a:t>Biểu diễn mối quan hệ phụ thuộc hàm như sau:</a:t>
            </a:r>
            <a:endParaRPr lang="en-US" sz="2400" dirty="0"/>
          </a:p>
        </p:txBody>
      </p:sp>
      <p:sp>
        <p:nvSpPr>
          <p:cNvPr id="4" name="TextBox 3"/>
          <p:cNvSpPr txBox="1"/>
          <p:nvPr/>
        </p:nvSpPr>
        <p:spPr>
          <a:xfrm>
            <a:off x="3529013" y="4171950"/>
            <a:ext cx="184731" cy="307777"/>
          </a:xfrm>
          <a:prstGeom prst="rect">
            <a:avLst/>
          </a:prstGeom>
          <a:noFill/>
        </p:spPr>
        <p:txBody>
          <a:bodyPr wrap="none" rtlCol="0">
            <a:spAutoFit/>
          </a:bodyPr>
          <a:lstStyle/>
          <a:p>
            <a:endParaRPr lang="en-US" dirty="0"/>
          </a:p>
        </p:txBody>
      </p:sp>
      <p:sp>
        <p:nvSpPr>
          <p:cNvPr id="6" name="AutoShape 4">
            <a:extLst>
              <a:ext uri="{FF2B5EF4-FFF2-40B4-BE49-F238E27FC236}">
                <a16:creationId xmlns:a16="http://schemas.microsoft.com/office/drawing/2014/main" id="{48C23CD0-1C45-52EF-D37B-C052CFC4C4E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6">
            <a:extLst>
              <a:ext uri="{FF2B5EF4-FFF2-40B4-BE49-F238E27FC236}">
                <a16:creationId xmlns:a16="http://schemas.microsoft.com/office/drawing/2014/main" id="{71D8CBE9-DEA2-0E96-3543-146C0EE81F06}"/>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8" name="Picture 4" descr=". Các phụ thuộc hàm trong bảng thực thể “Nhân viên – Khóa học”">
            <a:extLst>
              <a:ext uri="{FF2B5EF4-FFF2-40B4-BE49-F238E27FC236}">
                <a16:creationId xmlns:a16="http://schemas.microsoft.com/office/drawing/2014/main" id="{9EB4FCAD-F005-8206-B205-B5B9FB5553F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81350" y="2786063"/>
            <a:ext cx="5829300" cy="128587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3D030D40-8DD0-D0E4-6565-C8A69C0124B7}"/>
              </a:ext>
            </a:extLst>
          </p:cNvPr>
          <p:cNvSpPr txBox="1"/>
          <p:nvPr/>
        </p:nvSpPr>
        <p:spPr>
          <a:xfrm>
            <a:off x="1557195" y="5097101"/>
            <a:ext cx="9661401" cy="738664"/>
          </a:xfrm>
          <a:prstGeom prst="rect">
            <a:avLst/>
          </a:prstGeom>
          <a:noFill/>
        </p:spPr>
        <p:txBody>
          <a:bodyPr wrap="square" rtlCol="0">
            <a:spAutoFit/>
          </a:bodyPr>
          <a:lstStyle/>
          <a:p>
            <a:r>
              <a:rPr lang="vi-VN" b="0" i="0" dirty="0">
                <a:solidFill>
                  <a:srgbClr val="222222"/>
                </a:solidFill>
                <a:effectLst/>
                <a:latin typeface="+mj-lt"/>
              </a:rPr>
              <a:t>Tuy nhiên, bảng thực thể có nhiều dữ liệu bị trùng lặp giữa các dòng. </a:t>
            </a:r>
            <a:endParaRPr lang="en-US" b="0" i="0" dirty="0">
              <a:solidFill>
                <a:srgbClr val="222222"/>
              </a:solidFill>
              <a:effectLst/>
              <a:latin typeface="+mj-lt"/>
            </a:endParaRPr>
          </a:p>
          <a:p>
            <a:r>
              <a:rPr lang="vi-VN" b="0" i="0" dirty="0">
                <a:solidFill>
                  <a:srgbClr val="222222"/>
                </a:solidFill>
                <a:effectLst/>
                <a:latin typeface="+mj-lt"/>
              </a:rPr>
              <a:t>Trong ví dụ trên, dữ liệu trong các cột “Mã NV”, “Họ và tên NV”, “Phòng CT” và “Mức lương” </a:t>
            </a:r>
            <a:endParaRPr lang="en-US" b="0" i="0" dirty="0">
              <a:solidFill>
                <a:srgbClr val="222222"/>
              </a:solidFill>
              <a:effectLst/>
              <a:latin typeface="+mj-lt"/>
            </a:endParaRPr>
          </a:p>
          <a:p>
            <a:r>
              <a:rPr lang="vi-VN" b="0" i="0" dirty="0">
                <a:solidFill>
                  <a:srgbClr val="222222"/>
                </a:solidFill>
                <a:effectLst/>
                <a:latin typeface="+mj-lt"/>
              </a:rPr>
              <a:t>bị lặp lại khi một nhân viên học nhiều hơn một khóa học (như Nguyễn Văn An, Phạm Ngọc Hoa).</a:t>
            </a:r>
            <a:endParaRPr lang="en-US" dirty="0">
              <a:latin typeface="+mj-lt"/>
            </a:endParaRPr>
          </a:p>
        </p:txBody>
      </p:sp>
    </p:spTree>
    <p:extLst>
      <p:ext uri="{BB962C8B-B14F-4D97-AF65-F5344CB8AC3E}">
        <p14:creationId xmlns:p14="http://schemas.microsoft.com/office/powerpoint/2010/main" val="31943679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4" name="Google Shape;84;p4"/>
          <p:cNvSpPr txBox="1"/>
          <p:nvPr/>
        </p:nvSpPr>
        <p:spPr>
          <a:xfrm>
            <a:off x="8077200" y="533400"/>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a:solidFill>
                  <a:srgbClr val="F37422"/>
                </a:solidFill>
                <a:latin typeface="Oi"/>
                <a:ea typeface="Oi"/>
                <a:cs typeface="Oi"/>
                <a:sym typeface="Oi"/>
              </a:rPr>
              <a:t>Tên bài học</a:t>
            </a:r>
            <a:endParaRPr sz="1700" b="0" i="0" u="none" strike="noStrike" cap="none">
              <a:solidFill>
                <a:srgbClr val="F37422"/>
              </a:solidFill>
              <a:latin typeface="Oi"/>
              <a:ea typeface="Oi"/>
              <a:cs typeface="Oi"/>
              <a:sym typeface="Oi"/>
            </a:endParaRPr>
          </a:p>
        </p:txBody>
      </p:sp>
      <p:pic>
        <p:nvPicPr>
          <p:cNvPr id="85" name="Google Shape;85;p4"/>
          <p:cNvPicPr preferRelativeResize="0"/>
          <p:nvPr/>
        </p:nvPicPr>
        <p:blipFill rotWithShape="1">
          <a:blip r:embed="rId3">
            <a:alphaModFix/>
          </a:blip>
          <a:srcRect/>
          <a:stretch/>
        </p:blipFill>
        <p:spPr>
          <a:xfrm>
            <a:off x="304800" y="228600"/>
            <a:ext cx="1143000" cy="821245"/>
          </a:xfrm>
          <a:prstGeom prst="rect">
            <a:avLst/>
          </a:prstGeom>
          <a:noFill/>
          <a:ln>
            <a:noFill/>
          </a:ln>
        </p:spPr>
      </p:pic>
      <p:sp>
        <p:nvSpPr>
          <p:cNvPr id="2" name="TextBox 1"/>
          <p:cNvSpPr txBox="1"/>
          <p:nvPr/>
        </p:nvSpPr>
        <p:spPr>
          <a:xfrm>
            <a:off x="973402" y="1073148"/>
            <a:ext cx="10245195" cy="523220"/>
          </a:xfrm>
          <a:prstGeom prst="rect">
            <a:avLst/>
          </a:prstGeom>
          <a:noFill/>
        </p:spPr>
        <p:txBody>
          <a:bodyPr wrap="square" rtlCol="0">
            <a:spAutoFit/>
          </a:bodyPr>
          <a:lstStyle/>
          <a:p>
            <a:pPr algn="l"/>
            <a:r>
              <a:rPr lang="vi-VN" sz="2800" b="1" i="0" dirty="0">
                <a:solidFill>
                  <a:srgbClr val="2F2F2F"/>
                </a:solidFill>
                <a:effectLst/>
                <a:latin typeface="+mj-lt"/>
              </a:rPr>
              <a:t>Thực hành thiết kế Cơ sở dữ liệu</a:t>
            </a:r>
          </a:p>
        </p:txBody>
      </p:sp>
      <p:sp>
        <p:nvSpPr>
          <p:cNvPr id="4" name="TextBox 3"/>
          <p:cNvSpPr txBox="1"/>
          <p:nvPr/>
        </p:nvSpPr>
        <p:spPr>
          <a:xfrm>
            <a:off x="3529013" y="4171950"/>
            <a:ext cx="184731" cy="307777"/>
          </a:xfrm>
          <a:prstGeom prst="rect">
            <a:avLst/>
          </a:prstGeom>
          <a:noFill/>
        </p:spPr>
        <p:txBody>
          <a:bodyPr wrap="none" rtlCol="0">
            <a:spAutoFit/>
          </a:bodyPr>
          <a:lstStyle/>
          <a:p>
            <a:endParaRPr lang="en-US" dirty="0"/>
          </a:p>
        </p:txBody>
      </p:sp>
      <p:sp>
        <p:nvSpPr>
          <p:cNvPr id="6" name="AutoShape 4">
            <a:extLst>
              <a:ext uri="{FF2B5EF4-FFF2-40B4-BE49-F238E27FC236}">
                <a16:creationId xmlns:a16="http://schemas.microsoft.com/office/drawing/2014/main" id="{48C23CD0-1C45-52EF-D37B-C052CFC4C4E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6">
            <a:extLst>
              <a:ext uri="{FF2B5EF4-FFF2-40B4-BE49-F238E27FC236}">
                <a16:creationId xmlns:a16="http://schemas.microsoft.com/office/drawing/2014/main" id="{71D8CBE9-DEA2-0E96-3543-146C0EE81F06}"/>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0" name="Picture 2" descr="Thực thể “Nhân viên” (R2) và thực thể “Nhân viên – Khóa học” (R1) ở dạng chuẩn 3">
            <a:extLst>
              <a:ext uri="{FF2B5EF4-FFF2-40B4-BE49-F238E27FC236}">
                <a16:creationId xmlns:a16="http://schemas.microsoft.com/office/drawing/2014/main" id="{223C2598-6CA7-7BE1-90B7-372F95C099A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4927" y="2408222"/>
            <a:ext cx="7447973" cy="15922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86036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theme/theme1.xml><?xml version="1.0" encoding="utf-8"?>
<a:theme xmlns:a="http://schemas.openxmlformats.org/drawingml/2006/main" name="Office Theme">
  <a:themeElements>
    <a:clrScheme name="9Slide - 2019">
      <a:dk1>
        <a:srgbClr val="000000"/>
      </a:dk1>
      <a:lt1>
        <a:srgbClr val="FFFFFF"/>
      </a:lt1>
      <a:dk2>
        <a:srgbClr val="092D6C"/>
      </a:dk2>
      <a:lt2>
        <a:srgbClr val="FCECD0"/>
      </a:lt2>
      <a:accent1>
        <a:srgbClr val="4FC1E9"/>
      </a:accent1>
      <a:accent2>
        <a:srgbClr val="48CFAD"/>
      </a:accent2>
      <a:accent3>
        <a:srgbClr val="A0D468"/>
      </a:accent3>
      <a:accent4>
        <a:srgbClr val="FFCE54"/>
      </a:accent4>
      <a:accent5>
        <a:srgbClr val="FC6E51"/>
      </a:accent5>
      <a:accent6>
        <a:srgbClr val="ED5565"/>
      </a:accent6>
      <a:hlink>
        <a:srgbClr val="5D9CEC"/>
      </a:hlink>
      <a:folHlink>
        <a:srgbClr val="AC92E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740</TotalTime>
  <Words>1419</Words>
  <Application>Microsoft Office PowerPoint</Application>
  <PresentationFormat>Widescreen</PresentationFormat>
  <Paragraphs>135</Paragraphs>
  <Slides>20</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Oi</vt:lpstr>
      <vt:lpstr>Wingdings</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432</cp:revision>
  <dcterms:created xsi:type="dcterms:W3CDTF">2020-08-07T13:14:06Z</dcterms:created>
  <dcterms:modified xsi:type="dcterms:W3CDTF">2022-10-09T08:36:56Z</dcterms:modified>
</cp:coreProperties>
</file>