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2"/>
  </p:notesMasterIdLst>
  <p:sldIdLst>
    <p:sldId id="256" r:id="rId2"/>
    <p:sldId id="263" r:id="rId3"/>
    <p:sldId id="279" r:id="rId4"/>
    <p:sldId id="259" r:id="rId5"/>
    <p:sldId id="293" r:id="rId6"/>
    <p:sldId id="294" r:id="rId7"/>
    <p:sldId id="295" r:id="rId8"/>
    <p:sldId id="296" r:id="rId9"/>
    <p:sldId id="297" r:id="rId10"/>
    <p:sldId id="301" r:id="rId11"/>
    <p:sldId id="300" r:id="rId12"/>
    <p:sldId id="302" r:id="rId13"/>
    <p:sldId id="303" r:id="rId14"/>
    <p:sldId id="298" r:id="rId15"/>
    <p:sldId id="299" r:id="rId16"/>
    <p:sldId id="266" r:id="rId17"/>
    <p:sldId id="292" r:id="rId18"/>
    <p:sldId id="287" r:id="rId19"/>
    <p:sldId id="286" r:id="rId20"/>
    <p:sldId id="304" r:id="rId21"/>
  </p:sldIdLst>
  <p:sldSz cx="12192000" cy="6858000"/>
  <p:notesSz cx="6858000" cy="9144000"/>
  <p:embeddedFontLst>
    <p:embeddedFont>
      <p:font typeface="Nunito" panose="020B0604020202020204" charset="0"/>
      <p:regular r:id="rId23"/>
      <p:bold r:id="rId24"/>
      <p:italic r:id="rId25"/>
      <p:boldItalic r:id="rId26"/>
    </p:embeddedFont>
    <p:embeddedFont>
      <p:font typeface="Open Sans" panose="020B0604020202020204" charset="0"/>
      <p:regular r:id="rId27"/>
      <p:bold r:id="rId28"/>
      <p:italic r:id="rId29"/>
      <p:boldItalic r:id="rId30"/>
    </p:embeddedFont>
    <p:embeddedFont>
      <p:font typeface="Oi" panose="020B0604020202020204" charset="0"/>
      <p:regular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2" roundtripDataSignature="AMtx7mhtyW5ytG2QzhO0bomHZxkHQZwEe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06" autoAdjust="0"/>
  </p:normalViewPr>
  <p:slideViewPr>
    <p:cSldViewPr snapToGrid="0">
      <p:cViewPr varScale="1">
        <p:scale>
          <a:sx n="67" d="100"/>
          <a:sy n="67" d="100"/>
        </p:scale>
        <p:origin x="840" y="21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 name="Google Shape;5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71552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960889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94087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63569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26458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708610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467894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3749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1801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20243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14889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56148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05660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73837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
        <p:cNvGrpSpPr/>
        <p:nvPr/>
      </p:nvGrpSpPr>
      <p:grpSpPr>
        <a:xfrm>
          <a:off x="0" y="0"/>
          <a:ext cx="0" cy="0"/>
          <a:chOff x="0" y="0"/>
          <a:chExt cx="0" cy="0"/>
        </a:xfrm>
      </p:grpSpPr>
      <p:sp>
        <p:nvSpPr>
          <p:cNvPr id="21" name="Google Shape;21;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9"/>
        <p:cNvGrpSpPr/>
        <p:nvPr/>
      </p:nvGrpSpPr>
      <p:grpSpPr>
        <a:xfrm>
          <a:off x="0" y="0"/>
          <a:ext cx="0" cy="0"/>
          <a:chOff x="0" y="0"/>
          <a:chExt cx="0" cy="0"/>
        </a:xfrm>
      </p:grpSpPr>
      <p:sp>
        <p:nvSpPr>
          <p:cNvPr id="30" name="Google Shape;30;p1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2" name="Google Shape;3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5"/>
        <p:cNvGrpSpPr/>
        <p:nvPr/>
      </p:nvGrpSpPr>
      <p:grpSpPr>
        <a:xfrm>
          <a:off x="0" y="0"/>
          <a:ext cx="0" cy="0"/>
          <a:chOff x="0" y="0"/>
          <a:chExt cx="0" cy="0"/>
        </a:xfrm>
      </p:grpSpPr>
      <p:sp>
        <p:nvSpPr>
          <p:cNvPr id="36" name="Google Shape;36;p1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12"/>
          <p:cNvSpPr>
            <a:spLocks noGrp="1"/>
          </p:cNvSpPr>
          <p:nvPr>
            <p:ph type="pic" idx="2"/>
          </p:nvPr>
        </p:nvSpPr>
        <p:spPr>
          <a:xfrm>
            <a:off x="5183188" y="987425"/>
            <a:ext cx="6172200" cy="4873625"/>
          </a:xfrm>
          <a:prstGeom prst="rect">
            <a:avLst/>
          </a:prstGeom>
          <a:noFill/>
          <a:ln>
            <a:noFill/>
          </a:ln>
        </p:spPr>
      </p:sp>
      <p:sp>
        <p:nvSpPr>
          <p:cNvPr id="38" name="Google Shape;38;p1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9" name="Google Shape;39;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2"/>
        <p:cNvGrpSpPr/>
        <p:nvPr/>
      </p:nvGrpSpPr>
      <p:grpSpPr>
        <a:xfrm>
          <a:off x="0" y="0"/>
          <a:ext cx="0" cy="0"/>
          <a:chOff x="0" y="0"/>
          <a:chExt cx="0" cy="0"/>
        </a:xfrm>
      </p:grpSpPr>
      <p:sp>
        <p:nvSpPr>
          <p:cNvPr id="43" name="Google Shape;43;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8"/>
        <p:cNvGrpSpPr/>
        <p:nvPr/>
      </p:nvGrpSpPr>
      <p:grpSpPr>
        <a:xfrm>
          <a:off x="0" y="0"/>
          <a:ext cx="0" cy="0"/>
          <a:chOff x="0" y="0"/>
          <a:chExt cx="0" cy="0"/>
        </a:xfrm>
      </p:grpSpPr>
      <p:sp>
        <p:nvSpPr>
          <p:cNvPr id="49" name="Google Shape;4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1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p:nvPr/>
        </p:nvSpPr>
        <p:spPr>
          <a:xfrm>
            <a:off x="0" y="-712232"/>
            <a:ext cx="12192000" cy="369332"/>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2400" b="0" i="0" u="none" strike="noStrike" cap="none">
                <a:solidFill>
                  <a:srgbClr val="D7D7D7"/>
                </a:solidFill>
                <a:latin typeface="Oi"/>
                <a:ea typeface="Oi"/>
                <a:cs typeface="Oi"/>
                <a:sym typeface="Oi"/>
              </a:rPr>
              <a:t>www.9slide.vn</a:t>
            </a:r>
            <a:endParaRPr/>
          </a:p>
        </p:txBody>
      </p:sp>
      <p:sp>
        <p:nvSpPr>
          <p:cNvPr id="7" name="Google Shape;7;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i"/>
                <a:ea typeface="Oi"/>
                <a:cs typeface="Oi"/>
                <a:sym typeface="O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i"/>
                <a:ea typeface="Oi"/>
                <a:cs typeface="Oi"/>
                <a:sym typeface="O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i"/>
                <a:ea typeface="Oi"/>
                <a:cs typeface="Oi"/>
                <a:sym typeface="O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9pPr>
          </a:lstStyle>
          <a:p>
            <a:endParaRPr/>
          </a:p>
        </p:txBody>
      </p:sp>
      <p:sp>
        <p:nvSpPr>
          <p:cNvPr id="9" name="Google Shape;9;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Oi"/>
                <a:ea typeface="Oi"/>
                <a:cs typeface="Oi"/>
                <a:sym typeface="Oi"/>
              </a:defRPr>
            </a:lvl1pPr>
            <a:lvl2pPr marR="0" lvl="1" algn="l" rtl="0">
              <a:spcBef>
                <a:spcPts val="0"/>
              </a:spcBef>
              <a:spcAft>
                <a:spcPts val="0"/>
              </a:spcAft>
              <a:buSzPts val="1400"/>
              <a:buNone/>
              <a:defRPr sz="1800" b="0" i="0" u="none" strike="noStrike" cap="none">
                <a:solidFill>
                  <a:schemeClr val="dk1"/>
                </a:solidFill>
                <a:latin typeface="Oi"/>
                <a:ea typeface="Oi"/>
                <a:cs typeface="Oi"/>
                <a:sym typeface="Oi"/>
              </a:defRPr>
            </a:lvl2pPr>
            <a:lvl3pPr marR="0" lvl="2" algn="l" rtl="0">
              <a:spcBef>
                <a:spcPts val="0"/>
              </a:spcBef>
              <a:spcAft>
                <a:spcPts val="0"/>
              </a:spcAft>
              <a:buSzPts val="1400"/>
              <a:buNone/>
              <a:defRPr sz="1800" b="0" i="0" u="none" strike="noStrike" cap="none">
                <a:solidFill>
                  <a:schemeClr val="dk1"/>
                </a:solidFill>
                <a:latin typeface="Oi"/>
                <a:ea typeface="Oi"/>
                <a:cs typeface="Oi"/>
                <a:sym typeface="Oi"/>
              </a:defRPr>
            </a:lvl3pPr>
            <a:lvl4pPr marR="0" lvl="3" algn="l" rtl="0">
              <a:spcBef>
                <a:spcPts val="0"/>
              </a:spcBef>
              <a:spcAft>
                <a:spcPts val="0"/>
              </a:spcAft>
              <a:buSzPts val="1400"/>
              <a:buNone/>
              <a:defRPr sz="1800" b="0" i="0" u="none" strike="noStrike" cap="none">
                <a:solidFill>
                  <a:schemeClr val="dk1"/>
                </a:solidFill>
                <a:latin typeface="Oi"/>
                <a:ea typeface="Oi"/>
                <a:cs typeface="Oi"/>
                <a:sym typeface="Oi"/>
              </a:defRPr>
            </a:lvl4pPr>
            <a:lvl5pPr marR="0" lvl="4" algn="l" rtl="0">
              <a:spcBef>
                <a:spcPts val="0"/>
              </a:spcBef>
              <a:spcAft>
                <a:spcPts val="0"/>
              </a:spcAft>
              <a:buSzPts val="1400"/>
              <a:buNone/>
              <a:defRPr sz="1800" b="0" i="0" u="none" strike="noStrike" cap="none">
                <a:solidFill>
                  <a:schemeClr val="dk1"/>
                </a:solidFill>
                <a:latin typeface="Oi"/>
                <a:ea typeface="Oi"/>
                <a:cs typeface="Oi"/>
                <a:sym typeface="Oi"/>
              </a:defRPr>
            </a:lvl5pPr>
            <a:lvl6pPr marR="0" lvl="5" algn="l" rtl="0">
              <a:spcBef>
                <a:spcPts val="0"/>
              </a:spcBef>
              <a:spcAft>
                <a:spcPts val="0"/>
              </a:spcAft>
              <a:buSzPts val="1400"/>
              <a:buNone/>
              <a:defRPr sz="1800" b="0" i="0" u="none" strike="noStrike" cap="none">
                <a:solidFill>
                  <a:schemeClr val="dk1"/>
                </a:solidFill>
                <a:latin typeface="Oi"/>
                <a:ea typeface="Oi"/>
                <a:cs typeface="Oi"/>
                <a:sym typeface="Oi"/>
              </a:defRPr>
            </a:lvl6pPr>
            <a:lvl7pPr marR="0" lvl="6" algn="l" rtl="0">
              <a:spcBef>
                <a:spcPts val="0"/>
              </a:spcBef>
              <a:spcAft>
                <a:spcPts val="0"/>
              </a:spcAft>
              <a:buSzPts val="1400"/>
              <a:buNone/>
              <a:defRPr sz="1800" b="0" i="0" u="none" strike="noStrike" cap="none">
                <a:solidFill>
                  <a:schemeClr val="dk1"/>
                </a:solidFill>
                <a:latin typeface="Oi"/>
                <a:ea typeface="Oi"/>
                <a:cs typeface="Oi"/>
                <a:sym typeface="Oi"/>
              </a:defRPr>
            </a:lvl7pPr>
            <a:lvl8pPr marR="0" lvl="7" algn="l" rtl="0">
              <a:spcBef>
                <a:spcPts val="0"/>
              </a:spcBef>
              <a:spcAft>
                <a:spcPts val="0"/>
              </a:spcAft>
              <a:buSzPts val="1400"/>
              <a:buNone/>
              <a:defRPr sz="1800" b="0" i="0" u="none" strike="noStrike" cap="none">
                <a:solidFill>
                  <a:schemeClr val="dk1"/>
                </a:solidFill>
                <a:latin typeface="Oi"/>
                <a:ea typeface="Oi"/>
                <a:cs typeface="Oi"/>
                <a:sym typeface="Oi"/>
              </a:defRPr>
            </a:lvl8pPr>
            <a:lvl9pPr marR="0" lvl="8" algn="l" rtl="0">
              <a:spcBef>
                <a:spcPts val="0"/>
              </a:spcBef>
              <a:spcAft>
                <a:spcPts val="0"/>
              </a:spcAft>
              <a:buSzPts val="1400"/>
              <a:buNone/>
              <a:defRPr sz="1800" b="0" i="0" u="none" strike="noStrike" cap="none">
                <a:solidFill>
                  <a:schemeClr val="dk1"/>
                </a:solidFill>
                <a:latin typeface="Oi"/>
                <a:ea typeface="Oi"/>
                <a:cs typeface="Oi"/>
                <a:sym typeface="Oi"/>
              </a:defRPr>
            </a:lvl9pPr>
          </a:lstStyle>
          <a:p>
            <a:endParaRPr/>
          </a:p>
        </p:txBody>
      </p:sp>
      <p:sp>
        <p:nvSpPr>
          <p:cNvPr id="10" name="Google Shape;10;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Oi"/>
                <a:ea typeface="Oi"/>
                <a:cs typeface="Oi"/>
                <a:sym typeface="Oi"/>
              </a:defRPr>
            </a:lvl1pPr>
            <a:lvl2pPr marR="0" lvl="1" algn="l" rtl="0">
              <a:spcBef>
                <a:spcPts val="0"/>
              </a:spcBef>
              <a:spcAft>
                <a:spcPts val="0"/>
              </a:spcAft>
              <a:buSzPts val="1400"/>
              <a:buNone/>
              <a:defRPr sz="1800" b="0" i="0" u="none" strike="noStrike" cap="none">
                <a:solidFill>
                  <a:schemeClr val="dk1"/>
                </a:solidFill>
                <a:latin typeface="Oi"/>
                <a:ea typeface="Oi"/>
                <a:cs typeface="Oi"/>
                <a:sym typeface="Oi"/>
              </a:defRPr>
            </a:lvl2pPr>
            <a:lvl3pPr marR="0" lvl="2" algn="l" rtl="0">
              <a:spcBef>
                <a:spcPts val="0"/>
              </a:spcBef>
              <a:spcAft>
                <a:spcPts val="0"/>
              </a:spcAft>
              <a:buSzPts val="1400"/>
              <a:buNone/>
              <a:defRPr sz="1800" b="0" i="0" u="none" strike="noStrike" cap="none">
                <a:solidFill>
                  <a:schemeClr val="dk1"/>
                </a:solidFill>
                <a:latin typeface="Oi"/>
                <a:ea typeface="Oi"/>
                <a:cs typeface="Oi"/>
                <a:sym typeface="Oi"/>
              </a:defRPr>
            </a:lvl3pPr>
            <a:lvl4pPr marR="0" lvl="3" algn="l" rtl="0">
              <a:spcBef>
                <a:spcPts val="0"/>
              </a:spcBef>
              <a:spcAft>
                <a:spcPts val="0"/>
              </a:spcAft>
              <a:buSzPts val="1400"/>
              <a:buNone/>
              <a:defRPr sz="1800" b="0" i="0" u="none" strike="noStrike" cap="none">
                <a:solidFill>
                  <a:schemeClr val="dk1"/>
                </a:solidFill>
                <a:latin typeface="Oi"/>
                <a:ea typeface="Oi"/>
                <a:cs typeface="Oi"/>
                <a:sym typeface="Oi"/>
              </a:defRPr>
            </a:lvl4pPr>
            <a:lvl5pPr marR="0" lvl="4" algn="l" rtl="0">
              <a:spcBef>
                <a:spcPts val="0"/>
              </a:spcBef>
              <a:spcAft>
                <a:spcPts val="0"/>
              </a:spcAft>
              <a:buSzPts val="1400"/>
              <a:buNone/>
              <a:defRPr sz="1800" b="0" i="0" u="none" strike="noStrike" cap="none">
                <a:solidFill>
                  <a:schemeClr val="dk1"/>
                </a:solidFill>
                <a:latin typeface="Oi"/>
                <a:ea typeface="Oi"/>
                <a:cs typeface="Oi"/>
                <a:sym typeface="Oi"/>
              </a:defRPr>
            </a:lvl5pPr>
            <a:lvl6pPr marR="0" lvl="5" algn="l" rtl="0">
              <a:spcBef>
                <a:spcPts val="0"/>
              </a:spcBef>
              <a:spcAft>
                <a:spcPts val="0"/>
              </a:spcAft>
              <a:buSzPts val="1400"/>
              <a:buNone/>
              <a:defRPr sz="1800" b="0" i="0" u="none" strike="noStrike" cap="none">
                <a:solidFill>
                  <a:schemeClr val="dk1"/>
                </a:solidFill>
                <a:latin typeface="Oi"/>
                <a:ea typeface="Oi"/>
                <a:cs typeface="Oi"/>
                <a:sym typeface="Oi"/>
              </a:defRPr>
            </a:lvl6pPr>
            <a:lvl7pPr marR="0" lvl="6" algn="l" rtl="0">
              <a:spcBef>
                <a:spcPts val="0"/>
              </a:spcBef>
              <a:spcAft>
                <a:spcPts val="0"/>
              </a:spcAft>
              <a:buSzPts val="1400"/>
              <a:buNone/>
              <a:defRPr sz="1800" b="0" i="0" u="none" strike="noStrike" cap="none">
                <a:solidFill>
                  <a:schemeClr val="dk1"/>
                </a:solidFill>
                <a:latin typeface="Oi"/>
                <a:ea typeface="Oi"/>
                <a:cs typeface="Oi"/>
                <a:sym typeface="Oi"/>
              </a:defRPr>
            </a:lvl7pPr>
            <a:lvl8pPr marR="0" lvl="7" algn="l" rtl="0">
              <a:spcBef>
                <a:spcPts val="0"/>
              </a:spcBef>
              <a:spcAft>
                <a:spcPts val="0"/>
              </a:spcAft>
              <a:buSzPts val="1400"/>
              <a:buNone/>
              <a:defRPr sz="1800" b="0" i="0" u="none" strike="noStrike" cap="none">
                <a:solidFill>
                  <a:schemeClr val="dk1"/>
                </a:solidFill>
                <a:latin typeface="Oi"/>
                <a:ea typeface="Oi"/>
                <a:cs typeface="Oi"/>
                <a:sym typeface="Oi"/>
              </a:defRPr>
            </a:lvl8pPr>
            <a:lvl9pPr marR="0" lvl="8" algn="l" rtl="0">
              <a:spcBef>
                <a:spcPts val="0"/>
              </a:spcBef>
              <a:spcAft>
                <a:spcPts val="0"/>
              </a:spcAft>
              <a:buSzPts val="1400"/>
              <a:buNone/>
              <a:defRPr sz="1800" b="0" i="0" u="none" strike="noStrike" cap="none">
                <a:solidFill>
                  <a:schemeClr val="dk1"/>
                </a:solidFill>
                <a:latin typeface="Oi"/>
                <a:ea typeface="Oi"/>
                <a:cs typeface="Oi"/>
                <a:sym typeface="Oi"/>
              </a:defRPr>
            </a:lvl9pPr>
          </a:lstStyle>
          <a:p>
            <a:endParaRPr/>
          </a:p>
        </p:txBody>
      </p:sp>
      <p:sp>
        <p:nvSpPr>
          <p:cNvPr id="11" name="Google Shape;11;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Oi"/>
                <a:ea typeface="Oi"/>
                <a:cs typeface="Oi"/>
                <a:sym typeface="Oi"/>
              </a:defRPr>
            </a:lvl1pPr>
            <a:lvl2pPr marL="0" marR="0" lvl="1" indent="0" algn="r" rtl="0">
              <a:spcBef>
                <a:spcPts val="0"/>
              </a:spcBef>
              <a:buNone/>
              <a:defRPr sz="1200" b="0" i="0" u="none" strike="noStrike" cap="none">
                <a:solidFill>
                  <a:srgbClr val="888888"/>
                </a:solidFill>
                <a:latin typeface="Oi"/>
                <a:ea typeface="Oi"/>
                <a:cs typeface="Oi"/>
                <a:sym typeface="Oi"/>
              </a:defRPr>
            </a:lvl2pPr>
            <a:lvl3pPr marL="0" marR="0" lvl="2" indent="0" algn="r" rtl="0">
              <a:spcBef>
                <a:spcPts val="0"/>
              </a:spcBef>
              <a:buNone/>
              <a:defRPr sz="1200" b="0" i="0" u="none" strike="noStrike" cap="none">
                <a:solidFill>
                  <a:srgbClr val="888888"/>
                </a:solidFill>
                <a:latin typeface="Oi"/>
                <a:ea typeface="Oi"/>
                <a:cs typeface="Oi"/>
                <a:sym typeface="Oi"/>
              </a:defRPr>
            </a:lvl3pPr>
            <a:lvl4pPr marL="0" marR="0" lvl="3" indent="0" algn="r" rtl="0">
              <a:spcBef>
                <a:spcPts val="0"/>
              </a:spcBef>
              <a:buNone/>
              <a:defRPr sz="1200" b="0" i="0" u="none" strike="noStrike" cap="none">
                <a:solidFill>
                  <a:srgbClr val="888888"/>
                </a:solidFill>
                <a:latin typeface="Oi"/>
                <a:ea typeface="Oi"/>
                <a:cs typeface="Oi"/>
                <a:sym typeface="Oi"/>
              </a:defRPr>
            </a:lvl4pPr>
            <a:lvl5pPr marL="0" marR="0" lvl="4" indent="0" algn="r" rtl="0">
              <a:spcBef>
                <a:spcPts val="0"/>
              </a:spcBef>
              <a:buNone/>
              <a:defRPr sz="1200" b="0" i="0" u="none" strike="noStrike" cap="none">
                <a:solidFill>
                  <a:srgbClr val="888888"/>
                </a:solidFill>
                <a:latin typeface="Oi"/>
                <a:ea typeface="Oi"/>
                <a:cs typeface="Oi"/>
                <a:sym typeface="Oi"/>
              </a:defRPr>
            </a:lvl5pPr>
            <a:lvl6pPr marL="0" marR="0" lvl="5" indent="0" algn="r" rtl="0">
              <a:spcBef>
                <a:spcPts val="0"/>
              </a:spcBef>
              <a:buNone/>
              <a:defRPr sz="1200" b="0" i="0" u="none" strike="noStrike" cap="none">
                <a:solidFill>
                  <a:srgbClr val="888888"/>
                </a:solidFill>
                <a:latin typeface="Oi"/>
                <a:ea typeface="Oi"/>
                <a:cs typeface="Oi"/>
                <a:sym typeface="Oi"/>
              </a:defRPr>
            </a:lvl6pPr>
            <a:lvl7pPr marL="0" marR="0" lvl="6" indent="0" algn="r" rtl="0">
              <a:spcBef>
                <a:spcPts val="0"/>
              </a:spcBef>
              <a:buNone/>
              <a:defRPr sz="1200" b="0" i="0" u="none" strike="noStrike" cap="none">
                <a:solidFill>
                  <a:srgbClr val="888888"/>
                </a:solidFill>
                <a:latin typeface="Oi"/>
                <a:ea typeface="Oi"/>
                <a:cs typeface="Oi"/>
                <a:sym typeface="Oi"/>
              </a:defRPr>
            </a:lvl7pPr>
            <a:lvl8pPr marL="0" marR="0" lvl="7" indent="0" algn="r" rtl="0">
              <a:spcBef>
                <a:spcPts val="0"/>
              </a:spcBef>
              <a:buNone/>
              <a:defRPr sz="1200" b="0" i="0" u="none" strike="noStrike" cap="none">
                <a:solidFill>
                  <a:srgbClr val="888888"/>
                </a:solidFill>
                <a:latin typeface="Oi"/>
                <a:ea typeface="Oi"/>
                <a:cs typeface="Oi"/>
                <a:sym typeface="Oi"/>
              </a:defRPr>
            </a:lvl8pPr>
            <a:lvl9pPr marL="0" marR="0" lvl="8" indent="0" algn="r" rtl="0">
              <a:spcBef>
                <a:spcPts val="0"/>
              </a:spcBef>
              <a:buNone/>
              <a:defRPr sz="1200" b="0" i="0" u="none" strike="noStrike" cap="none">
                <a:solidFill>
                  <a:srgbClr val="888888"/>
                </a:solidFill>
                <a:latin typeface="Oi"/>
                <a:ea typeface="Oi"/>
                <a:cs typeface="Oi"/>
                <a:sym typeface="Oi"/>
              </a:defRPr>
            </a:lvl9pPr>
          </a:lstStyle>
          <a:p>
            <a:pPr marL="0" lvl="0" indent="0" algn="r" rtl="0">
              <a:spcBef>
                <a:spcPts val="0"/>
              </a:spcBef>
              <a:spcAft>
                <a:spcPts val="0"/>
              </a:spcAft>
              <a:buNone/>
            </a:pPr>
            <a:fld id="{00000000-1234-1234-1234-123412341234}" type="slidenum">
              <a:rPr lang="en-US"/>
              <a:t>‹#›</a:t>
            </a:fld>
            <a:endParaRPr/>
          </a:p>
        </p:txBody>
      </p:sp>
      <p:sp>
        <p:nvSpPr>
          <p:cNvPr id="12" name="Google Shape;12;p8"/>
          <p:cNvSpPr/>
          <p:nvPr/>
        </p:nvSpPr>
        <p:spPr>
          <a:xfrm>
            <a:off x="-23164800" y="-1303020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sp>
        <p:nvSpPr>
          <p:cNvPr id="13" name="Google Shape;13;p8"/>
          <p:cNvSpPr/>
          <p:nvPr/>
        </p:nvSpPr>
        <p:spPr>
          <a:xfrm>
            <a:off x="34961778" y="-1303020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sp>
        <p:nvSpPr>
          <p:cNvPr id="14" name="Google Shape;14;p8"/>
          <p:cNvSpPr/>
          <p:nvPr/>
        </p:nvSpPr>
        <p:spPr>
          <a:xfrm>
            <a:off x="34961778" y="1949318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sp>
        <p:nvSpPr>
          <p:cNvPr id="15" name="Google Shape;15;p8"/>
          <p:cNvSpPr/>
          <p:nvPr/>
        </p:nvSpPr>
        <p:spPr>
          <a:xfrm>
            <a:off x="-23164800" y="1949318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grpSp>
        <p:nvGrpSpPr>
          <p:cNvPr id="16" name="Google Shape;16;p8"/>
          <p:cNvGrpSpPr/>
          <p:nvPr/>
        </p:nvGrpSpPr>
        <p:grpSpPr>
          <a:xfrm>
            <a:off x="-2202100" y="-2224223"/>
            <a:ext cx="16596200" cy="11284323"/>
            <a:chOff x="-2202100" y="-2224223"/>
            <a:chExt cx="16596200" cy="11284323"/>
          </a:xfrm>
        </p:grpSpPr>
        <p:sp>
          <p:nvSpPr>
            <p:cNvPr id="17" name="Google Shape;17;p8"/>
            <p:cNvSpPr/>
            <p:nvPr/>
          </p:nvSpPr>
          <p:spPr>
            <a:xfrm>
              <a:off x="4851540" y="8494776"/>
              <a:ext cx="2488920" cy="565324"/>
            </a:xfrm>
            <a:prstGeom prst="rect">
              <a:avLst/>
            </a:prstGeom>
            <a:noFill/>
            <a:ln w="21575" cap="flat" cmpd="sng">
              <a:solidFill>
                <a:srgbClr val="BFBFB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Oi"/>
                <a:ea typeface="Oi"/>
                <a:cs typeface="Oi"/>
                <a:sym typeface="Oi"/>
              </a:endParaRPr>
            </a:p>
          </p:txBody>
        </p:sp>
        <p:sp>
          <p:nvSpPr>
            <p:cNvPr id="18" name="Google Shape;18;p8"/>
            <p:cNvSpPr/>
            <p:nvPr/>
          </p:nvSpPr>
          <p:spPr>
            <a:xfrm>
              <a:off x="5006988" y="8647176"/>
              <a:ext cx="2178025" cy="260524"/>
            </a:xfrm>
            <a:custGeom>
              <a:avLst/>
              <a:gdLst/>
              <a:ahLst/>
              <a:cxnLst/>
              <a:rect l="l" t="t" r="r" b="b"/>
              <a:pathLst>
                <a:path w="2178025" h="260524" extrusionOk="0">
                  <a:moveTo>
                    <a:pt x="1807648" y="222182"/>
                  </a:moveTo>
                  <a:cubicBezTo>
                    <a:pt x="1814010" y="222182"/>
                    <a:pt x="1818838" y="223968"/>
                    <a:pt x="1822130" y="227540"/>
                  </a:cubicBezTo>
                  <a:cubicBezTo>
                    <a:pt x="1825423" y="231111"/>
                    <a:pt x="1827070" y="235576"/>
                    <a:pt x="1827070" y="240934"/>
                  </a:cubicBezTo>
                  <a:cubicBezTo>
                    <a:pt x="1827070" y="246069"/>
                    <a:pt x="1825423" y="250366"/>
                    <a:pt x="1822130" y="253826"/>
                  </a:cubicBezTo>
                  <a:cubicBezTo>
                    <a:pt x="1818838" y="257287"/>
                    <a:pt x="1814010" y="259017"/>
                    <a:pt x="1807648" y="259017"/>
                  </a:cubicBezTo>
                  <a:cubicBezTo>
                    <a:pt x="1801285" y="259017"/>
                    <a:pt x="1796513" y="257287"/>
                    <a:pt x="1793332" y="253826"/>
                  </a:cubicBezTo>
                  <a:cubicBezTo>
                    <a:pt x="1790151" y="250366"/>
                    <a:pt x="1788560" y="246069"/>
                    <a:pt x="1788560" y="240934"/>
                  </a:cubicBezTo>
                  <a:cubicBezTo>
                    <a:pt x="1788560" y="235576"/>
                    <a:pt x="1790151" y="231111"/>
                    <a:pt x="1793332" y="227540"/>
                  </a:cubicBezTo>
                  <a:cubicBezTo>
                    <a:pt x="1796513" y="223968"/>
                    <a:pt x="1801285" y="222182"/>
                    <a:pt x="1807648" y="222182"/>
                  </a:cubicBezTo>
                  <a:close/>
                  <a:moveTo>
                    <a:pt x="807523" y="222182"/>
                  </a:moveTo>
                  <a:cubicBezTo>
                    <a:pt x="813885" y="222182"/>
                    <a:pt x="818713" y="223968"/>
                    <a:pt x="822005" y="227540"/>
                  </a:cubicBezTo>
                  <a:cubicBezTo>
                    <a:pt x="825298" y="231111"/>
                    <a:pt x="826945" y="235576"/>
                    <a:pt x="826945" y="240934"/>
                  </a:cubicBezTo>
                  <a:cubicBezTo>
                    <a:pt x="826945" y="246069"/>
                    <a:pt x="825298" y="250366"/>
                    <a:pt x="822005" y="253826"/>
                  </a:cubicBezTo>
                  <a:cubicBezTo>
                    <a:pt x="818713" y="257287"/>
                    <a:pt x="813885" y="259017"/>
                    <a:pt x="807523" y="259017"/>
                  </a:cubicBezTo>
                  <a:cubicBezTo>
                    <a:pt x="801160" y="259017"/>
                    <a:pt x="796388" y="257287"/>
                    <a:pt x="793207" y="253826"/>
                  </a:cubicBezTo>
                  <a:cubicBezTo>
                    <a:pt x="790026" y="250366"/>
                    <a:pt x="788435" y="246069"/>
                    <a:pt x="788435" y="240934"/>
                  </a:cubicBezTo>
                  <a:cubicBezTo>
                    <a:pt x="788435" y="235576"/>
                    <a:pt x="790026" y="231111"/>
                    <a:pt x="793207" y="227540"/>
                  </a:cubicBezTo>
                  <a:cubicBezTo>
                    <a:pt x="796388" y="223968"/>
                    <a:pt x="801160" y="222182"/>
                    <a:pt x="807523" y="222182"/>
                  </a:cubicBezTo>
                  <a:close/>
                  <a:moveTo>
                    <a:pt x="1488076" y="98952"/>
                  </a:moveTo>
                  <a:cubicBezTo>
                    <a:pt x="1472896" y="98952"/>
                    <a:pt x="1461064" y="104812"/>
                    <a:pt x="1452581" y="116532"/>
                  </a:cubicBezTo>
                  <a:cubicBezTo>
                    <a:pt x="1444098" y="128253"/>
                    <a:pt x="1439856" y="145610"/>
                    <a:pt x="1439856" y="168604"/>
                  </a:cubicBezTo>
                  <a:cubicBezTo>
                    <a:pt x="1439856" y="189142"/>
                    <a:pt x="1444098" y="205215"/>
                    <a:pt x="1452581" y="216824"/>
                  </a:cubicBezTo>
                  <a:cubicBezTo>
                    <a:pt x="1461064" y="228433"/>
                    <a:pt x="1472784" y="234237"/>
                    <a:pt x="1487741" y="234237"/>
                  </a:cubicBezTo>
                  <a:cubicBezTo>
                    <a:pt x="1507387" y="234237"/>
                    <a:pt x="1521730" y="225419"/>
                    <a:pt x="1530771" y="207783"/>
                  </a:cubicBezTo>
                  <a:lnTo>
                    <a:pt x="1530771" y="124569"/>
                  </a:lnTo>
                  <a:cubicBezTo>
                    <a:pt x="1521507" y="107491"/>
                    <a:pt x="1507275" y="98952"/>
                    <a:pt x="1488076" y="98952"/>
                  </a:cubicBezTo>
                  <a:close/>
                  <a:moveTo>
                    <a:pt x="1678241" y="98115"/>
                  </a:moveTo>
                  <a:cubicBezTo>
                    <a:pt x="1665740" y="98115"/>
                    <a:pt x="1655248" y="102663"/>
                    <a:pt x="1646764" y="111761"/>
                  </a:cubicBezTo>
                  <a:cubicBezTo>
                    <a:pt x="1638281" y="120858"/>
                    <a:pt x="1633035" y="133610"/>
                    <a:pt x="1631026" y="150019"/>
                  </a:cubicBezTo>
                  <a:lnTo>
                    <a:pt x="1721774" y="150019"/>
                  </a:lnTo>
                  <a:lnTo>
                    <a:pt x="1721774" y="147675"/>
                  </a:lnTo>
                  <a:cubicBezTo>
                    <a:pt x="1720881" y="131936"/>
                    <a:pt x="1716639" y="119742"/>
                    <a:pt x="1709049" y="111091"/>
                  </a:cubicBezTo>
                  <a:cubicBezTo>
                    <a:pt x="1701459" y="102440"/>
                    <a:pt x="1691190" y="98115"/>
                    <a:pt x="1678241" y="98115"/>
                  </a:cubicBezTo>
                  <a:close/>
                  <a:moveTo>
                    <a:pt x="1855700" y="76014"/>
                  </a:moveTo>
                  <a:lnTo>
                    <a:pt x="1887345" y="76014"/>
                  </a:lnTo>
                  <a:lnTo>
                    <a:pt x="1933389" y="215150"/>
                  </a:lnTo>
                  <a:lnTo>
                    <a:pt x="1978260" y="76014"/>
                  </a:lnTo>
                  <a:lnTo>
                    <a:pt x="2009905" y="76014"/>
                  </a:lnTo>
                  <a:lnTo>
                    <a:pt x="1944941" y="257175"/>
                  </a:lnTo>
                  <a:lnTo>
                    <a:pt x="1921334" y="257175"/>
                  </a:lnTo>
                  <a:close/>
                  <a:moveTo>
                    <a:pt x="1333370" y="76014"/>
                  </a:moveTo>
                  <a:lnTo>
                    <a:pt x="1364344" y="76014"/>
                  </a:lnTo>
                  <a:lnTo>
                    <a:pt x="1364344" y="257175"/>
                  </a:lnTo>
                  <a:lnTo>
                    <a:pt x="1333370" y="257175"/>
                  </a:lnTo>
                  <a:close/>
                  <a:moveTo>
                    <a:pt x="514350" y="76014"/>
                  </a:moveTo>
                  <a:lnTo>
                    <a:pt x="545157" y="76014"/>
                  </a:lnTo>
                  <a:lnTo>
                    <a:pt x="580820" y="211634"/>
                  </a:lnTo>
                  <a:lnTo>
                    <a:pt x="623013" y="76014"/>
                  </a:lnTo>
                  <a:lnTo>
                    <a:pt x="647960" y="76014"/>
                  </a:lnTo>
                  <a:lnTo>
                    <a:pt x="690990" y="214480"/>
                  </a:lnTo>
                  <a:lnTo>
                    <a:pt x="725816" y="76014"/>
                  </a:lnTo>
                  <a:lnTo>
                    <a:pt x="756791" y="76014"/>
                  </a:lnTo>
                  <a:lnTo>
                    <a:pt x="704050" y="257175"/>
                  </a:lnTo>
                  <a:lnTo>
                    <a:pt x="678935" y="257175"/>
                  </a:lnTo>
                  <a:lnTo>
                    <a:pt x="634901" y="119881"/>
                  </a:lnTo>
                  <a:lnTo>
                    <a:pt x="592038" y="257175"/>
                  </a:lnTo>
                  <a:lnTo>
                    <a:pt x="566923" y="257175"/>
                  </a:lnTo>
                  <a:close/>
                  <a:moveTo>
                    <a:pt x="257175" y="76014"/>
                  </a:moveTo>
                  <a:lnTo>
                    <a:pt x="287982" y="76014"/>
                  </a:lnTo>
                  <a:lnTo>
                    <a:pt x="323645" y="211634"/>
                  </a:lnTo>
                  <a:lnTo>
                    <a:pt x="365838" y="76014"/>
                  </a:lnTo>
                  <a:lnTo>
                    <a:pt x="390785" y="76014"/>
                  </a:lnTo>
                  <a:lnTo>
                    <a:pt x="433815" y="214480"/>
                  </a:lnTo>
                  <a:lnTo>
                    <a:pt x="468641" y="76014"/>
                  </a:lnTo>
                  <a:lnTo>
                    <a:pt x="499616" y="76014"/>
                  </a:lnTo>
                  <a:lnTo>
                    <a:pt x="446875" y="257175"/>
                  </a:lnTo>
                  <a:lnTo>
                    <a:pt x="421760" y="257175"/>
                  </a:lnTo>
                  <a:lnTo>
                    <a:pt x="377726" y="119881"/>
                  </a:lnTo>
                  <a:lnTo>
                    <a:pt x="334863" y="257175"/>
                  </a:lnTo>
                  <a:lnTo>
                    <a:pt x="309748" y="257175"/>
                  </a:lnTo>
                  <a:close/>
                  <a:moveTo>
                    <a:pt x="0" y="76014"/>
                  </a:moveTo>
                  <a:lnTo>
                    <a:pt x="30807" y="76014"/>
                  </a:lnTo>
                  <a:lnTo>
                    <a:pt x="66470" y="211634"/>
                  </a:lnTo>
                  <a:lnTo>
                    <a:pt x="108663" y="76014"/>
                  </a:lnTo>
                  <a:lnTo>
                    <a:pt x="133610" y="76014"/>
                  </a:lnTo>
                  <a:lnTo>
                    <a:pt x="176640" y="214480"/>
                  </a:lnTo>
                  <a:lnTo>
                    <a:pt x="211466" y="76014"/>
                  </a:lnTo>
                  <a:lnTo>
                    <a:pt x="242441" y="76014"/>
                  </a:lnTo>
                  <a:lnTo>
                    <a:pt x="189700" y="257175"/>
                  </a:lnTo>
                  <a:lnTo>
                    <a:pt x="164585" y="257175"/>
                  </a:lnTo>
                  <a:lnTo>
                    <a:pt x="120551" y="119881"/>
                  </a:lnTo>
                  <a:lnTo>
                    <a:pt x="77688" y="257175"/>
                  </a:lnTo>
                  <a:lnTo>
                    <a:pt x="52573" y="257175"/>
                  </a:lnTo>
                  <a:close/>
                  <a:moveTo>
                    <a:pt x="2120094" y="72666"/>
                  </a:moveTo>
                  <a:cubicBezTo>
                    <a:pt x="2158380" y="72666"/>
                    <a:pt x="2177690" y="94264"/>
                    <a:pt x="2178025" y="137461"/>
                  </a:cubicBezTo>
                  <a:lnTo>
                    <a:pt x="2178025" y="257175"/>
                  </a:lnTo>
                  <a:lnTo>
                    <a:pt x="2147050" y="257175"/>
                  </a:lnTo>
                  <a:lnTo>
                    <a:pt x="2147050" y="137294"/>
                  </a:lnTo>
                  <a:cubicBezTo>
                    <a:pt x="2146938" y="124234"/>
                    <a:pt x="2143953" y="114579"/>
                    <a:pt x="2138092" y="108328"/>
                  </a:cubicBezTo>
                  <a:cubicBezTo>
                    <a:pt x="2132232" y="102077"/>
                    <a:pt x="2123107" y="98952"/>
                    <a:pt x="2110717" y="98952"/>
                  </a:cubicBezTo>
                  <a:cubicBezTo>
                    <a:pt x="2100671" y="98952"/>
                    <a:pt x="2091853" y="101631"/>
                    <a:pt x="2084263" y="106989"/>
                  </a:cubicBezTo>
                  <a:cubicBezTo>
                    <a:pt x="2076673" y="112347"/>
                    <a:pt x="2070757" y="119379"/>
                    <a:pt x="2066515" y="128085"/>
                  </a:cubicBezTo>
                  <a:lnTo>
                    <a:pt x="2066515" y="257175"/>
                  </a:lnTo>
                  <a:lnTo>
                    <a:pt x="2035541" y="257175"/>
                  </a:lnTo>
                  <a:lnTo>
                    <a:pt x="2035541" y="76014"/>
                  </a:lnTo>
                  <a:lnTo>
                    <a:pt x="2064841" y="76014"/>
                  </a:lnTo>
                  <a:lnTo>
                    <a:pt x="2065846" y="98785"/>
                  </a:lnTo>
                  <a:cubicBezTo>
                    <a:pt x="2079687" y="81372"/>
                    <a:pt x="2097769" y="72666"/>
                    <a:pt x="2120094" y="72666"/>
                  </a:cubicBezTo>
                  <a:close/>
                  <a:moveTo>
                    <a:pt x="1678241" y="72666"/>
                  </a:moveTo>
                  <a:cubicBezTo>
                    <a:pt x="1701794" y="72666"/>
                    <a:pt x="1720099" y="80423"/>
                    <a:pt x="1733159" y="95938"/>
                  </a:cubicBezTo>
                  <a:cubicBezTo>
                    <a:pt x="1746219" y="111454"/>
                    <a:pt x="1752749" y="133666"/>
                    <a:pt x="1752749" y="162576"/>
                  </a:cubicBezTo>
                  <a:lnTo>
                    <a:pt x="1752749" y="175468"/>
                  </a:lnTo>
                  <a:lnTo>
                    <a:pt x="1630021" y="175468"/>
                  </a:lnTo>
                  <a:cubicBezTo>
                    <a:pt x="1630468" y="193328"/>
                    <a:pt x="1635686" y="207755"/>
                    <a:pt x="1645676" y="218749"/>
                  </a:cubicBezTo>
                  <a:cubicBezTo>
                    <a:pt x="1655666" y="229744"/>
                    <a:pt x="1668363" y="235241"/>
                    <a:pt x="1683767" y="235241"/>
                  </a:cubicBezTo>
                  <a:cubicBezTo>
                    <a:pt x="1694706" y="235241"/>
                    <a:pt x="1703970" y="233009"/>
                    <a:pt x="1711560" y="228544"/>
                  </a:cubicBezTo>
                  <a:cubicBezTo>
                    <a:pt x="1719151" y="224079"/>
                    <a:pt x="1725792" y="218163"/>
                    <a:pt x="1731485" y="210796"/>
                  </a:cubicBezTo>
                  <a:lnTo>
                    <a:pt x="1750405" y="225530"/>
                  </a:lnTo>
                  <a:cubicBezTo>
                    <a:pt x="1735224" y="248859"/>
                    <a:pt x="1712453" y="260524"/>
                    <a:pt x="1682092" y="260524"/>
                  </a:cubicBezTo>
                  <a:cubicBezTo>
                    <a:pt x="1657536" y="260524"/>
                    <a:pt x="1637556" y="252459"/>
                    <a:pt x="1622152" y="236330"/>
                  </a:cubicBezTo>
                  <a:cubicBezTo>
                    <a:pt x="1606748" y="220201"/>
                    <a:pt x="1599046" y="198630"/>
                    <a:pt x="1599046" y="171617"/>
                  </a:cubicBezTo>
                  <a:lnTo>
                    <a:pt x="1599046" y="165925"/>
                  </a:lnTo>
                  <a:cubicBezTo>
                    <a:pt x="1599046" y="147954"/>
                    <a:pt x="1602479" y="131908"/>
                    <a:pt x="1609343" y="117788"/>
                  </a:cubicBezTo>
                  <a:cubicBezTo>
                    <a:pt x="1616208" y="103668"/>
                    <a:pt x="1625807" y="92618"/>
                    <a:pt x="1638142" y="84637"/>
                  </a:cubicBezTo>
                  <a:cubicBezTo>
                    <a:pt x="1650476" y="76656"/>
                    <a:pt x="1663842" y="72666"/>
                    <a:pt x="1678241" y="72666"/>
                  </a:cubicBezTo>
                  <a:close/>
                  <a:moveTo>
                    <a:pt x="1129624" y="72666"/>
                  </a:moveTo>
                  <a:cubicBezTo>
                    <a:pt x="1150162" y="72666"/>
                    <a:pt x="1166822" y="77968"/>
                    <a:pt x="1179602" y="88572"/>
                  </a:cubicBezTo>
                  <a:cubicBezTo>
                    <a:pt x="1192383" y="99175"/>
                    <a:pt x="1198773" y="112737"/>
                    <a:pt x="1198773" y="129257"/>
                  </a:cubicBezTo>
                  <a:lnTo>
                    <a:pt x="1167631" y="129257"/>
                  </a:lnTo>
                  <a:cubicBezTo>
                    <a:pt x="1167631" y="120774"/>
                    <a:pt x="1164031" y="113463"/>
                    <a:pt x="1156831" y="107324"/>
                  </a:cubicBezTo>
                  <a:cubicBezTo>
                    <a:pt x="1149632" y="101185"/>
                    <a:pt x="1140563" y="98115"/>
                    <a:pt x="1129624" y="98115"/>
                  </a:cubicBezTo>
                  <a:cubicBezTo>
                    <a:pt x="1118350" y="98115"/>
                    <a:pt x="1109532" y="100571"/>
                    <a:pt x="1103170" y="105482"/>
                  </a:cubicBezTo>
                  <a:cubicBezTo>
                    <a:pt x="1096807" y="110393"/>
                    <a:pt x="1093626" y="116811"/>
                    <a:pt x="1093626" y="124737"/>
                  </a:cubicBezTo>
                  <a:cubicBezTo>
                    <a:pt x="1093626" y="132215"/>
                    <a:pt x="1096584" y="137852"/>
                    <a:pt x="1102500" y="141647"/>
                  </a:cubicBezTo>
                  <a:cubicBezTo>
                    <a:pt x="1108416" y="145442"/>
                    <a:pt x="1119104" y="149070"/>
                    <a:pt x="1134563" y="152530"/>
                  </a:cubicBezTo>
                  <a:cubicBezTo>
                    <a:pt x="1150023" y="155990"/>
                    <a:pt x="1162552" y="160120"/>
                    <a:pt x="1172151" y="164920"/>
                  </a:cubicBezTo>
                  <a:cubicBezTo>
                    <a:pt x="1181751" y="169720"/>
                    <a:pt x="1188867" y="175496"/>
                    <a:pt x="1193499" y="182249"/>
                  </a:cubicBezTo>
                  <a:cubicBezTo>
                    <a:pt x="1198131" y="189002"/>
                    <a:pt x="1200447" y="197234"/>
                    <a:pt x="1200447" y="206945"/>
                  </a:cubicBezTo>
                  <a:cubicBezTo>
                    <a:pt x="1200447" y="223131"/>
                    <a:pt x="1193973" y="236107"/>
                    <a:pt x="1181025" y="245873"/>
                  </a:cubicBezTo>
                  <a:cubicBezTo>
                    <a:pt x="1168077" y="255640"/>
                    <a:pt x="1151278" y="260524"/>
                    <a:pt x="1130628" y="260524"/>
                  </a:cubicBezTo>
                  <a:cubicBezTo>
                    <a:pt x="1116118" y="260524"/>
                    <a:pt x="1103281" y="257956"/>
                    <a:pt x="1092119" y="252822"/>
                  </a:cubicBezTo>
                  <a:cubicBezTo>
                    <a:pt x="1080957" y="247687"/>
                    <a:pt x="1072223" y="240516"/>
                    <a:pt x="1065916" y="231307"/>
                  </a:cubicBezTo>
                  <a:cubicBezTo>
                    <a:pt x="1059610" y="222098"/>
                    <a:pt x="1056456" y="212136"/>
                    <a:pt x="1056456" y="201420"/>
                  </a:cubicBezTo>
                  <a:lnTo>
                    <a:pt x="1087431" y="201420"/>
                  </a:lnTo>
                  <a:cubicBezTo>
                    <a:pt x="1087989" y="211801"/>
                    <a:pt x="1092147" y="220033"/>
                    <a:pt x="1099905" y="226116"/>
                  </a:cubicBezTo>
                  <a:cubicBezTo>
                    <a:pt x="1107662" y="232200"/>
                    <a:pt x="1117904" y="235241"/>
                    <a:pt x="1130628" y="235241"/>
                  </a:cubicBezTo>
                  <a:cubicBezTo>
                    <a:pt x="1142349" y="235241"/>
                    <a:pt x="1151753" y="232869"/>
                    <a:pt x="1158841" y="228126"/>
                  </a:cubicBezTo>
                  <a:cubicBezTo>
                    <a:pt x="1165929" y="223382"/>
                    <a:pt x="1169473" y="217047"/>
                    <a:pt x="1169473" y="209122"/>
                  </a:cubicBezTo>
                  <a:cubicBezTo>
                    <a:pt x="1169473" y="200751"/>
                    <a:pt x="1166319" y="194249"/>
                    <a:pt x="1160013" y="189616"/>
                  </a:cubicBezTo>
                  <a:cubicBezTo>
                    <a:pt x="1153706" y="184984"/>
                    <a:pt x="1142711" y="180994"/>
                    <a:pt x="1127029" y="177645"/>
                  </a:cubicBezTo>
                  <a:cubicBezTo>
                    <a:pt x="1111346" y="174296"/>
                    <a:pt x="1098900" y="170278"/>
                    <a:pt x="1089691" y="165590"/>
                  </a:cubicBezTo>
                  <a:cubicBezTo>
                    <a:pt x="1080483" y="160902"/>
                    <a:pt x="1073674" y="155321"/>
                    <a:pt x="1069265" y="148847"/>
                  </a:cubicBezTo>
                  <a:cubicBezTo>
                    <a:pt x="1064856" y="142373"/>
                    <a:pt x="1062651" y="134671"/>
                    <a:pt x="1062651" y="125741"/>
                  </a:cubicBezTo>
                  <a:cubicBezTo>
                    <a:pt x="1062651" y="110896"/>
                    <a:pt x="1068930" y="98338"/>
                    <a:pt x="1081487" y="88069"/>
                  </a:cubicBezTo>
                  <a:cubicBezTo>
                    <a:pt x="1094045" y="77800"/>
                    <a:pt x="1110090" y="72666"/>
                    <a:pt x="1129624" y="72666"/>
                  </a:cubicBezTo>
                  <a:close/>
                  <a:moveTo>
                    <a:pt x="942472" y="35831"/>
                  </a:moveTo>
                  <a:cubicBezTo>
                    <a:pt x="928855" y="35831"/>
                    <a:pt x="917916" y="41049"/>
                    <a:pt x="909656" y="51485"/>
                  </a:cubicBezTo>
                  <a:cubicBezTo>
                    <a:pt x="901396" y="61922"/>
                    <a:pt x="897266" y="75679"/>
                    <a:pt x="897266" y="92757"/>
                  </a:cubicBezTo>
                  <a:cubicBezTo>
                    <a:pt x="897266" y="109389"/>
                    <a:pt x="901256" y="123090"/>
                    <a:pt x="909237" y="133862"/>
                  </a:cubicBezTo>
                  <a:cubicBezTo>
                    <a:pt x="917218" y="144633"/>
                    <a:pt x="927906" y="150019"/>
                    <a:pt x="941300" y="150019"/>
                  </a:cubicBezTo>
                  <a:cubicBezTo>
                    <a:pt x="951681" y="150019"/>
                    <a:pt x="961253" y="146838"/>
                    <a:pt x="970015" y="140475"/>
                  </a:cubicBezTo>
                  <a:cubicBezTo>
                    <a:pt x="978777" y="134113"/>
                    <a:pt x="985168" y="126243"/>
                    <a:pt x="989186" y="116867"/>
                  </a:cubicBezTo>
                  <a:lnTo>
                    <a:pt x="989186" y="104477"/>
                  </a:lnTo>
                  <a:cubicBezTo>
                    <a:pt x="989186" y="84163"/>
                    <a:pt x="984777" y="67643"/>
                    <a:pt x="975959" y="54918"/>
                  </a:cubicBezTo>
                  <a:cubicBezTo>
                    <a:pt x="967141" y="42193"/>
                    <a:pt x="955979" y="35831"/>
                    <a:pt x="942472" y="35831"/>
                  </a:cubicBezTo>
                  <a:close/>
                  <a:moveTo>
                    <a:pt x="1349108" y="10046"/>
                  </a:moveTo>
                  <a:cubicBezTo>
                    <a:pt x="1355136" y="10046"/>
                    <a:pt x="1359712" y="11776"/>
                    <a:pt x="1362837" y="15237"/>
                  </a:cubicBezTo>
                  <a:cubicBezTo>
                    <a:pt x="1365963" y="18697"/>
                    <a:pt x="1367526" y="22938"/>
                    <a:pt x="1367526" y="27961"/>
                  </a:cubicBezTo>
                  <a:cubicBezTo>
                    <a:pt x="1367526" y="32984"/>
                    <a:pt x="1365963" y="37170"/>
                    <a:pt x="1362837" y="40519"/>
                  </a:cubicBezTo>
                  <a:cubicBezTo>
                    <a:pt x="1359712" y="43867"/>
                    <a:pt x="1355136" y="45542"/>
                    <a:pt x="1349108" y="45542"/>
                  </a:cubicBezTo>
                  <a:cubicBezTo>
                    <a:pt x="1343081" y="45542"/>
                    <a:pt x="1338532" y="43867"/>
                    <a:pt x="1335462" y="40519"/>
                  </a:cubicBezTo>
                  <a:cubicBezTo>
                    <a:pt x="1332393" y="37170"/>
                    <a:pt x="1330858" y="32984"/>
                    <a:pt x="1330858" y="27961"/>
                  </a:cubicBezTo>
                  <a:cubicBezTo>
                    <a:pt x="1330858" y="22938"/>
                    <a:pt x="1332393" y="18697"/>
                    <a:pt x="1335462" y="15237"/>
                  </a:cubicBezTo>
                  <a:cubicBezTo>
                    <a:pt x="1338532" y="11776"/>
                    <a:pt x="1343081" y="10046"/>
                    <a:pt x="1349108" y="10046"/>
                  </a:cubicBezTo>
                  <a:close/>
                  <a:moveTo>
                    <a:pt x="942305" y="10046"/>
                  </a:moveTo>
                  <a:cubicBezTo>
                    <a:pt x="966415" y="10046"/>
                    <a:pt x="985419" y="19060"/>
                    <a:pt x="999316" y="37086"/>
                  </a:cubicBezTo>
                  <a:cubicBezTo>
                    <a:pt x="1013212" y="55113"/>
                    <a:pt x="1020161" y="79698"/>
                    <a:pt x="1020161" y="110840"/>
                  </a:cubicBezTo>
                  <a:lnTo>
                    <a:pt x="1020161" y="119881"/>
                  </a:lnTo>
                  <a:cubicBezTo>
                    <a:pt x="1020161" y="167320"/>
                    <a:pt x="1010785" y="201950"/>
                    <a:pt x="992032" y="223772"/>
                  </a:cubicBezTo>
                  <a:cubicBezTo>
                    <a:pt x="973280" y="245594"/>
                    <a:pt x="944984" y="256784"/>
                    <a:pt x="907144" y="257342"/>
                  </a:cubicBezTo>
                  <a:lnTo>
                    <a:pt x="901117" y="257342"/>
                  </a:lnTo>
                  <a:lnTo>
                    <a:pt x="901117" y="231056"/>
                  </a:lnTo>
                  <a:lnTo>
                    <a:pt x="907647" y="231056"/>
                  </a:lnTo>
                  <a:cubicBezTo>
                    <a:pt x="933208" y="230611"/>
                    <a:pt x="952853" y="223956"/>
                    <a:pt x="966583" y="211089"/>
                  </a:cubicBezTo>
                  <a:cubicBezTo>
                    <a:pt x="980312" y="198223"/>
                    <a:pt x="987791" y="177866"/>
                    <a:pt x="989018" y="150019"/>
                  </a:cubicBezTo>
                  <a:cubicBezTo>
                    <a:pt x="982545" y="157721"/>
                    <a:pt x="974815" y="163916"/>
                    <a:pt x="965829" y="168604"/>
                  </a:cubicBezTo>
                  <a:cubicBezTo>
                    <a:pt x="956844" y="173292"/>
                    <a:pt x="946993" y="175636"/>
                    <a:pt x="936278" y="175636"/>
                  </a:cubicBezTo>
                  <a:cubicBezTo>
                    <a:pt x="922213" y="175636"/>
                    <a:pt x="909963" y="172176"/>
                    <a:pt x="899526" y="165255"/>
                  </a:cubicBezTo>
                  <a:cubicBezTo>
                    <a:pt x="889090" y="158335"/>
                    <a:pt x="881025" y="148596"/>
                    <a:pt x="875332" y="136038"/>
                  </a:cubicBezTo>
                  <a:cubicBezTo>
                    <a:pt x="869640" y="123481"/>
                    <a:pt x="866793" y="109612"/>
                    <a:pt x="866793" y="94431"/>
                  </a:cubicBezTo>
                  <a:cubicBezTo>
                    <a:pt x="866793" y="78135"/>
                    <a:pt x="869891" y="63457"/>
                    <a:pt x="876086" y="50397"/>
                  </a:cubicBezTo>
                  <a:cubicBezTo>
                    <a:pt x="882281" y="37338"/>
                    <a:pt x="891071" y="27347"/>
                    <a:pt x="902456" y="20427"/>
                  </a:cubicBezTo>
                  <a:cubicBezTo>
                    <a:pt x="913842" y="13506"/>
                    <a:pt x="927125" y="10046"/>
                    <a:pt x="942305" y="10046"/>
                  </a:cubicBezTo>
                  <a:close/>
                  <a:moveTo>
                    <a:pt x="1530771" y="0"/>
                  </a:moveTo>
                  <a:lnTo>
                    <a:pt x="1561746" y="0"/>
                  </a:lnTo>
                  <a:lnTo>
                    <a:pt x="1561746" y="257175"/>
                  </a:lnTo>
                  <a:lnTo>
                    <a:pt x="1533283" y="257175"/>
                  </a:lnTo>
                  <a:lnTo>
                    <a:pt x="1531776" y="237753"/>
                  </a:lnTo>
                  <a:cubicBezTo>
                    <a:pt x="1519386" y="252933"/>
                    <a:pt x="1502141" y="260524"/>
                    <a:pt x="1480040" y="260524"/>
                  </a:cubicBezTo>
                  <a:cubicBezTo>
                    <a:pt x="1459055" y="260524"/>
                    <a:pt x="1441949" y="251929"/>
                    <a:pt x="1428722" y="234739"/>
                  </a:cubicBezTo>
                  <a:cubicBezTo>
                    <a:pt x="1415495" y="217549"/>
                    <a:pt x="1408881" y="195114"/>
                    <a:pt x="1408881" y="167432"/>
                  </a:cubicBezTo>
                  <a:lnTo>
                    <a:pt x="1408881" y="165088"/>
                  </a:lnTo>
                  <a:cubicBezTo>
                    <a:pt x="1408881" y="137294"/>
                    <a:pt x="1415467" y="114942"/>
                    <a:pt x="1428638" y="98031"/>
                  </a:cubicBezTo>
                  <a:cubicBezTo>
                    <a:pt x="1441809" y="81121"/>
                    <a:pt x="1459055" y="72666"/>
                    <a:pt x="1480375" y="72666"/>
                  </a:cubicBezTo>
                  <a:cubicBezTo>
                    <a:pt x="1501583" y="72666"/>
                    <a:pt x="1518381" y="79921"/>
                    <a:pt x="1530771" y="94431"/>
                  </a:cubicBezTo>
                  <a:close/>
                  <a:moveTo>
                    <a:pt x="1247645" y="0"/>
                  </a:moveTo>
                  <a:lnTo>
                    <a:pt x="1278619" y="0"/>
                  </a:lnTo>
                  <a:lnTo>
                    <a:pt x="1278619" y="257175"/>
                  </a:lnTo>
                  <a:lnTo>
                    <a:pt x="1247645" y="257175"/>
                  </a:lnTo>
                  <a:close/>
                </a:path>
              </a:pathLst>
            </a:custGeom>
            <a:solidFill>
              <a:srgbClr val="BFBFB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700" b="0" i="0" u="none" strike="noStrike" cap="none">
                <a:solidFill>
                  <a:srgbClr val="BFBFBF"/>
                </a:solidFill>
                <a:latin typeface="Oi"/>
                <a:ea typeface="Oi"/>
                <a:cs typeface="Oi"/>
                <a:sym typeface="Oi"/>
              </a:endParaRPr>
            </a:p>
          </p:txBody>
        </p:sp>
        <p:sp>
          <p:nvSpPr>
            <p:cNvPr id="19" name="Google Shape;19;p8"/>
            <p:cNvSpPr/>
            <p:nvPr/>
          </p:nvSpPr>
          <p:spPr>
            <a:xfrm>
              <a:off x="-2202100" y="-2224223"/>
              <a:ext cx="16596200" cy="11284323"/>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gr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9.jpeg"/><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60" name="Google Shape;60;p1"/>
          <p:cNvSpPr txBox="1"/>
          <p:nvPr/>
        </p:nvSpPr>
        <p:spPr>
          <a:xfrm>
            <a:off x="1639214" y="1878024"/>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môn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dirty="0"/>
          </a:p>
        </p:txBody>
      </p:sp>
      <p:sp>
        <p:nvSpPr>
          <p:cNvPr id="61" name="Google Shape;61;p1"/>
          <p:cNvSpPr txBox="1"/>
          <p:nvPr/>
        </p:nvSpPr>
        <p:spPr>
          <a:xfrm>
            <a:off x="950051" y="2189205"/>
            <a:ext cx="5219856" cy="1477328"/>
          </a:xfrm>
          <a:prstGeom prst="rect">
            <a:avLst/>
          </a:prstGeom>
          <a:noFill/>
          <a:ln>
            <a:noFill/>
          </a:ln>
        </p:spPr>
        <p:txBody>
          <a:bodyPr spcFirstLastPara="1" wrap="square" lIns="0" tIns="0" rIns="0" bIns="0" anchor="t" anchorCtr="0">
            <a:spAutoFit/>
          </a:bodyPr>
          <a:lstStyle/>
          <a:p>
            <a:pPr algn="l"/>
            <a:r>
              <a:rPr lang="en-US" sz="4800" b="1" i="0" dirty="0" err="1">
                <a:solidFill>
                  <a:srgbClr val="0070C0"/>
                </a:solidFill>
                <a:effectLst/>
                <a:latin typeface="Times New Roman" panose="02020603050405020304" pitchFamily="18" charset="0"/>
                <a:cs typeface="Times New Roman" panose="02020603050405020304" pitchFamily="18" charset="0"/>
              </a:rPr>
              <a:t>Giới</a:t>
            </a:r>
            <a:r>
              <a:rPr lang="en-US" sz="4800" b="1" i="0" dirty="0">
                <a:solidFill>
                  <a:srgbClr val="0070C0"/>
                </a:solidFill>
                <a:effectLst/>
                <a:latin typeface="Times New Roman" panose="02020603050405020304" pitchFamily="18" charset="0"/>
                <a:cs typeface="Times New Roman" panose="02020603050405020304" pitchFamily="18" charset="0"/>
              </a:rPr>
              <a:t> </a:t>
            </a:r>
            <a:r>
              <a:rPr lang="en-US" sz="4800" b="1" i="0" dirty="0" err="1">
                <a:solidFill>
                  <a:srgbClr val="0070C0"/>
                </a:solidFill>
                <a:effectLst/>
                <a:latin typeface="Times New Roman" panose="02020603050405020304" pitchFamily="18" charset="0"/>
                <a:cs typeface="Times New Roman" panose="02020603050405020304" pitchFamily="18" charset="0"/>
              </a:rPr>
              <a:t>thiệu</a:t>
            </a:r>
            <a:r>
              <a:rPr lang="en-US" sz="4800" b="1" i="0" dirty="0">
                <a:solidFill>
                  <a:srgbClr val="0070C0"/>
                </a:solidFill>
                <a:effectLst/>
                <a:latin typeface="Times New Roman" panose="02020603050405020304" pitchFamily="18" charset="0"/>
                <a:cs typeface="Times New Roman" panose="02020603050405020304" pitchFamily="18" charset="0"/>
              </a:rPr>
              <a:t> Entity Framework</a:t>
            </a:r>
          </a:p>
        </p:txBody>
      </p:sp>
      <p:sp>
        <p:nvSpPr>
          <p:cNvPr id="62" name="Google Shape;62;p1"/>
          <p:cNvSpPr txBox="1"/>
          <p:nvPr/>
        </p:nvSpPr>
        <p:spPr>
          <a:xfrm>
            <a:off x="1676400" y="376178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Giảng</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viên</a:t>
            </a:r>
            <a:endParaRPr dirty="0"/>
          </a:p>
        </p:txBody>
      </p:sp>
      <p:pic>
        <p:nvPicPr>
          <p:cNvPr id="63" name="Google Shape;63;p1"/>
          <p:cNvPicPr preferRelativeResize="0"/>
          <p:nvPr/>
        </p:nvPicPr>
        <p:blipFill rotWithShape="1">
          <a:blip r:embed="rId4">
            <a:alphaModFix/>
          </a:blip>
          <a:srcRect/>
          <a:stretch/>
        </p:blipFill>
        <p:spPr>
          <a:xfrm>
            <a:off x="4153212" y="914400"/>
            <a:ext cx="7445124" cy="5029200"/>
          </a:xfrm>
          <a:prstGeom prst="rect">
            <a:avLst/>
          </a:prstGeom>
          <a:noFill/>
          <a:ln>
            <a:noFill/>
          </a:ln>
        </p:spPr>
      </p:pic>
      <p:pic>
        <p:nvPicPr>
          <p:cNvPr id="64" name="Google Shape;64;p1"/>
          <p:cNvPicPr preferRelativeResize="0"/>
          <p:nvPr/>
        </p:nvPicPr>
        <p:blipFill rotWithShape="1">
          <a:blip r:embed="rId5">
            <a:alphaModFix/>
          </a:blip>
          <a:srcRect/>
          <a:stretch/>
        </p:blipFill>
        <p:spPr>
          <a:xfrm>
            <a:off x="304800" y="228600"/>
            <a:ext cx="1143000" cy="821245"/>
          </a:xfrm>
          <a:prstGeom prst="rect">
            <a:avLst/>
          </a:prstGeom>
          <a:noFill/>
          <a:ln>
            <a:noFill/>
          </a:ln>
        </p:spPr>
      </p:pic>
      <p:sp>
        <p:nvSpPr>
          <p:cNvPr id="2" name="Rectangle 1"/>
          <p:cNvSpPr/>
          <p:nvPr/>
        </p:nvSpPr>
        <p:spPr>
          <a:xfrm>
            <a:off x="950051" y="4191268"/>
            <a:ext cx="4273927" cy="523220"/>
          </a:xfrm>
          <a:prstGeom prst="rect">
            <a:avLst/>
          </a:prstGeom>
        </p:spPr>
        <p:txBody>
          <a:bodyPr wrap="none">
            <a:spAutoFit/>
          </a:bodyPr>
          <a:lstStyle/>
          <a:p>
            <a:r>
              <a:rPr lang="en-US" sz="2800" b="1" dirty="0"/>
              <a:t>NGUYỄN TRỌNG QUÂN</a:t>
            </a: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2" name="TextBox 1"/>
          <p:cNvSpPr txBox="1"/>
          <p:nvPr/>
        </p:nvSpPr>
        <p:spPr>
          <a:xfrm>
            <a:off x="973402" y="1073148"/>
            <a:ext cx="10245195" cy="646331"/>
          </a:xfrm>
          <a:prstGeom prst="rect">
            <a:avLst/>
          </a:prstGeom>
          <a:noFill/>
        </p:spPr>
        <p:txBody>
          <a:bodyPr wrap="square" rtlCol="0">
            <a:spAutoFit/>
          </a:bodyPr>
          <a:lstStyle/>
          <a:p>
            <a:pPr algn="l"/>
            <a:r>
              <a:rPr lang="en-US" sz="3600" b="1" i="0" dirty="0" err="1">
                <a:solidFill>
                  <a:srgbClr val="1B1B1B"/>
                </a:solidFill>
                <a:effectLst/>
                <a:latin typeface="Times New Roman" panose="02020603050405020304" pitchFamily="18" charset="0"/>
                <a:cs typeface="Times New Roman" panose="02020603050405020304" pitchFamily="18" charset="0"/>
              </a:rPr>
              <a:t>DBContext</a:t>
            </a:r>
            <a:r>
              <a:rPr lang="en-US" sz="3600" b="1" i="0" dirty="0">
                <a:solidFill>
                  <a:srgbClr val="1B1B1B"/>
                </a:solidFill>
                <a:effectLst/>
                <a:latin typeface="Times New Roman" panose="02020603050405020304" pitchFamily="18" charset="0"/>
                <a:cs typeface="Times New Roman" panose="02020603050405020304" pitchFamily="18" charset="0"/>
              </a:rPr>
              <a:t> class</a:t>
            </a:r>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BE6819F0-C5D9-C94B-34CF-5F94E834057F}"/>
              </a:ext>
            </a:extLst>
          </p:cNvPr>
          <p:cNvSpPr txBox="1"/>
          <p:nvPr/>
        </p:nvSpPr>
        <p:spPr>
          <a:xfrm>
            <a:off x="1077362" y="1891643"/>
            <a:ext cx="10118476" cy="4401205"/>
          </a:xfrm>
          <a:prstGeom prst="rect">
            <a:avLst/>
          </a:prstGeom>
          <a:noFill/>
        </p:spPr>
        <p:txBody>
          <a:bodyPr wrap="none" rtlCol="0">
            <a:spAutoFit/>
          </a:bodyPr>
          <a:lstStyle/>
          <a:p>
            <a:pPr algn="l"/>
            <a:r>
              <a:rPr lang="vi-VN" sz="2000" b="0" i="0" dirty="0">
                <a:solidFill>
                  <a:srgbClr val="1B1B1B"/>
                </a:solidFill>
                <a:effectLst/>
                <a:latin typeface="+mj-lt"/>
              </a:rPr>
              <a:t>Là một class của EntityFramework giúp query và quản lý các model (Entity) được ánh xạ từ DB.</a:t>
            </a:r>
          </a:p>
          <a:p>
            <a:pPr algn="l">
              <a:buFont typeface="Arial" panose="020B0604020202020204" pitchFamily="34" charset="0"/>
              <a:buChar char="•"/>
            </a:pPr>
            <a:r>
              <a:rPr lang="vi-VN" sz="2000" b="0" i="0" dirty="0">
                <a:solidFill>
                  <a:srgbClr val="1B1B1B"/>
                </a:solidFill>
                <a:effectLst/>
                <a:latin typeface="+mj-lt"/>
              </a:rPr>
              <a:t>Quản lý các connection tới Database</a:t>
            </a:r>
          </a:p>
          <a:p>
            <a:pPr algn="l">
              <a:buFont typeface="Arial" panose="020B0604020202020204" pitchFamily="34" charset="0"/>
              <a:buChar char="•"/>
            </a:pPr>
            <a:r>
              <a:rPr lang="vi-VN" sz="2000" b="0" i="0" dirty="0">
                <a:solidFill>
                  <a:srgbClr val="1B1B1B"/>
                </a:solidFill>
                <a:effectLst/>
                <a:latin typeface="+mj-lt"/>
              </a:rPr>
              <a:t>Quản lý model (entity) và mối quan hệ giữa chúng.</a:t>
            </a:r>
          </a:p>
          <a:p>
            <a:pPr algn="l">
              <a:buFont typeface="Arial" panose="020B0604020202020204" pitchFamily="34" charset="0"/>
              <a:buChar char="•"/>
            </a:pPr>
            <a:r>
              <a:rPr lang="vi-VN" sz="2000" b="0" i="0" dirty="0">
                <a:solidFill>
                  <a:srgbClr val="1B1B1B"/>
                </a:solidFill>
                <a:effectLst/>
                <a:latin typeface="+mj-lt"/>
              </a:rPr>
              <a:t>Query lấy dữ liệu từ database</a:t>
            </a:r>
          </a:p>
          <a:p>
            <a:pPr algn="l">
              <a:buFont typeface="Arial" panose="020B0604020202020204" pitchFamily="34" charset="0"/>
              <a:buChar char="•"/>
            </a:pPr>
            <a:r>
              <a:rPr lang="vi-VN" sz="2000" b="0" i="0" dirty="0">
                <a:solidFill>
                  <a:srgbClr val="1B1B1B"/>
                </a:solidFill>
                <a:effectLst/>
                <a:latin typeface="+mj-lt"/>
              </a:rPr>
              <a:t>Save dữ liệu xuống database</a:t>
            </a:r>
            <a:endParaRPr lang="en-US" sz="2000" b="0" i="0" dirty="0">
              <a:solidFill>
                <a:srgbClr val="1B1B1B"/>
              </a:solidFill>
              <a:effectLst/>
              <a:latin typeface="+mj-lt"/>
            </a:endParaRPr>
          </a:p>
          <a:p>
            <a:pPr algn="l">
              <a:buFont typeface="Arial" panose="020B0604020202020204" pitchFamily="34" charset="0"/>
              <a:buChar char="•"/>
            </a:pPr>
            <a:endParaRPr lang="en-US" sz="2000" dirty="0">
              <a:solidFill>
                <a:srgbClr val="1B1B1B"/>
              </a:solidFill>
              <a:latin typeface="+mj-lt"/>
            </a:endParaRPr>
          </a:p>
          <a:p>
            <a:r>
              <a:rPr lang="en-US" sz="2000" b="1" i="0" dirty="0">
                <a:solidFill>
                  <a:srgbClr val="1B1B1B"/>
                </a:solidFill>
                <a:effectLst/>
                <a:latin typeface="+mj-lt"/>
              </a:rPr>
              <a:t> DBSET </a:t>
            </a:r>
            <a:r>
              <a:rPr lang="en-US" sz="2000" b="1" i="0" dirty="0" err="1">
                <a:solidFill>
                  <a:srgbClr val="1B1B1B"/>
                </a:solidFill>
                <a:effectLst/>
                <a:latin typeface="+mj-lt"/>
              </a:rPr>
              <a:t>là</a:t>
            </a:r>
            <a:r>
              <a:rPr lang="en-US" sz="2000" b="1" i="0" dirty="0">
                <a:solidFill>
                  <a:srgbClr val="1B1B1B"/>
                </a:solidFill>
                <a:effectLst/>
                <a:latin typeface="+mj-lt"/>
              </a:rPr>
              <a:t> </a:t>
            </a:r>
            <a:r>
              <a:rPr lang="en-US" sz="2000" b="1" i="0" dirty="0" err="1">
                <a:solidFill>
                  <a:srgbClr val="1B1B1B"/>
                </a:solidFill>
                <a:effectLst/>
                <a:latin typeface="+mj-lt"/>
              </a:rPr>
              <a:t>gì</a:t>
            </a:r>
            <a:r>
              <a:rPr lang="en-US" sz="2000" b="1" i="0" dirty="0">
                <a:solidFill>
                  <a:srgbClr val="1B1B1B"/>
                </a:solidFill>
                <a:effectLst/>
                <a:latin typeface="+mj-lt"/>
              </a:rPr>
              <a:t>?</a:t>
            </a:r>
          </a:p>
          <a:p>
            <a:pPr algn="l">
              <a:buFont typeface="Arial" panose="020B0604020202020204" pitchFamily="34" charset="0"/>
              <a:buChar char="•"/>
            </a:pPr>
            <a:r>
              <a:rPr lang="en-US" sz="2000" b="0" i="0" dirty="0" err="1">
                <a:solidFill>
                  <a:srgbClr val="1B1B1B"/>
                </a:solidFill>
                <a:effectLst/>
                <a:latin typeface="+mj-lt"/>
              </a:rPr>
              <a:t>DBSet</a:t>
            </a:r>
            <a:r>
              <a:rPr lang="en-US" sz="2000" b="0" i="0" dirty="0">
                <a:solidFill>
                  <a:srgbClr val="1B1B1B"/>
                </a:solidFill>
                <a:effectLst/>
                <a:latin typeface="+mj-lt"/>
              </a:rPr>
              <a:t> </a:t>
            </a:r>
            <a:r>
              <a:rPr lang="en-US" sz="2000" b="0" i="0" dirty="0" err="1">
                <a:solidFill>
                  <a:srgbClr val="1B1B1B"/>
                </a:solidFill>
                <a:effectLst/>
                <a:latin typeface="+mj-lt"/>
              </a:rPr>
              <a:t>là</a:t>
            </a:r>
            <a:r>
              <a:rPr lang="en-US" sz="2000" b="0" i="0" dirty="0">
                <a:solidFill>
                  <a:srgbClr val="1B1B1B"/>
                </a:solidFill>
                <a:effectLst/>
                <a:latin typeface="+mj-lt"/>
              </a:rPr>
              <a:t> </a:t>
            </a:r>
            <a:r>
              <a:rPr lang="en-US" sz="2000" b="0" i="0" dirty="0" err="1">
                <a:solidFill>
                  <a:srgbClr val="1B1B1B"/>
                </a:solidFill>
                <a:effectLst/>
                <a:latin typeface="+mj-lt"/>
              </a:rPr>
              <a:t>một</a:t>
            </a:r>
            <a:r>
              <a:rPr lang="en-US" sz="2000" b="0" i="0" dirty="0">
                <a:solidFill>
                  <a:srgbClr val="1B1B1B"/>
                </a:solidFill>
                <a:effectLst/>
                <a:latin typeface="+mj-lt"/>
              </a:rPr>
              <a:t> class </a:t>
            </a:r>
            <a:r>
              <a:rPr lang="en-US" sz="2000" b="0" i="0" dirty="0" err="1">
                <a:solidFill>
                  <a:srgbClr val="1B1B1B"/>
                </a:solidFill>
                <a:effectLst/>
                <a:latin typeface="+mj-lt"/>
              </a:rPr>
              <a:t>đại</a:t>
            </a:r>
            <a:r>
              <a:rPr lang="en-US" sz="2000" b="0" i="0" dirty="0">
                <a:solidFill>
                  <a:srgbClr val="1B1B1B"/>
                </a:solidFill>
                <a:effectLst/>
                <a:latin typeface="+mj-lt"/>
              </a:rPr>
              <a:t> </a:t>
            </a:r>
            <a:r>
              <a:rPr lang="en-US" sz="2000" b="0" i="0" dirty="0" err="1">
                <a:solidFill>
                  <a:srgbClr val="1B1B1B"/>
                </a:solidFill>
                <a:effectLst/>
                <a:latin typeface="+mj-lt"/>
              </a:rPr>
              <a:t>diện</a:t>
            </a:r>
            <a:r>
              <a:rPr lang="en-US" sz="2000" b="0" i="0" dirty="0">
                <a:solidFill>
                  <a:srgbClr val="1B1B1B"/>
                </a:solidFill>
                <a:effectLst/>
                <a:latin typeface="+mj-lt"/>
              </a:rPr>
              <a:t> </a:t>
            </a:r>
            <a:r>
              <a:rPr lang="en-US" sz="2000" b="0" i="0" dirty="0" err="1">
                <a:solidFill>
                  <a:srgbClr val="1B1B1B"/>
                </a:solidFill>
                <a:effectLst/>
                <a:latin typeface="+mj-lt"/>
              </a:rPr>
              <a:t>cho</a:t>
            </a:r>
            <a:r>
              <a:rPr lang="en-US" sz="2000" b="0" i="0" dirty="0">
                <a:solidFill>
                  <a:srgbClr val="1B1B1B"/>
                </a:solidFill>
                <a:effectLst/>
                <a:latin typeface="+mj-lt"/>
              </a:rPr>
              <a:t> </a:t>
            </a:r>
            <a:r>
              <a:rPr lang="en-US" sz="2000" b="0" i="0" dirty="0" err="1">
                <a:solidFill>
                  <a:srgbClr val="1B1B1B"/>
                </a:solidFill>
                <a:effectLst/>
                <a:latin typeface="+mj-lt"/>
              </a:rPr>
              <a:t>một</a:t>
            </a:r>
            <a:r>
              <a:rPr lang="en-US" sz="2000" b="0" i="0" dirty="0">
                <a:solidFill>
                  <a:srgbClr val="1B1B1B"/>
                </a:solidFill>
                <a:effectLst/>
                <a:latin typeface="+mj-lt"/>
              </a:rPr>
              <a:t> entity(model) </a:t>
            </a:r>
            <a:r>
              <a:rPr lang="en-US" sz="2000" b="0" i="0" dirty="0" err="1">
                <a:solidFill>
                  <a:srgbClr val="1B1B1B"/>
                </a:solidFill>
                <a:effectLst/>
                <a:latin typeface="+mj-lt"/>
              </a:rPr>
              <a:t>trong</a:t>
            </a:r>
            <a:r>
              <a:rPr lang="en-US" sz="2000" b="0" i="0" dirty="0">
                <a:solidFill>
                  <a:srgbClr val="1B1B1B"/>
                </a:solidFill>
                <a:effectLst/>
                <a:latin typeface="+mj-lt"/>
              </a:rPr>
              <a:t> database.</a:t>
            </a:r>
          </a:p>
          <a:p>
            <a:pPr algn="l">
              <a:buFont typeface="Arial" panose="020B0604020202020204" pitchFamily="34" charset="0"/>
              <a:buChar char="•"/>
            </a:pPr>
            <a:r>
              <a:rPr lang="en-US" sz="2000" b="0" i="0" dirty="0">
                <a:solidFill>
                  <a:srgbClr val="1B1B1B"/>
                </a:solidFill>
                <a:effectLst/>
                <a:latin typeface="+mj-lt"/>
              </a:rPr>
              <a:t>Ta </a:t>
            </a:r>
            <a:r>
              <a:rPr lang="en-US" sz="2000" b="0" i="0" dirty="0" err="1">
                <a:solidFill>
                  <a:srgbClr val="1B1B1B"/>
                </a:solidFill>
                <a:effectLst/>
                <a:latin typeface="+mj-lt"/>
              </a:rPr>
              <a:t>có</a:t>
            </a:r>
            <a:r>
              <a:rPr lang="en-US" sz="2000" b="0" i="0" dirty="0">
                <a:solidFill>
                  <a:srgbClr val="1B1B1B"/>
                </a:solidFill>
                <a:effectLst/>
                <a:latin typeface="+mj-lt"/>
              </a:rPr>
              <a:t> </a:t>
            </a:r>
            <a:r>
              <a:rPr lang="en-US" sz="2000" b="0" i="0" dirty="0" err="1">
                <a:solidFill>
                  <a:srgbClr val="1B1B1B"/>
                </a:solidFill>
                <a:effectLst/>
                <a:latin typeface="+mj-lt"/>
              </a:rPr>
              <a:t>thể</a:t>
            </a:r>
            <a:r>
              <a:rPr lang="en-US" sz="2000" b="0" i="0" dirty="0">
                <a:solidFill>
                  <a:srgbClr val="1B1B1B"/>
                </a:solidFill>
                <a:effectLst/>
                <a:latin typeface="+mj-lt"/>
              </a:rPr>
              <a:t> </a:t>
            </a:r>
            <a:r>
              <a:rPr lang="en-US" sz="2000" b="0" i="0" dirty="0" err="1">
                <a:solidFill>
                  <a:srgbClr val="1B1B1B"/>
                </a:solidFill>
                <a:effectLst/>
                <a:latin typeface="+mj-lt"/>
              </a:rPr>
              <a:t>thực</a:t>
            </a:r>
            <a:r>
              <a:rPr lang="en-US" sz="2000" b="0" i="0" dirty="0">
                <a:solidFill>
                  <a:srgbClr val="1B1B1B"/>
                </a:solidFill>
                <a:effectLst/>
                <a:latin typeface="+mj-lt"/>
              </a:rPr>
              <a:t> </a:t>
            </a:r>
            <a:r>
              <a:rPr lang="en-US" sz="2000" b="0" i="0" dirty="0" err="1">
                <a:solidFill>
                  <a:srgbClr val="1B1B1B"/>
                </a:solidFill>
                <a:effectLst/>
                <a:latin typeface="+mj-lt"/>
              </a:rPr>
              <a:t>hiện</a:t>
            </a:r>
            <a:r>
              <a:rPr lang="en-US" sz="2000" b="0" i="0" dirty="0">
                <a:solidFill>
                  <a:srgbClr val="1B1B1B"/>
                </a:solidFill>
                <a:effectLst/>
                <a:latin typeface="+mj-lt"/>
              </a:rPr>
              <a:t> </a:t>
            </a:r>
            <a:r>
              <a:rPr lang="en-US" sz="2000" b="0" i="0" dirty="0" err="1">
                <a:solidFill>
                  <a:srgbClr val="1B1B1B"/>
                </a:solidFill>
                <a:effectLst/>
                <a:latin typeface="+mj-lt"/>
              </a:rPr>
              <a:t>các</a:t>
            </a:r>
            <a:r>
              <a:rPr lang="en-US" sz="2000" b="0" i="0" dirty="0">
                <a:solidFill>
                  <a:srgbClr val="1B1B1B"/>
                </a:solidFill>
                <a:effectLst/>
                <a:latin typeface="+mj-lt"/>
              </a:rPr>
              <a:t> </a:t>
            </a:r>
            <a:r>
              <a:rPr lang="en-US" sz="2000" b="0" i="0" dirty="0" err="1">
                <a:solidFill>
                  <a:srgbClr val="1B1B1B"/>
                </a:solidFill>
                <a:effectLst/>
                <a:latin typeface="+mj-lt"/>
              </a:rPr>
              <a:t>thao</a:t>
            </a:r>
            <a:r>
              <a:rPr lang="en-US" sz="2000" b="0" i="0" dirty="0">
                <a:solidFill>
                  <a:srgbClr val="1B1B1B"/>
                </a:solidFill>
                <a:effectLst/>
                <a:latin typeface="+mj-lt"/>
              </a:rPr>
              <a:t> </a:t>
            </a:r>
            <a:r>
              <a:rPr lang="en-US" sz="2000" b="0" i="0" dirty="0" err="1">
                <a:solidFill>
                  <a:srgbClr val="1B1B1B"/>
                </a:solidFill>
                <a:effectLst/>
                <a:latin typeface="+mj-lt"/>
              </a:rPr>
              <a:t>tác</a:t>
            </a:r>
            <a:r>
              <a:rPr lang="en-US" sz="2000" b="0" i="0" dirty="0">
                <a:solidFill>
                  <a:srgbClr val="1B1B1B"/>
                </a:solidFill>
                <a:effectLst/>
                <a:latin typeface="+mj-lt"/>
              </a:rPr>
              <a:t> </a:t>
            </a:r>
            <a:r>
              <a:rPr lang="en-US" sz="2000" b="0" i="0" dirty="0" err="1">
                <a:solidFill>
                  <a:srgbClr val="1B1B1B"/>
                </a:solidFill>
                <a:effectLst/>
                <a:latin typeface="+mj-lt"/>
              </a:rPr>
              <a:t>với</a:t>
            </a:r>
            <a:r>
              <a:rPr lang="en-US" sz="2000" b="0" i="0" dirty="0">
                <a:solidFill>
                  <a:srgbClr val="1B1B1B"/>
                </a:solidFill>
                <a:effectLst/>
                <a:latin typeface="+mj-lt"/>
              </a:rPr>
              <a:t> </a:t>
            </a:r>
            <a:r>
              <a:rPr lang="en-US" sz="2000" b="0" i="0" dirty="0" err="1">
                <a:solidFill>
                  <a:srgbClr val="1B1B1B"/>
                </a:solidFill>
                <a:effectLst/>
                <a:latin typeface="+mj-lt"/>
              </a:rPr>
              <a:t>DataSet</a:t>
            </a:r>
            <a:r>
              <a:rPr lang="en-US" sz="2000" b="0" i="0" dirty="0">
                <a:solidFill>
                  <a:srgbClr val="1B1B1B"/>
                </a:solidFill>
                <a:effectLst/>
                <a:latin typeface="+mj-lt"/>
              </a:rPr>
              <a:t>:</a:t>
            </a:r>
          </a:p>
          <a:p>
            <a:pPr marL="742950" lvl="1" indent="-285750" algn="l">
              <a:buFont typeface="Arial" panose="020B0604020202020204" pitchFamily="34" charset="0"/>
              <a:buChar char="•"/>
            </a:pPr>
            <a:r>
              <a:rPr lang="en-US" sz="2000" b="0" i="0" dirty="0">
                <a:solidFill>
                  <a:srgbClr val="1B1B1B"/>
                </a:solidFill>
                <a:effectLst/>
                <a:latin typeface="+mj-lt"/>
              </a:rPr>
              <a:t>Query </a:t>
            </a:r>
            <a:r>
              <a:rPr lang="en-US" sz="2000" b="0" i="0" dirty="0" err="1">
                <a:solidFill>
                  <a:srgbClr val="1B1B1B"/>
                </a:solidFill>
                <a:effectLst/>
                <a:latin typeface="+mj-lt"/>
              </a:rPr>
              <a:t>dữ</a:t>
            </a:r>
            <a:r>
              <a:rPr lang="en-US" sz="2000" b="0" i="0" dirty="0">
                <a:solidFill>
                  <a:srgbClr val="1B1B1B"/>
                </a:solidFill>
                <a:effectLst/>
                <a:latin typeface="+mj-lt"/>
              </a:rPr>
              <a:t> </a:t>
            </a:r>
            <a:r>
              <a:rPr lang="en-US" sz="2000" b="0" i="0" dirty="0" err="1">
                <a:solidFill>
                  <a:srgbClr val="1B1B1B"/>
                </a:solidFill>
                <a:effectLst/>
                <a:latin typeface="+mj-lt"/>
              </a:rPr>
              <a:t>liệu</a:t>
            </a:r>
            <a:endParaRPr lang="en-US" sz="2000" b="0" i="0" dirty="0">
              <a:solidFill>
                <a:srgbClr val="1B1B1B"/>
              </a:solidFill>
              <a:effectLst/>
              <a:latin typeface="+mj-lt"/>
            </a:endParaRPr>
          </a:p>
          <a:p>
            <a:pPr marL="742950" lvl="1" indent="-285750" algn="l">
              <a:buFont typeface="Arial" panose="020B0604020202020204" pitchFamily="34" charset="0"/>
              <a:buChar char="•"/>
            </a:pPr>
            <a:r>
              <a:rPr lang="en-US" sz="2000" b="0" i="0" dirty="0" err="1">
                <a:solidFill>
                  <a:srgbClr val="1B1B1B"/>
                </a:solidFill>
                <a:effectLst/>
                <a:latin typeface="+mj-lt"/>
              </a:rPr>
              <a:t>Thêm</a:t>
            </a:r>
            <a:r>
              <a:rPr lang="en-US" sz="2000" b="0" i="0" dirty="0">
                <a:solidFill>
                  <a:srgbClr val="1B1B1B"/>
                </a:solidFill>
                <a:effectLst/>
                <a:latin typeface="+mj-lt"/>
              </a:rPr>
              <a:t>, </a:t>
            </a:r>
            <a:r>
              <a:rPr lang="en-US" sz="2000" b="0" i="0" dirty="0" err="1">
                <a:solidFill>
                  <a:srgbClr val="1B1B1B"/>
                </a:solidFill>
                <a:effectLst/>
                <a:latin typeface="+mj-lt"/>
              </a:rPr>
              <a:t>xóa</a:t>
            </a:r>
            <a:r>
              <a:rPr lang="en-US" sz="2000" b="0" i="0" dirty="0">
                <a:solidFill>
                  <a:srgbClr val="1B1B1B"/>
                </a:solidFill>
                <a:effectLst/>
                <a:latin typeface="+mj-lt"/>
              </a:rPr>
              <a:t>, </a:t>
            </a:r>
            <a:r>
              <a:rPr lang="en-US" sz="2000" b="0" i="0" dirty="0" err="1">
                <a:solidFill>
                  <a:srgbClr val="1B1B1B"/>
                </a:solidFill>
                <a:effectLst/>
                <a:latin typeface="+mj-lt"/>
              </a:rPr>
              <a:t>sửa</a:t>
            </a:r>
            <a:r>
              <a:rPr lang="en-US" sz="2000" b="0" i="0" dirty="0">
                <a:solidFill>
                  <a:srgbClr val="1B1B1B"/>
                </a:solidFill>
                <a:effectLst/>
                <a:latin typeface="+mj-lt"/>
              </a:rPr>
              <a:t> </a:t>
            </a:r>
            <a:r>
              <a:rPr lang="en-US" sz="2000" b="0" i="0" dirty="0" err="1">
                <a:solidFill>
                  <a:srgbClr val="1B1B1B"/>
                </a:solidFill>
                <a:effectLst/>
                <a:latin typeface="+mj-lt"/>
              </a:rPr>
              <a:t>dữ</a:t>
            </a:r>
            <a:r>
              <a:rPr lang="en-US" sz="2000" b="0" i="0" dirty="0">
                <a:solidFill>
                  <a:srgbClr val="1B1B1B"/>
                </a:solidFill>
                <a:effectLst/>
                <a:latin typeface="+mj-lt"/>
              </a:rPr>
              <a:t> </a:t>
            </a:r>
            <a:r>
              <a:rPr lang="en-US" sz="2000" b="0" i="0" dirty="0" err="1">
                <a:solidFill>
                  <a:srgbClr val="1B1B1B"/>
                </a:solidFill>
                <a:effectLst/>
                <a:latin typeface="+mj-lt"/>
              </a:rPr>
              <a:t>liệu</a:t>
            </a:r>
            <a:endParaRPr lang="en-US" sz="2000" b="0" i="0" dirty="0">
              <a:solidFill>
                <a:srgbClr val="1B1B1B"/>
              </a:solidFill>
              <a:effectLst/>
              <a:latin typeface="+mj-lt"/>
            </a:endParaRPr>
          </a:p>
          <a:p>
            <a:r>
              <a:rPr lang="en-US" sz="2000" b="1" i="0" dirty="0" err="1">
                <a:solidFill>
                  <a:srgbClr val="1B1B1B"/>
                </a:solidFill>
                <a:effectLst/>
                <a:latin typeface="+mj-lt"/>
              </a:rPr>
              <a:t>Sử</a:t>
            </a:r>
            <a:r>
              <a:rPr lang="en-US" sz="2000" b="1" i="0" dirty="0">
                <a:solidFill>
                  <a:srgbClr val="1B1B1B"/>
                </a:solidFill>
                <a:effectLst/>
                <a:latin typeface="+mj-lt"/>
              </a:rPr>
              <a:t> </a:t>
            </a:r>
            <a:r>
              <a:rPr lang="en-US" sz="2000" b="1" i="0" dirty="0" err="1">
                <a:solidFill>
                  <a:srgbClr val="1B1B1B"/>
                </a:solidFill>
                <a:effectLst/>
                <a:latin typeface="+mj-lt"/>
              </a:rPr>
              <a:t>dụng</a:t>
            </a:r>
            <a:r>
              <a:rPr lang="en-US" sz="2000" b="1" i="0" dirty="0">
                <a:solidFill>
                  <a:srgbClr val="1B1B1B"/>
                </a:solidFill>
                <a:effectLst/>
                <a:latin typeface="+mj-lt"/>
              </a:rPr>
              <a:t> </a:t>
            </a:r>
            <a:r>
              <a:rPr lang="en-US" sz="2000" b="1" i="0" dirty="0" err="1">
                <a:solidFill>
                  <a:srgbClr val="1B1B1B"/>
                </a:solidFill>
                <a:effectLst/>
                <a:latin typeface="+mj-lt"/>
              </a:rPr>
              <a:t>Linq</a:t>
            </a:r>
            <a:r>
              <a:rPr lang="en-US" sz="2000" b="1" i="0" dirty="0">
                <a:solidFill>
                  <a:srgbClr val="1B1B1B"/>
                </a:solidFill>
                <a:effectLst/>
                <a:latin typeface="+mj-lt"/>
              </a:rPr>
              <a:t> Get </a:t>
            </a:r>
            <a:r>
              <a:rPr lang="en-US" sz="2000" b="1" i="0" dirty="0" err="1">
                <a:solidFill>
                  <a:srgbClr val="1B1B1B"/>
                </a:solidFill>
                <a:effectLst/>
                <a:latin typeface="+mj-lt"/>
              </a:rPr>
              <a:t>dữ</a:t>
            </a:r>
            <a:r>
              <a:rPr lang="en-US" sz="2000" b="1" i="0" dirty="0">
                <a:solidFill>
                  <a:srgbClr val="1B1B1B"/>
                </a:solidFill>
                <a:effectLst/>
                <a:latin typeface="+mj-lt"/>
              </a:rPr>
              <a:t> </a:t>
            </a:r>
            <a:r>
              <a:rPr lang="en-US" sz="2000" b="1" i="0" dirty="0" err="1">
                <a:solidFill>
                  <a:srgbClr val="1B1B1B"/>
                </a:solidFill>
                <a:effectLst/>
                <a:latin typeface="+mj-lt"/>
              </a:rPr>
              <a:t>liệu</a:t>
            </a:r>
            <a:endParaRPr lang="en-US" sz="2000" b="1" i="0" dirty="0">
              <a:solidFill>
                <a:srgbClr val="1B1B1B"/>
              </a:solidFill>
              <a:effectLst/>
              <a:latin typeface="+mj-lt"/>
            </a:endParaRPr>
          </a:p>
          <a:p>
            <a:endParaRPr lang="en-US" sz="2000" b="1" i="0" dirty="0">
              <a:solidFill>
                <a:srgbClr val="1B1B1B"/>
              </a:solidFill>
              <a:effectLst/>
              <a:latin typeface="+mj-lt"/>
            </a:endParaRPr>
          </a:p>
          <a:p>
            <a:pPr algn="l"/>
            <a:endParaRPr lang="vi-VN" sz="2000" b="0" i="0" dirty="0">
              <a:solidFill>
                <a:srgbClr val="1B1B1B"/>
              </a:solidFill>
              <a:effectLst/>
              <a:latin typeface="+mj-lt"/>
            </a:endParaRPr>
          </a:p>
        </p:txBody>
      </p:sp>
    </p:spTree>
    <p:extLst>
      <p:ext uri="{BB962C8B-B14F-4D97-AF65-F5344CB8AC3E}">
        <p14:creationId xmlns:p14="http://schemas.microsoft.com/office/powerpoint/2010/main" val="670179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2" name="TextBox 1"/>
          <p:cNvSpPr txBox="1"/>
          <p:nvPr/>
        </p:nvSpPr>
        <p:spPr>
          <a:xfrm>
            <a:off x="973402" y="1073148"/>
            <a:ext cx="10245195" cy="646331"/>
          </a:xfrm>
          <a:prstGeom prst="rect">
            <a:avLst/>
          </a:prstGeom>
          <a:noFill/>
        </p:spPr>
        <p:txBody>
          <a:bodyPr wrap="square" rtlCol="0">
            <a:spAutoFit/>
          </a:bodyPr>
          <a:lstStyle/>
          <a:p>
            <a:pPr algn="l"/>
            <a:r>
              <a:rPr lang="en-US" sz="3600" b="1" i="0" dirty="0" err="1">
                <a:solidFill>
                  <a:srgbClr val="1B1B1B"/>
                </a:solidFill>
                <a:effectLst/>
                <a:latin typeface="Times New Roman" panose="02020603050405020304" pitchFamily="18" charset="0"/>
                <a:cs typeface="Times New Roman" panose="02020603050405020304" pitchFamily="18" charset="0"/>
              </a:rPr>
              <a:t>Giới</a:t>
            </a:r>
            <a:r>
              <a:rPr lang="en-US" sz="3600" b="1" i="0" dirty="0">
                <a:solidFill>
                  <a:srgbClr val="1B1B1B"/>
                </a:solidFill>
                <a:effectLst/>
                <a:latin typeface="Times New Roman" panose="02020603050405020304" pitchFamily="18" charset="0"/>
                <a:cs typeface="Times New Roman" panose="02020603050405020304" pitchFamily="18" charset="0"/>
              </a:rPr>
              <a:t> </a:t>
            </a:r>
            <a:r>
              <a:rPr lang="en-US" sz="3600" b="1" i="0" dirty="0" err="1">
                <a:solidFill>
                  <a:srgbClr val="1B1B1B"/>
                </a:solidFill>
                <a:effectLst/>
                <a:latin typeface="Times New Roman" panose="02020603050405020304" pitchFamily="18" charset="0"/>
                <a:cs typeface="Times New Roman" panose="02020603050405020304" pitchFamily="18" charset="0"/>
              </a:rPr>
              <a:t>thiệu</a:t>
            </a:r>
            <a:r>
              <a:rPr lang="en-US" sz="3600" b="1" i="0" dirty="0">
                <a:solidFill>
                  <a:srgbClr val="1B1B1B"/>
                </a:solidFill>
                <a:effectLst/>
                <a:latin typeface="Times New Roman" panose="02020603050405020304" pitchFamily="18" charset="0"/>
                <a:cs typeface="Times New Roman" panose="02020603050405020304" pitchFamily="18" charset="0"/>
              </a:rPr>
              <a:t> LINQ</a:t>
            </a:r>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BE6819F0-C5D9-C94B-34CF-5F94E834057F}"/>
              </a:ext>
            </a:extLst>
          </p:cNvPr>
          <p:cNvSpPr txBox="1"/>
          <p:nvPr/>
        </p:nvSpPr>
        <p:spPr>
          <a:xfrm>
            <a:off x="1077362" y="1891643"/>
            <a:ext cx="10475945" cy="4524315"/>
          </a:xfrm>
          <a:prstGeom prst="rect">
            <a:avLst/>
          </a:prstGeom>
          <a:noFill/>
        </p:spPr>
        <p:txBody>
          <a:bodyPr wrap="none" rtlCol="0">
            <a:spAutoFit/>
          </a:bodyPr>
          <a:lstStyle/>
          <a:p>
            <a:pPr algn="l"/>
            <a:r>
              <a:rPr lang="vi-VN" sz="1800" b="1" i="0" dirty="0">
                <a:solidFill>
                  <a:srgbClr val="1B1B1B"/>
                </a:solidFill>
                <a:effectLst/>
                <a:latin typeface="+mj-lt"/>
              </a:rPr>
              <a:t>LINQ (Language Integrated Query) - </a:t>
            </a:r>
            <a:r>
              <a:rPr lang="vi-VN" sz="1800" b="0" i="0" dirty="0">
                <a:solidFill>
                  <a:srgbClr val="1B1B1B"/>
                </a:solidFill>
                <a:effectLst/>
                <a:latin typeface="+mj-lt"/>
              </a:rPr>
              <a:t>ngôn ngữ truy vấn tích hợp - </a:t>
            </a:r>
          </a:p>
          <a:p>
            <a:pPr algn="l"/>
            <a:r>
              <a:rPr lang="vi-VN" sz="1800" b="0" i="0" dirty="0">
                <a:solidFill>
                  <a:srgbClr val="1B1B1B"/>
                </a:solidFill>
                <a:effectLst/>
                <a:latin typeface="+mj-lt"/>
              </a:rPr>
              <a:t>nó tích hợp cú pháp truy vấn (gần giống các câu lệnh SQL) vào bên trong ngôn ngữ lập trình C#,</a:t>
            </a:r>
          </a:p>
          <a:p>
            <a:pPr algn="l"/>
            <a:r>
              <a:rPr lang="vi-VN" sz="1800" b="0" i="0" dirty="0">
                <a:solidFill>
                  <a:srgbClr val="1B1B1B"/>
                </a:solidFill>
                <a:effectLst/>
                <a:latin typeface="+mj-lt"/>
              </a:rPr>
              <a:t> cho nó C# khả năng truy cập các nguồn dữ liệu khác nhau (SQL Db, XML, List ...) với cùng cú pháp.</a:t>
            </a:r>
            <a:endParaRPr lang="en-US" sz="1800" b="0" i="0" dirty="0">
              <a:solidFill>
                <a:srgbClr val="1B1B1B"/>
              </a:solidFill>
              <a:effectLst/>
              <a:latin typeface="+mj-lt"/>
            </a:endParaRPr>
          </a:p>
          <a:p>
            <a:pPr algn="l"/>
            <a:r>
              <a:rPr lang="vi-VN" sz="1800" b="1" i="0" dirty="0">
                <a:solidFill>
                  <a:srgbClr val="1B1B1B"/>
                </a:solidFill>
                <a:effectLst/>
                <a:latin typeface="+mj-lt"/>
              </a:rPr>
              <a:t> </a:t>
            </a:r>
            <a:endParaRPr lang="en-US" sz="1800" b="1" i="0" dirty="0">
              <a:solidFill>
                <a:srgbClr val="1B1B1B"/>
              </a:solidFill>
              <a:effectLst/>
              <a:latin typeface="+mj-lt"/>
            </a:endParaRPr>
          </a:p>
          <a:p>
            <a:pPr marL="285750" indent="-285750" algn="l">
              <a:buFont typeface="Wingdings" panose="05000000000000000000" pitchFamily="2" charset="2"/>
              <a:buChar char="Ø"/>
            </a:pPr>
            <a:r>
              <a:rPr lang="vi-VN" sz="1800" i="0" dirty="0">
                <a:solidFill>
                  <a:srgbClr val="1B1B1B"/>
                </a:solidFill>
                <a:effectLst/>
                <a:latin typeface="+mj-lt"/>
              </a:rPr>
              <a:t>Để sử dụng LINQ thì sử dụng hai thư viện Generic và Linq:</a:t>
            </a:r>
          </a:p>
          <a:p>
            <a:pPr algn="l"/>
            <a:r>
              <a:rPr lang="vi-VN" sz="1800" i="0" dirty="0">
                <a:solidFill>
                  <a:srgbClr val="1B1B1B"/>
                </a:solidFill>
                <a:effectLst/>
                <a:latin typeface="+mj-lt"/>
              </a:rPr>
              <a:t>using System.Collections.Generic;</a:t>
            </a:r>
          </a:p>
          <a:p>
            <a:pPr algn="l"/>
            <a:r>
              <a:rPr lang="vi-VN" sz="1800" i="0" dirty="0">
                <a:solidFill>
                  <a:srgbClr val="1B1B1B"/>
                </a:solidFill>
                <a:effectLst/>
                <a:latin typeface="+mj-lt"/>
              </a:rPr>
              <a:t>using System.Linq;</a:t>
            </a:r>
            <a:endParaRPr lang="en-US" sz="1800" i="0" dirty="0">
              <a:solidFill>
                <a:srgbClr val="1B1B1B"/>
              </a:solidFill>
              <a:effectLst/>
              <a:latin typeface="+mj-lt"/>
            </a:endParaRPr>
          </a:p>
          <a:p>
            <a:pPr algn="l"/>
            <a:endParaRPr lang="en-US" sz="1800" i="0" dirty="0">
              <a:solidFill>
                <a:srgbClr val="1B1B1B"/>
              </a:solidFill>
              <a:effectLst/>
              <a:latin typeface="+mj-lt"/>
            </a:endParaRPr>
          </a:p>
          <a:p>
            <a:pPr algn="l"/>
            <a:r>
              <a:rPr lang="vi-VN" sz="1800" i="0" dirty="0">
                <a:solidFill>
                  <a:srgbClr val="1B1B1B"/>
                </a:solidFill>
                <a:effectLst/>
                <a:latin typeface="+mj-lt"/>
              </a:rPr>
              <a:t>Câu truy vấn LINQ thường bắt đầu bằng mệnh đề from và kết thúc bằng mệnh đề select hoặc group,</a:t>
            </a:r>
            <a:endParaRPr lang="en-US" sz="1800" i="0" dirty="0">
              <a:solidFill>
                <a:srgbClr val="1B1B1B"/>
              </a:solidFill>
              <a:effectLst/>
              <a:latin typeface="+mj-lt"/>
            </a:endParaRPr>
          </a:p>
          <a:p>
            <a:pPr algn="l"/>
            <a:r>
              <a:rPr lang="vi-VN" sz="1800" i="0" dirty="0">
                <a:solidFill>
                  <a:srgbClr val="1B1B1B"/>
                </a:solidFill>
                <a:effectLst/>
                <a:latin typeface="+mj-lt"/>
              </a:rPr>
              <a:t> giữa chúng là những mệnh đề where, orderby, join, let</a:t>
            </a:r>
            <a:endParaRPr lang="en-US" sz="1800" i="0" dirty="0">
              <a:solidFill>
                <a:srgbClr val="1B1B1B"/>
              </a:solidFill>
              <a:effectLst/>
              <a:latin typeface="+mj-lt"/>
            </a:endParaRPr>
          </a:p>
          <a:p>
            <a:pPr algn="l"/>
            <a:endParaRPr lang="en-US" sz="1800" i="0" dirty="0">
              <a:solidFill>
                <a:srgbClr val="1B1B1B"/>
              </a:solidFill>
              <a:effectLst/>
              <a:latin typeface="+mj-lt"/>
            </a:endParaRPr>
          </a:p>
          <a:p>
            <a:pPr algn="l"/>
            <a:r>
              <a:rPr lang="vi-VN" sz="1800" b="1" i="0" dirty="0">
                <a:solidFill>
                  <a:srgbClr val="1B1B1B"/>
                </a:solidFill>
                <a:effectLst/>
                <a:latin typeface="+mj-lt"/>
              </a:rPr>
              <a:t>Mệnh đề from ...in ..</a:t>
            </a:r>
          </a:p>
          <a:p>
            <a:pPr algn="l"/>
            <a:r>
              <a:rPr lang="vi-VN" sz="1800" i="1" dirty="0">
                <a:solidFill>
                  <a:srgbClr val="1B1B1B"/>
                </a:solidFill>
                <a:effectLst/>
                <a:latin typeface="+mj-lt"/>
              </a:rPr>
              <a:t>ví dụ : from product in </a:t>
            </a:r>
            <a:r>
              <a:rPr lang="vi-VN" sz="1800" i="1" dirty="0" smtClean="0">
                <a:solidFill>
                  <a:srgbClr val="1B1B1B"/>
                </a:solidFill>
                <a:effectLst/>
                <a:latin typeface="+mj-lt"/>
              </a:rPr>
              <a:t>produts</a:t>
            </a:r>
            <a:endParaRPr lang="vi-VN" sz="1800" i="1" dirty="0">
              <a:solidFill>
                <a:srgbClr val="1B1B1B"/>
              </a:solidFill>
              <a:effectLst/>
              <a:latin typeface="+mj-lt"/>
            </a:endParaRPr>
          </a:p>
          <a:p>
            <a:pPr marL="285750" indent="-285750" algn="l">
              <a:buFont typeface="Wingdings" panose="05000000000000000000" pitchFamily="2" charset="2"/>
              <a:buChar char="§"/>
            </a:pPr>
            <a:r>
              <a:rPr lang="vi-VN" sz="1800" i="0" dirty="0">
                <a:solidFill>
                  <a:srgbClr val="1B1B1B"/>
                </a:solidFill>
                <a:effectLst/>
                <a:latin typeface="+mj-lt"/>
              </a:rPr>
              <a:t>products là nguồn dữ liệu</a:t>
            </a:r>
          </a:p>
          <a:p>
            <a:pPr marL="285750" indent="-285750" algn="l">
              <a:buFont typeface="Arial" panose="020B0604020202020204" pitchFamily="34" charset="0"/>
              <a:buChar char="•"/>
            </a:pPr>
            <a:r>
              <a:rPr lang="vi-VN" sz="1800" i="0" dirty="0">
                <a:solidFill>
                  <a:srgbClr val="1B1B1B"/>
                </a:solidFill>
                <a:effectLst/>
                <a:latin typeface="+mj-lt"/>
              </a:rPr>
              <a:t>product là tên bạn tùy đặt đại diện cho phần tử trong nguồn, tên này sẽ được dùng bởi các mệnh đề theo sau.</a:t>
            </a:r>
            <a:endParaRPr lang="en-US" sz="1800" i="0" dirty="0">
              <a:solidFill>
                <a:srgbClr val="1B1B1B"/>
              </a:solidFill>
              <a:effectLst/>
              <a:latin typeface="+mj-lt"/>
            </a:endParaRPr>
          </a:p>
          <a:p>
            <a:pPr algn="l"/>
            <a:endParaRPr lang="vi-VN" sz="1800" b="0" i="0" dirty="0">
              <a:solidFill>
                <a:srgbClr val="1B1B1B"/>
              </a:solidFill>
              <a:effectLst/>
              <a:latin typeface="+mj-lt"/>
            </a:endParaRPr>
          </a:p>
        </p:txBody>
      </p:sp>
    </p:spTree>
    <p:extLst>
      <p:ext uri="{BB962C8B-B14F-4D97-AF65-F5344CB8AC3E}">
        <p14:creationId xmlns:p14="http://schemas.microsoft.com/office/powerpoint/2010/main" val="4233019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2" name="TextBox 1"/>
          <p:cNvSpPr txBox="1"/>
          <p:nvPr/>
        </p:nvSpPr>
        <p:spPr>
          <a:xfrm>
            <a:off x="973402" y="1073148"/>
            <a:ext cx="10245195" cy="646331"/>
          </a:xfrm>
          <a:prstGeom prst="rect">
            <a:avLst/>
          </a:prstGeom>
          <a:noFill/>
        </p:spPr>
        <p:txBody>
          <a:bodyPr wrap="square" rtlCol="0">
            <a:spAutoFit/>
          </a:bodyPr>
          <a:lstStyle/>
          <a:p>
            <a:pPr algn="l"/>
            <a:r>
              <a:rPr lang="en-US" sz="3600" b="1" i="0" dirty="0" err="1">
                <a:solidFill>
                  <a:srgbClr val="1B1B1B"/>
                </a:solidFill>
                <a:effectLst/>
                <a:latin typeface="Times New Roman" panose="02020603050405020304" pitchFamily="18" charset="0"/>
                <a:cs typeface="Times New Roman" panose="02020603050405020304" pitchFamily="18" charset="0"/>
              </a:rPr>
              <a:t>Giới</a:t>
            </a:r>
            <a:r>
              <a:rPr lang="en-US" sz="3600" b="1" i="0" dirty="0">
                <a:solidFill>
                  <a:srgbClr val="1B1B1B"/>
                </a:solidFill>
                <a:effectLst/>
                <a:latin typeface="Times New Roman" panose="02020603050405020304" pitchFamily="18" charset="0"/>
                <a:cs typeface="Times New Roman" panose="02020603050405020304" pitchFamily="18" charset="0"/>
              </a:rPr>
              <a:t> </a:t>
            </a:r>
            <a:r>
              <a:rPr lang="en-US" sz="3600" b="1" i="0" dirty="0" err="1">
                <a:solidFill>
                  <a:srgbClr val="1B1B1B"/>
                </a:solidFill>
                <a:effectLst/>
                <a:latin typeface="Times New Roman" panose="02020603050405020304" pitchFamily="18" charset="0"/>
                <a:cs typeface="Times New Roman" panose="02020603050405020304" pitchFamily="18" charset="0"/>
              </a:rPr>
              <a:t>thiệu</a:t>
            </a:r>
            <a:r>
              <a:rPr lang="en-US" sz="3600" b="1" i="0" dirty="0">
                <a:solidFill>
                  <a:srgbClr val="1B1B1B"/>
                </a:solidFill>
                <a:effectLst/>
                <a:latin typeface="Times New Roman" panose="02020603050405020304" pitchFamily="18" charset="0"/>
                <a:cs typeface="Times New Roman" panose="02020603050405020304" pitchFamily="18" charset="0"/>
              </a:rPr>
              <a:t> LINQ</a:t>
            </a:r>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BE6819F0-C5D9-C94B-34CF-5F94E834057F}"/>
              </a:ext>
            </a:extLst>
          </p:cNvPr>
          <p:cNvSpPr txBox="1"/>
          <p:nvPr/>
        </p:nvSpPr>
        <p:spPr>
          <a:xfrm>
            <a:off x="1077361" y="1891643"/>
            <a:ext cx="10529181" cy="4801314"/>
          </a:xfrm>
          <a:prstGeom prst="rect">
            <a:avLst/>
          </a:prstGeom>
          <a:noFill/>
        </p:spPr>
        <p:txBody>
          <a:bodyPr wrap="square" rtlCol="0">
            <a:spAutoFit/>
          </a:bodyPr>
          <a:lstStyle/>
          <a:p>
            <a:pPr algn="l"/>
            <a:r>
              <a:rPr lang="vi-VN" sz="1800" b="1" i="0" dirty="0">
                <a:solidFill>
                  <a:srgbClr val="1B1B1B"/>
                </a:solidFill>
                <a:effectLst/>
                <a:latin typeface="+mj-lt"/>
              </a:rPr>
              <a:t>Mệnh đề Select</a:t>
            </a:r>
          </a:p>
          <a:p>
            <a:pPr algn="l"/>
            <a:r>
              <a:rPr lang="vi-VN" sz="1800" i="0" dirty="0">
                <a:solidFill>
                  <a:srgbClr val="1B1B1B"/>
                </a:solidFill>
                <a:effectLst/>
                <a:latin typeface="+mj-lt"/>
              </a:rPr>
              <a:t>Một câu truy vấn phải kết thúc bằng mệnh đề select hoặc group. </a:t>
            </a:r>
            <a:endParaRPr lang="en-US" sz="1800" i="0" dirty="0">
              <a:solidFill>
                <a:srgbClr val="1B1B1B"/>
              </a:solidFill>
              <a:effectLst/>
              <a:latin typeface="+mj-lt"/>
            </a:endParaRPr>
          </a:p>
          <a:p>
            <a:pPr algn="l"/>
            <a:r>
              <a:rPr lang="vi-VN" sz="1800" i="0" dirty="0">
                <a:solidFill>
                  <a:srgbClr val="1B1B1B"/>
                </a:solidFill>
                <a:effectLst/>
                <a:latin typeface="+mj-lt"/>
              </a:rPr>
              <a:t>Mệnh đề select chỉ ra các dữ liệu được lấy ra (xuất ra) của câu lệnh LINQ.</a:t>
            </a:r>
          </a:p>
          <a:p>
            <a:pPr algn="l"/>
            <a:r>
              <a:rPr lang="vi-VN" sz="1800" i="0" dirty="0">
                <a:solidFill>
                  <a:srgbClr val="1B1B1B"/>
                </a:solidFill>
                <a:effectLst/>
                <a:latin typeface="+mj-lt"/>
              </a:rPr>
              <a:t>Ví dụ:</a:t>
            </a:r>
          </a:p>
          <a:p>
            <a:pPr algn="l"/>
            <a:r>
              <a:rPr lang="vi-VN" sz="1800" i="0" dirty="0">
                <a:solidFill>
                  <a:srgbClr val="1B1B1B"/>
                </a:solidFill>
                <a:effectLst/>
                <a:latin typeface="+mj-lt"/>
              </a:rPr>
              <a:t>var ketqua = from product in products</a:t>
            </a:r>
          </a:p>
          <a:p>
            <a:pPr algn="l"/>
            <a:r>
              <a:rPr lang="vi-VN" sz="1800" i="0" dirty="0">
                <a:solidFill>
                  <a:srgbClr val="1B1B1B"/>
                </a:solidFill>
                <a:effectLst/>
                <a:latin typeface="+mj-lt"/>
              </a:rPr>
              <a:t>select product;</a:t>
            </a:r>
          </a:p>
          <a:p>
            <a:pPr algn="l"/>
            <a:r>
              <a:rPr lang="vi-VN" sz="1800" i="0" dirty="0">
                <a:solidFill>
                  <a:srgbClr val="1B1B1B"/>
                </a:solidFill>
                <a:effectLst/>
                <a:latin typeface="+mj-lt"/>
              </a:rPr>
              <a:t>foreach (var name in ketqua) Console.WriteLine(name);</a:t>
            </a:r>
            <a:endParaRPr lang="en-US" sz="1800" i="0" dirty="0">
              <a:solidFill>
                <a:srgbClr val="1B1B1B"/>
              </a:solidFill>
              <a:effectLst/>
              <a:latin typeface="+mj-lt"/>
            </a:endParaRPr>
          </a:p>
          <a:p>
            <a:pPr algn="l"/>
            <a:endParaRPr lang="en-US" sz="1800" i="0" dirty="0">
              <a:solidFill>
                <a:srgbClr val="1B1B1B"/>
              </a:solidFill>
              <a:effectLst/>
              <a:latin typeface="+mj-lt"/>
            </a:endParaRPr>
          </a:p>
          <a:p>
            <a:pPr algn="l"/>
            <a:r>
              <a:rPr lang="vi-VN" sz="1800" b="1" i="0" dirty="0">
                <a:solidFill>
                  <a:srgbClr val="1B1B1B"/>
                </a:solidFill>
                <a:effectLst/>
                <a:latin typeface="+mj-lt"/>
              </a:rPr>
              <a:t>Mệnh đề where lọc dữ liệu trong LINQ</a:t>
            </a:r>
          </a:p>
          <a:p>
            <a:pPr algn="l"/>
            <a:r>
              <a:rPr lang="vi-VN" sz="1800" i="0" dirty="0">
                <a:solidFill>
                  <a:srgbClr val="1B1B1B"/>
                </a:solidFill>
                <a:effectLst/>
                <a:latin typeface="+mj-lt"/>
              </a:rPr>
              <a:t>Mệnh đề where để lọc dữ liệu, sau từ khóa where là biểu thức logic xác định các phần tử lọc ra. Ví dụ:</a:t>
            </a:r>
          </a:p>
          <a:p>
            <a:pPr algn="l"/>
            <a:endParaRPr lang="vi-VN" sz="1800" i="0" dirty="0">
              <a:solidFill>
                <a:srgbClr val="1B1B1B"/>
              </a:solidFill>
              <a:effectLst/>
              <a:latin typeface="+mj-lt"/>
            </a:endParaRPr>
          </a:p>
          <a:p>
            <a:pPr algn="l"/>
            <a:r>
              <a:rPr lang="vi-VN" sz="1800" i="0" dirty="0">
                <a:solidFill>
                  <a:srgbClr val="1B1B1B"/>
                </a:solidFill>
                <a:effectLst/>
                <a:latin typeface="+mj-lt"/>
              </a:rPr>
              <a:t>where product.Price == 500</a:t>
            </a:r>
          </a:p>
          <a:p>
            <a:pPr algn="l"/>
            <a:endParaRPr lang="vi-VN" sz="1800" i="0" dirty="0">
              <a:solidFill>
                <a:srgbClr val="1B1B1B"/>
              </a:solidFill>
              <a:effectLst/>
              <a:latin typeface="+mj-lt"/>
            </a:endParaRPr>
          </a:p>
          <a:p>
            <a:pPr algn="l"/>
            <a:r>
              <a:rPr lang="vi-VN" sz="1800" i="0" dirty="0">
                <a:solidFill>
                  <a:srgbClr val="1B1B1B"/>
                </a:solidFill>
                <a:effectLst/>
                <a:latin typeface="+mj-lt"/>
              </a:rPr>
              <a:t>var ketqua = from product in products</a:t>
            </a:r>
          </a:p>
          <a:p>
            <a:pPr algn="l"/>
            <a:r>
              <a:rPr lang="vi-VN" sz="1800" i="0" dirty="0">
                <a:solidFill>
                  <a:srgbClr val="1B1B1B"/>
                </a:solidFill>
                <a:effectLst/>
                <a:latin typeface="+mj-lt"/>
              </a:rPr>
              <a:t>     where product.Price &gt;= 500</a:t>
            </a:r>
          </a:p>
          <a:p>
            <a:pPr algn="l"/>
            <a:r>
              <a:rPr lang="vi-VN" sz="1800" i="0" dirty="0">
                <a:solidFill>
                  <a:srgbClr val="1B1B1B"/>
                </a:solidFill>
                <a:effectLst/>
                <a:latin typeface="+mj-lt"/>
              </a:rPr>
              <a:t>     where product.Name.StartsWith("Giường")</a:t>
            </a:r>
          </a:p>
          <a:p>
            <a:pPr algn="l"/>
            <a:r>
              <a:rPr lang="vi-VN" sz="1800" i="0" dirty="0">
                <a:solidFill>
                  <a:srgbClr val="1B1B1B"/>
                </a:solidFill>
                <a:effectLst/>
                <a:latin typeface="+mj-lt"/>
              </a:rPr>
              <a:t>     select product;</a:t>
            </a:r>
          </a:p>
        </p:txBody>
      </p:sp>
    </p:spTree>
    <p:extLst>
      <p:ext uri="{BB962C8B-B14F-4D97-AF65-F5344CB8AC3E}">
        <p14:creationId xmlns:p14="http://schemas.microsoft.com/office/powerpoint/2010/main" val="1835774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2" name="TextBox 1"/>
          <p:cNvSpPr txBox="1"/>
          <p:nvPr/>
        </p:nvSpPr>
        <p:spPr>
          <a:xfrm>
            <a:off x="973402" y="1073148"/>
            <a:ext cx="10245195" cy="646331"/>
          </a:xfrm>
          <a:prstGeom prst="rect">
            <a:avLst/>
          </a:prstGeom>
          <a:noFill/>
        </p:spPr>
        <p:txBody>
          <a:bodyPr wrap="square" rtlCol="0">
            <a:spAutoFit/>
          </a:bodyPr>
          <a:lstStyle/>
          <a:p>
            <a:pPr algn="l"/>
            <a:r>
              <a:rPr lang="en-US" sz="3600" b="1" i="0" dirty="0" err="1">
                <a:solidFill>
                  <a:srgbClr val="1B1B1B"/>
                </a:solidFill>
                <a:effectLst/>
                <a:latin typeface="Times New Roman" panose="02020603050405020304" pitchFamily="18" charset="0"/>
                <a:cs typeface="Times New Roman" panose="02020603050405020304" pitchFamily="18" charset="0"/>
              </a:rPr>
              <a:t>Giới</a:t>
            </a:r>
            <a:r>
              <a:rPr lang="en-US" sz="3600" b="1" i="0" dirty="0">
                <a:solidFill>
                  <a:srgbClr val="1B1B1B"/>
                </a:solidFill>
                <a:effectLst/>
                <a:latin typeface="Times New Roman" panose="02020603050405020304" pitchFamily="18" charset="0"/>
                <a:cs typeface="Times New Roman" panose="02020603050405020304" pitchFamily="18" charset="0"/>
              </a:rPr>
              <a:t> </a:t>
            </a:r>
            <a:r>
              <a:rPr lang="en-US" sz="3600" b="1" i="0" dirty="0" err="1">
                <a:solidFill>
                  <a:srgbClr val="1B1B1B"/>
                </a:solidFill>
                <a:effectLst/>
                <a:latin typeface="Times New Roman" panose="02020603050405020304" pitchFamily="18" charset="0"/>
                <a:cs typeface="Times New Roman" panose="02020603050405020304" pitchFamily="18" charset="0"/>
              </a:rPr>
              <a:t>thiệu</a:t>
            </a:r>
            <a:r>
              <a:rPr lang="en-US" sz="3600" b="1" i="0" dirty="0">
                <a:solidFill>
                  <a:srgbClr val="1B1B1B"/>
                </a:solidFill>
                <a:effectLst/>
                <a:latin typeface="Times New Roman" panose="02020603050405020304" pitchFamily="18" charset="0"/>
                <a:cs typeface="Times New Roman" panose="02020603050405020304" pitchFamily="18" charset="0"/>
              </a:rPr>
              <a:t> LINQ</a:t>
            </a:r>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BE6819F0-C5D9-C94B-34CF-5F94E834057F}"/>
              </a:ext>
            </a:extLst>
          </p:cNvPr>
          <p:cNvSpPr txBox="1"/>
          <p:nvPr/>
        </p:nvSpPr>
        <p:spPr>
          <a:xfrm>
            <a:off x="1077361" y="1891643"/>
            <a:ext cx="10529181" cy="4832092"/>
          </a:xfrm>
          <a:prstGeom prst="rect">
            <a:avLst/>
          </a:prstGeom>
          <a:noFill/>
        </p:spPr>
        <p:txBody>
          <a:bodyPr wrap="square" rtlCol="0">
            <a:spAutoFit/>
          </a:bodyPr>
          <a:lstStyle/>
          <a:p>
            <a:pPr algn="l"/>
            <a:r>
              <a:rPr lang="vi-VN" b="1" i="0" dirty="0">
                <a:solidFill>
                  <a:srgbClr val="1B1B1B"/>
                </a:solidFill>
                <a:effectLst/>
                <a:latin typeface="+mj-lt"/>
              </a:rPr>
              <a:t>Mệnh đề orderby sắp xếp kết quả trong LINQ</a:t>
            </a:r>
          </a:p>
          <a:p>
            <a:pPr algn="l"/>
            <a:r>
              <a:rPr lang="vi-VN" i="0" dirty="0">
                <a:solidFill>
                  <a:srgbClr val="1B1B1B"/>
                </a:solidFill>
                <a:effectLst/>
                <a:latin typeface="+mj-lt"/>
              </a:rPr>
              <a:t>Để sắp xếp kết quả sử dụng orderby viết sau mệnh đề where nếu có, </a:t>
            </a:r>
          </a:p>
          <a:p>
            <a:pPr algn="l"/>
            <a:r>
              <a:rPr lang="vi-VN" i="0" dirty="0">
                <a:solidFill>
                  <a:srgbClr val="1B1B1B"/>
                </a:solidFill>
                <a:effectLst/>
                <a:latin typeface="+mj-lt"/>
              </a:rPr>
              <a:t>ví dụ sắp xếp tăng dần (từ nhỏ đến lớn) theo thuộc tính dữ liệu (hoặc thuộc tính) thuoctinh thì viết</a:t>
            </a:r>
          </a:p>
          <a:p>
            <a:pPr algn="l"/>
            <a:endParaRPr lang="vi-VN" i="0" dirty="0">
              <a:solidFill>
                <a:srgbClr val="1B1B1B"/>
              </a:solidFill>
              <a:effectLst/>
              <a:latin typeface="+mj-lt"/>
            </a:endParaRPr>
          </a:p>
          <a:p>
            <a:pPr algn="l"/>
            <a:r>
              <a:rPr lang="vi-VN" i="0" dirty="0">
                <a:solidFill>
                  <a:srgbClr val="1B1B1B"/>
                </a:solidFill>
                <a:effectLst/>
                <a:latin typeface="+mj-lt"/>
              </a:rPr>
              <a:t>orderby thuoctinh</a:t>
            </a:r>
          </a:p>
          <a:p>
            <a:pPr algn="l"/>
            <a:r>
              <a:rPr lang="vi-VN" i="0" dirty="0">
                <a:solidFill>
                  <a:srgbClr val="1B1B1B"/>
                </a:solidFill>
                <a:effectLst/>
                <a:latin typeface="+mj-lt"/>
              </a:rPr>
              <a:t>Nếu muốn xếp theo thứ tự giảm dần (lớn đến bé)</a:t>
            </a:r>
          </a:p>
          <a:p>
            <a:pPr algn="l"/>
            <a:r>
              <a:rPr lang="vi-VN" b="1" i="0" dirty="0">
                <a:solidFill>
                  <a:srgbClr val="1B1B1B"/>
                </a:solidFill>
                <a:effectLst/>
                <a:latin typeface="+mj-lt"/>
              </a:rPr>
              <a:t>orderby thuoctinh descending</a:t>
            </a:r>
            <a:endParaRPr lang="en-US" b="1" i="0" dirty="0">
              <a:solidFill>
                <a:srgbClr val="1B1B1B"/>
              </a:solidFill>
              <a:effectLst/>
              <a:latin typeface="+mj-lt"/>
            </a:endParaRPr>
          </a:p>
          <a:p>
            <a:pPr algn="l"/>
            <a:endParaRPr lang="en-US" i="0" dirty="0">
              <a:solidFill>
                <a:srgbClr val="1B1B1B"/>
              </a:solidFill>
              <a:effectLst/>
              <a:latin typeface="+mj-lt"/>
            </a:endParaRPr>
          </a:p>
          <a:p>
            <a:pPr algn="l"/>
            <a:r>
              <a:rPr lang="vi-VN" b="1" i="0" dirty="0">
                <a:solidFill>
                  <a:srgbClr val="1B1B1B"/>
                </a:solidFill>
                <a:effectLst/>
                <a:latin typeface="+mj-lt"/>
              </a:rPr>
              <a:t>Mệnh đề join - khớp nối nguồn truy vấn LINQ</a:t>
            </a:r>
          </a:p>
          <a:p>
            <a:pPr algn="l"/>
            <a:r>
              <a:rPr lang="vi-VN" i="0" dirty="0">
                <a:solidFill>
                  <a:srgbClr val="1B1B1B"/>
                </a:solidFill>
                <a:effectLst/>
                <a:latin typeface="+mj-lt"/>
              </a:rPr>
              <a:t>join là thực hiện kết hợp hai nguyền dữ liệu lại với nhau để truy vấn thông tin, </a:t>
            </a:r>
          </a:p>
          <a:p>
            <a:pPr algn="l"/>
            <a:r>
              <a:rPr lang="vi-VN" i="0" dirty="0">
                <a:solidFill>
                  <a:srgbClr val="1B1B1B"/>
                </a:solidFill>
                <a:effectLst/>
                <a:latin typeface="+mj-lt"/>
              </a:rPr>
              <a:t>var ketqua = from product in products</a:t>
            </a:r>
          </a:p>
          <a:p>
            <a:pPr algn="l"/>
            <a:r>
              <a:rPr lang="vi-VN" i="0" dirty="0">
                <a:solidFill>
                  <a:srgbClr val="1B1B1B"/>
                </a:solidFill>
                <a:effectLst/>
                <a:latin typeface="+mj-lt"/>
              </a:rPr>
              <a:t>             join brand in brands on product.Brand equals brand.ID</a:t>
            </a:r>
          </a:p>
          <a:p>
            <a:pPr algn="l"/>
            <a:r>
              <a:rPr lang="vi-VN" i="0" dirty="0">
                <a:solidFill>
                  <a:srgbClr val="1B1B1B"/>
                </a:solidFill>
                <a:effectLst/>
                <a:latin typeface="+mj-lt"/>
              </a:rPr>
              <a:t>             select new {</a:t>
            </a:r>
          </a:p>
          <a:p>
            <a:pPr algn="l"/>
            <a:r>
              <a:rPr lang="vi-VN" i="0" dirty="0">
                <a:solidFill>
                  <a:srgbClr val="1B1B1B"/>
                </a:solidFill>
                <a:effectLst/>
                <a:latin typeface="+mj-lt"/>
              </a:rPr>
              <a:t>                 name  = product.Name,</a:t>
            </a:r>
          </a:p>
          <a:p>
            <a:pPr algn="l"/>
            <a:r>
              <a:rPr lang="vi-VN" i="0" dirty="0">
                <a:solidFill>
                  <a:srgbClr val="1B1B1B"/>
                </a:solidFill>
                <a:effectLst/>
                <a:latin typeface="+mj-lt"/>
              </a:rPr>
              <a:t>                 brand = brand.Name,</a:t>
            </a:r>
          </a:p>
          <a:p>
            <a:pPr algn="l"/>
            <a:r>
              <a:rPr lang="vi-VN" i="0" dirty="0">
                <a:solidFill>
                  <a:srgbClr val="1B1B1B"/>
                </a:solidFill>
                <a:effectLst/>
                <a:latin typeface="+mj-lt"/>
              </a:rPr>
              <a:t>                 price = product.Price</a:t>
            </a:r>
          </a:p>
          <a:p>
            <a:pPr algn="l"/>
            <a:r>
              <a:rPr lang="vi-VN" i="0" dirty="0">
                <a:solidFill>
                  <a:srgbClr val="1B1B1B"/>
                </a:solidFill>
                <a:effectLst/>
                <a:latin typeface="+mj-lt"/>
              </a:rPr>
              <a:t>             };</a:t>
            </a:r>
          </a:p>
          <a:p>
            <a:pPr algn="l"/>
            <a:endParaRPr lang="vi-VN" i="0" dirty="0">
              <a:solidFill>
                <a:srgbClr val="1B1B1B"/>
              </a:solidFill>
              <a:effectLst/>
              <a:latin typeface="+mj-lt"/>
            </a:endParaRPr>
          </a:p>
          <a:p>
            <a:pPr algn="l"/>
            <a:r>
              <a:rPr lang="vi-VN" i="0" dirty="0">
                <a:solidFill>
                  <a:srgbClr val="1B1B1B"/>
                </a:solidFill>
                <a:effectLst/>
                <a:latin typeface="+mj-lt"/>
              </a:rPr>
              <a:t>foreach (var item in ketqua)</a:t>
            </a:r>
          </a:p>
          <a:p>
            <a:pPr algn="l"/>
            <a:r>
              <a:rPr lang="vi-VN" i="0" dirty="0">
                <a:solidFill>
                  <a:srgbClr val="1B1B1B"/>
                </a:solidFill>
                <a:effectLst/>
                <a:latin typeface="+mj-lt"/>
              </a:rPr>
              <a:t>{</a:t>
            </a:r>
          </a:p>
          <a:p>
            <a:pPr algn="l"/>
            <a:r>
              <a:rPr lang="vi-VN" i="0" dirty="0">
                <a:solidFill>
                  <a:srgbClr val="1B1B1B"/>
                </a:solidFill>
                <a:effectLst/>
                <a:latin typeface="+mj-lt"/>
              </a:rPr>
              <a:t>    Console.WriteLine($"{item.name,10} {item.price, 4} {item.brand,12}");</a:t>
            </a:r>
          </a:p>
          <a:p>
            <a:pPr algn="l"/>
            <a:r>
              <a:rPr lang="vi-VN" i="0" dirty="0">
                <a:solidFill>
                  <a:srgbClr val="1B1B1B"/>
                </a:solidFill>
                <a:effectLst/>
                <a:latin typeface="+mj-lt"/>
              </a:rPr>
              <a:t>}</a:t>
            </a:r>
          </a:p>
        </p:txBody>
      </p:sp>
    </p:spTree>
    <p:extLst>
      <p:ext uri="{BB962C8B-B14F-4D97-AF65-F5344CB8AC3E}">
        <p14:creationId xmlns:p14="http://schemas.microsoft.com/office/powerpoint/2010/main" val="2570857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2" name="TextBox 1"/>
          <p:cNvSpPr txBox="1"/>
          <p:nvPr/>
        </p:nvSpPr>
        <p:spPr>
          <a:xfrm>
            <a:off x="973402" y="1073148"/>
            <a:ext cx="10245195" cy="523220"/>
          </a:xfrm>
          <a:prstGeom prst="rect">
            <a:avLst/>
          </a:prstGeom>
          <a:noFill/>
        </p:spPr>
        <p:txBody>
          <a:bodyPr wrap="square" rtlCol="0">
            <a:spAutoFit/>
          </a:bodyPr>
          <a:lstStyle/>
          <a:p>
            <a:pPr algn="l"/>
            <a:r>
              <a:rPr lang="en-US" sz="2800" b="1" i="0" dirty="0">
                <a:solidFill>
                  <a:srgbClr val="555555"/>
                </a:solidFill>
                <a:effectLst/>
                <a:latin typeface="Times New Roman" panose="02020603050405020304" pitchFamily="18" charset="0"/>
                <a:cs typeface="Times New Roman" panose="02020603050405020304" pitchFamily="18" charset="0"/>
              </a:rPr>
              <a:t>So </a:t>
            </a:r>
            <a:r>
              <a:rPr lang="en-US" sz="2800" b="1" i="0" dirty="0" err="1">
                <a:solidFill>
                  <a:srgbClr val="555555"/>
                </a:solidFill>
                <a:effectLst/>
                <a:latin typeface="Times New Roman" panose="02020603050405020304" pitchFamily="18" charset="0"/>
                <a:cs typeface="Times New Roman" panose="02020603050405020304" pitchFamily="18" charset="0"/>
              </a:rPr>
              <a:t>sánh</a:t>
            </a:r>
            <a:r>
              <a:rPr lang="en-US" sz="2800" b="1" i="0" dirty="0">
                <a:solidFill>
                  <a:srgbClr val="555555"/>
                </a:solidFill>
                <a:effectLst/>
                <a:latin typeface="Times New Roman" panose="02020603050405020304" pitchFamily="18" charset="0"/>
                <a:cs typeface="Times New Roman" panose="02020603050405020304" pitchFamily="18" charset="0"/>
              </a:rPr>
              <a:t> ADO.NET </a:t>
            </a:r>
            <a:r>
              <a:rPr lang="en-US" sz="2800" b="1" i="0" dirty="0" err="1">
                <a:solidFill>
                  <a:srgbClr val="555555"/>
                </a:solidFill>
                <a:effectLst/>
                <a:latin typeface="Times New Roman" panose="02020603050405020304" pitchFamily="18" charset="0"/>
                <a:cs typeface="Times New Roman" panose="02020603050405020304" pitchFamily="18" charset="0"/>
              </a:rPr>
              <a:t>và</a:t>
            </a:r>
            <a:r>
              <a:rPr lang="en-US" sz="2800" b="1" i="0" dirty="0">
                <a:solidFill>
                  <a:srgbClr val="555555"/>
                </a:solidFill>
                <a:effectLst/>
                <a:latin typeface="Times New Roman" panose="02020603050405020304" pitchFamily="18" charset="0"/>
                <a:cs typeface="Times New Roman" panose="02020603050405020304" pitchFamily="18" charset="0"/>
              </a:rPr>
              <a:t> ORM</a:t>
            </a:r>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6B8BBF83-90D9-0635-F39E-A27DE582F354}"/>
              </a:ext>
            </a:extLst>
          </p:cNvPr>
          <p:cNvPicPr>
            <a:picLocks noChangeAspect="1"/>
          </p:cNvPicPr>
          <p:nvPr/>
        </p:nvPicPr>
        <p:blipFill>
          <a:blip r:embed="rId4"/>
          <a:stretch>
            <a:fillRect/>
          </a:stretch>
        </p:blipFill>
        <p:spPr>
          <a:xfrm>
            <a:off x="480281" y="1619671"/>
            <a:ext cx="11536237" cy="4305300"/>
          </a:xfrm>
          <a:prstGeom prst="rect">
            <a:avLst/>
          </a:prstGeom>
        </p:spPr>
      </p:pic>
    </p:spTree>
    <p:extLst>
      <p:ext uri="{BB962C8B-B14F-4D97-AF65-F5344CB8AC3E}">
        <p14:creationId xmlns:p14="http://schemas.microsoft.com/office/powerpoint/2010/main" val="124549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2" name="TextBox 1"/>
          <p:cNvSpPr txBox="1"/>
          <p:nvPr/>
        </p:nvSpPr>
        <p:spPr>
          <a:xfrm>
            <a:off x="973402" y="1073148"/>
            <a:ext cx="10245195" cy="523220"/>
          </a:xfrm>
          <a:prstGeom prst="rect">
            <a:avLst/>
          </a:prstGeom>
          <a:noFill/>
        </p:spPr>
        <p:txBody>
          <a:bodyPr wrap="square" rtlCol="0">
            <a:spAutoFit/>
          </a:bodyPr>
          <a:lstStyle/>
          <a:p>
            <a:pPr algn="l"/>
            <a:r>
              <a:rPr lang="en-US" sz="2800" b="1" i="0" dirty="0">
                <a:solidFill>
                  <a:srgbClr val="555555"/>
                </a:solidFill>
                <a:effectLst/>
                <a:latin typeface="Times New Roman" panose="02020603050405020304" pitchFamily="18" charset="0"/>
                <a:cs typeface="Times New Roman" panose="02020603050405020304" pitchFamily="18" charset="0"/>
              </a:rPr>
              <a:t>So </a:t>
            </a:r>
            <a:r>
              <a:rPr lang="en-US" sz="2800" b="1" i="0" dirty="0" err="1">
                <a:solidFill>
                  <a:srgbClr val="555555"/>
                </a:solidFill>
                <a:effectLst/>
                <a:latin typeface="Times New Roman" panose="02020603050405020304" pitchFamily="18" charset="0"/>
                <a:cs typeface="Times New Roman" panose="02020603050405020304" pitchFamily="18" charset="0"/>
              </a:rPr>
              <a:t>sánh</a:t>
            </a:r>
            <a:r>
              <a:rPr lang="en-US" sz="2800" b="1" i="0" dirty="0">
                <a:solidFill>
                  <a:srgbClr val="555555"/>
                </a:solidFill>
                <a:effectLst/>
                <a:latin typeface="Times New Roman" panose="02020603050405020304" pitchFamily="18" charset="0"/>
                <a:cs typeface="Times New Roman" panose="02020603050405020304" pitchFamily="18" charset="0"/>
              </a:rPr>
              <a:t> ADO.NET </a:t>
            </a:r>
            <a:r>
              <a:rPr lang="en-US" sz="2800" b="1" i="0" dirty="0" err="1">
                <a:solidFill>
                  <a:srgbClr val="555555"/>
                </a:solidFill>
                <a:effectLst/>
                <a:latin typeface="Times New Roman" panose="02020603050405020304" pitchFamily="18" charset="0"/>
                <a:cs typeface="Times New Roman" panose="02020603050405020304" pitchFamily="18" charset="0"/>
              </a:rPr>
              <a:t>và</a:t>
            </a:r>
            <a:r>
              <a:rPr lang="en-US" sz="2800" b="1" i="0" dirty="0">
                <a:solidFill>
                  <a:srgbClr val="555555"/>
                </a:solidFill>
                <a:effectLst/>
                <a:latin typeface="Times New Roman" panose="02020603050405020304" pitchFamily="18" charset="0"/>
                <a:cs typeface="Times New Roman" panose="02020603050405020304" pitchFamily="18" charset="0"/>
              </a:rPr>
              <a:t> ORM</a:t>
            </a:r>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20BA026D-1724-0439-4D99-1B3D655476CA}"/>
              </a:ext>
            </a:extLst>
          </p:cNvPr>
          <p:cNvSpPr txBox="1"/>
          <p:nvPr/>
        </p:nvSpPr>
        <p:spPr>
          <a:xfrm>
            <a:off x="523916" y="2210306"/>
            <a:ext cx="11448968" cy="3046988"/>
          </a:xfrm>
          <a:prstGeom prst="rect">
            <a:avLst/>
          </a:prstGeom>
          <a:noFill/>
        </p:spPr>
        <p:txBody>
          <a:bodyPr wrap="none" rtlCol="0">
            <a:spAutoFit/>
          </a:bodyPr>
          <a:lstStyle/>
          <a:p>
            <a:r>
              <a:rPr lang="vi-VN" sz="1600" b="1" dirty="0"/>
              <a:t>ADO.NET</a:t>
            </a:r>
          </a:p>
          <a:p>
            <a:r>
              <a:rPr lang="en-US" sz="1600" dirty="0"/>
              <a:t>	</a:t>
            </a:r>
            <a:r>
              <a:rPr lang="vi-VN" sz="1600" dirty="0"/>
              <a:t>Công nghệ đầu tiên của microsoft ra đời</a:t>
            </a:r>
          </a:p>
          <a:p>
            <a:r>
              <a:rPr lang="en-US" sz="1600" dirty="0"/>
              <a:t>	</a:t>
            </a:r>
            <a:r>
              <a:rPr lang="en-US" sz="1600" dirty="0" smtClean="0"/>
              <a:t>C</a:t>
            </a:r>
            <a:r>
              <a:rPr lang="vi-VN" sz="1600" dirty="0" smtClean="0"/>
              <a:t>ó </a:t>
            </a:r>
            <a:r>
              <a:rPr lang="vi-VN" sz="1600" dirty="0"/>
              <a:t>kiến thức về query database để viết query trong code C#.</a:t>
            </a:r>
          </a:p>
          <a:p>
            <a:r>
              <a:rPr lang="en-US" sz="1600" dirty="0"/>
              <a:t>	</a:t>
            </a:r>
            <a:r>
              <a:rPr lang="vi-VN" sz="1600" dirty="0"/>
              <a:t>Tốc độ nhanh do thực thi câu query trực tiếp. </a:t>
            </a:r>
          </a:p>
          <a:p>
            <a:r>
              <a:rPr lang="vi-VN" sz="1600" dirty="0"/>
              <a:t>(</a:t>
            </a:r>
            <a:r>
              <a:rPr lang="vi-VN" sz="1600" b="1" dirty="0"/>
              <a:t>Viết query or store procedure ở code C# =&gt; Dùng ADO.NET execute query đó, không cần phải qua tầng trung gian)</a:t>
            </a:r>
          </a:p>
          <a:p>
            <a:endParaRPr lang="vi-VN" sz="1600" dirty="0"/>
          </a:p>
          <a:p>
            <a:r>
              <a:rPr lang="vi-VN" sz="1600" b="1" dirty="0"/>
              <a:t>Entity Framework</a:t>
            </a:r>
          </a:p>
          <a:p>
            <a:r>
              <a:rPr lang="en-US" sz="1600" dirty="0"/>
              <a:t>	</a:t>
            </a:r>
            <a:r>
              <a:rPr lang="vi-VN" sz="1600" dirty="0"/>
              <a:t>Công nghệ mới, nhiều dự án hiện nay đang sử dụng.</a:t>
            </a:r>
          </a:p>
          <a:p>
            <a:r>
              <a:rPr lang="en-US" sz="1600" dirty="0"/>
              <a:t>	</a:t>
            </a:r>
            <a:r>
              <a:rPr lang="vi-VN" sz="1600" dirty="0"/>
              <a:t>Cú pháp dễ sử dụng + anh xạ được các object từ database sang code C# theo OOP nên code clear, đọc dễ hiểu.</a:t>
            </a:r>
          </a:p>
          <a:p>
            <a:r>
              <a:rPr lang="en-US" sz="1600" dirty="0"/>
              <a:t>	</a:t>
            </a:r>
            <a:r>
              <a:rPr lang="vi-VN" sz="1600" dirty="0"/>
              <a:t>Tốc độ không nhanh bằng ADO.NET do phải qua các tầng trung gian. </a:t>
            </a:r>
            <a:endParaRPr lang="en-US" sz="1600" dirty="0"/>
          </a:p>
          <a:p>
            <a:endParaRPr lang="vi-VN" sz="1600" dirty="0"/>
          </a:p>
          <a:p>
            <a:r>
              <a:rPr lang="vi-VN" sz="1600" b="1" dirty="0"/>
              <a:t>(Viết code C# bằng Entity Framework =&gt; Tầng trung gian xử lý =&gt; Tạo ra câu query =&gt; Database thực thi)</a:t>
            </a:r>
            <a:endParaRPr lang="en-US" sz="1600" b="1" dirty="0"/>
          </a:p>
        </p:txBody>
      </p:sp>
    </p:spTree>
    <p:extLst>
      <p:ext uri="{BB962C8B-B14F-4D97-AF65-F5344CB8AC3E}">
        <p14:creationId xmlns:p14="http://schemas.microsoft.com/office/powerpoint/2010/main" val="3281487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Google Shape;69;p2"/>
          <p:cNvPicPr preferRelativeResize="0"/>
          <p:nvPr/>
        </p:nvPicPr>
        <p:blipFill rotWithShape="1">
          <a:blip r:embed="rId2">
            <a:alphaModFix/>
          </a:blip>
          <a:srcRect/>
          <a:stretch/>
        </p:blipFill>
        <p:spPr>
          <a:xfrm>
            <a:off x="304800" y="0"/>
            <a:ext cx="12192000" cy="6858000"/>
          </a:xfrm>
          <a:prstGeom prst="rect">
            <a:avLst/>
          </a:prstGeom>
          <a:noFill/>
          <a:ln>
            <a:noFill/>
          </a:ln>
        </p:spPr>
      </p:pic>
      <p:sp>
        <p:nvSpPr>
          <p:cNvPr id="4" name="Google Shape;70;p2"/>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bài</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sz="1700" b="0" i="0" u="none" strike="noStrike" cap="none" dirty="0">
              <a:solidFill>
                <a:srgbClr val="F37422"/>
              </a:solidFill>
              <a:latin typeface="Oi"/>
              <a:ea typeface="Oi"/>
              <a:cs typeface="Oi"/>
              <a:sym typeface="Oi"/>
            </a:endParaRPr>
          </a:p>
        </p:txBody>
      </p:sp>
      <p:pic>
        <p:nvPicPr>
          <p:cNvPr id="5" name="Google Shape;71;p2"/>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6" name="TextBox 5"/>
          <p:cNvSpPr txBox="1"/>
          <p:nvPr/>
        </p:nvSpPr>
        <p:spPr>
          <a:xfrm>
            <a:off x="3817862" y="1069539"/>
            <a:ext cx="6946132" cy="400110"/>
          </a:xfrm>
          <a:prstGeom prst="rect">
            <a:avLst/>
          </a:prstGeom>
          <a:noFill/>
        </p:spPr>
        <p:txBody>
          <a:bodyPr wrap="none" rtlCol="0">
            <a:spAutoFit/>
          </a:bodyPr>
          <a:lstStyle/>
          <a:p>
            <a:pPr algn="l"/>
            <a:r>
              <a:rPr lang="vi-VN" sz="2000" b="1" i="0" dirty="0">
                <a:solidFill>
                  <a:srgbClr val="555555"/>
                </a:solidFill>
                <a:effectLst/>
                <a:latin typeface="+mj-lt"/>
              </a:rPr>
              <a:t>Hướng dẫn tạo project và cài đặt Entity Framework trong C#</a:t>
            </a:r>
          </a:p>
        </p:txBody>
      </p:sp>
      <p:pic>
        <p:nvPicPr>
          <p:cNvPr id="6146" name="Picture 2" descr="tạo project c#">
            <a:extLst>
              <a:ext uri="{FF2B5EF4-FFF2-40B4-BE49-F238E27FC236}">
                <a16:creationId xmlns:a16="http://schemas.microsoft.com/office/drawing/2014/main" id="{6145E70F-6E9E-2448-8F60-CF87AF95E1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4931" y="1499424"/>
            <a:ext cx="7442278" cy="4535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4683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Google Shape;69;p2"/>
          <p:cNvPicPr preferRelativeResize="0"/>
          <p:nvPr/>
        </p:nvPicPr>
        <p:blipFill rotWithShape="1">
          <a:blip r:embed="rId2">
            <a:alphaModFix/>
          </a:blip>
          <a:srcRect/>
          <a:stretch/>
        </p:blipFill>
        <p:spPr>
          <a:xfrm>
            <a:off x="0" y="0"/>
            <a:ext cx="12496800" cy="6858000"/>
          </a:xfrm>
          <a:prstGeom prst="rect">
            <a:avLst/>
          </a:prstGeom>
          <a:noFill/>
          <a:ln>
            <a:noFill/>
          </a:ln>
        </p:spPr>
      </p:pic>
      <p:sp>
        <p:nvSpPr>
          <p:cNvPr id="4" name="Google Shape;70;p2"/>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bài</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sz="1700" b="0" i="0" u="none" strike="noStrike" cap="none" dirty="0">
              <a:solidFill>
                <a:srgbClr val="F37422"/>
              </a:solidFill>
              <a:latin typeface="Oi"/>
              <a:ea typeface="Oi"/>
              <a:cs typeface="Oi"/>
              <a:sym typeface="Oi"/>
            </a:endParaRPr>
          </a:p>
        </p:txBody>
      </p:sp>
      <p:pic>
        <p:nvPicPr>
          <p:cNvPr id="5" name="Google Shape;71;p2"/>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6" name="TextBox 5"/>
          <p:cNvSpPr txBox="1"/>
          <p:nvPr/>
        </p:nvSpPr>
        <p:spPr>
          <a:xfrm>
            <a:off x="7520729" y="1027906"/>
            <a:ext cx="2807179" cy="367665"/>
          </a:xfrm>
          <a:prstGeom prst="rect">
            <a:avLst/>
          </a:prstGeom>
          <a:noFill/>
        </p:spPr>
        <p:txBody>
          <a:bodyPr wrap="none" rtlCol="0">
            <a:spAutoFit/>
          </a:bodyPr>
          <a:lstStyle/>
          <a:p>
            <a:pPr algn="l">
              <a:lnSpc>
                <a:spcPts val="2325"/>
              </a:lnSpc>
              <a:spcAft>
                <a:spcPts val="1950"/>
              </a:spcAft>
            </a:pPr>
            <a:r>
              <a:rPr lang="en-US" sz="1800" b="1" i="0" dirty="0" err="1">
                <a:solidFill>
                  <a:srgbClr val="222222"/>
                </a:solidFill>
                <a:effectLst/>
                <a:latin typeface="Times New Roman" panose="02020603050405020304" pitchFamily="18" charset="0"/>
                <a:cs typeface="Times New Roman" panose="02020603050405020304" pitchFamily="18" charset="0"/>
              </a:rPr>
              <a:t>Cài</a:t>
            </a:r>
            <a:r>
              <a:rPr lang="en-US" sz="1800" b="1" i="0" dirty="0">
                <a:solidFill>
                  <a:srgbClr val="222222"/>
                </a:solidFill>
                <a:effectLst/>
                <a:latin typeface="Times New Roman" panose="02020603050405020304" pitchFamily="18" charset="0"/>
                <a:cs typeface="Times New Roman" panose="02020603050405020304" pitchFamily="18" charset="0"/>
              </a:rPr>
              <a:t> </a:t>
            </a:r>
            <a:r>
              <a:rPr lang="en-US" sz="1800" b="1" i="0" dirty="0" err="1">
                <a:solidFill>
                  <a:srgbClr val="222222"/>
                </a:solidFill>
                <a:effectLst/>
                <a:latin typeface="Times New Roman" panose="02020603050405020304" pitchFamily="18" charset="0"/>
                <a:cs typeface="Times New Roman" panose="02020603050405020304" pitchFamily="18" charset="0"/>
              </a:rPr>
              <a:t>đặt</a:t>
            </a:r>
            <a:r>
              <a:rPr lang="en-US" sz="1800" b="1" i="0" dirty="0">
                <a:solidFill>
                  <a:srgbClr val="222222"/>
                </a:solidFill>
                <a:effectLst/>
                <a:latin typeface="Times New Roman" panose="02020603050405020304" pitchFamily="18" charset="0"/>
                <a:cs typeface="Times New Roman" panose="02020603050405020304" pitchFamily="18" charset="0"/>
              </a:rPr>
              <a:t> Entity Framework</a:t>
            </a:r>
            <a:endParaRPr lang="en-US" sz="4000" b="1" i="0" dirty="0">
              <a:solidFill>
                <a:srgbClr val="555555"/>
              </a:solidFill>
              <a:effectLst/>
              <a:latin typeface="Times New Roman" panose="02020603050405020304" pitchFamily="18" charset="0"/>
              <a:cs typeface="Times New Roman" panose="02020603050405020304" pitchFamily="18" charset="0"/>
            </a:endParaRPr>
          </a:p>
        </p:txBody>
      </p:sp>
      <p:pic>
        <p:nvPicPr>
          <p:cNvPr id="7170" name="Picture 2" descr="Cài đặt Entity Framework">
            <a:extLst>
              <a:ext uri="{FF2B5EF4-FFF2-40B4-BE49-F238E27FC236}">
                <a16:creationId xmlns:a16="http://schemas.microsoft.com/office/drawing/2014/main" id="{A57CA72D-FE7C-2554-4E04-5BD0282DBB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6700" y="1509713"/>
            <a:ext cx="4038600" cy="3838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245880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Google Shape;69;p2"/>
          <p:cNvPicPr preferRelativeResize="0"/>
          <p:nvPr/>
        </p:nvPicPr>
        <p:blipFill rotWithShape="1">
          <a:blip r:embed="rId2">
            <a:alphaModFix/>
          </a:blip>
          <a:srcRect/>
          <a:stretch/>
        </p:blipFill>
        <p:spPr>
          <a:xfrm>
            <a:off x="0" y="0"/>
            <a:ext cx="12496800" cy="6858000"/>
          </a:xfrm>
          <a:prstGeom prst="rect">
            <a:avLst/>
          </a:prstGeom>
          <a:noFill/>
          <a:ln>
            <a:noFill/>
          </a:ln>
        </p:spPr>
      </p:pic>
      <p:sp>
        <p:nvSpPr>
          <p:cNvPr id="4" name="Google Shape;70;p2"/>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bài</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sz="1700" b="0" i="0" u="none" strike="noStrike" cap="none" dirty="0">
              <a:solidFill>
                <a:srgbClr val="F37422"/>
              </a:solidFill>
              <a:latin typeface="Oi"/>
              <a:ea typeface="Oi"/>
              <a:cs typeface="Oi"/>
              <a:sym typeface="Oi"/>
            </a:endParaRPr>
          </a:p>
        </p:txBody>
      </p:sp>
      <p:pic>
        <p:nvPicPr>
          <p:cNvPr id="5" name="Google Shape;71;p2"/>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8" name="TextBox 7">
            <a:extLst>
              <a:ext uri="{FF2B5EF4-FFF2-40B4-BE49-F238E27FC236}">
                <a16:creationId xmlns:a16="http://schemas.microsoft.com/office/drawing/2014/main" id="{FB0E0B84-22C7-6DFC-454B-C6E1FF52E901}"/>
              </a:ext>
            </a:extLst>
          </p:cNvPr>
          <p:cNvSpPr txBox="1"/>
          <p:nvPr/>
        </p:nvSpPr>
        <p:spPr>
          <a:xfrm>
            <a:off x="756719" y="1186370"/>
            <a:ext cx="4464684" cy="707886"/>
          </a:xfrm>
          <a:prstGeom prst="rect">
            <a:avLst/>
          </a:prstGeom>
          <a:noFill/>
        </p:spPr>
        <p:txBody>
          <a:bodyPr wrap="none" rtlCol="0">
            <a:spAutoFit/>
          </a:bodyPr>
          <a:lstStyle/>
          <a:p>
            <a:pPr algn="l"/>
            <a:r>
              <a:rPr lang="en-US" sz="2000" b="0" i="0" dirty="0">
                <a:solidFill>
                  <a:srgbClr val="222222"/>
                </a:solidFill>
                <a:effectLst/>
                <a:latin typeface="Times New Roman" panose="02020603050405020304" pitchFamily="18" charset="0"/>
                <a:cs typeface="Times New Roman" panose="02020603050405020304" pitchFamily="18" charset="0"/>
              </a:rPr>
              <a:t>Click </a:t>
            </a:r>
            <a:r>
              <a:rPr lang="en-US" sz="2000" b="1" i="0" dirty="0">
                <a:solidFill>
                  <a:srgbClr val="222222"/>
                </a:solidFill>
                <a:effectLst/>
                <a:latin typeface="Times New Roman" panose="02020603050405020304" pitchFamily="18" charset="0"/>
                <a:cs typeface="Times New Roman" panose="02020603050405020304" pitchFamily="18" charset="0"/>
              </a:rPr>
              <a:t>Entity Framework -&gt;</a:t>
            </a:r>
            <a:r>
              <a:rPr lang="en-US" sz="2000" b="0" i="0" dirty="0">
                <a:solidFill>
                  <a:srgbClr val="222222"/>
                </a:solidFill>
                <a:effectLst/>
                <a:latin typeface="Times New Roman" panose="02020603050405020304" pitchFamily="18" charset="0"/>
                <a:cs typeface="Times New Roman" panose="02020603050405020304" pitchFamily="18" charset="0"/>
              </a:rPr>
              <a:t> </a:t>
            </a:r>
            <a:r>
              <a:rPr lang="en-US" sz="2000" b="0" i="0" dirty="0" err="1">
                <a:solidFill>
                  <a:srgbClr val="222222"/>
                </a:solidFill>
                <a:effectLst/>
                <a:latin typeface="Times New Roman" panose="02020603050405020304" pitchFamily="18" charset="0"/>
                <a:cs typeface="Times New Roman" panose="02020603050405020304" pitchFamily="18" charset="0"/>
              </a:rPr>
              <a:t>chọn</a:t>
            </a:r>
            <a:r>
              <a:rPr lang="en-US" sz="2000" b="0" i="0" dirty="0">
                <a:solidFill>
                  <a:srgbClr val="222222"/>
                </a:solidFill>
                <a:effectLst/>
                <a:latin typeface="Times New Roman" panose="02020603050405020304" pitchFamily="18" charset="0"/>
                <a:cs typeface="Times New Roman" panose="02020603050405020304" pitchFamily="18" charset="0"/>
              </a:rPr>
              <a:t> </a:t>
            </a:r>
            <a:r>
              <a:rPr lang="en-US" sz="2000" b="1" i="0" dirty="0">
                <a:solidFill>
                  <a:srgbClr val="222222"/>
                </a:solidFill>
                <a:effectLst/>
                <a:latin typeface="Times New Roman" panose="02020603050405020304" pitchFamily="18" charset="0"/>
                <a:cs typeface="Times New Roman" panose="02020603050405020304" pitchFamily="18" charset="0"/>
              </a:rPr>
              <a:t>Install</a:t>
            </a:r>
          </a:p>
          <a:p>
            <a:pPr algn="l"/>
            <a:endParaRPr lang="vi-VN" sz="2000" b="0" i="0" dirty="0">
              <a:solidFill>
                <a:srgbClr val="2F2F2F"/>
              </a:solidFill>
              <a:effectLst/>
              <a:latin typeface="Times New Roman" panose="02020603050405020304" pitchFamily="18" charset="0"/>
              <a:cs typeface="Times New Roman" panose="02020603050405020304" pitchFamily="18" charset="0"/>
            </a:endParaRPr>
          </a:p>
        </p:txBody>
      </p:sp>
      <p:pic>
        <p:nvPicPr>
          <p:cNvPr id="8196" name="Picture 4" descr="setting entity framework">
            <a:extLst>
              <a:ext uri="{FF2B5EF4-FFF2-40B4-BE49-F238E27FC236}">
                <a16:creationId xmlns:a16="http://schemas.microsoft.com/office/drawing/2014/main" id="{D0D5A978-5E3B-C056-5934-2002EDF0BB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3299" y="1791682"/>
            <a:ext cx="8365402" cy="4460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111765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Google Shape;69;p2"/>
          <p:cNvPicPr preferRelativeResize="0"/>
          <p:nvPr/>
        </p:nvPicPr>
        <p:blipFill rotWithShape="1">
          <a:blip r:embed="rId3">
            <a:alphaModFix/>
          </a:blip>
          <a:srcRect/>
          <a:stretch/>
        </p:blipFill>
        <p:spPr>
          <a:xfrm>
            <a:off x="304800" y="0"/>
            <a:ext cx="12192000" cy="6858000"/>
          </a:xfrm>
          <a:prstGeom prst="rect">
            <a:avLst/>
          </a:prstGeom>
          <a:noFill/>
          <a:ln>
            <a:noFill/>
          </a:ln>
        </p:spPr>
      </p:pic>
      <p:sp>
        <p:nvSpPr>
          <p:cNvPr id="4" name="Google Shape;70;p2"/>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bài</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sz="1700" b="0" i="0" u="none" strike="noStrike" cap="none" dirty="0">
              <a:solidFill>
                <a:srgbClr val="F37422"/>
              </a:solidFill>
              <a:latin typeface="Oi"/>
              <a:ea typeface="Oi"/>
              <a:cs typeface="Oi"/>
              <a:sym typeface="Oi"/>
            </a:endParaRPr>
          </a:p>
        </p:txBody>
      </p:sp>
      <p:pic>
        <p:nvPicPr>
          <p:cNvPr id="5"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9" name="TextBox 8">
            <a:extLst>
              <a:ext uri="{FF2B5EF4-FFF2-40B4-BE49-F238E27FC236}">
                <a16:creationId xmlns:a16="http://schemas.microsoft.com/office/drawing/2014/main" id="{B36BD585-441C-49C6-B897-01E37EE9C911}"/>
              </a:ext>
            </a:extLst>
          </p:cNvPr>
          <p:cNvSpPr txBox="1"/>
          <p:nvPr/>
        </p:nvSpPr>
        <p:spPr>
          <a:xfrm>
            <a:off x="2238233" y="2784143"/>
            <a:ext cx="184731" cy="307777"/>
          </a:xfrm>
          <a:prstGeom prst="rect">
            <a:avLst/>
          </a:prstGeom>
          <a:noFill/>
        </p:spPr>
        <p:txBody>
          <a:bodyPr wrap="none" rtlCol="0">
            <a:spAutoFit/>
          </a:bodyPr>
          <a:lstStyle/>
          <a:p>
            <a:endParaRPr lang="en-US" dirty="0"/>
          </a:p>
        </p:txBody>
      </p:sp>
      <p:sp>
        <p:nvSpPr>
          <p:cNvPr id="10" name="TextBox 9">
            <a:extLst>
              <a:ext uri="{FF2B5EF4-FFF2-40B4-BE49-F238E27FC236}">
                <a16:creationId xmlns:a16="http://schemas.microsoft.com/office/drawing/2014/main" id="{8A483D8A-DBBF-7698-A933-DB45CEFE4910}"/>
              </a:ext>
            </a:extLst>
          </p:cNvPr>
          <p:cNvSpPr txBox="1"/>
          <p:nvPr/>
        </p:nvSpPr>
        <p:spPr>
          <a:xfrm>
            <a:off x="516207" y="1100681"/>
            <a:ext cx="10599594" cy="1436291"/>
          </a:xfrm>
          <a:prstGeom prst="rect">
            <a:avLst/>
          </a:prstGeom>
          <a:noFill/>
        </p:spPr>
        <p:txBody>
          <a:bodyPr wrap="square" rtlCol="0">
            <a:spAutoFit/>
          </a:bodyPr>
          <a:lstStyle/>
          <a:p>
            <a:pPr algn="l">
              <a:spcAft>
                <a:spcPts val="1950"/>
              </a:spcAft>
            </a:pPr>
            <a:r>
              <a:rPr lang="vi-VN" sz="1800" b="1" i="0" dirty="0">
                <a:solidFill>
                  <a:srgbClr val="222222"/>
                </a:solidFill>
                <a:effectLst/>
                <a:latin typeface="+mj-lt"/>
              </a:rPr>
              <a:t>Chuẩn bị cơ sở dữ liệu</a:t>
            </a:r>
            <a:endParaRPr lang="en-US" sz="1800" b="1" dirty="0">
              <a:solidFill>
                <a:srgbClr val="222222"/>
              </a:solidFill>
              <a:latin typeface="+mj-lt"/>
            </a:endParaRPr>
          </a:p>
          <a:p>
            <a:pPr algn="l">
              <a:spcAft>
                <a:spcPts val="1950"/>
              </a:spcAft>
            </a:pPr>
            <a:r>
              <a:rPr lang="en-US" sz="1800" b="1" i="0" dirty="0" err="1">
                <a:solidFill>
                  <a:srgbClr val="555555"/>
                </a:solidFill>
                <a:effectLst/>
                <a:latin typeface="+mj-lt"/>
              </a:rPr>
              <a:t>Sử</a:t>
            </a:r>
            <a:r>
              <a:rPr lang="en-US" sz="1800" b="1" i="0" dirty="0">
                <a:solidFill>
                  <a:srgbClr val="555555"/>
                </a:solidFill>
                <a:effectLst/>
                <a:latin typeface="+mj-lt"/>
              </a:rPr>
              <a:t> </a:t>
            </a:r>
            <a:r>
              <a:rPr lang="en-US" sz="1800" b="1" i="0" dirty="0" err="1">
                <a:solidFill>
                  <a:srgbClr val="555555"/>
                </a:solidFill>
                <a:effectLst/>
                <a:latin typeface="+mj-lt"/>
              </a:rPr>
              <a:t>dụng</a:t>
            </a:r>
            <a:r>
              <a:rPr lang="en-US" sz="1800" b="1" i="0" dirty="0">
                <a:solidFill>
                  <a:srgbClr val="555555"/>
                </a:solidFill>
                <a:effectLst/>
                <a:latin typeface="+mj-lt"/>
              </a:rPr>
              <a:t> Entity Framework</a:t>
            </a:r>
          </a:p>
          <a:p>
            <a:pPr algn="l">
              <a:spcAft>
                <a:spcPts val="1950"/>
              </a:spcAft>
            </a:pPr>
            <a:endParaRPr lang="vi-VN" sz="1800" b="1" i="0" dirty="0">
              <a:solidFill>
                <a:srgbClr val="555555"/>
              </a:solidFill>
              <a:effectLst/>
              <a:latin typeface="+mj-lt"/>
            </a:endParaRPr>
          </a:p>
        </p:txBody>
      </p:sp>
      <p:pic>
        <p:nvPicPr>
          <p:cNvPr id="9224" name="Picture 8" descr="database first-model">
            <a:extLst>
              <a:ext uri="{FF2B5EF4-FFF2-40B4-BE49-F238E27FC236}">
                <a16:creationId xmlns:a16="http://schemas.microsoft.com/office/drawing/2014/main" id="{86C09B81-A61E-F311-A8B3-58F242F895D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30440" y="1926427"/>
            <a:ext cx="7013748" cy="42743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0378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Google Shape;69;p2"/>
          <p:cNvPicPr preferRelativeResize="0"/>
          <p:nvPr/>
        </p:nvPicPr>
        <p:blipFill rotWithShape="1">
          <a:blip r:embed="rId2">
            <a:alphaModFix/>
          </a:blip>
          <a:srcRect/>
          <a:stretch/>
        </p:blipFill>
        <p:spPr>
          <a:xfrm>
            <a:off x="-3018" y="0"/>
            <a:ext cx="12192000" cy="6858000"/>
          </a:xfrm>
          <a:prstGeom prst="rect">
            <a:avLst/>
          </a:prstGeom>
          <a:noFill/>
          <a:ln>
            <a:noFill/>
          </a:ln>
        </p:spPr>
      </p:pic>
      <p:sp>
        <p:nvSpPr>
          <p:cNvPr id="4" name="Google Shape;70;p2"/>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bài</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sz="1700" b="0" i="0" u="none" strike="noStrike" cap="none" dirty="0">
              <a:solidFill>
                <a:srgbClr val="F37422"/>
              </a:solidFill>
              <a:latin typeface="Oi"/>
              <a:ea typeface="Oi"/>
              <a:cs typeface="Oi"/>
              <a:sym typeface="Oi"/>
            </a:endParaRPr>
          </a:p>
        </p:txBody>
      </p:sp>
      <p:pic>
        <p:nvPicPr>
          <p:cNvPr id="5" name="Google Shape;71;p2"/>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8" name="TextBox 7">
            <a:extLst>
              <a:ext uri="{FF2B5EF4-FFF2-40B4-BE49-F238E27FC236}">
                <a16:creationId xmlns:a16="http://schemas.microsoft.com/office/drawing/2014/main" id="{917C9F93-1593-370E-32CA-87759CFC3AE1}"/>
              </a:ext>
            </a:extLst>
          </p:cNvPr>
          <p:cNvSpPr txBox="1"/>
          <p:nvPr/>
        </p:nvSpPr>
        <p:spPr>
          <a:xfrm>
            <a:off x="5635782" y="2974063"/>
            <a:ext cx="914400" cy="914400"/>
          </a:xfrm>
          <a:prstGeom prst="rect">
            <a:avLst/>
          </a:prstGeom>
          <a:noFill/>
        </p:spPr>
        <p:txBody>
          <a:bodyPr wrap="square" rtlCol="0">
            <a:spAutoFit/>
          </a:bodyPr>
          <a:lstStyle/>
          <a:p>
            <a:endParaRPr lang="en-US" dirty="0"/>
          </a:p>
        </p:txBody>
      </p:sp>
      <p:sp>
        <p:nvSpPr>
          <p:cNvPr id="10" name="TextBox 9">
            <a:extLst>
              <a:ext uri="{FF2B5EF4-FFF2-40B4-BE49-F238E27FC236}">
                <a16:creationId xmlns:a16="http://schemas.microsoft.com/office/drawing/2014/main" id="{BAF394FB-E864-BE92-826E-2723E4FE1AD7}"/>
              </a:ext>
            </a:extLst>
          </p:cNvPr>
          <p:cNvSpPr txBox="1"/>
          <p:nvPr/>
        </p:nvSpPr>
        <p:spPr>
          <a:xfrm>
            <a:off x="304800" y="1938119"/>
            <a:ext cx="5816016" cy="3970318"/>
          </a:xfrm>
          <a:prstGeom prst="rect">
            <a:avLst/>
          </a:prstGeom>
          <a:noFill/>
        </p:spPr>
        <p:txBody>
          <a:bodyPr wrap="none" rtlCol="0">
            <a:spAutoFit/>
          </a:bodyPr>
          <a:lstStyle/>
          <a:p>
            <a:pPr marL="457200" indent="-457200">
              <a:buFont typeface="Wingdings" panose="05000000000000000000" pitchFamily="2" charset="2"/>
              <a:buChar char="Ø"/>
            </a:pPr>
            <a:r>
              <a:rPr lang="en-US" sz="2800" b="1" i="0" dirty="0">
                <a:solidFill>
                  <a:schemeClr val="tx1"/>
                </a:solidFill>
                <a:effectLst/>
                <a:latin typeface="Times New Roman" panose="02020603050405020304" pitchFamily="18" charset="0"/>
                <a:cs typeface="Times New Roman" panose="02020603050405020304" pitchFamily="18" charset="0"/>
              </a:rPr>
              <a:t>Entity Framework </a:t>
            </a:r>
            <a:r>
              <a:rPr lang="en-US" sz="2800" b="1" i="0" dirty="0" err="1">
                <a:solidFill>
                  <a:schemeClr val="tx1"/>
                </a:solidFill>
                <a:effectLst/>
                <a:latin typeface="Times New Roman" panose="02020603050405020304" pitchFamily="18" charset="0"/>
                <a:cs typeface="Times New Roman" panose="02020603050405020304" pitchFamily="18" charset="0"/>
              </a:rPr>
              <a:t>là</a:t>
            </a:r>
            <a:r>
              <a:rPr lang="en-US" sz="2800" b="1" i="0" dirty="0">
                <a:solidFill>
                  <a:schemeClr val="tx1"/>
                </a:solidFill>
                <a:effectLst/>
                <a:latin typeface="Times New Roman" panose="02020603050405020304" pitchFamily="18" charset="0"/>
                <a:cs typeface="Times New Roman" panose="02020603050405020304" pitchFamily="18" charset="0"/>
              </a:rPr>
              <a:t> </a:t>
            </a:r>
            <a:r>
              <a:rPr lang="en-US" sz="2800" b="1" i="0" dirty="0" err="1">
                <a:solidFill>
                  <a:schemeClr val="tx1"/>
                </a:solidFill>
                <a:effectLst/>
                <a:latin typeface="Times New Roman" panose="02020603050405020304" pitchFamily="18" charset="0"/>
                <a:cs typeface="Times New Roman" panose="02020603050405020304" pitchFamily="18" charset="0"/>
              </a:rPr>
              <a:t>gì</a:t>
            </a:r>
            <a:r>
              <a:rPr lang="en-US" sz="2800" b="1" i="0" dirty="0">
                <a:solidFill>
                  <a:schemeClr val="tx1"/>
                </a:solidFill>
                <a:effectLst/>
                <a:latin typeface="Times New Roman" panose="02020603050405020304" pitchFamily="18" charset="0"/>
                <a:cs typeface="Times New Roman" panose="02020603050405020304" pitchFamily="18" charset="0"/>
              </a:rPr>
              <a:t>?</a:t>
            </a:r>
          </a:p>
          <a:p>
            <a:pPr marL="457200" indent="-457200">
              <a:buFont typeface="Wingdings" panose="05000000000000000000" pitchFamily="2" charset="2"/>
              <a:buChar char="Ø"/>
            </a:pPr>
            <a:r>
              <a:rPr lang="en-US" sz="2800" b="1" i="0" dirty="0" err="1">
                <a:solidFill>
                  <a:schemeClr val="tx1"/>
                </a:solidFill>
                <a:effectLst/>
                <a:latin typeface="Times New Roman" panose="02020603050405020304" pitchFamily="18" charset="0"/>
                <a:cs typeface="Times New Roman" panose="02020603050405020304" pitchFamily="18" charset="0"/>
              </a:rPr>
              <a:t>Tính</a:t>
            </a:r>
            <a:r>
              <a:rPr lang="en-US" sz="2800" b="1" i="0" dirty="0">
                <a:solidFill>
                  <a:schemeClr val="tx1"/>
                </a:solidFill>
                <a:effectLst/>
                <a:latin typeface="Times New Roman" panose="02020603050405020304" pitchFamily="18" charset="0"/>
                <a:cs typeface="Times New Roman" panose="02020603050405020304" pitchFamily="18" charset="0"/>
              </a:rPr>
              <a:t> </a:t>
            </a:r>
            <a:r>
              <a:rPr lang="en-US" sz="2800" b="1" i="0" dirty="0" err="1">
                <a:solidFill>
                  <a:schemeClr val="tx1"/>
                </a:solidFill>
                <a:effectLst/>
                <a:latin typeface="Times New Roman" panose="02020603050405020304" pitchFamily="18" charset="0"/>
                <a:cs typeface="Times New Roman" panose="02020603050405020304" pitchFamily="18" charset="0"/>
              </a:rPr>
              <a:t>năng</a:t>
            </a:r>
            <a:r>
              <a:rPr lang="en-US" sz="2800" b="1" i="0" dirty="0">
                <a:solidFill>
                  <a:schemeClr val="tx1"/>
                </a:solidFill>
                <a:effectLst/>
                <a:latin typeface="Times New Roman" panose="02020603050405020304" pitchFamily="18" charset="0"/>
                <a:cs typeface="Times New Roman" panose="02020603050405020304" pitchFamily="18" charset="0"/>
              </a:rPr>
              <a:t> </a:t>
            </a:r>
            <a:r>
              <a:rPr lang="en-US" sz="2800" b="1" i="0" dirty="0" err="1">
                <a:solidFill>
                  <a:schemeClr val="tx1"/>
                </a:solidFill>
                <a:effectLst/>
                <a:latin typeface="Times New Roman" panose="02020603050405020304" pitchFamily="18" charset="0"/>
                <a:cs typeface="Times New Roman" panose="02020603050405020304" pitchFamily="18" charset="0"/>
              </a:rPr>
              <a:t>của</a:t>
            </a:r>
            <a:r>
              <a:rPr lang="en-US" sz="2800" b="1" i="0" dirty="0">
                <a:solidFill>
                  <a:schemeClr val="tx1"/>
                </a:solidFill>
                <a:effectLst/>
                <a:latin typeface="Times New Roman" panose="02020603050405020304" pitchFamily="18" charset="0"/>
                <a:cs typeface="Times New Roman" panose="02020603050405020304" pitchFamily="18" charset="0"/>
              </a:rPr>
              <a:t> Entity Framework</a:t>
            </a:r>
          </a:p>
          <a:p>
            <a:pPr marL="457200" indent="-457200">
              <a:buFont typeface="Wingdings" panose="05000000000000000000" pitchFamily="2" charset="2"/>
              <a:buChar char="Ø"/>
            </a:pPr>
            <a:r>
              <a:rPr lang="en-US" sz="2800" b="1" i="0" dirty="0" err="1">
                <a:solidFill>
                  <a:schemeClr val="tx1"/>
                </a:solidFill>
                <a:effectLst/>
                <a:latin typeface="Times New Roman" panose="02020603050405020304" pitchFamily="18" charset="0"/>
                <a:cs typeface="Times New Roman" panose="02020603050405020304" pitchFamily="18" charset="0"/>
              </a:rPr>
              <a:t>Kiến</a:t>
            </a:r>
            <a:r>
              <a:rPr lang="en-US" sz="2800" b="1" i="0" dirty="0">
                <a:solidFill>
                  <a:schemeClr val="tx1"/>
                </a:solidFill>
                <a:effectLst/>
                <a:latin typeface="Times New Roman" panose="02020603050405020304" pitchFamily="18" charset="0"/>
                <a:cs typeface="Times New Roman" panose="02020603050405020304" pitchFamily="18" charset="0"/>
              </a:rPr>
              <a:t> </a:t>
            </a:r>
            <a:r>
              <a:rPr lang="en-US" sz="2800" b="1" i="0" dirty="0" err="1">
                <a:solidFill>
                  <a:schemeClr val="tx1"/>
                </a:solidFill>
                <a:effectLst/>
                <a:latin typeface="Times New Roman" panose="02020603050405020304" pitchFamily="18" charset="0"/>
                <a:cs typeface="Times New Roman" panose="02020603050405020304" pitchFamily="18" charset="0"/>
              </a:rPr>
              <a:t>trúc</a:t>
            </a:r>
            <a:r>
              <a:rPr lang="en-US" sz="2800" b="1" i="0" dirty="0">
                <a:solidFill>
                  <a:schemeClr val="tx1"/>
                </a:solidFill>
                <a:effectLst/>
                <a:latin typeface="Times New Roman" panose="02020603050405020304" pitchFamily="18" charset="0"/>
                <a:cs typeface="Times New Roman" panose="02020603050405020304" pitchFamily="18" charset="0"/>
              </a:rPr>
              <a:t> Entity Framework</a:t>
            </a:r>
          </a:p>
          <a:p>
            <a:pPr marL="457200" indent="-457200">
              <a:buFont typeface="Wingdings" panose="05000000000000000000" pitchFamily="2" charset="2"/>
              <a:buChar char="Ø"/>
            </a:pPr>
            <a:r>
              <a:rPr lang="en-US" sz="2800" b="1" dirty="0" err="1">
                <a:solidFill>
                  <a:schemeClr val="tx1"/>
                </a:solidFill>
                <a:latin typeface="Times New Roman" panose="02020603050405020304" pitchFamily="18" charset="0"/>
                <a:cs typeface="Times New Roman" panose="02020603050405020304" pitchFamily="18" charset="0"/>
              </a:rPr>
              <a:t>Sử</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dụng</a:t>
            </a:r>
            <a:r>
              <a:rPr lang="en-US" sz="2800" b="1" i="0" dirty="0">
                <a:solidFill>
                  <a:schemeClr val="tx1"/>
                </a:solidFill>
                <a:effectLst/>
                <a:latin typeface="Times New Roman" panose="02020603050405020304" pitchFamily="18" charset="0"/>
                <a:cs typeface="Times New Roman" panose="02020603050405020304" pitchFamily="18" charset="0"/>
              </a:rPr>
              <a:t> Entity Framework</a:t>
            </a:r>
          </a:p>
          <a:p>
            <a:pPr marL="457200" indent="-457200">
              <a:buFont typeface="Wingdings" panose="05000000000000000000" pitchFamily="2" charset="2"/>
              <a:buChar char="Ø"/>
            </a:pPr>
            <a:r>
              <a:rPr lang="en-US" sz="2800" b="1" i="0" dirty="0" err="1">
                <a:solidFill>
                  <a:schemeClr val="tx1"/>
                </a:solidFill>
                <a:effectLst/>
                <a:latin typeface="Times New Roman" panose="02020603050405020304" pitchFamily="18" charset="0"/>
                <a:cs typeface="Times New Roman" panose="02020603050405020304" pitchFamily="18" charset="0"/>
              </a:rPr>
              <a:t>Giới</a:t>
            </a:r>
            <a:r>
              <a:rPr lang="en-US" sz="2800" b="1" i="0" dirty="0">
                <a:solidFill>
                  <a:schemeClr val="tx1"/>
                </a:solidFill>
                <a:effectLst/>
                <a:latin typeface="Times New Roman" panose="02020603050405020304" pitchFamily="18" charset="0"/>
                <a:cs typeface="Times New Roman" panose="02020603050405020304" pitchFamily="18" charset="0"/>
              </a:rPr>
              <a:t> </a:t>
            </a:r>
            <a:r>
              <a:rPr lang="en-US" sz="2800" b="1" i="0" dirty="0" err="1">
                <a:solidFill>
                  <a:schemeClr val="tx1"/>
                </a:solidFill>
                <a:effectLst/>
                <a:latin typeface="Times New Roman" panose="02020603050405020304" pitchFamily="18" charset="0"/>
                <a:cs typeface="Times New Roman" panose="02020603050405020304" pitchFamily="18" charset="0"/>
              </a:rPr>
              <a:t>thiệu</a:t>
            </a:r>
            <a:r>
              <a:rPr lang="en-US" sz="2800" b="1" i="0" dirty="0">
                <a:solidFill>
                  <a:schemeClr val="tx1"/>
                </a:solidFill>
                <a:effectLst/>
                <a:latin typeface="Times New Roman" panose="02020603050405020304" pitchFamily="18" charset="0"/>
                <a:cs typeface="Times New Roman" panose="02020603050405020304" pitchFamily="18" charset="0"/>
              </a:rPr>
              <a:t> LINQ</a:t>
            </a:r>
          </a:p>
          <a:p>
            <a:pPr marL="457200" indent="-457200">
              <a:buFont typeface="Wingdings" panose="05000000000000000000" pitchFamily="2" charset="2"/>
              <a:buChar char="Ø"/>
            </a:pPr>
            <a:r>
              <a:rPr lang="en-US" sz="2800" b="1" i="0" dirty="0">
                <a:solidFill>
                  <a:schemeClr val="tx1"/>
                </a:solidFill>
                <a:effectLst/>
                <a:latin typeface="Times New Roman" panose="02020603050405020304" pitchFamily="18" charset="0"/>
                <a:cs typeface="Times New Roman" panose="02020603050405020304" pitchFamily="18" charset="0"/>
              </a:rPr>
              <a:t>Demo </a:t>
            </a:r>
          </a:p>
          <a:p>
            <a:endParaRPr lang="en-US" sz="2800" b="1" i="0" dirty="0">
              <a:solidFill>
                <a:schemeClr val="tx1"/>
              </a:solidFill>
              <a:effectLst/>
              <a:latin typeface="Times New Roman" panose="02020603050405020304" pitchFamily="18" charset="0"/>
              <a:cs typeface="Times New Roman" panose="02020603050405020304" pitchFamily="18" charset="0"/>
            </a:endParaRPr>
          </a:p>
          <a:p>
            <a:endParaRPr lang="en-US" sz="2800" b="1" i="0" dirty="0">
              <a:solidFill>
                <a:schemeClr val="tx1"/>
              </a:solidFill>
              <a:effectLst/>
              <a:latin typeface="Times New Roman" panose="02020603050405020304" pitchFamily="18" charset="0"/>
              <a:cs typeface="Times New Roman" panose="02020603050405020304" pitchFamily="18" charset="0"/>
            </a:endParaRPr>
          </a:p>
          <a:p>
            <a:endParaRPr lang="en-US" sz="2800" b="1" i="0" dirty="0">
              <a:solidFill>
                <a:schemeClr val="tx1"/>
              </a:solidFill>
              <a:effectLst/>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75BC3177-E4B7-942E-9D6C-21D3636B1618}"/>
              </a:ext>
            </a:extLst>
          </p:cNvPr>
          <p:cNvPicPr>
            <a:picLocks noChangeAspect="1"/>
          </p:cNvPicPr>
          <p:nvPr/>
        </p:nvPicPr>
        <p:blipFill>
          <a:blip r:embed="rId4"/>
          <a:stretch>
            <a:fillRect/>
          </a:stretch>
        </p:blipFill>
        <p:spPr>
          <a:xfrm>
            <a:off x="5305232" y="1690688"/>
            <a:ext cx="6425780" cy="3049407"/>
          </a:xfrm>
          <a:prstGeom prst="rect">
            <a:avLst/>
          </a:prstGeom>
        </p:spPr>
      </p:pic>
    </p:spTree>
    <p:extLst>
      <p:ext uri="{BB962C8B-B14F-4D97-AF65-F5344CB8AC3E}">
        <p14:creationId xmlns:p14="http://schemas.microsoft.com/office/powerpoint/2010/main" val="32617567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Google Shape;69;p2"/>
          <p:cNvPicPr preferRelativeResize="0"/>
          <p:nvPr/>
        </p:nvPicPr>
        <p:blipFill rotWithShape="1">
          <a:blip r:embed="rId3">
            <a:alphaModFix/>
          </a:blip>
          <a:srcRect/>
          <a:stretch/>
        </p:blipFill>
        <p:spPr>
          <a:xfrm>
            <a:off x="0" y="0"/>
            <a:ext cx="12496800" cy="6858000"/>
          </a:xfrm>
          <a:prstGeom prst="rect">
            <a:avLst/>
          </a:prstGeom>
          <a:noFill/>
          <a:ln>
            <a:noFill/>
          </a:ln>
        </p:spPr>
      </p:pic>
      <p:sp>
        <p:nvSpPr>
          <p:cNvPr id="4" name="Google Shape;70;p2"/>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bài</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sz="1700" b="0" i="0" u="none" strike="noStrike" cap="none" dirty="0">
              <a:solidFill>
                <a:srgbClr val="F37422"/>
              </a:solidFill>
              <a:latin typeface="Oi"/>
              <a:ea typeface="Oi"/>
              <a:cs typeface="Oi"/>
              <a:sym typeface="Oi"/>
            </a:endParaRPr>
          </a:p>
        </p:txBody>
      </p:sp>
      <p:pic>
        <p:nvPicPr>
          <p:cNvPr id="5"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9" name="TextBox 8">
            <a:extLst>
              <a:ext uri="{FF2B5EF4-FFF2-40B4-BE49-F238E27FC236}">
                <a16:creationId xmlns:a16="http://schemas.microsoft.com/office/drawing/2014/main" id="{B36BD585-441C-49C6-B897-01E37EE9C911}"/>
              </a:ext>
            </a:extLst>
          </p:cNvPr>
          <p:cNvSpPr txBox="1"/>
          <p:nvPr/>
        </p:nvSpPr>
        <p:spPr>
          <a:xfrm>
            <a:off x="2238233" y="2784143"/>
            <a:ext cx="184731" cy="307777"/>
          </a:xfrm>
          <a:prstGeom prst="rect">
            <a:avLst/>
          </a:prstGeom>
          <a:noFill/>
        </p:spPr>
        <p:txBody>
          <a:bodyPr wrap="none" rtlCol="0">
            <a:spAutoFit/>
          </a:bodyPr>
          <a:lstStyle/>
          <a:p>
            <a:endParaRPr lang="en-US" dirty="0"/>
          </a:p>
        </p:txBody>
      </p:sp>
      <p:sp>
        <p:nvSpPr>
          <p:cNvPr id="10" name="TextBox 9">
            <a:extLst>
              <a:ext uri="{FF2B5EF4-FFF2-40B4-BE49-F238E27FC236}">
                <a16:creationId xmlns:a16="http://schemas.microsoft.com/office/drawing/2014/main" id="{8A483D8A-DBBF-7698-A933-DB45CEFE4910}"/>
              </a:ext>
            </a:extLst>
          </p:cNvPr>
          <p:cNvSpPr txBox="1"/>
          <p:nvPr/>
        </p:nvSpPr>
        <p:spPr>
          <a:xfrm>
            <a:off x="1005094" y="2368644"/>
            <a:ext cx="10599594" cy="1200329"/>
          </a:xfrm>
          <a:prstGeom prst="rect">
            <a:avLst/>
          </a:prstGeom>
          <a:noFill/>
        </p:spPr>
        <p:txBody>
          <a:bodyPr wrap="square" rtlCol="0">
            <a:spAutoFit/>
          </a:bodyPr>
          <a:lstStyle/>
          <a:p>
            <a:pPr algn="l">
              <a:buFont typeface="+mj-lt"/>
              <a:buAutoNum type="arabicPeriod"/>
            </a:pPr>
            <a:r>
              <a:rPr lang="en-US" sz="2400" b="0" i="0" dirty="0" err="1">
                <a:solidFill>
                  <a:srgbClr val="1B1B1B"/>
                </a:solidFill>
                <a:effectLst/>
                <a:latin typeface="Open Sans" panose="020B0606030504020204" pitchFamily="34" charset="0"/>
              </a:rPr>
              <a:t>Thiết</a:t>
            </a:r>
            <a:r>
              <a:rPr lang="en-US" sz="2400" b="0" i="0" dirty="0">
                <a:solidFill>
                  <a:srgbClr val="1B1B1B"/>
                </a:solidFill>
                <a:effectLst/>
                <a:latin typeface="Open Sans" panose="020B0606030504020204" pitchFamily="34" charset="0"/>
              </a:rPr>
              <a:t> </a:t>
            </a:r>
            <a:r>
              <a:rPr lang="en-US" sz="2400" b="0" i="0" dirty="0" err="1">
                <a:solidFill>
                  <a:srgbClr val="1B1B1B"/>
                </a:solidFill>
                <a:effectLst/>
                <a:latin typeface="Open Sans" panose="020B0606030504020204" pitchFamily="34" charset="0"/>
              </a:rPr>
              <a:t>kế</a:t>
            </a:r>
            <a:r>
              <a:rPr lang="en-US" sz="2400" b="0" i="0" dirty="0">
                <a:solidFill>
                  <a:srgbClr val="1B1B1B"/>
                </a:solidFill>
                <a:effectLst/>
                <a:latin typeface="Open Sans" panose="020B0606030504020204" pitchFamily="34" charset="0"/>
              </a:rPr>
              <a:t> database </a:t>
            </a:r>
            <a:r>
              <a:rPr lang="en-US" sz="2400" b="0" i="0" dirty="0" err="1">
                <a:solidFill>
                  <a:srgbClr val="1B1B1B"/>
                </a:solidFill>
                <a:effectLst/>
                <a:latin typeface="Open Sans" panose="020B0606030504020204" pitchFamily="34" charset="0"/>
              </a:rPr>
              <a:t>cho</a:t>
            </a:r>
            <a:r>
              <a:rPr lang="en-US" sz="2400" b="0" i="0" dirty="0">
                <a:solidFill>
                  <a:srgbClr val="1B1B1B"/>
                </a:solidFill>
                <a:effectLst/>
                <a:latin typeface="Open Sans" panose="020B0606030504020204" pitchFamily="34" charset="0"/>
              </a:rPr>
              <a:t> </a:t>
            </a:r>
            <a:r>
              <a:rPr lang="en-US" sz="2400" b="0" i="0" dirty="0" err="1">
                <a:solidFill>
                  <a:srgbClr val="1B1B1B"/>
                </a:solidFill>
                <a:effectLst/>
                <a:latin typeface="Open Sans" panose="020B0606030504020204" pitchFamily="34" charset="0"/>
              </a:rPr>
              <a:t>trang</a:t>
            </a:r>
            <a:r>
              <a:rPr lang="en-US" sz="2400" b="0" i="0" dirty="0">
                <a:solidFill>
                  <a:srgbClr val="1B1B1B"/>
                </a:solidFill>
                <a:effectLst/>
                <a:latin typeface="Open Sans" panose="020B0606030504020204" pitchFamily="34" charset="0"/>
              </a:rPr>
              <a:t> Blog (</a:t>
            </a:r>
            <a:r>
              <a:rPr lang="en-US" sz="2400" b="0" i="0" dirty="0" err="1">
                <a:solidFill>
                  <a:srgbClr val="1B1B1B"/>
                </a:solidFill>
                <a:effectLst/>
                <a:latin typeface="Open Sans" panose="020B0606030504020204" pitchFamily="34" charset="0"/>
              </a:rPr>
              <a:t>Gợi</a:t>
            </a:r>
            <a:r>
              <a:rPr lang="en-US" sz="2400" b="0" i="0" dirty="0">
                <a:solidFill>
                  <a:srgbClr val="1B1B1B"/>
                </a:solidFill>
                <a:effectLst/>
                <a:latin typeface="Open Sans" panose="020B0606030504020204" pitchFamily="34" charset="0"/>
              </a:rPr>
              <a:t> ý </a:t>
            </a:r>
            <a:r>
              <a:rPr lang="en-US" sz="2400" b="0" i="0" dirty="0" err="1">
                <a:solidFill>
                  <a:srgbClr val="1B1B1B"/>
                </a:solidFill>
                <a:effectLst/>
                <a:latin typeface="Open Sans" panose="020B0606030504020204" pitchFamily="34" charset="0"/>
              </a:rPr>
              <a:t>gồm</a:t>
            </a:r>
            <a:r>
              <a:rPr lang="en-US" sz="2400" b="0" i="0" dirty="0">
                <a:solidFill>
                  <a:srgbClr val="1B1B1B"/>
                </a:solidFill>
                <a:effectLst/>
                <a:latin typeface="Open Sans" panose="020B0606030504020204" pitchFamily="34" charset="0"/>
              </a:rPr>
              <a:t> </a:t>
            </a:r>
            <a:r>
              <a:rPr lang="en-US" sz="2400" b="0" i="0" dirty="0" err="1">
                <a:solidFill>
                  <a:srgbClr val="1B1B1B"/>
                </a:solidFill>
                <a:effectLst/>
                <a:latin typeface="Open Sans" panose="020B0606030504020204" pitchFamily="34" charset="0"/>
              </a:rPr>
              <a:t>các</a:t>
            </a:r>
            <a:r>
              <a:rPr lang="en-US" sz="2400" b="0" i="0" dirty="0">
                <a:solidFill>
                  <a:srgbClr val="1B1B1B"/>
                </a:solidFill>
                <a:effectLst/>
                <a:latin typeface="Open Sans" panose="020B0606030504020204" pitchFamily="34" charset="0"/>
              </a:rPr>
              <a:t> table: Post, Category, User...) </a:t>
            </a:r>
            <a:r>
              <a:rPr lang="en-US" sz="2400" b="0" i="0" dirty="0" err="1">
                <a:solidFill>
                  <a:srgbClr val="1B1B1B"/>
                </a:solidFill>
                <a:effectLst/>
                <a:latin typeface="Open Sans" panose="020B0606030504020204" pitchFamily="34" charset="0"/>
              </a:rPr>
              <a:t>sử</a:t>
            </a:r>
            <a:r>
              <a:rPr lang="en-US" sz="2400" b="0" i="0" dirty="0">
                <a:solidFill>
                  <a:srgbClr val="1B1B1B"/>
                </a:solidFill>
                <a:effectLst/>
                <a:latin typeface="Open Sans" panose="020B0606030504020204" pitchFamily="34" charset="0"/>
              </a:rPr>
              <a:t> </a:t>
            </a:r>
            <a:r>
              <a:rPr lang="en-US" sz="2400" b="0" i="0" dirty="0" err="1">
                <a:solidFill>
                  <a:srgbClr val="1B1B1B"/>
                </a:solidFill>
                <a:effectLst/>
                <a:latin typeface="Open Sans" panose="020B0606030504020204" pitchFamily="34" charset="0"/>
              </a:rPr>
              <a:t>dụng</a:t>
            </a:r>
            <a:r>
              <a:rPr lang="en-US" sz="2400" b="0" i="0" dirty="0">
                <a:solidFill>
                  <a:srgbClr val="1B1B1B"/>
                </a:solidFill>
                <a:effectLst/>
                <a:latin typeface="Open Sans" panose="020B0606030504020204" pitchFamily="34" charset="0"/>
              </a:rPr>
              <a:t> </a:t>
            </a:r>
            <a:r>
              <a:rPr lang="en-US" sz="2400" b="0" i="0" dirty="0" err="1">
                <a:solidFill>
                  <a:srgbClr val="1B1B1B"/>
                </a:solidFill>
                <a:effectLst/>
                <a:latin typeface="Open Sans" panose="020B0606030504020204" pitchFamily="34" charset="0"/>
              </a:rPr>
              <a:t>sử</a:t>
            </a:r>
            <a:r>
              <a:rPr lang="en-US" sz="2400" b="0" i="0" dirty="0">
                <a:solidFill>
                  <a:srgbClr val="1B1B1B"/>
                </a:solidFill>
                <a:effectLst/>
                <a:latin typeface="Open Sans" panose="020B0606030504020204" pitchFamily="34" charset="0"/>
              </a:rPr>
              <a:t> </a:t>
            </a:r>
            <a:r>
              <a:rPr lang="en-US" sz="2400" b="0" i="0" dirty="0" err="1" smtClean="0">
                <a:solidFill>
                  <a:srgbClr val="1B1B1B"/>
                </a:solidFill>
                <a:effectLst/>
                <a:latin typeface="Open Sans" panose="020B0606030504020204" pitchFamily="34" charset="0"/>
              </a:rPr>
              <a:t>dụng</a:t>
            </a:r>
            <a:r>
              <a:rPr lang="en-US" sz="2400" dirty="0" smtClean="0">
                <a:solidFill>
                  <a:srgbClr val="1B1B1B"/>
                </a:solidFill>
                <a:latin typeface="Open Sans" panose="020B0606030504020204" pitchFamily="34" charset="0"/>
              </a:rPr>
              <a:t> </a:t>
            </a:r>
            <a:r>
              <a:rPr lang="en-US" sz="2400" b="0" i="0" dirty="0" smtClean="0">
                <a:solidFill>
                  <a:srgbClr val="1B1B1B"/>
                </a:solidFill>
                <a:effectLst/>
                <a:latin typeface="Open Sans" panose="020B0606030504020204" pitchFamily="34" charset="0"/>
              </a:rPr>
              <a:t>Entity </a:t>
            </a:r>
            <a:r>
              <a:rPr lang="en-US" sz="2400" b="0" i="0" dirty="0">
                <a:solidFill>
                  <a:srgbClr val="1B1B1B"/>
                </a:solidFill>
                <a:effectLst/>
                <a:latin typeface="Open Sans" panose="020B0606030504020204" pitchFamily="34" charset="0"/>
              </a:rPr>
              <a:t>Framework </a:t>
            </a:r>
            <a:r>
              <a:rPr lang="en-US" sz="2400" b="0" i="0" dirty="0" err="1">
                <a:solidFill>
                  <a:srgbClr val="1B1B1B"/>
                </a:solidFill>
                <a:effectLst/>
                <a:latin typeface="Open Sans" panose="020B0606030504020204" pitchFamily="34" charset="0"/>
              </a:rPr>
              <a:t>để</a:t>
            </a:r>
            <a:r>
              <a:rPr lang="en-US" sz="2400" b="0" i="0" dirty="0">
                <a:solidFill>
                  <a:srgbClr val="1B1B1B"/>
                </a:solidFill>
                <a:effectLst/>
                <a:latin typeface="Open Sans" panose="020B0606030504020204" pitchFamily="34" charset="0"/>
              </a:rPr>
              <a:t> </a:t>
            </a:r>
            <a:r>
              <a:rPr lang="en-US" sz="2400" b="0" i="0" dirty="0" err="1">
                <a:solidFill>
                  <a:srgbClr val="1B1B1B"/>
                </a:solidFill>
                <a:effectLst/>
                <a:latin typeface="Open Sans" panose="020B0606030504020204" pitchFamily="34" charset="0"/>
              </a:rPr>
              <a:t>thêm</a:t>
            </a:r>
            <a:r>
              <a:rPr lang="en-US" sz="2400" b="0" i="0" dirty="0">
                <a:solidFill>
                  <a:srgbClr val="1B1B1B"/>
                </a:solidFill>
                <a:effectLst/>
                <a:latin typeface="Open Sans" panose="020B0606030504020204" pitchFamily="34" charset="0"/>
              </a:rPr>
              <a:t> </a:t>
            </a:r>
            <a:r>
              <a:rPr lang="en-US" sz="2400" b="0" i="0" dirty="0" err="1">
                <a:solidFill>
                  <a:srgbClr val="1B1B1B"/>
                </a:solidFill>
                <a:effectLst/>
                <a:latin typeface="Open Sans" panose="020B0606030504020204" pitchFamily="34" charset="0"/>
              </a:rPr>
              <a:t>sửa</a:t>
            </a:r>
            <a:r>
              <a:rPr lang="en-US" sz="2400" b="0" i="0" dirty="0">
                <a:solidFill>
                  <a:srgbClr val="1B1B1B"/>
                </a:solidFill>
                <a:effectLst/>
                <a:latin typeface="Open Sans" panose="020B0606030504020204" pitchFamily="34" charset="0"/>
              </a:rPr>
              <a:t> </a:t>
            </a:r>
            <a:r>
              <a:rPr lang="en-US" sz="2400" b="0" i="0" dirty="0" err="1">
                <a:solidFill>
                  <a:srgbClr val="1B1B1B"/>
                </a:solidFill>
                <a:effectLst/>
                <a:latin typeface="Open Sans" panose="020B0606030504020204" pitchFamily="34" charset="0"/>
              </a:rPr>
              <a:t>xóa</a:t>
            </a:r>
            <a:r>
              <a:rPr lang="en-US" sz="2400" b="0" i="0" dirty="0">
                <a:solidFill>
                  <a:srgbClr val="1B1B1B"/>
                </a:solidFill>
                <a:effectLst/>
                <a:latin typeface="Open Sans" panose="020B0606030504020204" pitchFamily="34" charset="0"/>
              </a:rPr>
              <a:t> </a:t>
            </a:r>
            <a:r>
              <a:rPr lang="en-US" sz="2400" b="0" i="0" dirty="0" err="1">
                <a:solidFill>
                  <a:srgbClr val="1B1B1B"/>
                </a:solidFill>
                <a:effectLst/>
                <a:latin typeface="Open Sans" panose="020B0606030504020204" pitchFamily="34" charset="0"/>
              </a:rPr>
              <a:t>dữ</a:t>
            </a:r>
            <a:r>
              <a:rPr lang="en-US" sz="2400" b="0" i="0" dirty="0">
                <a:solidFill>
                  <a:srgbClr val="1B1B1B"/>
                </a:solidFill>
                <a:effectLst/>
                <a:latin typeface="Open Sans" panose="020B0606030504020204" pitchFamily="34" charset="0"/>
              </a:rPr>
              <a:t> </a:t>
            </a:r>
            <a:r>
              <a:rPr lang="en-US" sz="2400" b="0" i="0" dirty="0" err="1">
                <a:solidFill>
                  <a:srgbClr val="1B1B1B"/>
                </a:solidFill>
                <a:effectLst/>
                <a:latin typeface="Open Sans" panose="020B0606030504020204" pitchFamily="34" charset="0"/>
              </a:rPr>
              <a:t>liệu</a:t>
            </a:r>
            <a:r>
              <a:rPr lang="en-US" sz="2400" b="0" i="0" dirty="0">
                <a:solidFill>
                  <a:srgbClr val="1B1B1B"/>
                </a:solidFill>
                <a:effectLst/>
                <a:latin typeface="Open Sans" panose="020B0606030504020204" pitchFamily="34" charset="0"/>
              </a:rPr>
              <a:t> </a:t>
            </a:r>
            <a:r>
              <a:rPr lang="en-US" sz="2400" b="0" i="0" dirty="0" err="1">
                <a:solidFill>
                  <a:srgbClr val="1B1B1B"/>
                </a:solidFill>
                <a:effectLst/>
                <a:latin typeface="Open Sans" panose="020B0606030504020204" pitchFamily="34" charset="0"/>
              </a:rPr>
              <a:t>vào</a:t>
            </a:r>
            <a:r>
              <a:rPr lang="en-US" sz="2400" b="0" i="0" dirty="0">
                <a:solidFill>
                  <a:srgbClr val="1B1B1B"/>
                </a:solidFill>
                <a:effectLst/>
                <a:latin typeface="Open Sans" panose="020B0606030504020204" pitchFamily="34" charset="0"/>
              </a:rPr>
              <a:t> </a:t>
            </a:r>
            <a:r>
              <a:rPr lang="en-US" sz="2400" b="0" i="0" dirty="0" err="1">
                <a:solidFill>
                  <a:srgbClr val="1B1B1B"/>
                </a:solidFill>
                <a:effectLst/>
                <a:latin typeface="Open Sans" panose="020B0606030504020204" pitchFamily="34" charset="0"/>
              </a:rPr>
              <a:t>các</a:t>
            </a:r>
            <a:r>
              <a:rPr lang="en-US" sz="2400" b="0" i="0" dirty="0">
                <a:solidFill>
                  <a:srgbClr val="1B1B1B"/>
                </a:solidFill>
                <a:effectLst/>
                <a:latin typeface="Open Sans" panose="020B0606030504020204" pitchFamily="34" charset="0"/>
              </a:rPr>
              <a:t> </a:t>
            </a:r>
            <a:r>
              <a:rPr lang="en-US" sz="2400" b="0" i="0" dirty="0" err="1">
                <a:solidFill>
                  <a:srgbClr val="1B1B1B"/>
                </a:solidFill>
                <a:effectLst/>
                <a:latin typeface="Open Sans" panose="020B0606030504020204" pitchFamily="34" charset="0"/>
              </a:rPr>
              <a:t>bảng</a:t>
            </a:r>
            <a:r>
              <a:rPr lang="en-US" sz="2400" b="0" i="0" dirty="0">
                <a:solidFill>
                  <a:srgbClr val="1B1B1B"/>
                </a:solidFill>
                <a:effectLst/>
                <a:latin typeface="Open Sans" panose="020B0606030504020204" pitchFamily="34" charset="0"/>
              </a:rPr>
              <a:t> </a:t>
            </a:r>
            <a:r>
              <a:rPr lang="en-US" sz="2400" b="0" i="0" dirty="0" err="1">
                <a:solidFill>
                  <a:srgbClr val="1B1B1B"/>
                </a:solidFill>
                <a:effectLst/>
                <a:latin typeface="Open Sans" panose="020B0606030504020204" pitchFamily="34" charset="0"/>
              </a:rPr>
              <a:t>trên</a:t>
            </a:r>
            <a:endParaRPr lang="en-US" sz="2400" b="0" i="0" dirty="0">
              <a:solidFill>
                <a:srgbClr val="1B1B1B"/>
              </a:solidFill>
              <a:effectLst/>
              <a:latin typeface="Open Sans" panose="020B0606030504020204" pitchFamily="34" charset="0"/>
            </a:endParaRPr>
          </a:p>
        </p:txBody>
      </p:sp>
      <p:sp>
        <p:nvSpPr>
          <p:cNvPr id="6" name="TextBox 5">
            <a:extLst>
              <a:ext uri="{FF2B5EF4-FFF2-40B4-BE49-F238E27FC236}">
                <a16:creationId xmlns:a16="http://schemas.microsoft.com/office/drawing/2014/main" id="{B55DFBE2-2F7C-BD16-9E57-6037C5EDB810}"/>
              </a:ext>
            </a:extLst>
          </p:cNvPr>
          <p:cNvSpPr txBox="1"/>
          <p:nvPr/>
        </p:nvSpPr>
        <p:spPr>
          <a:xfrm>
            <a:off x="7767873" y="1385180"/>
            <a:ext cx="1895071" cy="707886"/>
          </a:xfrm>
          <a:prstGeom prst="rect">
            <a:avLst/>
          </a:prstGeom>
          <a:noFill/>
        </p:spPr>
        <p:txBody>
          <a:bodyPr wrap="none" rtlCol="0">
            <a:spAutoFit/>
          </a:bodyPr>
          <a:lstStyle/>
          <a:p>
            <a:r>
              <a:rPr lang="en-US" sz="4000" b="1" dirty="0" err="1"/>
              <a:t>Bài</a:t>
            </a:r>
            <a:r>
              <a:rPr lang="en-US" sz="4000" b="1" dirty="0"/>
              <a:t> </a:t>
            </a:r>
            <a:r>
              <a:rPr lang="en-US" sz="4000" b="1" dirty="0" err="1"/>
              <a:t>tập</a:t>
            </a:r>
            <a:endParaRPr lang="en-US" sz="4000" b="1" dirty="0"/>
          </a:p>
        </p:txBody>
      </p:sp>
    </p:spTree>
    <p:extLst>
      <p:ext uri="{BB962C8B-B14F-4D97-AF65-F5344CB8AC3E}">
        <p14:creationId xmlns:p14="http://schemas.microsoft.com/office/powerpoint/2010/main" val="111707684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bài</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sz="1700" b="0" i="0" u="none" strike="noStrike" cap="none" dirty="0">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EA999527-760E-DCA8-4429-2B735A23D9F0}"/>
              </a:ext>
            </a:extLst>
          </p:cNvPr>
          <p:cNvSpPr txBox="1"/>
          <p:nvPr/>
        </p:nvSpPr>
        <p:spPr>
          <a:xfrm>
            <a:off x="876300" y="1307689"/>
            <a:ext cx="10269657" cy="3724096"/>
          </a:xfrm>
          <a:prstGeom prst="rect">
            <a:avLst/>
          </a:prstGeom>
          <a:noFill/>
        </p:spPr>
        <p:txBody>
          <a:bodyPr wrap="square" rtlCol="0">
            <a:spAutoFit/>
          </a:bodyPr>
          <a:lstStyle/>
          <a:p>
            <a:r>
              <a:rPr lang="en-US" sz="2000" b="1" i="0" dirty="0">
                <a:solidFill>
                  <a:srgbClr val="161C2D"/>
                </a:solidFill>
                <a:effectLst/>
                <a:latin typeface="Times New Roman" panose="02020603050405020304" pitchFamily="18" charset="0"/>
                <a:cs typeface="Times New Roman" panose="02020603050405020304" pitchFamily="18" charset="0"/>
              </a:rPr>
              <a:t>Entity Framework </a:t>
            </a:r>
            <a:r>
              <a:rPr lang="en-US" sz="2000" b="1" i="0" dirty="0" err="1">
                <a:solidFill>
                  <a:srgbClr val="161C2D"/>
                </a:solidFill>
                <a:effectLst/>
                <a:latin typeface="Times New Roman" panose="02020603050405020304" pitchFamily="18" charset="0"/>
                <a:cs typeface="Times New Roman" panose="02020603050405020304" pitchFamily="18" charset="0"/>
              </a:rPr>
              <a:t>là</a:t>
            </a:r>
            <a:r>
              <a:rPr lang="en-US" sz="2000" b="1" i="0" dirty="0">
                <a:solidFill>
                  <a:srgbClr val="161C2D"/>
                </a:solidFill>
                <a:effectLst/>
                <a:latin typeface="Times New Roman" panose="02020603050405020304" pitchFamily="18" charset="0"/>
                <a:cs typeface="Times New Roman" panose="02020603050405020304" pitchFamily="18" charset="0"/>
              </a:rPr>
              <a:t> </a:t>
            </a:r>
            <a:r>
              <a:rPr lang="en-US" sz="2000" b="1" i="0" dirty="0" err="1">
                <a:solidFill>
                  <a:srgbClr val="161C2D"/>
                </a:solidFill>
                <a:effectLst/>
                <a:latin typeface="Times New Roman" panose="02020603050405020304" pitchFamily="18" charset="0"/>
                <a:cs typeface="Times New Roman" panose="02020603050405020304" pitchFamily="18" charset="0"/>
              </a:rPr>
              <a:t>gì</a:t>
            </a:r>
            <a:r>
              <a:rPr lang="en-US" sz="2000" b="1" i="0" dirty="0">
                <a:solidFill>
                  <a:srgbClr val="161C2D"/>
                </a:solidFill>
                <a:effectLst/>
                <a:latin typeface="Times New Roman" panose="02020603050405020304" pitchFamily="18" charset="0"/>
                <a:cs typeface="Times New Roman" panose="02020603050405020304" pitchFamily="18" charset="0"/>
              </a:rPr>
              <a:t>?</a:t>
            </a:r>
          </a:p>
          <a:p>
            <a:r>
              <a:rPr lang="vi-VN" sz="2000" b="0" i="0" dirty="0">
                <a:solidFill>
                  <a:srgbClr val="161C2D"/>
                </a:solidFill>
                <a:effectLst/>
                <a:latin typeface="Times New Roman" panose="02020603050405020304" pitchFamily="18" charset="0"/>
                <a:cs typeface="Times New Roman" panose="02020603050405020304" pitchFamily="18" charset="0"/>
              </a:rPr>
              <a:t>Entity Framework là framework ánh xạ quan hệ đối tượng (ORM - Object Relational Mapping) cung cấp cơ chế tự động cho các nhà phát triển để lưu trữ và truy cập dữ liệu trong cơ sở dữ liệu.</a:t>
            </a:r>
            <a:endParaRPr lang="en-US" sz="2000" b="0" i="0" dirty="0">
              <a:solidFill>
                <a:srgbClr val="161C2D"/>
              </a:solidFill>
              <a:effectLst/>
              <a:latin typeface="Times New Roman" panose="02020603050405020304" pitchFamily="18" charset="0"/>
              <a:cs typeface="Times New Roman" panose="02020603050405020304" pitchFamily="18" charset="0"/>
            </a:endParaRPr>
          </a:p>
          <a:p>
            <a:endParaRPr lang="en-US" sz="2000" b="0" i="0" dirty="0">
              <a:solidFill>
                <a:srgbClr val="161C2D"/>
              </a:solidFill>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b="0" i="0" dirty="0">
                <a:solidFill>
                  <a:srgbClr val="161C2D"/>
                </a:solidFill>
                <a:effectLst/>
                <a:latin typeface="Times New Roman" panose="02020603050405020304" pitchFamily="18" charset="0"/>
                <a:cs typeface="Times New Roman" panose="02020603050405020304" pitchFamily="18" charset="0"/>
              </a:rPr>
              <a:t>Đ</a:t>
            </a:r>
            <a:r>
              <a:rPr lang="vi-VN" sz="2000" b="0" i="0" dirty="0">
                <a:solidFill>
                  <a:srgbClr val="161C2D"/>
                </a:solidFill>
                <a:effectLst/>
                <a:latin typeface="Times New Roman" panose="02020603050405020304" pitchFamily="18" charset="0"/>
                <a:cs typeface="Times New Roman" panose="02020603050405020304" pitchFamily="18" charset="0"/>
              </a:rPr>
              <a:t>ược phát hành lần đầu tiên vào năm 2008, nó là phương tiện tương tác chính giữa các ứng dụng .NET và cơ sở dữ liệu quan hệ.</a:t>
            </a:r>
            <a:endParaRPr lang="en-US" sz="2000" b="0" i="0" dirty="0">
              <a:solidFill>
                <a:srgbClr val="161C2D"/>
              </a:solidFill>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800" b="0" i="0" dirty="0">
                <a:solidFill>
                  <a:srgbClr val="161C2D"/>
                </a:solidFill>
                <a:effectLst/>
                <a:latin typeface="Nunito" pitchFamily="2" charset="0"/>
              </a:rPr>
              <a:t> </a:t>
            </a:r>
            <a:r>
              <a:rPr lang="en-US" sz="2000" b="0" i="0" dirty="0" err="1">
                <a:solidFill>
                  <a:srgbClr val="161C2D"/>
                </a:solidFill>
                <a:effectLst/>
                <a:latin typeface="Times New Roman" panose="02020603050405020304" pitchFamily="18" charset="0"/>
                <a:cs typeface="Times New Roman" panose="02020603050405020304" pitchFamily="18" charset="0"/>
              </a:rPr>
              <a:t>Là</a:t>
            </a:r>
            <a:r>
              <a:rPr lang="en-US" sz="2000" b="0" i="0" dirty="0">
                <a:solidFill>
                  <a:srgbClr val="161C2D"/>
                </a:solidFill>
                <a:effectLst/>
                <a:latin typeface="Times New Roman" panose="02020603050405020304" pitchFamily="18" charset="0"/>
                <a:cs typeface="Times New Roman" panose="02020603050405020304" pitchFamily="18" charset="0"/>
              </a:rPr>
              <a:t> </a:t>
            </a:r>
            <a:r>
              <a:rPr lang="en-US" sz="2000" b="0" i="0" dirty="0" err="1">
                <a:solidFill>
                  <a:srgbClr val="161C2D"/>
                </a:solidFill>
                <a:effectLst/>
                <a:latin typeface="Times New Roman" panose="02020603050405020304" pitchFamily="18" charset="0"/>
                <a:cs typeface="Times New Roman" panose="02020603050405020304" pitchFamily="18" charset="0"/>
              </a:rPr>
              <a:t>một</a:t>
            </a:r>
            <a:r>
              <a:rPr lang="en-US" sz="2000" b="0" i="0" dirty="0">
                <a:solidFill>
                  <a:srgbClr val="161C2D"/>
                </a:solidFill>
                <a:effectLst/>
                <a:latin typeface="Times New Roman" panose="02020603050405020304" pitchFamily="18" charset="0"/>
                <a:cs typeface="Times New Roman" panose="02020603050405020304" pitchFamily="18" charset="0"/>
              </a:rPr>
              <a:t> framework ORM </a:t>
            </a:r>
            <a:r>
              <a:rPr lang="en-US" sz="2000" b="0" i="0" dirty="0" err="1">
                <a:solidFill>
                  <a:srgbClr val="161C2D"/>
                </a:solidFill>
                <a:effectLst/>
                <a:latin typeface="Times New Roman" panose="02020603050405020304" pitchFamily="18" charset="0"/>
                <a:cs typeface="Times New Roman" panose="02020603050405020304" pitchFamily="18" charset="0"/>
              </a:rPr>
              <a:t>mã</a:t>
            </a:r>
            <a:r>
              <a:rPr lang="en-US" sz="2000" b="0" i="0" dirty="0">
                <a:solidFill>
                  <a:srgbClr val="161C2D"/>
                </a:solidFill>
                <a:effectLst/>
                <a:latin typeface="Times New Roman" panose="02020603050405020304" pitchFamily="18" charset="0"/>
                <a:cs typeface="Times New Roman" panose="02020603050405020304" pitchFamily="18" charset="0"/>
              </a:rPr>
              <a:t> </a:t>
            </a:r>
            <a:r>
              <a:rPr lang="en-US" sz="2000" b="0" i="0" dirty="0" err="1">
                <a:solidFill>
                  <a:srgbClr val="161C2D"/>
                </a:solidFill>
                <a:effectLst/>
                <a:latin typeface="Times New Roman" panose="02020603050405020304" pitchFamily="18" charset="0"/>
                <a:cs typeface="Times New Roman" panose="02020603050405020304" pitchFamily="18" charset="0"/>
              </a:rPr>
              <a:t>nguồn</a:t>
            </a:r>
            <a:r>
              <a:rPr lang="en-US" sz="2000" b="0" i="0" dirty="0">
                <a:solidFill>
                  <a:srgbClr val="161C2D"/>
                </a:solidFill>
                <a:effectLst/>
                <a:latin typeface="Times New Roman" panose="02020603050405020304" pitchFamily="18" charset="0"/>
                <a:cs typeface="Times New Roman" panose="02020603050405020304" pitchFamily="18" charset="0"/>
              </a:rPr>
              <a:t> </a:t>
            </a:r>
            <a:r>
              <a:rPr lang="en-US" sz="2000" b="0" i="0" dirty="0" err="1">
                <a:solidFill>
                  <a:srgbClr val="161C2D"/>
                </a:solidFill>
                <a:effectLst/>
                <a:latin typeface="Times New Roman" panose="02020603050405020304" pitchFamily="18" charset="0"/>
                <a:cs typeface="Times New Roman" panose="02020603050405020304" pitchFamily="18" charset="0"/>
              </a:rPr>
              <a:t>mở</a:t>
            </a:r>
            <a:r>
              <a:rPr lang="en-US" sz="2000" b="0" i="0" dirty="0">
                <a:solidFill>
                  <a:srgbClr val="161C2D"/>
                </a:solidFill>
                <a:effectLst/>
                <a:latin typeface="Times New Roman" panose="02020603050405020304" pitchFamily="18" charset="0"/>
                <a:cs typeface="Times New Roman" panose="02020603050405020304" pitchFamily="18" charset="0"/>
              </a:rPr>
              <a:t> </a:t>
            </a:r>
            <a:r>
              <a:rPr lang="en-US" sz="2000" b="0" i="0" dirty="0" err="1">
                <a:solidFill>
                  <a:srgbClr val="161C2D"/>
                </a:solidFill>
                <a:effectLst/>
                <a:latin typeface="Times New Roman" panose="02020603050405020304" pitchFamily="18" charset="0"/>
                <a:cs typeface="Times New Roman" panose="02020603050405020304" pitchFamily="18" charset="0"/>
              </a:rPr>
              <a:t>độc</a:t>
            </a:r>
            <a:r>
              <a:rPr lang="en-US" sz="2000" b="0" i="0" dirty="0">
                <a:solidFill>
                  <a:srgbClr val="161C2D"/>
                </a:solidFill>
                <a:effectLst/>
                <a:latin typeface="Times New Roman" panose="02020603050405020304" pitchFamily="18" charset="0"/>
                <a:cs typeface="Times New Roman" panose="02020603050405020304" pitchFamily="18" charset="0"/>
              </a:rPr>
              <a:t> </a:t>
            </a:r>
            <a:r>
              <a:rPr lang="en-US" sz="2000" b="0" i="0" dirty="0" err="1">
                <a:solidFill>
                  <a:srgbClr val="161C2D"/>
                </a:solidFill>
                <a:effectLst/>
                <a:latin typeface="Times New Roman" panose="02020603050405020304" pitchFamily="18" charset="0"/>
                <a:cs typeface="Times New Roman" panose="02020603050405020304" pitchFamily="18" charset="0"/>
              </a:rPr>
              <a:t>lập</a:t>
            </a:r>
            <a:r>
              <a:rPr lang="en-US" sz="2000" b="0" i="0" dirty="0">
                <a:solidFill>
                  <a:srgbClr val="161C2D"/>
                </a:solidFill>
                <a:effectLst/>
                <a:latin typeface="Times New Roman" panose="02020603050405020304" pitchFamily="18" charset="0"/>
                <a:cs typeface="Times New Roman" panose="02020603050405020304" pitchFamily="18" charset="0"/>
              </a:rPr>
              <a:t> </a:t>
            </a:r>
            <a:r>
              <a:rPr lang="en-US" sz="2000" b="0" i="0" dirty="0" err="1">
                <a:solidFill>
                  <a:srgbClr val="161C2D"/>
                </a:solidFill>
                <a:effectLst/>
                <a:latin typeface="Times New Roman" panose="02020603050405020304" pitchFamily="18" charset="0"/>
                <a:cs typeface="Times New Roman" panose="02020603050405020304" pitchFamily="18" charset="0"/>
              </a:rPr>
              <a:t>với</a:t>
            </a:r>
            <a:r>
              <a:rPr lang="en-US" sz="2000" b="0" i="0" dirty="0">
                <a:solidFill>
                  <a:srgbClr val="161C2D"/>
                </a:solidFill>
                <a:effectLst/>
                <a:latin typeface="Times New Roman" panose="02020603050405020304" pitchFamily="18" charset="0"/>
                <a:cs typeface="Times New Roman" panose="02020603050405020304" pitchFamily="18" charset="0"/>
              </a:rPr>
              <a:t> .NET Framework.</a:t>
            </a:r>
            <a:endParaRPr lang="en-US" sz="2000" dirty="0">
              <a:solidFill>
                <a:srgbClr val="161C2D"/>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vi-VN" sz="2000" b="0" i="0" dirty="0">
                <a:solidFill>
                  <a:srgbClr val="161C2D"/>
                </a:solidFill>
                <a:effectLst/>
                <a:latin typeface="Times New Roman" panose="02020603050405020304" pitchFamily="18" charset="0"/>
                <a:cs typeface="Times New Roman" panose="02020603050405020304" pitchFamily="18" charset="0"/>
              </a:rPr>
              <a:t> </a:t>
            </a:r>
            <a:r>
              <a:rPr lang="en-US" sz="2000" dirty="0">
                <a:solidFill>
                  <a:srgbClr val="161C2D"/>
                </a:solidFill>
                <a:latin typeface="Times New Roman" panose="02020603050405020304" pitchFamily="18" charset="0"/>
                <a:cs typeface="Times New Roman" panose="02020603050405020304" pitchFamily="18" charset="0"/>
              </a:rPr>
              <a:t>Đ</a:t>
            </a:r>
            <a:r>
              <a:rPr lang="vi-VN" sz="2000" b="0" i="0" dirty="0">
                <a:solidFill>
                  <a:srgbClr val="161C2D"/>
                </a:solidFill>
                <a:effectLst/>
                <a:latin typeface="Times New Roman" panose="02020603050405020304" pitchFamily="18" charset="0"/>
                <a:cs typeface="Times New Roman" panose="02020603050405020304" pitchFamily="18" charset="0"/>
              </a:rPr>
              <a:t>ảm nhiệm việc tạo các kết nối cơ sở dữ liệu và thực thi các lệnh, cũng như lấy kết quả truy vấn và tự động ánh xạ các kết quả đó thành các đối tượng trong ứng dụng</a:t>
            </a:r>
            <a:endParaRPr lang="en-US" sz="2000" b="0" i="0" dirty="0">
              <a:solidFill>
                <a:srgbClr val="161C2D"/>
              </a:solidFill>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vi-VN" sz="2800" b="0" i="0" dirty="0">
                <a:solidFill>
                  <a:srgbClr val="161C2D"/>
                </a:solidFill>
                <a:effectLst/>
                <a:latin typeface="Nunito" pitchFamily="2" charset="0"/>
              </a:rPr>
              <a:t> </a:t>
            </a:r>
            <a:r>
              <a:rPr lang="en-US" sz="2000" dirty="0">
                <a:solidFill>
                  <a:srgbClr val="161C2D"/>
                </a:solidFill>
                <a:latin typeface="Times New Roman" panose="02020603050405020304" pitchFamily="18" charset="0"/>
                <a:cs typeface="Times New Roman" panose="02020603050405020304" pitchFamily="18" charset="0"/>
              </a:rPr>
              <a:t>G</a:t>
            </a:r>
            <a:r>
              <a:rPr lang="vi-VN" sz="2000" b="0" i="0" dirty="0">
                <a:solidFill>
                  <a:srgbClr val="161C2D"/>
                </a:solidFill>
                <a:effectLst/>
                <a:latin typeface="Times New Roman" panose="02020603050405020304" pitchFamily="18" charset="0"/>
                <a:cs typeface="Times New Roman" panose="02020603050405020304" pitchFamily="18" charset="0"/>
              </a:rPr>
              <a:t>iúp theo dõi các thay đổi của đối tượng và cập nhật các thay đổi đó trở lại cơ sở dữ liệu cho bạn.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0748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2" name="TextBox 1"/>
          <p:cNvSpPr txBox="1"/>
          <p:nvPr/>
        </p:nvSpPr>
        <p:spPr>
          <a:xfrm>
            <a:off x="973402" y="1073148"/>
            <a:ext cx="10245195" cy="461665"/>
          </a:xfrm>
          <a:prstGeom prst="rect">
            <a:avLst/>
          </a:prstGeom>
          <a:noFill/>
        </p:spPr>
        <p:txBody>
          <a:bodyPr wrap="square" rtlCol="0">
            <a:spAutoFit/>
          </a:bodyPr>
          <a:lstStyle/>
          <a:p>
            <a:pPr algn="l"/>
            <a:r>
              <a:rPr lang="en-US" sz="2400" b="1" dirty="0" err="1" smtClean="0">
                <a:solidFill>
                  <a:srgbClr val="161C2D"/>
                </a:solidFill>
                <a:latin typeface="Times New Roman" panose="02020603050405020304" pitchFamily="18" charset="0"/>
                <a:cs typeface="Times New Roman" panose="02020603050405020304" pitchFamily="18" charset="0"/>
              </a:rPr>
              <a:t>Ưu</a:t>
            </a:r>
            <a:r>
              <a:rPr lang="en-US" sz="2400" b="1" dirty="0" smtClean="0">
                <a:solidFill>
                  <a:srgbClr val="161C2D"/>
                </a:solidFill>
                <a:latin typeface="Times New Roman" panose="02020603050405020304" pitchFamily="18" charset="0"/>
                <a:cs typeface="Times New Roman" panose="02020603050405020304" pitchFamily="18" charset="0"/>
              </a:rPr>
              <a:t> </a:t>
            </a:r>
            <a:r>
              <a:rPr lang="en-US" sz="2400" b="1" dirty="0" err="1" smtClean="0">
                <a:solidFill>
                  <a:srgbClr val="161C2D"/>
                </a:solidFill>
                <a:latin typeface="Times New Roman" panose="02020603050405020304" pitchFamily="18" charset="0"/>
                <a:cs typeface="Times New Roman" panose="02020603050405020304" pitchFamily="18" charset="0"/>
              </a:rPr>
              <a:t>điểm</a:t>
            </a:r>
            <a:r>
              <a:rPr lang="en-US" sz="2400" b="1" dirty="0" smtClean="0">
                <a:solidFill>
                  <a:srgbClr val="161C2D"/>
                </a:solidFill>
                <a:latin typeface="Times New Roman" panose="02020603050405020304" pitchFamily="18" charset="0"/>
                <a:cs typeface="Times New Roman" panose="02020603050405020304" pitchFamily="18" charset="0"/>
              </a:rPr>
              <a:t> </a:t>
            </a:r>
            <a:r>
              <a:rPr lang="en-US" sz="2400" b="1" dirty="0" err="1" smtClean="0">
                <a:solidFill>
                  <a:srgbClr val="161C2D"/>
                </a:solidFill>
                <a:latin typeface="Times New Roman" panose="02020603050405020304" pitchFamily="18" charset="0"/>
                <a:cs typeface="Times New Roman" panose="02020603050405020304" pitchFamily="18" charset="0"/>
              </a:rPr>
              <a:t>của</a:t>
            </a:r>
            <a:r>
              <a:rPr lang="en-US" sz="2400" b="1" dirty="0" smtClean="0">
                <a:solidFill>
                  <a:srgbClr val="161C2D"/>
                </a:solidFill>
                <a:latin typeface="Times New Roman" panose="02020603050405020304" pitchFamily="18" charset="0"/>
                <a:cs typeface="Times New Roman" panose="02020603050405020304" pitchFamily="18" charset="0"/>
              </a:rPr>
              <a:t> </a:t>
            </a:r>
            <a:r>
              <a:rPr lang="en-US" sz="2400" b="1" i="0" dirty="0" smtClean="0">
                <a:solidFill>
                  <a:srgbClr val="161C2D"/>
                </a:solidFill>
                <a:effectLst/>
                <a:latin typeface="Times New Roman" panose="02020603050405020304" pitchFamily="18" charset="0"/>
                <a:cs typeface="Times New Roman" panose="02020603050405020304" pitchFamily="18" charset="0"/>
              </a:rPr>
              <a:t>Entity </a:t>
            </a:r>
            <a:r>
              <a:rPr lang="en-US" sz="2400" b="1" i="0" dirty="0">
                <a:solidFill>
                  <a:srgbClr val="161C2D"/>
                </a:solidFill>
                <a:effectLst/>
                <a:latin typeface="Times New Roman" panose="02020603050405020304" pitchFamily="18" charset="0"/>
                <a:cs typeface="Times New Roman" panose="02020603050405020304" pitchFamily="18" charset="0"/>
              </a:rPr>
              <a:t>Framework</a:t>
            </a:r>
          </a:p>
        </p:txBody>
      </p:sp>
      <p:sp>
        <p:nvSpPr>
          <p:cNvPr id="3" name="TextBox 2"/>
          <p:cNvSpPr txBox="1"/>
          <p:nvPr/>
        </p:nvSpPr>
        <p:spPr>
          <a:xfrm>
            <a:off x="1082447" y="1748768"/>
            <a:ext cx="9467271" cy="707886"/>
          </a:xfrm>
          <a:prstGeom prst="rect">
            <a:avLst/>
          </a:prstGeom>
          <a:noFill/>
        </p:spPr>
        <p:txBody>
          <a:bodyPr wrap="square" rtlCol="0">
            <a:spAutoFit/>
          </a:bodyPr>
          <a:lstStyle/>
          <a:p>
            <a:r>
              <a:rPr lang="vi-VN" sz="2000" dirty="0">
                <a:latin typeface="+mj-lt"/>
              </a:rPr>
              <a:t>Entity Framework được thiết kế nhằm mục đích tăng năng suất của nhà phát triển bằng cách giảm các công việc dư thừa như là duy trì dữ liệu được sử dụng trong các ứng dụng</a:t>
            </a:r>
            <a:endParaRPr lang="en-US" sz="2000" dirty="0">
              <a:latin typeface="+mj-lt"/>
              <a:cs typeface="Times New Roman" panose="02020603050405020304" pitchFamily="18" charset="0"/>
            </a:endParaRPr>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a:extLst>
              <a:ext uri="{FF2B5EF4-FFF2-40B4-BE49-F238E27FC236}">
                <a16:creationId xmlns:a16="http://schemas.microsoft.com/office/drawing/2014/main" id="{AAD996E3-CFE2-8F55-2F14-44AFA030DD86}"/>
              </a:ext>
            </a:extLst>
          </p:cNvPr>
          <p:cNvSpPr txBox="1"/>
          <p:nvPr/>
        </p:nvSpPr>
        <p:spPr>
          <a:xfrm>
            <a:off x="876301" y="2456654"/>
            <a:ext cx="11315700" cy="2031325"/>
          </a:xfrm>
          <a:prstGeom prst="rect">
            <a:avLst/>
          </a:prstGeom>
          <a:noFill/>
        </p:spPr>
        <p:txBody>
          <a:bodyPr wrap="square" rtlCol="0">
            <a:spAutoFit/>
          </a:bodyPr>
          <a:lstStyle/>
          <a:p>
            <a:pPr marL="285750" indent="-285750">
              <a:buFont typeface="Wingdings" panose="05000000000000000000" pitchFamily="2" charset="2"/>
              <a:buChar char="Ø"/>
            </a:pPr>
            <a:r>
              <a:rPr lang="vi-VN" sz="1800" b="0" i="0" dirty="0">
                <a:solidFill>
                  <a:srgbClr val="161C2D"/>
                </a:solidFill>
                <a:effectLst/>
                <a:latin typeface="+mj-lt"/>
              </a:rPr>
              <a:t>Entity Framework có thể tạo các câu lệnh truy cấn cần thiết để đọc hoặc ghi dữ liệu trong cơ sở dữ liệu và thực thi chúng cho bạn.</a:t>
            </a:r>
          </a:p>
          <a:p>
            <a:pPr marL="285750" indent="-285750">
              <a:buFont typeface="Wingdings" panose="05000000000000000000" pitchFamily="2" charset="2"/>
              <a:buChar char="Ø"/>
            </a:pPr>
            <a:r>
              <a:rPr lang="en-US" sz="1800" b="0" i="0" dirty="0" err="1">
                <a:solidFill>
                  <a:srgbClr val="161C2D"/>
                </a:solidFill>
                <a:effectLst/>
                <a:latin typeface="+mj-lt"/>
              </a:rPr>
              <a:t>Nếu</a:t>
            </a:r>
            <a:r>
              <a:rPr lang="en-US" sz="1800" b="0" i="0" dirty="0">
                <a:solidFill>
                  <a:srgbClr val="161C2D"/>
                </a:solidFill>
                <a:effectLst/>
                <a:latin typeface="+mj-lt"/>
              </a:rPr>
              <a:t> </a:t>
            </a:r>
            <a:r>
              <a:rPr lang="en-US" sz="1800" b="0" i="0" dirty="0" err="1">
                <a:solidFill>
                  <a:srgbClr val="161C2D"/>
                </a:solidFill>
                <a:effectLst/>
                <a:latin typeface="+mj-lt"/>
              </a:rPr>
              <a:t>bạn</a:t>
            </a:r>
            <a:r>
              <a:rPr lang="en-US" sz="1800" b="0" i="0" dirty="0">
                <a:solidFill>
                  <a:srgbClr val="161C2D"/>
                </a:solidFill>
                <a:effectLst/>
                <a:latin typeface="+mj-lt"/>
              </a:rPr>
              <a:t> </a:t>
            </a:r>
            <a:r>
              <a:rPr lang="en-US" sz="1800" b="0" i="0" dirty="0" err="1">
                <a:solidFill>
                  <a:srgbClr val="161C2D"/>
                </a:solidFill>
                <a:effectLst/>
                <a:latin typeface="+mj-lt"/>
              </a:rPr>
              <a:t>cần</a:t>
            </a:r>
            <a:r>
              <a:rPr lang="en-US" sz="1800" b="0" i="0" dirty="0">
                <a:solidFill>
                  <a:srgbClr val="161C2D"/>
                </a:solidFill>
                <a:effectLst/>
                <a:latin typeface="+mj-lt"/>
              </a:rPr>
              <a:t> </a:t>
            </a:r>
            <a:r>
              <a:rPr lang="en-US" sz="1800" b="0" i="0" dirty="0" err="1">
                <a:solidFill>
                  <a:srgbClr val="161C2D"/>
                </a:solidFill>
                <a:effectLst/>
                <a:latin typeface="+mj-lt"/>
              </a:rPr>
              <a:t>truy</a:t>
            </a:r>
            <a:r>
              <a:rPr lang="en-US" sz="1800" b="0" i="0" dirty="0">
                <a:solidFill>
                  <a:srgbClr val="161C2D"/>
                </a:solidFill>
                <a:effectLst/>
                <a:latin typeface="+mj-lt"/>
              </a:rPr>
              <a:t> </a:t>
            </a:r>
            <a:r>
              <a:rPr lang="en-US" sz="1800" b="0" i="0" dirty="0" err="1">
                <a:solidFill>
                  <a:srgbClr val="161C2D"/>
                </a:solidFill>
                <a:effectLst/>
                <a:latin typeface="+mj-lt"/>
              </a:rPr>
              <a:t>vấn</a:t>
            </a:r>
            <a:r>
              <a:rPr lang="en-US" sz="1800" b="0" i="0" dirty="0">
                <a:solidFill>
                  <a:srgbClr val="161C2D"/>
                </a:solidFill>
                <a:effectLst/>
                <a:latin typeface="+mj-lt"/>
              </a:rPr>
              <a:t> </a:t>
            </a:r>
            <a:r>
              <a:rPr lang="en-US" sz="1800" b="0" i="0" dirty="0" err="1">
                <a:solidFill>
                  <a:srgbClr val="161C2D"/>
                </a:solidFill>
                <a:effectLst/>
                <a:latin typeface="+mj-lt"/>
              </a:rPr>
              <a:t>dữ</a:t>
            </a:r>
            <a:r>
              <a:rPr lang="en-US" sz="1800" b="0" i="0" dirty="0">
                <a:solidFill>
                  <a:srgbClr val="161C2D"/>
                </a:solidFill>
                <a:effectLst/>
                <a:latin typeface="+mj-lt"/>
              </a:rPr>
              <a:t> </a:t>
            </a:r>
            <a:r>
              <a:rPr lang="en-US" sz="1800" b="0" i="0" dirty="0" err="1">
                <a:solidFill>
                  <a:srgbClr val="161C2D"/>
                </a:solidFill>
                <a:effectLst/>
                <a:latin typeface="+mj-lt"/>
              </a:rPr>
              <a:t>liệu</a:t>
            </a:r>
            <a:r>
              <a:rPr lang="en-US" sz="1800" b="0" i="0" dirty="0">
                <a:solidFill>
                  <a:srgbClr val="161C2D"/>
                </a:solidFill>
                <a:effectLst/>
                <a:latin typeface="+mj-lt"/>
              </a:rPr>
              <a:t>, </a:t>
            </a:r>
            <a:r>
              <a:rPr lang="en-US" sz="1800" b="0" i="0" dirty="0" err="1">
                <a:solidFill>
                  <a:srgbClr val="161C2D"/>
                </a:solidFill>
                <a:effectLst/>
                <a:latin typeface="+mj-lt"/>
              </a:rPr>
              <a:t>bạn</a:t>
            </a:r>
            <a:r>
              <a:rPr lang="en-US" sz="1800" b="0" i="0" dirty="0">
                <a:solidFill>
                  <a:srgbClr val="161C2D"/>
                </a:solidFill>
                <a:effectLst/>
                <a:latin typeface="+mj-lt"/>
              </a:rPr>
              <a:t> </a:t>
            </a:r>
            <a:r>
              <a:rPr lang="en-US" sz="1800" b="0" i="0" dirty="0" err="1">
                <a:solidFill>
                  <a:srgbClr val="161C2D"/>
                </a:solidFill>
                <a:effectLst/>
                <a:latin typeface="+mj-lt"/>
              </a:rPr>
              <a:t>có</a:t>
            </a:r>
            <a:r>
              <a:rPr lang="en-US" sz="1800" b="0" i="0" dirty="0">
                <a:solidFill>
                  <a:srgbClr val="161C2D"/>
                </a:solidFill>
                <a:effectLst/>
                <a:latin typeface="+mj-lt"/>
              </a:rPr>
              <a:t> </a:t>
            </a:r>
            <a:r>
              <a:rPr lang="en-US" sz="1800" b="0" i="0" dirty="0" err="1">
                <a:solidFill>
                  <a:srgbClr val="161C2D"/>
                </a:solidFill>
                <a:effectLst/>
                <a:latin typeface="+mj-lt"/>
              </a:rPr>
              <a:t>thể</a:t>
            </a:r>
            <a:r>
              <a:rPr lang="en-US" sz="1800" b="0" i="0" dirty="0">
                <a:solidFill>
                  <a:srgbClr val="161C2D"/>
                </a:solidFill>
                <a:effectLst/>
                <a:latin typeface="+mj-lt"/>
              </a:rPr>
              <a:t> </a:t>
            </a:r>
            <a:r>
              <a:rPr lang="en-US" sz="1800" b="0" i="0" dirty="0" err="1">
                <a:solidFill>
                  <a:srgbClr val="161C2D"/>
                </a:solidFill>
                <a:effectLst/>
                <a:latin typeface="+mj-lt"/>
              </a:rPr>
              <a:t>sử</a:t>
            </a:r>
            <a:r>
              <a:rPr lang="en-US" sz="1800" b="0" i="0" dirty="0">
                <a:solidFill>
                  <a:srgbClr val="161C2D"/>
                </a:solidFill>
                <a:effectLst/>
                <a:latin typeface="+mj-lt"/>
              </a:rPr>
              <a:t> </a:t>
            </a:r>
            <a:r>
              <a:rPr lang="en-US" sz="1800" b="0" i="0" dirty="0" err="1">
                <a:solidFill>
                  <a:srgbClr val="161C2D"/>
                </a:solidFill>
                <a:effectLst/>
                <a:latin typeface="+mj-lt"/>
              </a:rPr>
              <a:t>dụng</a:t>
            </a:r>
            <a:r>
              <a:rPr lang="en-US" sz="1800" b="0" i="0" dirty="0">
                <a:solidFill>
                  <a:srgbClr val="161C2D"/>
                </a:solidFill>
                <a:effectLst/>
                <a:latin typeface="+mj-lt"/>
              </a:rPr>
              <a:t> LINQ to Entities.</a:t>
            </a:r>
          </a:p>
          <a:p>
            <a:pPr marL="285750" indent="-285750">
              <a:buFont typeface="Wingdings" panose="05000000000000000000" pitchFamily="2" charset="2"/>
              <a:buChar char="Ø"/>
            </a:pPr>
            <a:r>
              <a:rPr lang="vi-VN" sz="1800" b="0" i="0" dirty="0">
                <a:solidFill>
                  <a:srgbClr val="161C2D"/>
                </a:solidFill>
                <a:effectLst/>
                <a:latin typeface="+mj-lt"/>
              </a:rPr>
              <a:t>Entity Framework sẽ thực hiện các truy vấn có liên quan trong cơ sở dữ liệu và sau đó ánh xạ kết quả trả về thành các đối tượng để bạn </a:t>
            </a:r>
            <a:endParaRPr lang="en-US" sz="1800" b="0" i="0" dirty="0">
              <a:solidFill>
                <a:srgbClr val="161C2D"/>
              </a:solidFill>
              <a:effectLst/>
              <a:latin typeface="+mj-lt"/>
            </a:endParaRPr>
          </a:p>
          <a:p>
            <a:r>
              <a:rPr lang="vi-VN" sz="1800" b="0" i="0" dirty="0">
                <a:solidFill>
                  <a:srgbClr val="161C2D"/>
                </a:solidFill>
                <a:effectLst/>
                <a:latin typeface="+mj-lt"/>
              </a:rPr>
              <a:t>làm việc trong ứng dụng của mình.</a:t>
            </a:r>
          </a:p>
          <a:p>
            <a:pPr marL="285750" indent="-285750">
              <a:buFont typeface="Wingdings" panose="05000000000000000000" pitchFamily="2" charset="2"/>
              <a:buChar char="Ø"/>
            </a:pPr>
            <a:r>
              <a:rPr lang="vi-VN" sz="1800" b="0" i="0" dirty="0">
                <a:solidFill>
                  <a:srgbClr val="161C2D"/>
                </a:solidFill>
                <a:effectLst/>
                <a:latin typeface="+mj-lt"/>
              </a:rPr>
              <a:t>Có các ORM khác trên thị trường như NHibernate</a:t>
            </a:r>
            <a:endParaRPr lang="en-US" sz="1800" dirty="0">
              <a:latin typeface="+mj-lt"/>
            </a:endParaRPr>
          </a:p>
        </p:txBody>
      </p:sp>
      <p:pic>
        <p:nvPicPr>
          <p:cNvPr id="7" name="Picture 2" descr="Typical ORM">
            <a:extLst>
              <a:ext uri="{FF2B5EF4-FFF2-40B4-BE49-F238E27FC236}">
                <a16:creationId xmlns:a16="http://schemas.microsoft.com/office/drawing/2014/main" id="{D45C6743-8C95-1843-C5D8-3C527C14CD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1737" y="3886199"/>
            <a:ext cx="5491163" cy="26713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Times New Roman" panose="02020603050405020304" pitchFamily="18" charset="0"/>
                <a:ea typeface="Oi"/>
                <a:cs typeface="Times New Roman" panose="02020603050405020304" pitchFamily="18" charset="0"/>
                <a:sym typeface="Oi"/>
              </a:rPr>
              <a:t>Tên bài học</a:t>
            </a:r>
            <a:endParaRPr sz="1700" b="0" i="0" u="none" strike="noStrike" cap="none">
              <a:solidFill>
                <a:srgbClr val="F37422"/>
              </a:solidFill>
              <a:latin typeface="Times New Roman" panose="02020603050405020304" pitchFamily="18" charset="0"/>
              <a:ea typeface="Oi"/>
              <a:cs typeface="Times New Roman" panose="02020603050405020304" pitchFamily="18" charset="0"/>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3" name="TextBox 2"/>
          <p:cNvSpPr txBox="1"/>
          <p:nvPr/>
        </p:nvSpPr>
        <p:spPr>
          <a:xfrm>
            <a:off x="1082447" y="1748768"/>
            <a:ext cx="9535511" cy="523220"/>
          </a:xfrm>
          <a:prstGeom prst="rect">
            <a:avLst/>
          </a:prstGeom>
          <a:noFill/>
        </p:spPr>
        <p:txBody>
          <a:bodyPr wrap="square" rtlCol="0">
            <a:spAutoFit/>
          </a:bodyPr>
          <a:lstStyle/>
          <a:p>
            <a:r>
              <a:rPr lang="vi-VN" dirty="0">
                <a:latin typeface="Times New Roman" panose="02020603050405020304" pitchFamily="18" charset="0"/>
                <a:cs typeface="Times New Roman" panose="02020603050405020304" pitchFamily="18" charset="0"/>
              </a:rPr>
              <a:t> Entity Framework có lớp ánh xạ chi tiết hơn để bạn có thể tùy chỉnh ánh xạ</a:t>
            </a:r>
            <a:endParaRPr lang="en-US" dirty="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bằng cách ánh xạ một thực thể vào nhiều bảng trong cơ sở dữ liệu hoặc thậm chí nhiều thực thể vào một bảng.</a:t>
            </a:r>
            <a:endParaRPr lang="vi-VN" sz="24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latin typeface="Times New Roman" panose="02020603050405020304" pitchFamily="18" charset="0"/>
              <a:cs typeface="Times New Roman" panose="02020603050405020304" pitchFamily="18" charset="0"/>
            </a:endParaRPr>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id="{963C062B-0469-5247-1F8C-644422026F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0092" y="2736056"/>
            <a:ext cx="8487015" cy="2871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0378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2" name="TextBox 1"/>
          <p:cNvSpPr txBox="1"/>
          <p:nvPr/>
        </p:nvSpPr>
        <p:spPr>
          <a:xfrm>
            <a:off x="973402" y="1073148"/>
            <a:ext cx="10245195" cy="646331"/>
          </a:xfrm>
          <a:prstGeom prst="rect">
            <a:avLst/>
          </a:prstGeom>
          <a:noFill/>
        </p:spPr>
        <p:txBody>
          <a:bodyPr wrap="square" rtlCol="0">
            <a:spAutoFit/>
          </a:bodyPr>
          <a:lstStyle/>
          <a:p>
            <a:pPr algn="l"/>
            <a:r>
              <a:rPr lang="en-US" sz="3600" b="1" i="0" dirty="0" err="1">
                <a:solidFill>
                  <a:srgbClr val="161C2D"/>
                </a:solidFill>
                <a:effectLst/>
                <a:latin typeface="Nunito" pitchFamily="2" charset="0"/>
              </a:rPr>
              <a:t>Tính</a:t>
            </a:r>
            <a:r>
              <a:rPr lang="en-US" sz="3600" b="1" i="0" dirty="0">
                <a:solidFill>
                  <a:srgbClr val="161C2D"/>
                </a:solidFill>
                <a:effectLst/>
                <a:latin typeface="Nunito" pitchFamily="2" charset="0"/>
              </a:rPr>
              <a:t> </a:t>
            </a:r>
            <a:r>
              <a:rPr lang="en-US" sz="3600" b="1" i="0" dirty="0" err="1">
                <a:solidFill>
                  <a:srgbClr val="161C2D"/>
                </a:solidFill>
                <a:effectLst/>
                <a:latin typeface="Nunito" pitchFamily="2" charset="0"/>
              </a:rPr>
              <a:t>năng</a:t>
            </a:r>
            <a:r>
              <a:rPr lang="en-US" sz="3600" b="1" i="0" dirty="0">
                <a:solidFill>
                  <a:srgbClr val="161C2D"/>
                </a:solidFill>
                <a:effectLst/>
                <a:latin typeface="Nunito" pitchFamily="2" charset="0"/>
              </a:rPr>
              <a:t> </a:t>
            </a:r>
            <a:r>
              <a:rPr lang="en-US" sz="3600" b="1" i="0" dirty="0" err="1">
                <a:solidFill>
                  <a:srgbClr val="161C2D"/>
                </a:solidFill>
                <a:effectLst/>
                <a:latin typeface="Nunito" pitchFamily="2" charset="0"/>
              </a:rPr>
              <a:t>của</a:t>
            </a:r>
            <a:r>
              <a:rPr lang="en-US" sz="3600" b="1" i="0" dirty="0">
                <a:solidFill>
                  <a:srgbClr val="161C2D"/>
                </a:solidFill>
                <a:effectLst/>
                <a:latin typeface="Nunito" pitchFamily="2" charset="0"/>
              </a:rPr>
              <a:t> Entity Framework</a:t>
            </a:r>
          </a:p>
        </p:txBody>
      </p:sp>
      <p:sp>
        <p:nvSpPr>
          <p:cNvPr id="3" name="TextBox 2"/>
          <p:cNvSpPr txBox="1"/>
          <p:nvPr/>
        </p:nvSpPr>
        <p:spPr>
          <a:xfrm>
            <a:off x="1082447" y="1748768"/>
            <a:ext cx="9535511" cy="2031325"/>
          </a:xfrm>
          <a:prstGeom prst="rect">
            <a:avLst/>
          </a:prstGeom>
          <a:noFill/>
        </p:spPr>
        <p:txBody>
          <a:bodyPr wrap="square" rtlCol="0">
            <a:spAutoFit/>
          </a:bodyPr>
          <a:lstStyle/>
          <a:p>
            <a:pPr marL="285750" indent="-285750">
              <a:buFont typeface="Wingdings" panose="05000000000000000000" pitchFamily="2" charset="2"/>
              <a:buChar char="Ø"/>
            </a:pPr>
            <a:r>
              <a:rPr lang="vi-VN" dirty="0"/>
              <a:t>Entity Framework là một công cụ của Microsoft.</a:t>
            </a:r>
          </a:p>
          <a:p>
            <a:pPr marL="285750" indent="-285750">
              <a:buFont typeface="Wingdings" panose="05000000000000000000" pitchFamily="2" charset="2"/>
              <a:buChar char="Ø"/>
            </a:pPr>
            <a:r>
              <a:rPr lang="vi-VN" dirty="0"/>
              <a:t>Entity Framework đang được phát triển như một sản phẩm mã nguồn mở.</a:t>
            </a:r>
          </a:p>
          <a:p>
            <a:pPr marL="342900" indent="-342900">
              <a:buFont typeface="Wingdings" panose="05000000000000000000" pitchFamily="2" charset="2"/>
              <a:buChar char="Ø"/>
            </a:pPr>
            <a:r>
              <a:rPr lang="vi-VN" dirty="0"/>
              <a:t>Entity Framework không còn bị ràng buộc hoặc phụ thuộc vào chu kỳ phát hành của .NET Framework.</a:t>
            </a:r>
          </a:p>
          <a:p>
            <a:pPr marL="285750" indent="-285750">
              <a:buFont typeface="Wingdings" panose="05000000000000000000" pitchFamily="2" charset="2"/>
              <a:buChar char="Ø"/>
            </a:pPr>
            <a:r>
              <a:rPr lang="vi-VN" dirty="0"/>
              <a:t>Làm việc với bất kỳ cơ sở dữ liệu quan hệ nào có Entity Framework provider hợp lệ.</a:t>
            </a:r>
          </a:p>
          <a:p>
            <a:pPr marL="285750" indent="-285750">
              <a:buFont typeface="Wingdings" panose="05000000000000000000" pitchFamily="2" charset="2"/>
              <a:buChar char="Ø"/>
            </a:pPr>
            <a:r>
              <a:rPr lang="vi-VN" dirty="0"/>
              <a:t>Tạo truy vấn SQL từ LINQ to Entities.</a:t>
            </a:r>
          </a:p>
          <a:p>
            <a:pPr marL="285750" indent="-285750">
              <a:buFont typeface="Wingdings" panose="05000000000000000000" pitchFamily="2" charset="2"/>
              <a:buChar char="Ø"/>
            </a:pPr>
            <a:r>
              <a:rPr lang="vi-VN" dirty="0"/>
              <a:t>Entity Framework sẽ tạo các truy vấn có tham số.</a:t>
            </a:r>
          </a:p>
          <a:p>
            <a:pPr marL="285750" indent="-285750">
              <a:buFont typeface="Wingdings" panose="05000000000000000000" pitchFamily="2" charset="2"/>
              <a:buChar char="Ø"/>
            </a:pPr>
            <a:r>
              <a:rPr lang="vi-VN" dirty="0"/>
              <a:t>Theo dõi các thay đổi của các đối tượng trong bộ nhớ.</a:t>
            </a:r>
          </a:p>
          <a:p>
            <a:pPr marL="285750" indent="-285750">
              <a:buFont typeface="Wingdings" panose="05000000000000000000" pitchFamily="2" charset="2"/>
              <a:buChar char="Ø"/>
            </a:pPr>
            <a:r>
              <a:rPr lang="vi-VN" dirty="0"/>
              <a:t>Cho phép tạo các câu lệnh thêm, cập nhật và xóa.</a:t>
            </a:r>
          </a:p>
          <a:p>
            <a:pPr marL="285750" indent="-285750">
              <a:buFont typeface="Wingdings" panose="05000000000000000000" pitchFamily="2" charset="2"/>
              <a:buChar char="Ø"/>
            </a:pPr>
            <a:r>
              <a:rPr lang="vi-VN" dirty="0"/>
              <a:t>Entity Framework hỗ trợ stored procedure.</a:t>
            </a:r>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96253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2" name="TextBox 1"/>
          <p:cNvSpPr txBox="1"/>
          <p:nvPr/>
        </p:nvSpPr>
        <p:spPr>
          <a:xfrm>
            <a:off x="973402" y="1073148"/>
            <a:ext cx="10245195" cy="646331"/>
          </a:xfrm>
          <a:prstGeom prst="rect">
            <a:avLst/>
          </a:prstGeom>
          <a:noFill/>
        </p:spPr>
        <p:txBody>
          <a:bodyPr wrap="square" rtlCol="0">
            <a:spAutoFit/>
          </a:bodyPr>
          <a:lstStyle/>
          <a:p>
            <a:pPr algn="l"/>
            <a:r>
              <a:rPr lang="en-US" sz="3600" b="1" i="0" dirty="0" err="1">
                <a:solidFill>
                  <a:srgbClr val="161C2D"/>
                </a:solidFill>
                <a:effectLst/>
                <a:latin typeface="Times New Roman" panose="02020603050405020304" pitchFamily="18" charset="0"/>
                <a:cs typeface="Times New Roman" panose="02020603050405020304" pitchFamily="18" charset="0"/>
              </a:rPr>
              <a:t>Kiến</a:t>
            </a:r>
            <a:r>
              <a:rPr lang="en-US" sz="3600" b="1" i="0" dirty="0">
                <a:solidFill>
                  <a:srgbClr val="161C2D"/>
                </a:solidFill>
                <a:effectLst/>
                <a:latin typeface="Times New Roman" panose="02020603050405020304" pitchFamily="18" charset="0"/>
                <a:cs typeface="Times New Roman" panose="02020603050405020304" pitchFamily="18" charset="0"/>
              </a:rPr>
              <a:t> </a:t>
            </a:r>
            <a:r>
              <a:rPr lang="en-US" sz="3600" b="1" i="0" dirty="0" err="1">
                <a:solidFill>
                  <a:srgbClr val="161C2D"/>
                </a:solidFill>
                <a:effectLst/>
                <a:latin typeface="Times New Roman" panose="02020603050405020304" pitchFamily="18" charset="0"/>
                <a:cs typeface="Times New Roman" panose="02020603050405020304" pitchFamily="18" charset="0"/>
              </a:rPr>
              <a:t>trúc</a:t>
            </a:r>
            <a:r>
              <a:rPr lang="en-US" sz="3600" b="1" i="0" dirty="0">
                <a:solidFill>
                  <a:srgbClr val="161C2D"/>
                </a:solidFill>
                <a:effectLst/>
                <a:latin typeface="Times New Roman" panose="02020603050405020304" pitchFamily="18" charset="0"/>
                <a:cs typeface="Times New Roman" panose="02020603050405020304" pitchFamily="18" charset="0"/>
              </a:rPr>
              <a:t> Entity Framework</a:t>
            </a:r>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6" name="Picture 4" descr="Kiến trúc Entity Framework">
            <a:extLst>
              <a:ext uri="{FF2B5EF4-FFF2-40B4-BE49-F238E27FC236}">
                <a16:creationId xmlns:a16="http://schemas.microsoft.com/office/drawing/2014/main" id="{97E5DA70-13AB-7BF2-7D5B-CC9F3E552A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9277" y="1657350"/>
            <a:ext cx="7181850" cy="5200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7176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2" name="TextBox 1"/>
          <p:cNvSpPr txBox="1"/>
          <p:nvPr/>
        </p:nvSpPr>
        <p:spPr>
          <a:xfrm>
            <a:off x="973402" y="1073148"/>
            <a:ext cx="10245195" cy="646331"/>
          </a:xfrm>
          <a:prstGeom prst="rect">
            <a:avLst/>
          </a:prstGeom>
          <a:noFill/>
        </p:spPr>
        <p:txBody>
          <a:bodyPr wrap="square" rtlCol="0">
            <a:spAutoFit/>
          </a:bodyPr>
          <a:lstStyle/>
          <a:p>
            <a:pPr algn="l"/>
            <a:r>
              <a:rPr lang="en-US" sz="3600" b="1" i="0" dirty="0" err="1">
                <a:solidFill>
                  <a:srgbClr val="555555"/>
                </a:solidFill>
                <a:effectLst/>
                <a:latin typeface="Times New Roman" panose="02020603050405020304" pitchFamily="18" charset="0"/>
                <a:cs typeface="Times New Roman" panose="02020603050405020304" pitchFamily="18" charset="0"/>
              </a:rPr>
              <a:t>Các</a:t>
            </a:r>
            <a:r>
              <a:rPr lang="en-US" sz="3600" b="1" i="0" dirty="0">
                <a:solidFill>
                  <a:srgbClr val="555555"/>
                </a:solidFill>
                <a:effectLst/>
                <a:latin typeface="Times New Roman" panose="02020603050405020304" pitchFamily="18" charset="0"/>
                <a:cs typeface="Times New Roman" panose="02020603050405020304" pitchFamily="18" charset="0"/>
              </a:rPr>
              <a:t> </a:t>
            </a:r>
            <a:r>
              <a:rPr lang="en-US" sz="3600" b="1" i="0" dirty="0" err="1">
                <a:solidFill>
                  <a:srgbClr val="555555"/>
                </a:solidFill>
                <a:effectLst/>
                <a:latin typeface="Times New Roman" panose="02020603050405020304" pitchFamily="18" charset="0"/>
                <a:cs typeface="Times New Roman" panose="02020603050405020304" pitchFamily="18" charset="0"/>
              </a:rPr>
              <a:t>tình</a:t>
            </a:r>
            <a:r>
              <a:rPr lang="en-US" sz="3600" b="1" i="0" dirty="0">
                <a:solidFill>
                  <a:srgbClr val="555555"/>
                </a:solidFill>
                <a:effectLst/>
                <a:latin typeface="Times New Roman" panose="02020603050405020304" pitchFamily="18" charset="0"/>
                <a:cs typeface="Times New Roman" panose="02020603050405020304" pitchFamily="18" charset="0"/>
              </a:rPr>
              <a:t> </a:t>
            </a:r>
            <a:r>
              <a:rPr lang="en-US" sz="3600" b="1" i="0" dirty="0" err="1">
                <a:solidFill>
                  <a:srgbClr val="555555"/>
                </a:solidFill>
                <a:effectLst/>
                <a:latin typeface="Times New Roman" panose="02020603050405020304" pitchFamily="18" charset="0"/>
                <a:cs typeface="Times New Roman" panose="02020603050405020304" pitchFamily="18" charset="0"/>
              </a:rPr>
              <a:t>huống</a:t>
            </a:r>
            <a:r>
              <a:rPr lang="en-US" sz="3600" b="1" i="0" dirty="0">
                <a:solidFill>
                  <a:srgbClr val="555555"/>
                </a:solidFill>
                <a:effectLst/>
                <a:latin typeface="Times New Roman" panose="02020603050405020304" pitchFamily="18" charset="0"/>
                <a:cs typeface="Times New Roman" panose="02020603050405020304" pitchFamily="18" charset="0"/>
              </a:rPr>
              <a:t> </a:t>
            </a:r>
            <a:r>
              <a:rPr lang="en-US" sz="3600" b="1" i="0" dirty="0" err="1">
                <a:solidFill>
                  <a:srgbClr val="555555"/>
                </a:solidFill>
                <a:effectLst/>
                <a:latin typeface="Times New Roman" panose="02020603050405020304" pitchFamily="18" charset="0"/>
                <a:cs typeface="Times New Roman" panose="02020603050405020304" pitchFamily="18" charset="0"/>
              </a:rPr>
              <a:t>dùng</a:t>
            </a:r>
            <a:r>
              <a:rPr lang="en-US" sz="3600" b="1" i="0" dirty="0">
                <a:solidFill>
                  <a:srgbClr val="555555"/>
                </a:solidFill>
                <a:effectLst/>
                <a:latin typeface="Times New Roman" panose="02020603050405020304" pitchFamily="18" charset="0"/>
                <a:cs typeface="Times New Roman" panose="02020603050405020304" pitchFamily="18" charset="0"/>
              </a:rPr>
              <a:t> Entity Framework?</a:t>
            </a:r>
          </a:p>
        </p:txBody>
      </p:sp>
      <p:sp>
        <p:nvSpPr>
          <p:cNvPr id="3" name="TextBox 2"/>
          <p:cNvSpPr txBox="1"/>
          <p:nvPr/>
        </p:nvSpPr>
        <p:spPr>
          <a:xfrm>
            <a:off x="1082447" y="1748768"/>
            <a:ext cx="9535511" cy="584775"/>
          </a:xfrm>
          <a:prstGeom prst="rect">
            <a:avLst/>
          </a:prstGeom>
          <a:noFill/>
        </p:spPr>
        <p:txBody>
          <a:bodyPr wrap="square" rtlCol="0">
            <a:spAutoFit/>
          </a:bodyPr>
          <a:lstStyle/>
          <a:p>
            <a:r>
              <a:rPr lang="vi-VN" sz="1600" b="1" dirty="0"/>
              <a:t>Database First:</a:t>
            </a:r>
            <a:r>
              <a:rPr lang="vi-VN" sz="1600" dirty="0"/>
              <a:t> Đầu tiên là nếu bạn đã có một CSDL hoặc muốn thiết kế CSDL trước khi làm các phần khác của ứng dụng</a:t>
            </a:r>
            <a:r>
              <a:rPr lang="vi-VN" dirty="0"/>
              <a:t>.</a:t>
            </a:r>
            <a:endParaRPr lang="en-US" sz="2400" dirty="0"/>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098" name="Picture 2" descr="Database First entity framework">
            <a:extLst>
              <a:ext uri="{FF2B5EF4-FFF2-40B4-BE49-F238E27FC236}">
                <a16:creationId xmlns:a16="http://schemas.microsoft.com/office/drawing/2014/main" id="{C93A80BF-E0F8-62DC-26C6-D29012D4B8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7570" y="2326619"/>
            <a:ext cx="4743450" cy="17907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EE80088-7621-C296-5690-5BBADEDA4B13}"/>
              </a:ext>
            </a:extLst>
          </p:cNvPr>
          <p:cNvSpPr txBox="1"/>
          <p:nvPr/>
        </p:nvSpPr>
        <p:spPr>
          <a:xfrm>
            <a:off x="624104" y="4370568"/>
            <a:ext cx="11248592" cy="369332"/>
          </a:xfrm>
          <a:prstGeom prst="rect">
            <a:avLst/>
          </a:prstGeom>
          <a:noFill/>
        </p:spPr>
        <p:txBody>
          <a:bodyPr wrap="none" rtlCol="0">
            <a:spAutoFit/>
          </a:bodyPr>
          <a:lstStyle/>
          <a:p>
            <a:r>
              <a:rPr lang="en-US" sz="1800" b="1" i="0" dirty="0">
                <a:solidFill>
                  <a:srgbClr val="777777"/>
                </a:solidFill>
                <a:effectLst/>
                <a:latin typeface="Arial" panose="020B0604020202020204" pitchFamily="34" charset="0"/>
              </a:rPr>
              <a:t>Code First:</a:t>
            </a:r>
            <a:r>
              <a:rPr lang="en-US" sz="1800" b="0" i="0" dirty="0">
                <a:solidFill>
                  <a:srgbClr val="777777"/>
                </a:solidFill>
                <a:effectLst/>
                <a:latin typeface="Arial" panose="020B0604020202020204" pitchFamily="34" charset="0"/>
              </a:rPr>
              <a:t> </a:t>
            </a:r>
            <a:r>
              <a:rPr lang="en-US" sz="1800" b="0" i="0" dirty="0" err="1">
                <a:solidFill>
                  <a:srgbClr val="777777"/>
                </a:solidFill>
                <a:effectLst/>
                <a:latin typeface="Arial" panose="020B0604020202020204" pitchFamily="34" charset="0"/>
              </a:rPr>
              <a:t>Thứ</a:t>
            </a:r>
            <a:r>
              <a:rPr lang="en-US" sz="1800" b="0" i="0" dirty="0">
                <a:solidFill>
                  <a:srgbClr val="777777"/>
                </a:solidFill>
                <a:effectLst/>
                <a:latin typeface="Arial" panose="020B0604020202020204" pitchFamily="34" charset="0"/>
              </a:rPr>
              <a:t> </a:t>
            </a:r>
            <a:r>
              <a:rPr lang="en-US" sz="1800" b="0" i="0" dirty="0" err="1">
                <a:solidFill>
                  <a:srgbClr val="777777"/>
                </a:solidFill>
                <a:effectLst/>
                <a:latin typeface="Arial" panose="020B0604020202020204" pitchFamily="34" charset="0"/>
              </a:rPr>
              <a:t>hai</a:t>
            </a:r>
            <a:r>
              <a:rPr lang="en-US" sz="1800" b="0" i="0" dirty="0">
                <a:solidFill>
                  <a:srgbClr val="777777"/>
                </a:solidFill>
                <a:effectLst/>
                <a:latin typeface="Arial" panose="020B0604020202020204" pitchFamily="34" charset="0"/>
              </a:rPr>
              <a:t> </a:t>
            </a:r>
            <a:r>
              <a:rPr lang="en-US" sz="1800" b="0" i="0" dirty="0" err="1">
                <a:solidFill>
                  <a:srgbClr val="777777"/>
                </a:solidFill>
                <a:effectLst/>
                <a:latin typeface="Arial" panose="020B0604020202020204" pitchFamily="34" charset="0"/>
              </a:rPr>
              <a:t>là</a:t>
            </a:r>
            <a:r>
              <a:rPr lang="en-US" sz="1800" b="0" i="0" dirty="0">
                <a:solidFill>
                  <a:srgbClr val="777777"/>
                </a:solidFill>
                <a:effectLst/>
                <a:latin typeface="Arial" panose="020B0604020202020204" pitchFamily="34" charset="0"/>
              </a:rPr>
              <a:t> </a:t>
            </a:r>
            <a:r>
              <a:rPr lang="en-US" sz="1800" b="0" i="0" dirty="0" err="1">
                <a:solidFill>
                  <a:srgbClr val="777777"/>
                </a:solidFill>
                <a:effectLst/>
                <a:latin typeface="Arial" panose="020B0604020202020204" pitchFamily="34" charset="0"/>
              </a:rPr>
              <a:t>bạn</a:t>
            </a:r>
            <a:r>
              <a:rPr lang="en-US" sz="1800" b="0" i="0" dirty="0">
                <a:solidFill>
                  <a:srgbClr val="777777"/>
                </a:solidFill>
                <a:effectLst/>
                <a:latin typeface="Arial" panose="020B0604020202020204" pitchFamily="34" charset="0"/>
              </a:rPr>
              <a:t> </a:t>
            </a:r>
            <a:r>
              <a:rPr lang="en-US" sz="1800" b="0" i="0" dirty="0" err="1">
                <a:solidFill>
                  <a:srgbClr val="777777"/>
                </a:solidFill>
                <a:effectLst/>
                <a:latin typeface="Arial" panose="020B0604020202020204" pitchFamily="34" charset="0"/>
              </a:rPr>
              <a:t>muốn</a:t>
            </a:r>
            <a:r>
              <a:rPr lang="en-US" sz="1800" b="0" i="0" dirty="0">
                <a:solidFill>
                  <a:srgbClr val="777777"/>
                </a:solidFill>
                <a:effectLst/>
                <a:latin typeface="Arial" panose="020B0604020202020204" pitchFamily="34" charset="0"/>
              </a:rPr>
              <a:t> </a:t>
            </a:r>
            <a:r>
              <a:rPr lang="en-US" sz="1800" b="0" i="0" dirty="0" err="1">
                <a:solidFill>
                  <a:srgbClr val="777777"/>
                </a:solidFill>
                <a:effectLst/>
                <a:latin typeface="Arial" panose="020B0604020202020204" pitchFamily="34" charset="0"/>
              </a:rPr>
              <a:t>tập</a:t>
            </a:r>
            <a:r>
              <a:rPr lang="en-US" sz="1800" b="0" i="0" dirty="0">
                <a:solidFill>
                  <a:srgbClr val="777777"/>
                </a:solidFill>
                <a:effectLst/>
                <a:latin typeface="Arial" panose="020B0604020202020204" pitchFamily="34" charset="0"/>
              </a:rPr>
              <a:t> </a:t>
            </a:r>
            <a:r>
              <a:rPr lang="en-US" sz="1800" b="0" i="0" dirty="0" err="1">
                <a:solidFill>
                  <a:srgbClr val="777777"/>
                </a:solidFill>
                <a:effectLst/>
                <a:latin typeface="Arial" panose="020B0604020202020204" pitchFamily="34" charset="0"/>
              </a:rPr>
              <a:t>trung</a:t>
            </a:r>
            <a:r>
              <a:rPr lang="en-US" sz="1800" b="0" i="0" dirty="0">
                <a:solidFill>
                  <a:srgbClr val="777777"/>
                </a:solidFill>
                <a:effectLst/>
                <a:latin typeface="Arial" panose="020B0604020202020204" pitchFamily="34" charset="0"/>
              </a:rPr>
              <a:t> </a:t>
            </a:r>
            <a:r>
              <a:rPr lang="en-US" sz="1800" b="0" i="0" dirty="0" err="1">
                <a:solidFill>
                  <a:srgbClr val="777777"/>
                </a:solidFill>
                <a:effectLst/>
                <a:latin typeface="Arial" panose="020B0604020202020204" pitchFamily="34" charset="0"/>
              </a:rPr>
              <a:t>vào</a:t>
            </a:r>
            <a:r>
              <a:rPr lang="en-US" sz="1800" b="0" i="0" dirty="0">
                <a:solidFill>
                  <a:srgbClr val="777777"/>
                </a:solidFill>
                <a:effectLst/>
                <a:latin typeface="Arial" panose="020B0604020202020204" pitchFamily="34" charset="0"/>
              </a:rPr>
              <a:t> </a:t>
            </a:r>
            <a:r>
              <a:rPr lang="en-US" sz="1800" b="0" i="0" dirty="0" err="1">
                <a:solidFill>
                  <a:srgbClr val="777777"/>
                </a:solidFill>
                <a:effectLst/>
                <a:latin typeface="Arial" panose="020B0604020202020204" pitchFamily="34" charset="0"/>
              </a:rPr>
              <a:t>các</a:t>
            </a:r>
            <a:r>
              <a:rPr lang="en-US" sz="1800" b="0" i="0" dirty="0">
                <a:solidFill>
                  <a:srgbClr val="777777"/>
                </a:solidFill>
                <a:effectLst/>
                <a:latin typeface="Arial" panose="020B0604020202020204" pitchFamily="34" charset="0"/>
              </a:rPr>
              <a:t> domain class </a:t>
            </a:r>
            <a:r>
              <a:rPr lang="en-US" sz="1800" b="0" i="0" dirty="0" err="1">
                <a:solidFill>
                  <a:srgbClr val="777777"/>
                </a:solidFill>
                <a:effectLst/>
                <a:latin typeface="Arial" panose="020B0604020202020204" pitchFamily="34" charset="0"/>
              </a:rPr>
              <a:t>rồi</a:t>
            </a:r>
            <a:r>
              <a:rPr lang="en-US" sz="1800" b="0" i="0" dirty="0">
                <a:solidFill>
                  <a:srgbClr val="777777"/>
                </a:solidFill>
                <a:effectLst/>
                <a:latin typeface="Arial" panose="020B0604020202020204" pitchFamily="34" charset="0"/>
              </a:rPr>
              <a:t>  </a:t>
            </a:r>
            <a:r>
              <a:rPr lang="en-US" sz="1800" b="0" i="0" dirty="0" err="1">
                <a:solidFill>
                  <a:srgbClr val="777777"/>
                </a:solidFill>
                <a:effectLst/>
                <a:latin typeface="Arial" panose="020B0604020202020204" pitchFamily="34" charset="0"/>
              </a:rPr>
              <a:t>mới</a:t>
            </a:r>
            <a:r>
              <a:rPr lang="en-US" sz="1800" b="0" i="0" dirty="0">
                <a:solidFill>
                  <a:srgbClr val="777777"/>
                </a:solidFill>
                <a:effectLst/>
                <a:latin typeface="Arial" panose="020B0604020202020204" pitchFamily="34" charset="0"/>
              </a:rPr>
              <a:t> </a:t>
            </a:r>
            <a:r>
              <a:rPr lang="en-US" sz="1800" b="0" i="0" dirty="0" err="1">
                <a:solidFill>
                  <a:srgbClr val="777777"/>
                </a:solidFill>
                <a:effectLst/>
                <a:latin typeface="Arial" panose="020B0604020202020204" pitchFamily="34" charset="0"/>
              </a:rPr>
              <a:t>tạo</a:t>
            </a:r>
            <a:r>
              <a:rPr lang="en-US" sz="1800" b="0" i="0" dirty="0">
                <a:solidFill>
                  <a:srgbClr val="777777"/>
                </a:solidFill>
                <a:effectLst/>
                <a:latin typeface="Arial" panose="020B0604020202020204" pitchFamily="34" charset="0"/>
              </a:rPr>
              <a:t> CSDL </a:t>
            </a:r>
            <a:r>
              <a:rPr lang="en-US" sz="1800" b="0" i="0" dirty="0" err="1">
                <a:solidFill>
                  <a:srgbClr val="777777"/>
                </a:solidFill>
                <a:effectLst/>
                <a:latin typeface="Arial" panose="020B0604020202020204" pitchFamily="34" charset="0"/>
              </a:rPr>
              <a:t>từ</a:t>
            </a:r>
            <a:r>
              <a:rPr lang="en-US" sz="1800" b="0" i="0" dirty="0">
                <a:solidFill>
                  <a:srgbClr val="777777"/>
                </a:solidFill>
                <a:effectLst/>
                <a:latin typeface="Arial" panose="020B0604020202020204" pitchFamily="34" charset="0"/>
              </a:rPr>
              <a:t> </a:t>
            </a:r>
            <a:r>
              <a:rPr lang="en-US" sz="1800" b="0" i="0" dirty="0" err="1">
                <a:solidFill>
                  <a:srgbClr val="777777"/>
                </a:solidFill>
                <a:effectLst/>
                <a:latin typeface="Arial" panose="020B0604020202020204" pitchFamily="34" charset="0"/>
              </a:rPr>
              <a:t>các</a:t>
            </a:r>
            <a:r>
              <a:rPr lang="en-US" sz="1800" b="0" i="0" dirty="0">
                <a:solidFill>
                  <a:srgbClr val="777777"/>
                </a:solidFill>
                <a:effectLst/>
                <a:latin typeface="Arial" panose="020B0604020202020204" pitchFamily="34" charset="0"/>
              </a:rPr>
              <a:t> domain class </a:t>
            </a:r>
            <a:r>
              <a:rPr lang="en-US" sz="1800" b="0" i="0" dirty="0" err="1">
                <a:solidFill>
                  <a:srgbClr val="777777"/>
                </a:solidFill>
                <a:effectLst/>
                <a:latin typeface="Arial" panose="020B0604020202020204" pitchFamily="34" charset="0"/>
              </a:rPr>
              <a:t>đó</a:t>
            </a:r>
            <a:r>
              <a:rPr lang="en-US" sz="1800" b="0" i="0" dirty="0">
                <a:solidFill>
                  <a:srgbClr val="777777"/>
                </a:solidFill>
                <a:effectLst/>
                <a:latin typeface="Arial" panose="020B0604020202020204" pitchFamily="34" charset="0"/>
              </a:rPr>
              <a:t>.</a:t>
            </a:r>
            <a:endParaRPr lang="en-US" sz="1800" dirty="0"/>
          </a:p>
        </p:txBody>
      </p:sp>
      <p:pic>
        <p:nvPicPr>
          <p:cNvPr id="4100" name="Picture 4" descr="Code First entity framework">
            <a:extLst>
              <a:ext uri="{FF2B5EF4-FFF2-40B4-BE49-F238E27FC236}">
                <a16:creationId xmlns:a16="http://schemas.microsoft.com/office/drawing/2014/main" id="{A07E0089-8D3A-EEA0-4971-C966C21C17E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7570" y="4739900"/>
            <a:ext cx="4743450" cy="1790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4367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2" name="TextBox 1"/>
          <p:cNvSpPr txBox="1"/>
          <p:nvPr/>
        </p:nvSpPr>
        <p:spPr>
          <a:xfrm>
            <a:off x="973402" y="1073148"/>
            <a:ext cx="10245195" cy="523220"/>
          </a:xfrm>
          <a:prstGeom prst="rect">
            <a:avLst/>
          </a:prstGeom>
          <a:noFill/>
        </p:spPr>
        <p:txBody>
          <a:bodyPr wrap="square" rtlCol="0">
            <a:spAutoFit/>
          </a:bodyPr>
          <a:lstStyle/>
          <a:p>
            <a:pPr algn="l"/>
            <a:r>
              <a:rPr lang="en-US" sz="2800" b="1" i="0" dirty="0" err="1">
                <a:solidFill>
                  <a:srgbClr val="555555"/>
                </a:solidFill>
                <a:effectLst/>
                <a:latin typeface="Times New Roman" panose="02020603050405020304" pitchFamily="18" charset="0"/>
                <a:cs typeface="Times New Roman" panose="02020603050405020304" pitchFamily="18" charset="0"/>
              </a:rPr>
              <a:t>Các</a:t>
            </a:r>
            <a:r>
              <a:rPr lang="en-US" sz="2800" b="1" i="0" dirty="0">
                <a:solidFill>
                  <a:srgbClr val="555555"/>
                </a:solidFill>
                <a:effectLst/>
                <a:latin typeface="Times New Roman" panose="02020603050405020304" pitchFamily="18" charset="0"/>
                <a:cs typeface="Times New Roman" panose="02020603050405020304" pitchFamily="18" charset="0"/>
              </a:rPr>
              <a:t> </a:t>
            </a:r>
            <a:r>
              <a:rPr lang="en-US" sz="2800" b="1" i="0" dirty="0" err="1">
                <a:solidFill>
                  <a:srgbClr val="555555"/>
                </a:solidFill>
                <a:effectLst/>
                <a:latin typeface="Times New Roman" panose="02020603050405020304" pitchFamily="18" charset="0"/>
                <a:cs typeface="Times New Roman" panose="02020603050405020304" pitchFamily="18" charset="0"/>
              </a:rPr>
              <a:t>tình</a:t>
            </a:r>
            <a:r>
              <a:rPr lang="en-US" sz="2800" b="1" i="0" dirty="0">
                <a:solidFill>
                  <a:srgbClr val="555555"/>
                </a:solidFill>
                <a:effectLst/>
                <a:latin typeface="Times New Roman" panose="02020603050405020304" pitchFamily="18" charset="0"/>
                <a:cs typeface="Times New Roman" panose="02020603050405020304" pitchFamily="18" charset="0"/>
              </a:rPr>
              <a:t> </a:t>
            </a:r>
            <a:r>
              <a:rPr lang="en-US" sz="2800" b="1" i="0" dirty="0" err="1">
                <a:solidFill>
                  <a:srgbClr val="555555"/>
                </a:solidFill>
                <a:effectLst/>
                <a:latin typeface="Times New Roman" panose="02020603050405020304" pitchFamily="18" charset="0"/>
                <a:cs typeface="Times New Roman" panose="02020603050405020304" pitchFamily="18" charset="0"/>
              </a:rPr>
              <a:t>huống</a:t>
            </a:r>
            <a:r>
              <a:rPr lang="en-US" sz="2800" b="1" i="0" dirty="0">
                <a:solidFill>
                  <a:srgbClr val="555555"/>
                </a:solidFill>
                <a:effectLst/>
                <a:latin typeface="Times New Roman" panose="02020603050405020304" pitchFamily="18" charset="0"/>
                <a:cs typeface="Times New Roman" panose="02020603050405020304" pitchFamily="18" charset="0"/>
              </a:rPr>
              <a:t> </a:t>
            </a:r>
            <a:r>
              <a:rPr lang="en-US" sz="2800" b="1" i="0" dirty="0" err="1">
                <a:solidFill>
                  <a:srgbClr val="555555"/>
                </a:solidFill>
                <a:effectLst/>
                <a:latin typeface="Times New Roman" panose="02020603050405020304" pitchFamily="18" charset="0"/>
                <a:cs typeface="Times New Roman" panose="02020603050405020304" pitchFamily="18" charset="0"/>
              </a:rPr>
              <a:t>dùng</a:t>
            </a:r>
            <a:r>
              <a:rPr lang="en-US" sz="2800" b="1" i="0" dirty="0">
                <a:solidFill>
                  <a:srgbClr val="555555"/>
                </a:solidFill>
                <a:effectLst/>
                <a:latin typeface="Times New Roman" panose="02020603050405020304" pitchFamily="18" charset="0"/>
                <a:cs typeface="Times New Roman" panose="02020603050405020304" pitchFamily="18" charset="0"/>
              </a:rPr>
              <a:t> Entity Framework?</a:t>
            </a:r>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BE6819F0-C5D9-C94B-34CF-5F94E834057F}"/>
              </a:ext>
            </a:extLst>
          </p:cNvPr>
          <p:cNvSpPr txBox="1"/>
          <p:nvPr/>
        </p:nvSpPr>
        <p:spPr>
          <a:xfrm>
            <a:off x="1077362" y="1891643"/>
            <a:ext cx="11723081" cy="369332"/>
          </a:xfrm>
          <a:prstGeom prst="rect">
            <a:avLst/>
          </a:prstGeom>
          <a:noFill/>
        </p:spPr>
        <p:txBody>
          <a:bodyPr wrap="none" rtlCol="0">
            <a:spAutoFit/>
          </a:bodyPr>
          <a:lstStyle/>
          <a:p>
            <a:r>
              <a:rPr lang="en-US" sz="1800" b="1" i="0" dirty="0">
                <a:solidFill>
                  <a:srgbClr val="777777"/>
                </a:solidFill>
                <a:effectLst/>
                <a:latin typeface="Arial" panose="020B0604020202020204" pitchFamily="34" charset="0"/>
              </a:rPr>
              <a:t>Model First:</a:t>
            </a:r>
            <a:r>
              <a:rPr lang="en-US" sz="1800" b="0" i="0" dirty="0">
                <a:solidFill>
                  <a:srgbClr val="777777"/>
                </a:solidFill>
                <a:effectLst/>
                <a:latin typeface="Arial" panose="020B0604020202020204" pitchFamily="34" charset="0"/>
              </a:rPr>
              <a:t> </a:t>
            </a:r>
            <a:r>
              <a:rPr lang="en-US" sz="1800" b="0" i="0" dirty="0" err="1">
                <a:solidFill>
                  <a:srgbClr val="777777"/>
                </a:solidFill>
                <a:effectLst/>
                <a:latin typeface="Arial" panose="020B0604020202020204" pitchFamily="34" charset="0"/>
              </a:rPr>
              <a:t>Thứ</a:t>
            </a:r>
            <a:r>
              <a:rPr lang="en-US" sz="1800" b="0" i="0" dirty="0">
                <a:solidFill>
                  <a:srgbClr val="777777"/>
                </a:solidFill>
                <a:effectLst/>
                <a:latin typeface="Arial" panose="020B0604020202020204" pitchFamily="34" charset="0"/>
              </a:rPr>
              <a:t> </a:t>
            </a:r>
            <a:r>
              <a:rPr lang="en-US" sz="1800" b="0" i="0" dirty="0" err="1">
                <a:solidFill>
                  <a:srgbClr val="777777"/>
                </a:solidFill>
                <a:effectLst/>
                <a:latin typeface="Arial" panose="020B0604020202020204" pitchFamily="34" charset="0"/>
              </a:rPr>
              <a:t>ba</a:t>
            </a:r>
            <a:r>
              <a:rPr lang="en-US" sz="1800" b="0" i="0" dirty="0">
                <a:solidFill>
                  <a:srgbClr val="777777"/>
                </a:solidFill>
                <a:effectLst/>
                <a:latin typeface="Arial" panose="020B0604020202020204" pitchFamily="34" charset="0"/>
              </a:rPr>
              <a:t> </a:t>
            </a:r>
            <a:r>
              <a:rPr lang="en-US" sz="1800" b="0" i="0" dirty="0" err="1">
                <a:solidFill>
                  <a:srgbClr val="777777"/>
                </a:solidFill>
                <a:effectLst/>
                <a:latin typeface="Arial" panose="020B0604020202020204" pitchFamily="34" charset="0"/>
              </a:rPr>
              <a:t>là</a:t>
            </a:r>
            <a:r>
              <a:rPr lang="en-US" sz="1800" b="0" i="0" dirty="0">
                <a:solidFill>
                  <a:srgbClr val="777777"/>
                </a:solidFill>
                <a:effectLst/>
                <a:latin typeface="Arial" panose="020B0604020202020204" pitchFamily="34" charset="0"/>
              </a:rPr>
              <a:t> </a:t>
            </a:r>
            <a:r>
              <a:rPr lang="en-US" sz="1800" b="0" i="0" dirty="0" err="1">
                <a:solidFill>
                  <a:srgbClr val="777777"/>
                </a:solidFill>
                <a:effectLst/>
                <a:latin typeface="Arial" panose="020B0604020202020204" pitchFamily="34" charset="0"/>
              </a:rPr>
              <a:t>bạn</a:t>
            </a:r>
            <a:r>
              <a:rPr lang="en-US" sz="1800" b="0" i="0" dirty="0">
                <a:solidFill>
                  <a:srgbClr val="777777"/>
                </a:solidFill>
                <a:effectLst/>
                <a:latin typeface="Arial" panose="020B0604020202020204" pitchFamily="34" charset="0"/>
              </a:rPr>
              <a:t> </a:t>
            </a:r>
            <a:r>
              <a:rPr lang="en-US" sz="1800" b="0" i="0" dirty="0" err="1">
                <a:solidFill>
                  <a:srgbClr val="777777"/>
                </a:solidFill>
                <a:effectLst/>
                <a:latin typeface="Arial" panose="020B0604020202020204" pitchFamily="34" charset="0"/>
              </a:rPr>
              <a:t>muốn</a:t>
            </a:r>
            <a:r>
              <a:rPr lang="en-US" sz="1800" b="0" i="0" dirty="0">
                <a:solidFill>
                  <a:srgbClr val="777777"/>
                </a:solidFill>
                <a:effectLst/>
                <a:latin typeface="Arial" panose="020B0604020202020204" pitchFamily="34" charset="0"/>
              </a:rPr>
              <a:t> </a:t>
            </a:r>
            <a:r>
              <a:rPr lang="en-US" sz="1800" b="0" i="0" dirty="0" err="1">
                <a:solidFill>
                  <a:srgbClr val="777777"/>
                </a:solidFill>
                <a:effectLst/>
                <a:latin typeface="Arial" panose="020B0604020202020204" pitchFamily="34" charset="0"/>
              </a:rPr>
              <a:t>thiết</a:t>
            </a:r>
            <a:r>
              <a:rPr lang="en-US" sz="1800" b="0" i="0" dirty="0">
                <a:solidFill>
                  <a:srgbClr val="777777"/>
                </a:solidFill>
                <a:effectLst/>
                <a:latin typeface="Arial" panose="020B0604020202020204" pitchFamily="34" charset="0"/>
              </a:rPr>
              <a:t> </a:t>
            </a:r>
            <a:r>
              <a:rPr lang="en-US" sz="1800" b="0" i="0" dirty="0" err="1">
                <a:solidFill>
                  <a:srgbClr val="777777"/>
                </a:solidFill>
                <a:effectLst/>
                <a:latin typeface="Arial" panose="020B0604020202020204" pitchFamily="34" charset="0"/>
              </a:rPr>
              <a:t>kế</a:t>
            </a:r>
            <a:r>
              <a:rPr lang="en-US" sz="1800" b="0" i="0" dirty="0">
                <a:solidFill>
                  <a:srgbClr val="777777"/>
                </a:solidFill>
                <a:effectLst/>
                <a:latin typeface="Arial" panose="020B0604020202020204" pitchFamily="34" charset="0"/>
              </a:rPr>
              <a:t> schema </a:t>
            </a:r>
            <a:r>
              <a:rPr lang="en-US" sz="1800" b="0" i="0" dirty="0" err="1">
                <a:solidFill>
                  <a:srgbClr val="777777"/>
                </a:solidFill>
                <a:effectLst/>
                <a:latin typeface="Arial" panose="020B0604020202020204" pitchFamily="34" charset="0"/>
              </a:rPr>
              <a:t>của</a:t>
            </a:r>
            <a:r>
              <a:rPr lang="en-US" sz="1800" b="0" i="0" dirty="0">
                <a:solidFill>
                  <a:srgbClr val="777777"/>
                </a:solidFill>
                <a:effectLst/>
                <a:latin typeface="Arial" panose="020B0604020202020204" pitchFamily="34" charset="0"/>
              </a:rPr>
              <a:t> CSDL </a:t>
            </a:r>
            <a:r>
              <a:rPr lang="en-US" sz="1800" b="0" i="0" dirty="0" err="1">
                <a:solidFill>
                  <a:srgbClr val="777777"/>
                </a:solidFill>
                <a:effectLst/>
                <a:latin typeface="Arial" panose="020B0604020202020204" pitchFamily="34" charset="0"/>
              </a:rPr>
              <a:t>trên</a:t>
            </a:r>
            <a:r>
              <a:rPr lang="en-US" sz="1800" b="0" i="0" dirty="0">
                <a:solidFill>
                  <a:srgbClr val="777777"/>
                </a:solidFill>
                <a:effectLst/>
                <a:latin typeface="Arial" panose="020B0604020202020204" pitchFamily="34" charset="0"/>
              </a:rPr>
              <a:t> visual designer </a:t>
            </a:r>
            <a:r>
              <a:rPr lang="en-US" sz="1800" b="0" i="0" dirty="0" err="1">
                <a:solidFill>
                  <a:srgbClr val="777777"/>
                </a:solidFill>
                <a:effectLst/>
                <a:latin typeface="Arial" panose="020B0604020202020204" pitchFamily="34" charset="0"/>
              </a:rPr>
              <a:t>rồi</a:t>
            </a:r>
            <a:r>
              <a:rPr lang="en-US" sz="1800" b="0" i="0" dirty="0">
                <a:solidFill>
                  <a:srgbClr val="777777"/>
                </a:solidFill>
                <a:effectLst/>
                <a:latin typeface="Arial" panose="020B0604020202020204" pitchFamily="34" charset="0"/>
              </a:rPr>
              <a:t> </a:t>
            </a:r>
            <a:r>
              <a:rPr lang="en-US" sz="1800" b="0" i="0" dirty="0" err="1">
                <a:solidFill>
                  <a:srgbClr val="777777"/>
                </a:solidFill>
                <a:effectLst/>
                <a:latin typeface="Arial" panose="020B0604020202020204" pitchFamily="34" charset="0"/>
              </a:rPr>
              <a:t>mới</a:t>
            </a:r>
            <a:r>
              <a:rPr lang="en-US" sz="1800" b="0" i="0" dirty="0">
                <a:solidFill>
                  <a:srgbClr val="777777"/>
                </a:solidFill>
                <a:effectLst/>
                <a:latin typeface="Arial" panose="020B0604020202020204" pitchFamily="34" charset="0"/>
              </a:rPr>
              <a:t> </a:t>
            </a:r>
            <a:r>
              <a:rPr lang="en-US" sz="1800" b="0" i="0" dirty="0" err="1">
                <a:solidFill>
                  <a:srgbClr val="777777"/>
                </a:solidFill>
                <a:effectLst/>
                <a:latin typeface="Arial" panose="020B0604020202020204" pitchFamily="34" charset="0"/>
              </a:rPr>
              <a:t>tạo</a:t>
            </a:r>
            <a:r>
              <a:rPr lang="en-US" sz="1800" b="0" i="0" dirty="0">
                <a:solidFill>
                  <a:srgbClr val="777777"/>
                </a:solidFill>
                <a:effectLst/>
                <a:latin typeface="Arial" panose="020B0604020202020204" pitchFamily="34" charset="0"/>
              </a:rPr>
              <a:t> CSDL </a:t>
            </a:r>
            <a:r>
              <a:rPr lang="en-US" sz="1800" b="0" i="0" dirty="0" err="1">
                <a:solidFill>
                  <a:srgbClr val="777777"/>
                </a:solidFill>
                <a:effectLst/>
                <a:latin typeface="Arial" panose="020B0604020202020204" pitchFamily="34" charset="0"/>
              </a:rPr>
              <a:t>và</a:t>
            </a:r>
            <a:r>
              <a:rPr lang="en-US" sz="1800" b="0" i="0" dirty="0">
                <a:solidFill>
                  <a:srgbClr val="777777"/>
                </a:solidFill>
                <a:effectLst/>
                <a:latin typeface="Arial" panose="020B0604020202020204" pitchFamily="34" charset="0"/>
              </a:rPr>
              <a:t> </a:t>
            </a:r>
            <a:r>
              <a:rPr lang="en-US" sz="1800" b="0" i="0" dirty="0" err="1">
                <a:solidFill>
                  <a:srgbClr val="777777"/>
                </a:solidFill>
                <a:effectLst/>
                <a:latin typeface="Arial" panose="020B0604020202020204" pitchFamily="34" charset="0"/>
              </a:rPr>
              <a:t>các</a:t>
            </a:r>
            <a:r>
              <a:rPr lang="en-US" sz="1800" b="0" i="0" dirty="0">
                <a:solidFill>
                  <a:srgbClr val="777777"/>
                </a:solidFill>
                <a:effectLst/>
                <a:latin typeface="Arial" panose="020B0604020202020204" pitchFamily="34" charset="0"/>
              </a:rPr>
              <a:t> class.</a:t>
            </a:r>
            <a:endParaRPr lang="en-US" sz="1800" dirty="0"/>
          </a:p>
        </p:txBody>
      </p:sp>
      <p:pic>
        <p:nvPicPr>
          <p:cNvPr id="5122" name="Picture 2" descr="Model First entity framework">
            <a:extLst>
              <a:ext uri="{FF2B5EF4-FFF2-40B4-BE49-F238E27FC236}">
                <a16:creationId xmlns:a16="http://schemas.microsoft.com/office/drawing/2014/main" id="{6BD1B725-128E-CCA9-4FA8-E686AF751C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1695" y="2494695"/>
            <a:ext cx="4752975" cy="3409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8603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theme/theme1.xml><?xml version="1.0" encoding="utf-8"?>
<a:theme xmlns:a="http://schemas.openxmlformats.org/drawingml/2006/main" name="Office Theme">
  <a:themeElements>
    <a:clrScheme name="9Slide - 2019">
      <a:dk1>
        <a:srgbClr val="000000"/>
      </a:dk1>
      <a:lt1>
        <a:srgbClr val="FFFFFF"/>
      </a:lt1>
      <a:dk2>
        <a:srgbClr val="092D6C"/>
      </a:dk2>
      <a:lt2>
        <a:srgbClr val="FCECD0"/>
      </a:lt2>
      <a:accent1>
        <a:srgbClr val="4FC1E9"/>
      </a:accent1>
      <a:accent2>
        <a:srgbClr val="48CFAD"/>
      </a:accent2>
      <a:accent3>
        <a:srgbClr val="A0D468"/>
      </a:accent3>
      <a:accent4>
        <a:srgbClr val="FFCE54"/>
      </a:accent4>
      <a:accent5>
        <a:srgbClr val="FC6E51"/>
      </a:accent5>
      <a:accent6>
        <a:srgbClr val="ED5565"/>
      </a:accent6>
      <a:hlink>
        <a:srgbClr val="5D9CEC"/>
      </a:hlink>
      <a:folHlink>
        <a:srgbClr val="AC92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922</TotalTime>
  <Words>1022</Words>
  <Application>Microsoft Office PowerPoint</Application>
  <PresentationFormat>Widescreen</PresentationFormat>
  <Paragraphs>153</Paragraphs>
  <Slides>20</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Nunito</vt:lpstr>
      <vt:lpstr>Open Sans</vt:lpstr>
      <vt:lpstr>Times New Roman</vt:lpstr>
      <vt:lpstr>Arial</vt:lpstr>
      <vt:lpstr>Oi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504</cp:revision>
  <dcterms:created xsi:type="dcterms:W3CDTF">2020-08-07T13:14:06Z</dcterms:created>
  <dcterms:modified xsi:type="dcterms:W3CDTF">2022-09-22T15:41:50Z</dcterms:modified>
</cp:coreProperties>
</file>