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63" r:id="rId3"/>
    <p:sldId id="279" r:id="rId4"/>
    <p:sldId id="259" r:id="rId5"/>
    <p:sldId id="293" r:id="rId6"/>
    <p:sldId id="294" r:id="rId7"/>
    <p:sldId id="295" r:id="rId8"/>
    <p:sldId id="296" r:id="rId9"/>
    <p:sldId id="297" r:id="rId10"/>
    <p:sldId id="301" r:id="rId11"/>
    <p:sldId id="300" r:id="rId12"/>
    <p:sldId id="302" r:id="rId13"/>
    <p:sldId id="303" r:id="rId14"/>
    <p:sldId id="298" r:id="rId15"/>
    <p:sldId id="299" r:id="rId16"/>
    <p:sldId id="266" r:id="rId17"/>
    <p:sldId id="292" r:id="rId18"/>
    <p:sldId id="287" r:id="rId19"/>
    <p:sldId id="286" r:id="rId20"/>
    <p:sldId id="304" r:id="rId21"/>
    <p:sldId id="305" r:id="rId22"/>
    <p:sldId id="306" r:id="rId23"/>
    <p:sldId id="307" r:id="rId24"/>
    <p:sldId id="308" r:id="rId25"/>
    <p:sldId id="309" r:id="rId26"/>
    <p:sldId id="310" r:id="rId27"/>
    <p:sldId id="311" r:id="rId28"/>
  </p:sldIdLst>
  <p:sldSz cx="12192000" cy="6858000"/>
  <p:notesSz cx="6858000" cy="9144000"/>
  <p:embeddedFontLst>
    <p:embeddedFont>
      <p:font typeface="Nunito" panose="020B0604020202020204" charset="0"/>
      <p:regular r:id="rId30"/>
      <p:bold r:id="rId31"/>
      <p:italic r:id="rId32"/>
      <p:boldItalic r:id="rId33"/>
    </p:embeddedFont>
    <p:embeddedFont>
      <p:font typeface="Cascadia Mono" panose="020B0609020000020004" pitchFamily="49" charset="0"/>
      <p:regular r:id="rId34"/>
      <p:bold r:id="rId35"/>
    </p:embeddedFont>
    <p:embeddedFont>
      <p:font typeface="Consolas" panose="020B0609020204030204" pitchFamily="49" charset="0"/>
      <p:regular r:id="rId36"/>
      <p:bold r:id="rId37"/>
      <p:italic r:id="rId38"/>
      <p:boldItalic r:id="rId39"/>
    </p:embeddedFont>
    <p:embeddedFont>
      <p:font typeface="Oi" panose="020B0604020202020204"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1" roundtripDataSignature="AMtx7mhtyW5ytG2QzhO0bomHZxkHQZwE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18" autoAdjust="0"/>
  </p:normalViewPr>
  <p:slideViewPr>
    <p:cSldViewPr snapToGrid="0">
      <p:cViewPr varScale="1">
        <p:scale>
          <a:sx n="67" d="100"/>
          <a:sy n="67" d="100"/>
        </p:scale>
        <p:origin x="840" y="-2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7155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6088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9408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6356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2645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08610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6789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739357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60230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10244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7495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161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588531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1332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8424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1801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2024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1488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5614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0566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3837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2"/>
          <p:cNvSpPr>
            <a:spLocks noGrp="1"/>
          </p:cNvSpPr>
          <p:nvPr>
            <p:ph type="pic" idx="2"/>
          </p:nvPr>
        </p:nvSpPr>
        <p:spPr>
          <a:xfrm>
            <a:off x="5183188" y="987425"/>
            <a:ext cx="6172200" cy="4873625"/>
          </a:xfrm>
          <a:prstGeom prst="rect">
            <a:avLst/>
          </a:prstGeom>
          <a:noFill/>
          <a:ln>
            <a:noFill/>
          </a:ln>
        </p:spPr>
      </p:sp>
      <p:sp>
        <p:nvSpPr>
          <p:cNvPr id="38" name="Google Shape;38;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9" name="Google Shape;3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p:nvPr/>
        </p:nvSpPr>
        <p:spPr>
          <a:xfrm>
            <a:off x="0" y="-712232"/>
            <a:ext cx="121920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0" i="0" u="none" strike="noStrike" cap="none">
                <a:solidFill>
                  <a:srgbClr val="D7D7D7"/>
                </a:solidFill>
                <a:latin typeface="Oi"/>
                <a:ea typeface="Oi"/>
                <a:cs typeface="Oi"/>
                <a:sym typeface="Oi"/>
              </a:rPr>
              <a:t>www.9slide.vn</a:t>
            </a:r>
            <a:endParaRPr/>
          </a:p>
        </p:txBody>
      </p:sp>
      <p:sp>
        <p:nvSpPr>
          <p:cNvPr id="7" name="Google Shape;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i"/>
                <a:ea typeface="Oi"/>
                <a:cs typeface="Oi"/>
                <a:sym typeface="O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i"/>
                <a:ea typeface="Oi"/>
                <a:cs typeface="Oi"/>
                <a:sym typeface="O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9pPr>
          </a:lstStyle>
          <a:p>
            <a:endParaRPr/>
          </a:p>
        </p:txBody>
      </p:sp>
      <p:sp>
        <p:nvSpPr>
          <p:cNvPr id="9" name="Google Shape;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0" name="Google Shape;1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1" name="Google Shape;1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i"/>
                <a:ea typeface="Oi"/>
                <a:cs typeface="Oi"/>
                <a:sym typeface="Oi"/>
              </a:defRPr>
            </a:lvl1pPr>
            <a:lvl2pPr marL="0" marR="0" lvl="1" indent="0" algn="r" rtl="0">
              <a:spcBef>
                <a:spcPts val="0"/>
              </a:spcBef>
              <a:buNone/>
              <a:defRPr sz="1200" b="0" i="0" u="none" strike="noStrike" cap="none">
                <a:solidFill>
                  <a:srgbClr val="888888"/>
                </a:solidFill>
                <a:latin typeface="Oi"/>
                <a:ea typeface="Oi"/>
                <a:cs typeface="Oi"/>
                <a:sym typeface="Oi"/>
              </a:defRPr>
            </a:lvl2pPr>
            <a:lvl3pPr marL="0" marR="0" lvl="2" indent="0" algn="r" rtl="0">
              <a:spcBef>
                <a:spcPts val="0"/>
              </a:spcBef>
              <a:buNone/>
              <a:defRPr sz="1200" b="0" i="0" u="none" strike="noStrike" cap="none">
                <a:solidFill>
                  <a:srgbClr val="888888"/>
                </a:solidFill>
                <a:latin typeface="Oi"/>
                <a:ea typeface="Oi"/>
                <a:cs typeface="Oi"/>
                <a:sym typeface="Oi"/>
              </a:defRPr>
            </a:lvl3pPr>
            <a:lvl4pPr marL="0" marR="0" lvl="3" indent="0" algn="r" rtl="0">
              <a:spcBef>
                <a:spcPts val="0"/>
              </a:spcBef>
              <a:buNone/>
              <a:defRPr sz="1200" b="0" i="0" u="none" strike="noStrike" cap="none">
                <a:solidFill>
                  <a:srgbClr val="888888"/>
                </a:solidFill>
                <a:latin typeface="Oi"/>
                <a:ea typeface="Oi"/>
                <a:cs typeface="Oi"/>
                <a:sym typeface="Oi"/>
              </a:defRPr>
            </a:lvl4pPr>
            <a:lvl5pPr marL="0" marR="0" lvl="4" indent="0" algn="r" rtl="0">
              <a:spcBef>
                <a:spcPts val="0"/>
              </a:spcBef>
              <a:buNone/>
              <a:defRPr sz="1200" b="0" i="0" u="none" strike="noStrike" cap="none">
                <a:solidFill>
                  <a:srgbClr val="888888"/>
                </a:solidFill>
                <a:latin typeface="Oi"/>
                <a:ea typeface="Oi"/>
                <a:cs typeface="Oi"/>
                <a:sym typeface="Oi"/>
              </a:defRPr>
            </a:lvl5pPr>
            <a:lvl6pPr marL="0" marR="0" lvl="5" indent="0" algn="r" rtl="0">
              <a:spcBef>
                <a:spcPts val="0"/>
              </a:spcBef>
              <a:buNone/>
              <a:defRPr sz="1200" b="0" i="0" u="none" strike="noStrike" cap="none">
                <a:solidFill>
                  <a:srgbClr val="888888"/>
                </a:solidFill>
                <a:latin typeface="Oi"/>
                <a:ea typeface="Oi"/>
                <a:cs typeface="Oi"/>
                <a:sym typeface="Oi"/>
              </a:defRPr>
            </a:lvl6pPr>
            <a:lvl7pPr marL="0" marR="0" lvl="6" indent="0" algn="r" rtl="0">
              <a:spcBef>
                <a:spcPts val="0"/>
              </a:spcBef>
              <a:buNone/>
              <a:defRPr sz="1200" b="0" i="0" u="none" strike="noStrike" cap="none">
                <a:solidFill>
                  <a:srgbClr val="888888"/>
                </a:solidFill>
                <a:latin typeface="Oi"/>
                <a:ea typeface="Oi"/>
                <a:cs typeface="Oi"/>
                <a:sym typeface="Oi"/>
              </a:defRPr>
            </a:lvl7pPr>
            <a:lvl8pPr marL="0" marR="0" lvl="7" indent="0" algn="r" rtl="0">
              <a:spcBef>
                <a:spcPts val="0"/>
              </a:spcBef>
              <a:buNone/>
              <a:defRPr sz="1200" b="0" i="0" u="none" strike="noStrike" cap="none">
                <a:solidFill>
                  <a:srgbClr val="888888"/>
                </a:solidFill>
                <a:latin typeface="Oi"/>
                <a:ea typeface="Oi"/>
                <a:cs typeface="Oi"/>
                <a:sym typeface="Oi"/>
              </a:defRPr>
            </a:lvl8pPr>
            <a:lvl9pPr marL="0" marR="0" lvl="8" indent="0" algn="r" rtl="0">
              <a:spcBef>
                <a:spcPts val="0"/>
              </a:spcBef>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8"/>
          <p:cNvSpPr/>
          <p:nvPr/>
        </p:nvSpPr>
        <p:spPr>
          <a:xfrm>
            <a:off x="-23164800"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3" name="Google Shape;13;p8"/>
          <p:cNvSpPr/>
          <p:nvPr/>
        </p:nvSpPr>
        <p:spPr>
          <a:xfrm>
            <a:off x="34961778"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4" name="Google Shape;14;p8"/>
          <p:cNvSpPr/>
          <p:nvPr/>
        </p:nvSpPr>
        <p:spPr>
          <a:xfrm>
            <a:off x="34961778"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5" name="Google Shape;15;p8"/>
          <p:cNvSpPr/>
          <p:nvPr/>
        </p:nvSpPr>
        <p:spPr>
          <a:xfrm>
            <a:off x="-23164800"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nvGrpSpPr>
          <p:cNvPr id="16" name="Google Shape;16;p8"/>
          <p:cNvGrpSpPr/>
          <p:nvPr/>
        </p:nvGrpSpPr>
        <p:grpSpPr>
          <a:xfrm>
            <a:off x="-2202100" y="-2224223"/>
            <a:ext cx="16596200" cy="11284323"/>
            <a:chOff x="-2202100" y="-2224223"/>
            <a:chExt cx="16596200" cy="11284323"/>
          </a:xfrm>
        </p:grpSpPr>
        <p:sp>
          <p:nvSpPr>
            <p:cNvPr id="17" name="Google Shape;17;p8"/>
            <p:cNvSpPr/>
            <p:nvPr/>
          </p:nvSpPr>
          <p:spPr>
            <a:xfrm>
              <a:off x="4851540" y="8494776"/>
              <a:ext cx="2488920" cy="565324"/>
            </a:xfrm>
            <a:prstGeom prst="rect">
              <a:avLst/>
            </a:prstGeom>
            <a:noFill/>
            <a:ln w="2157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Oi"/>
                <a:ea typeface="Oi"/>
                <a:cs typeface="Oi"/>
                <a:sym typeface="Oi"/>
              </a:endParaRPr>
            </a:p>
          </p:txBody>
        </p:sp>
        <p:sp>
          <p:nvSpPr>
            <p:cNvPr id="18" name="Google Shape;18;p8"/>
            <p:cNvSpPr/>
            <p:nvPr/>
          </p:nvSpPr>
          <p:spPr>
            <a:xfrm>
              <a:off x="5006988" y="8647176"/>
              <a:ext cx="2178025" cy="260524"/>
            </a:xfrm>
            <a:custGeom>
              <a:avLst/>
              <a:gdLst/>
              <a:ahLst/>
              <a:cxnLst/>
              <a:rect l="l" t="t" r="r" b="b"/>
              <a:pathLst>
                <a:path w="2178025" h="260524" extrusionOk="0">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b="0" i="0" u="none" strike="noStrike" cap="none">
                <a:solidFill>
                  <a:srgbClr val="BFBFBF"/>
                </a:solidFill>
                <a:latin typeface="Oi"/>
                <a:ea typeface="Oi"/>
                <a:cs typeface="Oi"/>
                <a:sym typeface="Oi"/>
              </a:endParaRPr>
            </a:p>
          </p:txBody>
        </p:sp>
        <p:sp>
          <p:nvSpPr>
            <p:cNvPr id="19" name="Google Shape;19;p8"/>
            <p:cNvSpPr/>
            <p:nvPr/>
          </p:nvSpPr>
          <p:spPr>
            <a:xfrm>
              <a:off x="-2202100" y="-2224223"/>
              <a:ext cx="16596200" cy="1128432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60" name="Google Shape;60;p1"/>
          <p:cNvSpPr txBox="1"/>
          <p:nvPr/>
        </p:nvSpPr>
        <p:spPr>
          <a:xfrm>
            <a:off x="1639214" y="1878024"/>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môn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dirty="0"/>
          </a:p>
        </p:txBody>
      </p:sp>
      <p:sp>
        <p:nvSpPr>
          <p:cNvPr id="61" name="Google Shape;61;p1"/>
          <p:cNvSpPr txBox="1"/>
          <p:nvPr/>
        </p:nvSpPr>
        <p:spPr>
          <a:xfrm>
            <a:off x="166765" y="2435426"/>
            <a:ext cx="5219856" cy="1846659"/>
          </a:xfrm>
          <a:prstGeom prst="rect">
            <a:avLst/>
          </a:prstGeom>
          <a:noFill/>
          <a:ln>
            <a:noFill/>
          </a:ln>
        </p:spPr>
        <p:txBody>
          <a:bodyPr spcFirstLastPara="1" wrap="square" lIns="0" tIns="0" rIns="0" bIns="0" anchor="t" anchorCtr="0">
            <a:spAutoFit/>
          </a:bodyPr>
          <a:lstStyle/>
          <a:p>
            <a:pPr algn="l"/>
            <a:r>
              <a:rPr lang="vi-VN" sz="4000" b="1" i="0" dirty="0">
                <a:solidFill>
                  <a:srgbClr val="00B0F0"/>
                </a:solidFill>
                <a:effectLst/>
                <a:latin typeface="Times New Roman" panose="02020603050405020304" pitchFamily="18" charset="0"/>
                <a:cs typeface="Times New Roman" panose="02020603050405020304" pitchFamily="18" charset="0"/>
              </a:rPr>
              <a:t>Hướng dẫn sử dụng code first trong việc tạo và kết nối CSDL</a:t>
            </a:r>
            <a:endParaRPr lang="en-US" sz="4000" b="1" i="0" dirty="0">
              <a:solidFill>
                <a:srgbClr val="00B0F0"/>
              </a:solidFill>
              <a:effectLst/>
              <a:latin typeface="Times New Roman" panose="02020603050405020304" pitchFamily="18" charset="0"/>
              <a:cs typeface="Times New Roman" panose="02020603050405020304" pitchFamily="18" charset="0"/>
            </a:endParaRPr>
          </a:p>
        </p:txBody>
      </p:sp>
      <p:sp>
        <p:nvSpPr>
          <p:cNvPr id="62" name="Google Shape;62;p1"/>
          <p:cNvSpPr txBox="1"/>
          <p:nvPr/>
        </p:nvSpPr>
        <p:spPr>
          <a:xfrm>
            <a:off x="1447800" y="4910078"/>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Giảng</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viên</a:t>
            </a:r>
            <a:endParaRPr dirty="0"/>
          </a:p>
        </p:txBody>
      </p:sp>
      <p:pic>
        <p:nvPicPr>
          <p:cNvPr id="63" name="Google Shape;63;p1"/>
          <p:cNvPicPr preferRelativeResize="0"/>
          <p:nvPr/>
        </p:nvPicPr>
        <p:blipFill rotWithShape="1">
          <a:blip r:embed="rId4">
            <a:alphaModFix/>
          </a:blip>
          <a:srcRect/>
          <a:stretch/>
        </p:blipFill>
        <p:spPr>
          <a:xfrm>
            <a:off x="4153212" y="914400"/>
            <a:ext cx="7445124" cy="5029200"/>
          </a:xfrm>
          <a:prstGeom prst="rect">
            <a:avLst/>
          </a:prstGeom>
          <a:noFill/>
          <a:ln>
            <a:noFill/>
          </a:ln>
        </p:spPr>
      </p:pic>
      <p:pic>
        <p:nvPicPr>
          <p:cNvPr id="64" name="Google Shape;64;p1"/>
          <p:cNvPicPr preferRelativeResize="0"/>
          <p:nvPr/>
        </p:nvPicPr>
        <p:blipFill rotWithShape="1">
          <a:blip r:embed="rId5">
            <a:alphaModFix/>
          </a:blip>
          <a:srcRect/>
          <a:stretch/>
        </p:blipFill>
        <p:spPr>
          <a:xfrm>
            <a:off x="304800" y="228600"/>
            <a:ext cx="1143000" cy="821245"/>
          </a:xfrm>
          <a:prstGeom prst="rect">
            <a:avLst/>
          </a:prstGeom>
          <a:noFill/>
          <a:ln>
            <a:noFill/>
          </a:ln>
        </p:spPr>
      </p:pic>
      <p:sp>
        <p:nvSpPr>
          <p:cNvPr id="2" name="Rectangle 1"/>
          <p:cNvSpPr/>
          <p:nvPr/>
        </p:nvSpPr>
        <p:spPr>
          <a:xfrm>
            <a:off x="950050" y="5491624"/>
            <a:ext cx="4273927" cy="523220"/>
          </a:xfrm>
          <a:prstGeom prst="rect">
            <a:avLst/>
          </a:prstGeom>
        </p:spPr>
        <p:txBody>
          <a:bodyPr wrap="none">
            <a:spAutoFit/>
          </a:bodyPr>
          <a:lstStyle/>
          <a:p>
            <a:r>
              <a:rPr lang="en-US" sz="2800" b="1" dirty="0"/>
              <a:t>NGUYỄN TRỌNG QUÂN</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1321091" y="337716"/>
            <a:ext cx="10245195" cy="400110"/>
          </a:xfrm>
          <a:prstGeom prst="rect">
            <a:avLst/>
          </a:prstGeom>
          <a:noFill/>
        </p:spPr>
        <p:txBody>
          <a:bodyPr wrap="square" rtlCol="0">
            <a:spAutoFit/>
          </a:bodyPr>
          <a:lstStyle/>
          <a:p>
            <a:pPr algn="l"/>
            <a:r>
              <a:rPr lang="vi-VN" sz="2000" b="1" i="0" dirty="0">
                <a:solidFill>
                  <a:srgbClr val="161C2D"/>
                </a:solidFill>
                <a:effectLst/>
                <a:latin typeface="+mj-lt"/>
              </a:rPr>
              <a:t>Chiến lược khởi tạo cơ sở dữ liệu</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BE6819F0-C5D9-C94B-34CF-5F94E834057F}"/>
              </a:ext>
            </a:extLst>
          </p:cNvPr>
          <p:cNvSpPr txBox="1"/>
          <p:nvPr/>
        </p:nvSpPr>
        <p:spPr>
          <a:xfrm>
            <a:off x="1057221" y="933510"/>
            <a:ext cx="11134779" cy="6032421"/>
          </a:xfrm>
          <a:prstGeom prst="rect">
            <a:avLst/>
          </a:prstGeom>
          <a:noFill/>
        </p:spPr>
        <p:txBody>
          <a:bodyPr wrap="none" rtlCol="0">
            <a:spAutoFit/>
          </a:bodyPr>
          <a:lstStyle/>
          <a:p>
            <a:pPr algn="l"/>
            <a:r>
              <a:rPr lang="en-US" sz="1800" b="0" i="0" dirty="0">
                <a:solidFill>
                  <a:srgbClr val="1B1B1B"/>
                </a:solidFill>
                <a:effectLst/>
                <a:latin typeface="+mj-lt"/>
              </a:rPr>
              <a:t>C</a:t>
            </a:r>
            <a:r>
              <a:rPr lang="vi-VN" sz="1800" b="0" i="0" dirty="0">
                <a:solidFill>
                  <a:srgbClr val="1B1B1B"/>
                </a:solidFill>
                <a:effectLst/>
                <a:latin typeface="+mj-lt"/>
              </a:rPr>
              <a:t>sở dữ liệu sau khi chạy ứng dụng Code First lần đầu tiên,</a:t>
            </a:r>
          </a:p>
          <a:p>
            <a:pPr algn="l"/>
            <a:r>
              <a:rPr lang="vi-VN" sz="1800" b="0" i="0" dirty="0">
                <a:solidFill>
                  <a:srgbClr val="1B1B1B"/>
                </a:solidFill>
                <a:effectLst/>
                <a:latin typeface="+mj-lt"/>
              </a:rPr>
              <a:t> nhưng lần thứ hai trở đi thì sao? Nó sẽ tạo ra một cơ sở dữ liệu mới mỗi khi chạy ứng dụng?</a:t>
            </a:r>
          </a:p>
          <a:p>
            <a:pPr algn="l"/>
            <a:r>
              <a:rPr lang="vi-VN" sz="1800" b="0" i="0" dirty="0">
                <a:solidFill>
                  <a:srgbClr val="1B1B1B"/>
                </a:solidFill>
                <a:effectLst/>
                <a:latin typeface="+mj-lt"/>
              </a:rPr>
              <a:t>Còn môi trường Production thì sao? Làm thế nào để bạn cập nhật cơ sở dữ liệu khi thay đổi mô hình?</a:t>
            </a:r>
            <a:endParaRPr lang="en-US" sz="1800" b="0" i="0" dirty="0">
              <a:solidFill>
                <a:srgbClr val="1B1B1B"/>
              </a:solidFill>
              <a:effectLst/>
              <a:latin typeface="+mj-lt"/>
            </a:endParaRPr>
          </a:p>
          <a:p>
            <a:pPr algn="l"/>
            <a:r>
              <a:rPr lang="vi-VN" sz="1600" b="0" i="0" dirty="0">
                <a:solidFill>
                  <a:srgbClr val="161C2D"/>
                </a:solidFill>
                <a:effectLst/>
                <a:latin typeface="+mj-lt"/>
              </a:rPr>
              <a:t>Có bốn chiến lược khởi tạo cơ sở dữ liệu khác nhau trong Code First:</a:t>
            </a:r>
            <a:endParaRPr lang="en-US" sz="1600" b="0" i="0" dirty="0">
              <a:solidFill>
                <a:srgbClr val="161C2D"/>
              </a:solidFill>
              <a:effectLst/>
              <a:latin typeface="+mj-lt"/>
            </a:endParaRPr>
          </a:p>
          <a:p>
            <a:pPr algn="l"/>
            <a:endParaRPr lang="vi-VN" sz="1600" b="0" i="0" dirty="0">
              <a:solidFill>
                <a:srgbClr val="161C2D"/>
              </a:solidFill>
              <a:effectLst/>
              <a:latin typeface="+mj-lt"/>
            </a:endParaRPr>
          </a:p>
          <a:p>
            <a:pPr marL="285750" indent="-285750" algn="l">
              <a:buFont typeface="Wingdings" panose="05000000000000000000" pitchFamily="2" charset="2"/>
              <a:buChar char="Ø"/>
            </a:pPr>
            <a:r>
              <a:rPr lang="vi-VN" sz="1600" b="1" i="0" dirty="0">
                <a:solidFill>
                  <a:srgbClr val="161C2D"/>
                </a:solidFill>
                <a:effectLst/>
                <a:latin typeface="+mj-lt"/>
              </a:rPr>
              <a:t>CreateDatabaseIfNotExists:</a:t>
            </a:r>
            <a:r>
              <a:rPr lang="vi-VN" sz="1600" b="0" i="0" dirty="0">
                <a:solidFill>
                  <a:srgbClr val="161C2D"/>
                </a:solidFill>
                <a:effectLst/>
                <a:latin typeface="+mj-lt"/>
              </a:rPr>
              <a:t> Đây là trình khởi tạo </a:t>
            </a:r>
            <a:r>
              <a:rPr lang="vi-VN" sz="1600" b="1" i="0" dirty="0">
                <a:solidFill>
                  <a:srgbClr val="161C2D"/>
                </a:solidFill>
                <a:effectLst/>
                <a:latin typeface="+mj-lt"/>
              </a:rPr>
              <a:t>mặc định</a:t>
            </a:r>
            <a:r>
              <a:rPr lang="vi-VN" sz="1600" b="0" i="0" dirty="0">
                <a:solidFill>
                  <a:srgbClr val="161C2D"/>
                </a:solidFill>
                <a:effectLst/>
                <a:latin typeface="+mj-lt"/>
              </a:rPr>
              <a:t>. Như tên gọi, nó sẽ tạo cơ sở dữ liệu nếu không tồn</a:t>
            </a:r>
            <a:endParaRPr lang="en-US" sz="1600" b="0" i="0" dirty="0">
              <a:solidFill>
                <a:srgbClr val="161C2D"/>
              </a:solidFill>
              <a:effectLst/>
              <a:latin typeface="+mj-lt"/>
            </a:endParaRPr>
          </a:p>
          <a:p>
            <a:pPr algn="l"/>
            <a:r>
              <a:rPr lang="vi-VN" sz="1600" b="0" i="0" dirty="0">
                <a:solidFill>
                  <a:srgbClr val="161C2D"/>
                </a:solidFill>
                <a:effectLst/>
                <a:latin typeface="+mj-lt"/>
              </a:rPr>
              <a:t>tại theo cấu hình. </a:t>
            </a:r>
            <a:endParaRPr lang="en-US" sz="1600" b="0" i="0" dirty="0">
              <a:solidFill>
                <a:srgbClr val="161C2D"/>
              </a:solidFill>
              <a:effectLst/>
              <a:latin typeface="+mj-lt"/>
            </a:endParaRPr>
          </a:p>
          <a:p>
            <a:pPr algn="l"/>
            <a:r>
              <a:rPr lang="vi-VN" sz="1600" b="0" i="0" dirty="0">
                <a:solidFill>
                  <a:srgbClr val="161C2D"/>
                </a:solidFill>
                <a:effectLst/>
                <a:latin typeface="+mj-lt"/>
              </a:rPr>
              <a:t>Tuy nhiên, nếu bạn thay đổi lớp mô hình và sau đó chạy ứng dụng với trình khởi tạo này, thì nó sẽ đưa ra một ngoại lệ.</a:t>
            </a:r>
          </a:p>
          <a:p>
            <a:pPr marL="285750" indent="-285750" algn="l">
              <a:buFont typeface="Wingdings" panose="05000000000000000000" pitchFamily="2" charset="2"/>
              <a:buChar char="Ø"/>
            </a:pPr>
            <a:r>
              <a:rPr lang="vi-VN" sz="1600" b="1" i="0" dirty="0">
                <a:solidFill>
                  <a:srgbClr val="161C2D"/>
                </a:solidFill>
                <a:effectLst/>
                <a:latin typeface="+mj-lt"/>
              </a:rPr>
              <a:t>DropCreateDatabaseIfModelChanges:</a:t>
            </a:r>
            <a:r>
              <a:rPr lang="vi-VN" sz="1600" b="0" i="0" dirty="0">
                <a:solidFill>
                  <a:srgbClr val="161C2D"/>
                </a:solidFill>
                <a:effectLst/>
                <a:latin typeface="+mj-lt"/>
              </a:rPr>
              <a:t> Trình khởi tạo này xóa cơ sở dữ liệu hiện có và tạo cơ sở dữ liệu mới,</a:t>
            </a:r>
            <a:endParaRPr lang="en-US" sz="1600" b="0" i="0" dirty="0">
              <a:solidFill>
                <a:srgbClr val="161C2D"/>
              </a:solidFill>
              <a:effectLst/>
              <a:latin typeface="+mj-lt"/>
            </a:endParaRPr>
          </a:p>
          <a:p>
            <a:pPr algn="l"/>
            <a:r>
              <a:rPr lang="vi-VN" sz="1600" b="0" i="0" dirty="0">
                <a:solidFill>
                  <a:srgbClr val="161C2D"/>
                </a:solidFill>
                <a:effectLst/>
                <a:latin typeface="+mj-lt"/>
              </a:rPr>
              <a:t>nếu các lớp mô hình của bạn (các lớp thực thể) đã bị thay đổi.</a:t>
            </a:r>
            <a:endParaRPr lang="en-US" sz="1600" b="0" i="0" dirty="0">
              <a:solidFill>
                <a:srgbClr val="161C2D"/>
              </a:solidFill>
              <a:effectLst/>
              <a:latin typeface="+mj-lt"/>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BookModel</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base</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"name=</a:t>
            </a:r>
            <a:r>
              <a:rPr lang="en-US" sz="1800" dirty="0" err="1">
                <a:solidFill>
                  <a:srgbClr val="A31515"/>
                </a:solidFill>
                <a:latin typeface="Cascadia Mono" panose="020B0609020000020004" pitchFamily="49" charset="0"/>
              </a:rPr>
              <a:t>BookModel</a:t>
            </a:r>
            <a:r>
              <a:rPr lang="en-US" sz="1800" dirty="0">
                <a:solidFill>
                  <a:srgbClr val="A31515"/>
                </a:solidFill>
                <a:latin typeface="Cascadia Mono" panose="020B0609020000020004" pitchFamily="49" charset="0"/>
              </a:rPr>
              <a:t>"</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p>
          <a:p>
            <a:r>
              <a:rPr lang="en-US" sz="1800" dirty="0" smtClean="0">
                <a:solidFill>
                  <a:srgbClr val="000000"/>
                </a:solidFill>
                <a:latin typeface="Cascadia Mono" panose="020B0609020000020004" pitchFamily="49" charset="0"/>
              </a:rPr>
              <a:t>            </a:t>
            </a:r>
            <a:r>
              <a:rPr lang="en-US" sz="1800" dirty="0" err="1" smtClean="0">
                <a:solidFill>
                  <a:srgbClr val="000000"/>
                </a:solidFill>
                <a:latin typeface="Cascadia Mono" panose="020B0609020000020004" pitchFamily="49" charset="0"/>
              </a:rPr>
              <a:t>Database.SetInitializer</a:t>
            </a:r>
            <a:r>
              <a:rPr lang="en-US" sz="1800" dirty="0" smtClean="0">
                <a:solidFill>
                  <a:srgbClr val="000000"/>
                </a:solidFill>
                <a:latin typeface="Cascadia Mono" panose="020B0609020000020004" pitchFamily="49" charset="0"/>
              </a:rPr>
              <a:t>(</a:t>
            </a:r>
            <a:r>
              <a:rPr lang="en-US" sz="1800" dirty="0" smtClean="0">
                <a:solidFill>
                  <a:srgbClr val="0000FF"/>
                </a:solidFill>
                <a:latin typeface="Cascadia Mono" panose="020B0609020000020004" pitchFamily="49" charset="0"/>
              </a:rPr>
              <a:t>new</a:t>
            </a:r>
            <a:r>
              <a:rPr lang="en-US" sz="1800" dirty="0" smtClean="0">
                <a:solidFill>
                  <a:srgbClr val="000000"/>
                </a:solidFill>
                <a:latin typeface="Cascadia Mono" panose="020B0609020000020004" pitchFamily="49" charset="0"/>
              </a:rPr>
              <a:t> </a:t>
            </a:r>
            <a:r>
              <a:rPr lang="en-US" sz="1800" dirty="0" err="1" smtClean="0">
                <a:solidFill>
                  <a:srgbClr val="000000"/>
                </a:solidFill>
                <a:latin typeface="Cascadia Mono" panose="020B0609020000020004" pitchFamily="49" charset="0"/>
              </a:rPr>
              <a:t>DropCreateDatabaseAlways</a:t>
            </a:r>
            <a:r>
              <a:rPr lang="en-US" sz="1800" dirty="0" smtClean="0">
                <a:solidFill>
                  <a:srgbClr val="000000"/>
                </a:solidFill>
                <a:latin typeface="Cascadia Mono" panose="020B0609020000020004" pitchFamily="49" charset="0"/>
              </a:rPr>
              <a:t>&lt;</a:t>
            </a:r>
            <a:r>
              <a:rPr lang="en-US" sz="1800" dirty="0" err="1" smtClean="0">
                <a:solidFill>
                  <a:srgbClr val="000000"/>
                </a:solidFill>
                <a:latin typeface="Cascadia Mono" panose="020B0609020000020004" pitchFamily="49" charset="0"/>
              </a:rPr>
              <a:t>BookModel</a:t>
            </a:r>
            <a:r>
              <a:rPr lang="en-US" sz="1800" dirty="0">
                <a:solidFill>
                  <a:srgbClr val="000000"/>
                </a:solidFill>
                <a:latin typeface="Cascadia Mono" panose="020B0609020000020004" pitchFamily="49" charset="0"/>
              </a:rPr>
              <a:t>&gt;());</a:t>
            </a:r>
          </a:p>
          <a:p>
            <a:r>
              <a:rPr lang="en-US" sz="1800" dirty="0">
                <a:solidFill>
                  <a:srgbClr val="000000"/>
                </a:solidFill>
                <a:latin typeface="Cascadia Mono" panose="020B0609020000020004" pitchFamily="49" charset="0"/>
              </a:rPr>
              <a:t>        </a:t>
            </a:r>
            <a:r>
              <a:rPr lang="en-US" sz="1800" dirty="0" smtClean="0">
                <a:solidFill>
                  <a:srgbClr val="000000"/>
                </a:solidFill>
                <a:latin typeface="Cascadia Mono" panose="020B0609020000020004" pitchFamily="49" charset="0"/>
              </a:rPr>
              <a:t>}</a:t>
            </a:r>
            <a:endParaRPr lang="en-US" sz="1600" b="0" i="0" dirty="0">
              <a:solidFill>
                <a:srgbClr val="161C2D"/>
              </a:solidFill>
              <a:effectLst/>
              <a:latin typeface="+mj-lt"/>
            </a:endParaRPr>
          </a:p>
          <a:p>
            <a:pPr algn="l"/>
            <a:r>
              <a:rPr lang="vi-VN" sz="1600" b="0" i="0" dirty="0">
                <a:solidFill>
                  <a:srgbClr val="161C2D"/>
                </a:solidFill>
                <a:effectLst/>
                <a:latin typeface="+mj-lt"/>
              </a:rPr>
              <a:t>Vì vậy, bạn không phải lo lắng về việc duy trì lược đồ cơ sở dữ liệu của mình, khi các lớp mô hình của bạn thay đổi.</a:t>
            </a:r>
          </a:p>
          <a:p>
            <a:pPr marL="285750" indent="-285750" algn="l">
              <a:buFont typeface="Wingdings" panose="05000000000000000000" pitchFamily="2" charset="2"/>
              <a:buChar char="Ø"/>
            </a:pPr>
            <a:r>
              <a:rPr lang="vi-VN" sz="1600" b="1" i="0" dirty="0">
                <a:solidFill>
                  <a:srgbClr val="161C2D"/>
                </a:solidFill>
                <a:effectLst/>
                <a:latin typeface="+mj-lt"/>
              </a:rPr>
              <a:t>DropCreateDatabaseAlways:</a:t>
            </a:r>
            <a:r>
              <a:rPr lang="vi-VN" sz="1600" b="0" i="0" dirty="0">
                <a:solidFill>
                  <a:srgbClr val="161C2D"/>
                </a:solidFill>
                <a:effectLst/>
                <a:latin typeface="+mj-lt"/>
              </a:rPr>
              <a:t> Như tên cho thấy, trình khởi tạo này sẽ xóa cơ sở dữ liệu hiện có mỗi khi bạn </a:t>
            </a:r>
            <a:endParaRPr lang="en-US" sz="1600" b="0" i="0" dirty="0">
              <a:solidFill>
                <a:srgbClr val="161C2D"/>
              </a:solidFill>
              <a:effectLst/>
              <a:latin typeface="+mj-lt"/>
            </a:endParaRPr>
          </a:p>
          <a:p>
            <a:pPr algn="l"/>
            <a:r>
              <a:rPr lang="vi-VN" sz="1600" b="0" i="0" dirty="0">
                <a:solidFill>
                  <a:srgbClr val="161C2D"/>
                </a:solidFill>
                <a:effectLst/>
                <a:latin typeface="+mj-lt"/>
              </a:rPr>
              <a:t>chạy ứng dụng, bất kể các lớp mô hình của bạn có thay đổi hay không. </a:t>
            </a:r>
            <a:endParaRPr lang="en-US" sz="1600" b="0" i="0" dirty="0">
              <a:solidFill>
                <a:srgbClr val="161C2D"/>
              </a:solidFill>
              <a:effectLst/>
              <a:latin typeface="+mj-lt"/>
            </a:endParaRPr>
          </a:p>
          <a:p>
            <a:pPr algn="l"/>
            <a:r>
              <a:rPr lang="vi-VN" sz="1600" b="0" i="0" dirty="0">
                <a:solidFill>
                  <a:srgbClr val="161C2D"/>
                </a:solidFill>
                <a:effectLst/>
                <a:latin typeface="+mj-lt"/>
              </a:rPr>
              <a:t>Điều này sẽ hữu ích khi bạn muốn có một cơ sở dữ liệu mới mỗi khi bạn chạy ứng dụng, ví dụ như khi bạn đang phát triển ứng dụng.</a:t>
            </a:r>
          </a:p>
          <a:p>
            <a:pPr marL="285750" indent="-285750" algn="l">
              <a:buFont typeface="Wingdings" panose="05000000000000000000" pitchFamily="2" charset="2"/>
              <a:buChar char="Ø"/>
            </a:pPr>
            <a:r>
              <a:rPr lang="vi-VN" sz="1600" b="1" i="0" dirty="0">
                <a:solidFill>
                  <a:srgbClr val="161C2D"/>
                </a:solidFill>
                <a:effectLst/>
                <a:latin typeface="+mj-lt"/>
              </a:rPr>
              <a:t>Trình khởi tạo cơ sở dữ liệu tùy chỉnh:</a:t>
            </a:r>
            <a:r>
              <a:rPr lang="vi-VN" sz="1600" b="0" i="0" dirty="0">
                <a:solidFill>
                  <a:srgbClr val="161C2D"/>
                </a:solidFill>
                <a:effectLst/>
                <a:latin typeface="+mj-lt"/>
              </a:rPr>
              <a:t> Bạn cũng có thể tạo trình khởi tạo tùy chỉnh của riêng mình, </a:t>
            </a:r>
            <a:endParaRPr lang="en-US" sz="1600" b="0" i="0" dirty="0">
              <a:solidFill>
                <a:srgbClr val="161C2D"/>
              </a:solidFill>
              <a:effectLst/>
              <a:latin typeface="+mj-lt"/>
            </a:endParaRPr>
          </a:p>
          <a:p>
            <a:pPr algn="l"/>
            <a:r>
              <a:rPr lang="vi-VN" sz="1600" b="0" i="0" dirty="0">
                <a:solidFill>
                  <a:srgbClr val="161C2D"/>
                </a:solidFill>
                <a:effectLst/>
                <a:latin typeface="+mj-lt"/>
              </a:rPr>
              <a:t>nếu các cách trên không đáp ứng yêu cầu của bạn hoặc bạn muốn thực hiện một số quy trình khác để khởi tạo </a:t>
            </a:r>
            <a:endParaRPr lang="en-US" sz="1600" b="0" i="0" dirty="0">
              <a:solidFill>
                <a:srgbClr val="161C2D"/>
              </a:solidFill>
              <a:effectLst/>
              <a:latin typeface="+mj-lt"/>
            </a:endParaRPr>
          </a:p>
          <a:p>
            <a:pPr algn="l"/>
            <a:r>
              <a:rPr lang="vi-VN" sz="1600" b="0" i="0" dirty="0">
                <a:solidFill>
                  <a:srgbClr val="161C2D"/>
                </a:solidFill>
                <a:effectLst/>
                <a:latin typeface="+mj-lt"/>
              </a:rPr>
              <a:t>cơ sở dữ liệu bằng trình khởi tạo ở trên.</a:t>
            </a:r>
          </a:p>
          <a:p>
            <a:pPr algn="l"/>
            <a:endParaRPr lang="vi-VN" sz="1800" b="0" i="0" dirty="0">
              <a:solidFill>
                <a:srgbClr val="1B1B1B"/>
              </a:solidFill>
              <a:effectLst/>
              <a:latin typeface="+mj-lt"/>
            </a:endParaRPr>
          </a:p>
        </p:txBody>
      </p:sp>
    </p:spTree>
    <p:extLst>
      <p:ext uri="{BB962C8B-B14F-4D97-AF65-F5344CB8AC3E}">
        <p14:creationId xmlns:p14="http://schemas.microsoft.com/office/powerpoint/2010/main" val="670179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523220"/>
          </a:xfrm>
          <a:prstGeom prst="rect">
            <a:avLst/>
          </a:prstGeom>
          <a:noFill/>
        </p:spPr>
        <p:txBody>
          <a:bodyPr wrap="square" rtlCol="0">
            <a:spAutoFit/>
          </a:bodyPr>
          <a:lstStyle/>
          <a:p>
            <a:pPr algn="l"/>
            <a:r>
              <a:rPr lang="en-US" sz="2800" b="1" i="0" dirty="0" err="1">
                <a:solidFill>
                  <a:srgbClr val="161C2D"/>
                </a:solidFill>
                <a:effectLst/>
                <a:latin typeface="Times New Roman" panose="02020603050405020304" pitchFamily="18" charset="0"/>
                <a:cs typeface="Times New Roman" panose="02020603050405020304" pitchFamily="18" charset="0"/>
              </a:rPr>
              <a:t>kế</a:t>
            </a:r>
            <a:r>
              <a:rPr lang="en-US" sz="2800" b="1" i="0" dirty="0">
                <a:solidFill>
                  <a:srgbClr val="161C2D"/>
                </a:solidFill>
                <a:effectLst/>
                <a:latin typeface="Times New Roman" panose="02020603050405020304" pitchFamily="18" charset="0"/>
                <a:cs typeface="Times New Roman" panose="02020603050405020304" pitchFamily="18" charset="0"/>
              </a:rPr>
              <a:t> </a:t>
            </a:r>
            <a:r>
              <a:rPr lang="en-US" sz="2800" b="1" i="0" dirty="0" err="1">
                <a:solidFill>
                  <a:srgbClr val="161C2D"/>
                </a:solidFill>
                <a:effectLst/>
                <a:latin typeface="Times New Roman" panose="02020603050405020304" pitchFamily="18" charset="0"/>
                <a:cs typeface="Times New Roman" panose="02020603050405020304" pitchFamily="18" charset="0"/>
              </a:rPr>
              <a:t>thừa</a:t>
            </a:r>
            <a:r>
              <a:rPr lang="en-US" sz="2800" b="1" i="0" dirty="0">
                <a:solidFill>
                  <a:srgbClr val="161C2D"/>
                </a:solidFill>
                <a:effectLst/>
                <a:latin typeface="Times New Roman" panose="02020603050405020304" pitchFamily="18" charset="0"/>
                <a:cs typeface="Times New Roman" panose="02020603050405020304" pitchFamily="18" charset="0"/>
              </a:rPr>
              <a:t> </a:t>
            </a:r>
            <a:r>
              <a:rPr lang="en-US" sz="2800" b="1" i="0" dirty="0" err="1">
                <a:solidFill>
                  <a:srgbClr val="161C2D"/>
                </a:solidFill>
                <a:effectLst/>
                <a:latin typeface="Times New Roman" panose="02020603050405020304" pitchFamily="18" charset="0"/>
                <a:cs typeface="Times New Roman" panose="02020603050405020304" pitchFamily="18" charset="0"/>
              </a:rPr>
              <a:t>trong</a:t>
            </a:r>
            <a:r>
              <a:rPr lang="en-US" sz="2800" b="1" i="0" dirty="0">
                <a:solidFill>
                  <a:srgbClr val="161C2D"/>
                </a:solidFill>
                <a:effectLst/>
                <a:latin typeface="Times New Roman" panose="02020603050405020304" pitchFamily="18" charset="0"/>
                <a:cs typeface="Times New Roman" panose="02020603050405020304" pitchFamily="18" charset="0"/>
              </a:rPr>
              <a:t> Code First</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BE6819F0-C5D9-C94B-34CF-5F94E834057F}"/>
              </a:ext>
            </a:extLst>
          </p:cNvPr>
          <p:cNvSpPr txBox="1"/>
          <p:nvPr/>
        </p:nvSpPr>
        <p:spPr>
          <a:xfrm>
            <a:off x="1077362" y="1891643"/>
            <a:ext cx="11038438" cy="2554545"/>
          </a:xfrm>
          <a:prstGeom prst="rect">
            <a:avLst/>
          </a:prstGeom>
          <a:noFill/>
        </p:spPr>
        <p:txBody>
          <a:bodyPr wrap="square" rtlCol="0">
            <a:spAutoFit/>
          </a:bodyPr>
          <a:lstStyle/>
          <a:p>
            <a:pPr algn="l">
              <a:buFont typeface="Arial" panose="020B0604020202020204" pitchFamily="34" charset="0"/>
              <a:buChar char="•"/>
            </a:pPr>
            <a:r>
              <a:rPr lang="vi-VN" sz="2000" b="1" i="0" dirty="0">
                <a:solidFill>
                  <a:srgbClr val="161C2D"/>
                </a:solidFill>
                <a:effectLst/>
                <a:latin typeface="+mj-lt"/>
              </a:rPr>
              <a:t>Table per Hierarchy (TPH):</a:t>
            </a:r>
            <a:r>
              <a:rPr lang="vi-VN" sz="2000" b="0" i="0" dirty="0">
                <a:solidFill>
                  <a:srgbClr val="161C2D"/>
                </a:solidFill>
                <a:effectLst/>
                <a:latin typeface="+mj-lt"/>
              </a:rPr>
              <a:t> Cách tiếp cận này đề nghị tạo một bảng chung </a:t>
            </a:r>
            <a:endParaRPr lang="en-US" sz="2000" b="0" i="0" dirty="0">
              <a:solidFill>
                <a:srgbClr val="161C2D"/>
              </a:solidFill>
              <a:effectLst/>
              <a:latin typeface="+mj-lt"/>
            </a:endParaRPr>
          </a:p>
          <a:p>
            <a:pPr algn="l"/>
            <a:r>
              <a:rPr lang="vi-VN" sz="2000" b="0" i="0" dirty="0">
                <a:solidFill>
                  <a:srgbClr val="161C2D"/>
                </a:solidFill>
                <a:effectLst/>
                <a:latin typeface="+mj-lt"/>
              </a:rPr>
              <a:t>cho toàn bộ các lớp trong phân cấp kế thừa. Bảng này có một cột để phân biệt giữa các lớp con. </a:t>
            </a:r>
            <a:endParaRPr lang="en-US" sz="2000" b="0" i="0" dirty="0">
              <a:solidFill>
                <a:srgbClr val="161C2D"/>
              </a:solidFill>
              <a:effectLst/>
              <a:latin typeface="+mj-lt"/>
            </a:endParaRPr>
          </a:p>
          <a:p>
            <a:pPr algn="l"/>
            <a:r>
              <a:rPr lang="vi-VN" sz="2000" b="0" i="0" dirty="0">
                <a:solidFill>
                  <a:srgbClr val="161C2D"/>
                </a:solidFill>
                <a:effectLst/>
                <a:latin typeface="+mj-lt"/>
              </a:rPr>
              <a:t>Đây là một chiến lược ánh xạ kế thừa </a:t>
            </a:r>
            <a:r>
              <a:rPr lang="vi-VN" sz="2000" b="1" i="0" dirty="0">
                <a:solidFill>
                  <a:srgbClr val="161C2D"/>
                </a:solidFill>
                <a:effectLst/>
                <a:latin typeface="+mj-lt"/>
              </a:rPr>
              <a:t>mặc định</a:t>
            </a:r>
            <a:r>
              <a:rPr lang="vi-VN" sz="2000" b="0" i="0" dirty="0">
                <a:solidFill>
                  <a:srgbClr val="161C2D"/>
                </a:solidFill>
                <a:effectLst/>
                <a:latin typeface="+mj-lt"/>
              </a:rPr>
              <a:t> trong Entity Framework.</a:t>
            </a:r>
          </a:p>
          <a:p>
            <a:pPr algn="l">
              <a:buFont typeface="Arial" panose="020B0604020202020204" pitchFamily="34" charset="0"/>
              <a:buChar char="•"/>
            </a:pPr>
            <a:r>
              <a:rPr lang="vi-VN" sz="2000" b="1" i="0" dirty="0">
                <a:solidFill>
                  <a:srgbClr val="161C2D"/>
                </a:solidFill>
                <a:effectLst/>
                <a:latin typeface="+mj-lt"/>
              </a:rPr>
              <a:t>Table per Type (TPT):</a:t>
            </a:r>
            <a:r>
              <a:rPr lang="vi-VN" sz="2000" b="0" i="0" dirty="0">
                <a:solidFill>
                  <a:srgbClr val="161C2D"/>
                </a:solidFill>
                <a:effectLst/>
                <a:latin typeface="+mj-lt"/>
              </a:rPr>
              <a:t> Cách tiếp cận này đề nghị tạo mỗi bảng cho từng </a:t>
            </a:r>
            <a:endParaRPr lang="en-US" sz="2000" b="0" i="0" dirty="0">
              <a:solidFill>
                <a:srgbClr val="161C2D"/>
              </a:solidFill>
              <a:effectLst/>
              <a:latin typeface="+mj-lt"/>
            </a:endParaRPr>
          </a:p>
          <a:p>
            <a:pPr algn="l"/>
            <a:r>
              <a:rPr lang="vi-VN" sz="2000" b="0" i="0" dirty="0">
                <a:solidFill>
                  <a:srgbClr val="161C2D"/>
                </a:solidFill>
                <a:effectLst/>
                <a:latin typeface="+mj-lt"/>
              </a:rPr>
              <a:t>lớp trong phân cấp kế thừa (tạo bảng cho cả lớp cha và lớp con).</a:t>
            </a:r>
          </a:p>
          <a:p>
            <a:pPr algn="l">
              <a:buFont typeface="Arial" panose="020B0604020202020204" pitchFamily="34" charset="0"/>
              <a:buChar char="•"/>
            </a:pPr>
            <a:r>
              <a:rPr lang="vi-VN" sz="2000" b="1" i="0" dirty="0">
                <a:solidFill>
                  <a:srgbClr val="161C2D"/>
                </a:solidFill>
                <a:effectLst/>
                <a:latin typeface="+mj-lt"/>
              </a:rPr>
              <a:t>Table per Concrete Class (TPC):</a:t>
            </a:r>
            <a:r>
              <a:rPr lang="vi-VN" sz="2000" b="0" i="0" dirty="0">
                <a:solidFill>
                  <a:srgbClr val="161C2D"/>
                </a:solidFill>
                <a:effectLst/>
                <a:latin typeface="+mj-lt"/>
              </a:rPr>
              <a:t> Cách tiếp cận này đề nghị tạo mỗi bảng </a:t>
            </a:r>
            <a:endParaRPr lang="en-US" sz="2000" b="0" i="0" dirty="0">
              <a:solidFill>
                <a:srgbClr val="161C2D"/>
              </a:solidFill>
              <a:effectLst/>
              <a:latin typeface="+mj-lt"/>
            </a:endParaRPr>
          </a:p>
          <a:p>
            <a:pPr algn="l"/>
            <a:r>
              <a:rPr lang="vi-VN" sz="2000" b="0" i="0" dirty="0">
                <a:solidFill>
                  <a:srgbClr val="161C2D"/>
                </a:solidFill>
                <a:effectLst/>
                <a:latin typeface="+mj-lt"/>
              </a:rPr>
              <a:t>cho từng lớp con trong phân cấp kế thừa, nhưng không tạo bảng cho lớp cha.</a:t>
            </a:r>
            <a:endParaRPr lang="en-US" sz="2000" b="0" i="0" dirty="0">
              <a:solidFill>
                <a:srgbClr val="161C2D"/>
              </a:solidFill>
              <a:effectLst/>
              <a:latin typeface="+mj-lt"/>
            </a:endParaRPr>
          </a:p>
          <a:p>
            <a:pPr algn="l"/>
            <a:r>
              <a:rPr lang="vi-VN" sz="2000" b="0" i="0" dirty="0">
                <a:solidFill>
                  <a:srgbClr val="161C2D"/>
                </a:solidFill>
                <a:effectLst/>
                <a:latin typeface="+mj-lt"/>
              </a:rPr>
              <a:t>Vì vậy các thuộc tính của lớp cha sẽ là một phần của mỗi bảng của lớp con.</a:t>
            </a:r>
          </a:p>
        </p:txBody>
      </p:sp>
    </p:spTree>
    <p:extLst>
      <p:ext uri="{BB962C8B-B14F-4D97-AF65-F5344CB8AC3E}">
        <p14:creationId xmlns:p14="http://schemas.microsoft.com/office/powerpoint/2010/main" val="42330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1366594" y="296942"/>
            <a:ext cx="10245195" cy="461665"/>
          </a:xfrm>
          <a:prstGeom prst="rect">
            <a:avLst/>
          </a:prstGeom>
          <a:noFill/>
        </p:spPr>
        <p:txBody>
          <a:bodyPr wrap="square" rtlCol="0">
            <a:spAutoFit/>
          </a:bodyPr>
          <a:lstStyle/>
          <a:p>
            <a:pPr algn="l"/>
            <a:r>
              <a:rPr lang="en-US" sz="2400" b="1" i="0" dirty="0" err="1">
                <a:solidFill>
                  <a:srgbClr val="161C2D"/>
                </a:solidFill>
                <a:effectLst/>
                <a:latin typeface="Times New Roman" panose="02020603050405020304" pitchFamily="18" charset="0"/>
                <a:cs typeface="Times New Roman" panose="02020603050405020304" pitchFamily="18" charset="0"/>
              </a:rPr>
              <a:t>Cấu</a:t>
            </a:r>
            <a:r>
              <a:rPr lang="en-US" sz="2400" b="1" i="0" dirty="0">
                <a:solidFill>
                  <a:srgbClr val="161C2D"/>
                </a:solidFill>
                <a:effectLst/>
                <a:latin typeface="Times New Roman" panose="02020603050405020304" pitchFamily="18" charset="0"/>
                <a:cs typeface="Times New Roman" panose="02020603050405020304" pitchFamily="18" charset="0"/>
              </a:rPr>
              <a:t> </a:t>
            </a:r>
            <a:r>
              <a:rPr lang="en-US" sz="2400" b="1" i="0" dirty="0" err="1">
                <a:solidFill>
                  <a:srgbClr val="161C2D"/>
                </a:solidFill>
                <a:effectLst/>
                <a:latin typeface="Times New Roman" panose="02020603050405020304" pitchFamily="18" charset="0"/>
                <a:cs typeface="Times New Roman" panose="02020603050405020304" pitchFamily="18" charset="0"/>
              </a:rPr>
              <a:t>hình</a:t>
            </a:r>
            <a:r>
              <a:rPr lang="en-US" sz="2400" b="1" i="0" dirty="0">
                <a:solidFill>
                  <a:srgbClr val="161C2D"/>
                </a:solidFill>
                <a:effectLst/>
                <a:latin typeface="Times New Roman" panose="02020603050405020304" pitchFamily="18" charset="0"/>
                <a:cs typeface="Times New Roman" panose="02020603050405020304" pitchFamily="18" charset="0"/>
              </a:rPr>
              <a:t> </a:t>
            </a:r>
            <a:r>
              <a:rPr lang="en-US" sz="2400" b="1" i="0" dirty="0" err="1">
                <a:solidFill>
                  <a:srgbClr val="161C2D"/>
                </a:solidFill>
                <a:effectLst/>
                <a:latin typeface="Times New Roman" panose="02020603050405020304" pitchFamily="18" charset="0"/>
                <a:cs typeface="Times New Roman" panose="02020603050405020304" pitchFamily="18" charset="0"/>
              </a:rPr>
              <a:t>các</a:t>
            </a:r>
            <a:r>
              <a:rPr lang="en-US" sz="2400" b="1" i="0" dirty="0">
                <a:solidFill>
                  <a:srgbClr val="161C2D"/>
                </a:solidFill>
                <a:effectLst/>
                <a:latin typeface="Times New Roman" panose="02020603050405020304" pitchFamily="18" charset="0"/>
                <a:cs typeface="Times New Roman" panose="02020603050405020304" pitchFamily="18" charset="0"/>
              </a:rPr>
              <a:t> </a:t>
            </a:r>
            <a:r>
              <a:rPr lang="en-US" sz="2400" b="1" i="0" dirty="0" err="1">
                <a:solidFill>
                  <a:srgbClr val="161C2D"/>
                </a:solidFill>
                <a:effectLst/>
                <a:latin typeface="Times New Roman" panose="02020603050405020304" pitchFamily="18" charset="0"/>
                <a:cs typeface="Times New Roman" panose="02020603050405020304" pitchFamily="18" charset="0"/>
              </a:rPr>
              <a:t>lớp</a:t>
            </a:r>
            <a:r>
              <a:rPr lang="en-US" sz="2400" b="1" i="0" dirty="0">
                <a:solidFill>
                  <a:srgbClr val="161C2D"/>
                </a:solidFill>
                <a:effectLst/>
                <a:latin typeface="Times New Roman" panose="02020603050405020304" pitchFamily="18" charset="0"/>
                <a:cs typeface="Times New Roman" panose="02020603050405020304" pitchFamily="18" charset="0"/>
              </a:rPr>
              <a:t> </a:t>
            </a:r>
            <a:r>
              <a:rPr lang="en-US" sz="2400" b="1" i="0" dirty="0" err="1">
                <a:solidFill>
                  <a:srgbClr val="161C2D"/>
                </a:solidFill>
                <a:effectLst/>
                <a:latin typeface="Times New Roman" panose="02020603050405020304" pitchFamily="18" charset="0"/>
                <a:cs typeface="Times New Roman" panose="02020603050405020304" pitchFamily="18" charset="0"/>
              </a:rPr>
              <a:t>trong</a:t>
            </a:r>
            <a:r>
              <a:rPr lang="en-US" sz="2400" b="1" i="0" dirty="0">
                <a:solidFill>
                  <a:srgbClr val="161C2D"/>
                </a:solidFill>
                <a:effectLst/>
                <a:latin typeface="Times New Roman" panose="02020603050405020304" pitchFamily="18" charset="0"/>
                <a:cs typeface="Times New Roman" panose="02020603050405020304" pitchFamily="18" charset="0"/>
              </a:rPr>
              <a:t> Entity Framework</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BE6819F0-C5D9-C94B-34CF-5F94E834057F}"/>
              </a:ext>
            </a:extLst>
          </p:cNvPr>
          <p:cNvSpPr txBox="1"/>
          <p:nvPr/>
        </p:nvSpPr>
        <p:spPr>
          <a:xfrm>
            <a:off x="679009" y="1181755"/>
            <a:ext cx="10529181" cy="5447645"/>
          </a:xfrm>
          <a:prstGeom prst="rect">
            <a:avLst/>
          </a:prstGeom>
          <a:noFill/>
        </p:spPr>
        <p:txBody>
          <a:bodyPr wrap="square" rtlCol="0">
            <a:spAutoFit/>
          </a:bodyPr>
          <a:lstStyle/>
          <a:p>
            <a:pPr algn="l"/>
            <a:r>
              <a:rPr lang="vi-VN" sz="1800" b="1" i="0" dirty="0">
                <a:solidFill>
                  <a:srgbClr val="1B1B1B"/>
                </a:solidFill>
                <a:effectLst/>
                <a:latin typeface="+mj-lt"/>
              </a:rPr>
              <a:t> Attribute chú thích dữ liệu</a:t>
            </a:r>
          </a:p>
          <a:p>
            <a:pPr algn="l"/>
            <a:r>
              <a:rPr lang="vi-VN" sz="1800" i="0" dirty="0">
                <a:solidFill>
                  <a:srgbClr val="1B1B1B"/>
                </a:solidFill>
                <a:effectLst/>
                <a:latin typeface="+mj-lt"/>
              </a:rPr>
              <a:t>Chú thích dữ liệu là một cấu hình dựa trên attribute đơn giản, bạn có thể áp dụng cho các lớp và thuộc tính của nó.</a:t>
            </a:r>
          </a:p>
          <a:p>
            <a:r>
              <a:rPr lang="vi-VN" sz="1800" i="0" dirty="0">
                <a:solidFill>
                  <a:srgbClr val="1B1B1B"/>
                </a:solidFill>
                <a:effectLst/>
                <a:latin typeface="+mj-lt"/>
              </a:rPr>
              <a:t>Các </a:t>
            </a:r>
            <a:r>
              <a:rPr lang="vi-VN" sz="1800" i="0" dirty="0" smtClean="0">
                <a:solidFill>
                  <a:srgbClr val="1B1B1B"/>
                </a:solidFill>
                <a:effectLst/>
                <a:latin typeface="+mj-lt"/>
              </a:rPr>
              <a:t>mà </a:t>
            </a:r>
            <a:r>
              <a:rPr lang="vi-VN" sz="1800" i="0" dirty="0">
                <a:solidFill>
                  <a:srgbClr val="1B1B1B"/>
                </a:solidFill>
                <a:effectLst/>
                <a:latin typeface="+mj-lt"/>
              </a:rPr>
              <a:t>còn được sử dụng trong ASP.NET Web Form và ASP.NET MVC. </a:t>
            </a:r>
            <a:r>
              <a:rPr lang="vi-VN" sz="1800" dirty="0">
                <a:solidFill>
                  <a:srgbClr val="1B1B1B"/>
                </a:solidFill>
                <a:latin typeface="+mj-lt"/>
              </a:rPr>
              <a:t>attribute này không chỉ dành riêng cho EF </a:t>
            </a:r>
            <a:endParaRPr lang="vi-VN" sz="1800" i="0" dirty="0">
              <a:solidFill>
                <a:srgbClr val="1B1B1B"/>
              </a:solidFill>
              <a:effectLst/>
              <a:latin typeface="+mj-lt"/>
            </a:endParaRPr>
          </a:p>
          <a:p>
            <a:pPr algn="l"/>
            <a:r>
              <a:rPr lang="vi-VN" sz="1800" i="0" dirty="0">
                <a:solidFill>
                  <a:srgbClr val="1B1B1B"/>
                </a:solidFill>
                <a:effectLst/>
                <a:latin typeface="+mj-lt"/>
              </a:rPr>
              <a:t>Do đó, chúng được đặt trong một namespace riêng biệt là System.ComponentModel.DataAnnotations.</a:t>
            </a:r>
            <a:endParaRPr lang="en-US" sz="1800" i="0" dirty="0">
              <a:solidFill>
                <a:srgbClr val="1B1B1B"/>
              </a:solidFill>
              <a:effectLst/>
              <a:latin typeface="+mj-lt"/>
            </a:endParaRPr>
          </a:p>
          <a:p>
            <a:pPr algn="l"/>
            <a:r>
              <a:rPr lang="vi-VN" sz="1200" i="0" dirty="0">
                <a:solidFill>
                  <a:schemeClr val="bg2">
                    <a:lumMod val="75000"/>
                  </a:schemeClr>
                </a:solidFill>
                <a:effectLst/>
                <a:latin typeface="+mj-lt"/>
              </a:rPr>
              <a:t>[Table("StudentInfo")]</a:t>
            </a:r>
          </a:p>
          <a:p>
            <a:pPr algn="l"/>
            <a:r>
              <a:rPr lang="vi-VN" sz="1200" i="0" dirty="0">
                <a:solidFill>
                  <a:schemeClr val="bg2">
                    <a:lumMod val="75000"/>
                  </a:schemeClr>
                </a:solidFill>
                <a:effectLst/>
                <a:latin typeface="+mj-lt"/>
              </a:rPr>
              <a:t>public class Student</a:t>
            </a:r>
          </a:p>
          <a:p>
            <a:pPr algn="l"/>
            <a:r>
              <a:rPr lang="vi-VN" sz="1200" i="0" dirty="0">
                <a:solidFill>
                  <a:schemeClr val="bg2">
                    <a:lumMod val="75000"/>
                  </a:schemeClr>
                </a:solidFill>
                <a:effectLst/>
                <a:latin typeface="+mj-lt"/>
              </a:rPr>
              <a:t>{</a:t>
            </a:r>
          </a:p>
          <a:p>
            <a:pPr algn="l"/>
            <a:r>
              <a:rPr lang="vi-VN" sz="1200" i="0" dirty="0">
                <a:solidFill>
                  <a:schemeClr val="bg2">
                    <a:lumMod val="75000"/>
                  </a:schemeClr>
                </a:solidFill>
                <a:effectLst/>
                <a:latin typeface="+mj-lt"/>
              </a:rPr>
              <a:t>    public Student() { }</a:t>
            </a:r>
          </a:p>
          <a:p>
            <a:pPr algn="l"/>
            <a:r>
              <a:rPr lang="vi-VN" sz="1200" i="0" dirty="0">
                <a:solidFill>
                  <a:schemeClr val="bg2">
                    <a:lumMod val="75000"/>
                  </a:schemeClr>
                </a:solidFill>
                <a:effectLst/>
                <a:latin typeface="+mj-lt"/>
              </a:rPr>
              <a:t>        </a:t>
            </a:r>
          </a:p>
          <a:p>
            <a:pPr algn="l"/>
            <a:r>
              <a:rPr lang="vi-VN" sz="1200" i="0" dirty="0">
                <a:solidFill>
                  <a:schemeClr val="bg2">
                    <a:lumMod val="75000"/>
                  </a:schemeClr>
                </a:solidFill>
                <a:effectLst/>
                <a:latin typeface="+mj-lt"/>
              </a:rPr>
              <a:t>    [Key]</a:t>
            </a:r>
          </a:p>
          <a:p>
            <a:pPr algn="l"/>
            <a:r>
              <a:rPr lang="vi-VN" sz="1200" i="0" dirty="0">
                <a:solidFill>
                  <a:schemeClr val="bg2">
                    <a:lumMod val="75000"/>
                  </a:schemeClr>
                </a:solidFill>
                <a:effectLst/>
                <a:latin typeface="+mj-lt"/>
              </a:rPr>
              <a:t>    public int SID { get; set; }</a:t>
            </a:r>
          </a:p>
          <a:p>
            <a:pPr algn="l"/>
            <a:endParaRPr lang="vi-VN" sz="1200" i="0" dirty="0">
              <a:solidFill>
                <a:schemeClr val="bg2">
                  <a:lumMod val="75000"/>
                </a:schemeClr>
              </a:solidFill>
              <a:effectLst/>
              <a:latin typeface="+mj-lt"/>
            </a:endParaRPr>
          </a:p>
          <a:p>
            <a:pPr algn="l"/>
            <a:r>
              <a:rPr lang="vi-VN" sz="1200" i="0" dirty="0">
                <a:solidFill>
                  <a:schemeClr val="bg2">
                    <a:lumMod val="75000"/>
                  </a:schemeClr>
                </a:solidFill>
                <a:effectLst/>
                <a:latin typeface="+mj-lt"/>
              </a:rPr>
              <a:t>    [Column("Name", TypeName="ntext")]</a:t>
            </a:r>
          </a:p>
          <a:p>
            <a:pPr algn="l"/>
            <a:r>
              <a:rPr lang="vi-VN" sz="1200" i="0" dirty="0">
                <a:solidFill>
                  <a:schemeClr val="bg2">
                    <a:lumMod val="75000"/>
                  </a:schemeClr>
                </a:solidFill>
                <a:effectLst/>
                <a:latin typeface="+mj-lt"/>
              </a:rPr>
              <a:t>    [MaxLength(20)]</a:t>
            </a:r>
          </a:p>
          <a:p>
            <a:pPr algn="l"/>
            <a:r>
              <a:rPr lang="vi-VN" sz="1200" i="0" dirty="0">
                <a:solidFill>
                  <a:schemeClr val="bg2">
                    <a:lumMod val="75000"/>
                  </a:schemeClr>
                </a:solidFill>
                <a:effectLst/>
                <a:latin typeface="+mj-lt"/>
              </a:rPr>
              <a:t>    public string StudentName { get; set; }</a:t>
            </a:r>
          </a:p>
          <a:p>
            <a:pPr algn="l"/>
            <a:endParaRPr lang="vi-VN" sz="1200" i="0" dirty="0">
              <a:solidFill>
                <a:schemeClr val="bg2">
                  <a:lumMod val="75000"/>
                </a:schemeClr>
              </a:solidFill>
              <a:effectLst/>
              <a:latin typeface="+mj-lt"/>
            </a:endParaRPr>
          </a:p>
          <a:p>
            <a:pPr algn="l"/>
            <a:r>
              <a:rPr lang="vi-VN" sz="1200" i="0" dirty="0">
                <a:solidFill>
                  <a:schemeClr val="bg2">
                    <a:lumMod val="75000"/>
                  </a:schemeClr>
                </a:solidFill>
                <a:effectLst/>
                <a:latin typeface="+mj-lt"/>
              </a:rPr>
              <a:t>    [NotMapped]</a:t>
            </a:r>
          </a:p>
          <a:p>
            <a:pPr algn="l"/>
            <a:r>
              <a:rPr lang="vi-VN" sz="1200" i="0" dirty="0">
                <a:solidFill>
                  <a:schemeClr val="bg2">
                    <a:lumMod val="75000"/>
                  </a:schemeClr>
                </a:solidFill>
                <a:effectLst/>
                <a:latin typeface="+mj-lt"/>
              </a:rPr>
              <a:t>    public int? Age { get; set; }        </a:t>
            </a:r>
          </a:p>
          <a:p>
            <a:pPr algn="l"/>
            <a:r>
              <a:rPr lang="vi-VN" sz="1200" i="0" dirty="0">
                <a:solidFill>
                  <a:schemeClr val="bg2">
                    <a:lumMod val="75000"/>
                  </a:schemeClr>
                </a:solidFill>
                <a:effectLst/>
                <a:latin typeface="+mj-lt"/>
              </a:rPr>
              <a:t>        </a:t>
            </a:r>
          </a:p>
          <a:p>
            <a:pPr algn="l"/>
            <a:r>
              <a:rPr lang="vi-VN" sz="1200" i="0" dirty="0">
                <a:solidFill>
                  <a:schemeClr val="bg2">
                    <a:lumMod val="75000"/>
                  </a:schemeClr>
                </a:solidFill>
                <a:effectLst/>
                <a:latin typeface="+mj-lt"/>
              </a:rPr>
              <a:t>    public int StdId { get; set; }</a:t>
            </a:r>
          </a:p>
          <a:p>
            <a:pPr algn="l"/>
            <a:endParaRPr lang="vi-VN" sz="1200" i="0" dirty="0">
              <a:solidFill>
                <a:schemeClr val="bg2">
                  <a:lumMod val="75000"/>
                </a:schemeClr>
              </a:solidFill>
              <a:effectLst/>
              <a:latin typeface="+mj-lt"/>
            </a:endParaRPr>
          </a:p>
          <a:p>
            <a:pPr algn="l"/>
            <a:r>
              <a:rPr lang="vi-VN" sz="1200" i="0" dirty="0">
                <a:solidFill>
                  <a:schemeClr val="bg2">
                    <a:lumMod val="75000"/>
                  </a:schemeClr>
                </a:solidFill>
                <a:effectLst/>
                <a:latin typeface="+mj-lt"/>
              </a:rPr>
              <a:t>    [ForeignKey("StdId")]</a:t>
            </a:r>
          </a:p>
          <a:p>
            <a:pPr algn="l"/>
            <a:r>
              <a:rPr lang="vi-VN" sz="1200" i="0" dirty="0">
                <a:solidFill>
                  <a:schemeClr val="bg2">
                    <a:lumMod val="75000"/>
                  </a:schemeClr>
                </a:solidFill>
                <a:effectLst/>
                <a:latin typeface="+mj-lt"/>
              </a:rPr>
              <a:t>    public virtual Standard Standard { get; set; }</a:t>
            </a:r>
          </a:p>
          <a:p>
            <a:pPr algn="l"/>
            <a:r>
              <a:rPr lang="vi-VN" sz="1200" i="0" dirty="0">
                <a:solidFill>
                  <a:schemeClr val="bg2">
                    <a:lumMod val="75000"/>
                  </a:schemeClr>
                </a:solidFill>
                <a:effectLst/>
                <a:latin typeface="+mj-lt"/>
              </a:rPr>
              <a:t>}</a:t>
            </a:r>
          </a:p>
        </p:txBody>
      </p:sp>
    </p:spTree>
    <p:extLst>
      <p:ext uri="{BB962C8B-B14F-4D97-AF65-F5344CB8AC3E}">
        <p14:creationId xmlns:p14="http://schemas.microsoft.com/office/powerpoint/2010/main" val="1835774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769441"/>
          </a:xfrm>
          <a:prstGeom prst="rect">
            <a:avLst/>
          </a:prstGeom>
          <a:noFill/>
        </p:spPr>
        <p:txBody>
          <a:bodyPr wrap="square" rtlCol="0">
            <a:spAutoFit/>
          </a:bodyPr>
          <a:lstStyle/>
          <a:p>
            <a:pPr algn="l"/>
            <a:r>
              <a:rPr lang="en-US" sz="4400" b="1" i="0" dirty="0">
                <a:solidFill>
                  <a:srgbClr val="161C2D"/>
                </a:solidFill>
                <a:effectLst/>
                <a:latin typeface="Nunito" pitchFamily="2" charset="0"/>
              </a:rPr>
              <a:t>Fluent API</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BE6819F0-C5D9-C94B-34CF-5F94E834057F}"/>
              </a:ext>
            </a:extLst>
          </p:cNvPr>
          <p:cNvSpPr txBox="1"/>
          <p:nvPr/>
        </p:nvSpPr>
        <p:spPr>
          <a:xfrm>
            <a:off x="983809" y="1842589"/>
            <a:ext cx="10529181" cy="3754874"/>
          </a:xfrm>
          <a:prstGeom prst="rect">
            <a:avLst/>
          </a:prstGeom>
          <a:noFill/>
        </p:spPr>
        <p:txBody>
          <a:bodyPr wrap="square" rtlCol="0">
            <a:spAutoFit/>
          </a:bodyPr>
          <a:lstStyle/>
          <a:p>
            <a:pPr algn="l"/>
            <a:r>
              <a:rPr lang="vi-VN" i="0" dirty="0">
                <a:solidFill>
                  <a:srgbClr val="1B1B1B"/>
                </a:solidFill>
                <a:effectLst/>
                <a:latin typeface="+mj-lt"/>
              </a:rPr>
              <a:t>Cấu hình Fluent API có thể được áp dụng khi EF xây dựng mô hình từ các lớp thực thể của bạn. </a:t>
            </a:r>
          </a:p>
          <a:p>
            <a:pPr algn="l"/>
            <a:r>
              <a:rPr lang="vi-VN" i="0" dirty="0">
                <a:solidFill>
                  <a:srgbClr val="1B1B1B"/>
                </a:solidFill>
                <a:effectLst/>
                <a:latin typeface="+mj-lt"/>
              </a:rPr>
              <a:t>Bạn có thể thêm các cấu hình Fluent API bằng cách ghi đè phương thức OnModelCreating của lớp DbContext trong Entity Framework 6.x</a:t>
            </a:r>
            <a:endParaRPr lang="en-US" i="0" dirty="0">
              <a:solidFill>
                <a:srgbClr val="1B1B1B"/>
              </a:solidFill>
              <a:effectLst/>
              <a:latin typeface="+mj-lt"/>
            </a:endParaRPr>
          </a:p>
          <a:p>
            <a:pPr algn="l"/>
            <a:r>
              <a:rPr lang="vi-VN" i="0" dirty="0">
                <a:solidFill>
                  <a:srgbClr val="1B1B1B"/>
                </a:solidFill>
                <a:effectLst/>
                <a:latin typeface="+mj-lt"/>
              </a:rPr>
              <a:t>public class SchoolDBContext: DbContext </a:t>
            </a:r>
          </a:p>
          <a:p>
            <a:pPr algn="l"/>
            <a:r>
              <a:rPr lang="vi-VN" i="0" dirty="0">
                <a:solidFill>
                  <a:srgbClr val="1B1B1B"/>
                </a:solidFill>
                <a:effectLst/>
                <a:latin typeface="+mj-lt"/>
              </a:rPr>
              <a:t>{</a:t>
            </a:r>
          </a:p>
          <a:p>
            <a:pPr algn="l"/>
            <a:r>
              <a:rPr lang="vi-VN" i="0" dirty="0">
                <a:solidFill>
                  <a:srgbClr val="1B1B1B"/>
                </a:solidFill>
                <a:effectLst/>
                <a:latin typeface="+mj-lt"/>
              </a:rPr>
              <a:t>    public SchoolDBContext(): base("SchoolDBConnectionString") </a:t>
            </a:r>
          </a:p>
          <a:p>
            <a:pPr algn="l"/>
            <a:r>
              <a:rPr lang="vi-VN" i="0" dirty="0">
                <a:solidFill>
                  <a:srgbClr val="1B1B1B"/>
                </a:solidFill>
                <a:effectLst/>
                <a:latin typeface="+mj-lt"/>
              </a:rPr>
              <a:t>    {</a:t>
            </a:r>
          </a:p>
          <a:p>
            <a:pPr algn="l"/>
            <a:r>
              <a:rPr lang="vi-VN" i="0" dirty="0">
                <a:solidFill>
                  <a:srgbClr val="1B1B1B"/>
                </a:solidFill>
                <a:effectLst/>
                <a:latin typeface="+mj-lt"/>
              </a:rPr>
              <a:t>    }</a:t>
            </a:r>
          </a:p>
          <a:p>
            <a:pPr algn="l"/>
            <a:endParaRPr lang="vi-VN" i="0" dirty="0">
              <a:solidFill>
                <a:srgbClr val="1B1B1B"/>
              </a:solidFill>
              <a:effectLst/>
              <a:latin typeface="+mj-lt"/>
            </a:endParaRPr>
          </a:p>
          <a:p>
            <a:pPr algn="l"/>
            <a:r>
              <a:rPr lang="vi-VN" i="0" dirty="0">
                <a:solidFill>
                  <a:srgbClr val="1B1B1B"/>
                </a:solidFill>
                <a:effectLst/>
                <a:latin typeface="+mj-lt"/>
              </a:rPr>
              <a:t>    public DbSet&lt;Student&gt; Students { get; set; }</a:t>
            </a:r>
          </a:p>
          <a:p>
            <a:pPr algn="l"/>
            <a:r>
              <a:rPr lang="vi-VN" i="0" dirty="0">
                <a:solidFill>
                  <a:srgbClr val="1B1B1B"/>
                </a:solidFill>
                <a:effectLst/>
                <a:latin typeface="+mj-lt"/>
              </a:rPr>
              <a:t>    public DbSet&lt;Standard&gt; Standards { get; set; }</a:t>
            </a:r>
          </a:p>
          <a:p>
            <a:pPr algn="l"/>
            <a:r>
              <a:rPr lang="vi-VN" i="0" dirty="0">
                <a:solidFill>
                  <a:srgbClr val="1B1B1B"/>
                </a:solidFill>
                <a:effectLst/>
                <a:latin typeface="+mj-lt"/>
              </a:rPr>
              <a:t>    public DbSet&lt;StudentAddress&gt; StudentAddress { get; set; }</a:t>
            </a:r>
          </a:p>
          <a:p>
            <a:pPr algn="l"/>
            <a:r>
              <a:rPr lang="vi-VN" i="0" dirty="0">
                <a:solidFill>
                  <a:srgbClr val="1B1B1B"/>
                </a:solidFill>
                <a:effectLst/>
                <a:latin typeface="+mj-lt"/>
              </a:rPr>
              <a:t>        </a:t>
            </a:r>
          </a:p>
          <a:p>
            <a:pPr algn="l"/>
            <a:r>
              <a:rPr lang="vi-VN" i="0" dirty="0">
                <a:solidFill>
                  <a:srgbClr val="1B1B1B"/>
                </a:solidFill>
                <a:effectLst/>
                <a:latin typeface="+mj-lt"/>
              </a:rPr>
              <a:t>    protected override void OnModelCreating(DbModelBuilder modelBuilder)</a:t>
            </a:r>
          </a:p>
          <a:p>
            <a:pPr algn="l"/>
            <a:r>
              <a:rPr lang="vi-VN" i="0" dirty="0">
                <a:solidFill>
                  <a:srgbClr val="1B1B1B"/>
                </a:solidFill>
                <a:effectLst/>
                <a:latin typeface="+mj-lt"/>
              </a:rPr>
              <a:t>    {</a:t>
            </a:r>
          </a:p>
          <a:p>
            <a:pPr algn="l"/>
            <a:r>
              <a:rPr lang="vi-VN" i="0" dirty="0">
                <a:solidFill>
                  <a:srgbClr val="1B1B1B"/>
                </a:solidFill>
                <a:effectLst/>
                <a:latin typeface="+mj-lt"/>
              </a:rPr>
              <a:t>        //Configure domain classes using modelBuilder here..</a:t>
            </a:r>
          </a:p>
          <a:p>
            <a:pPr algn="l"/>
            <a:r>
              <a:rPr lang="vi-VN" i="0" dirty="0">
                <a:solidFill>
                  <a:srgbClr val="1B1B1B"/>
                </a:solidFill>
                <a:effectLst/>
                <a:latin typeface="+mj-lt"/>
              </a:rPr>
              <a:t>    }</a:t>
            </a:r>
          </a:p>
          <a:p>
            <a:pPr algn="l"/>
            <a:r>
              <a:rPr lang="vi-VN" i="0" dirty="0">
                <a:solidFill>
                  <a:srgbClr val="1B1B1B"/>
                </a:solidFill>
                <a:effectLst/>
                <a:latin typeface="+mj-lt"/>
              </a:rPr>
              <a:t>}</a:t>
            </a:r>
          </a:p>
        </p:txBody>
      </p:sp>
    </p:spTree>
    <p:extLst>
      <p:ext uri="{BB962C8B-B14F-4D97-AF65-F5344CB8AC3E}">
        <p14:creationId xmlns:p14="http://schemas.microsoft.com/office/powerpoint/2010/main" val="2570857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646331"/>
          </a:xfrm>
          <a:prstGeom prst="rect">
            <a:avLst/>
          </a:prstGeom>
          <a:noFill/>
        </p:spPr>
        <p:txBody>
          <a:bodyPr wrap="square" rtlCol="0">
            <a:spAutoFit/>
          </a:bodyPr>
          <a:lstStyle/>
          <a:p>
            <a:pPr algn="l"/>
            <a:r>
              <a:rPr lang="en-US" sz="3600" b="1" i="0" dirty="0" err="1">
                <a:solidFill>
                  <a:srgbClr val="161C2D"/>
                </a:solidFill>
                <a:effectLst/>
                <a:latin typeface="Nunito" pitchFamily="2" charset="0"/>
              </a:rPr>
              <a:t>Cấu</a:t>
            </a:r>
            <a:r>
              <a:rPr lang="en-US" sz="3600" b="1" i="0" dirty="0">
                <a:solidFill>
                  <a:srgbClr val="161C2D"/>
                </a:solidFill>
                <a:effectLst/>
                <a:latin typeface="Nunito" pitchFamily="2" charset="0"/>
              </a:rPr>
              <a:t> </a:t>
            </a:r>
            <a:r>
              <a:rPr lang="en-US" sz="3600" b="1" i="0" dirty="0" err="1">
                <a:solidFill>
                  <a:srgbClr val="161C2D"/>
                </a:solidFill>
                <a:effectLst/>
                <a:latin typeface="Nunito" pitchFamily="2" charset="0"/>
              </a:rPr>
              <a:t>hình</a:t>
            </a:r>
            <a:r>
              <a:rPr lang="en-US" sz="3600" b="1" i="0" dirty="0">
                <a:solidFill>
                  <a:srgbClr val="161C2D"/>
                </a:solidFill>
                <a:effectLst/>
                <a:latin typeface="Nunito" pitchFamily="2" charset="0"/>
              </a:rPr>
              <a:t> </a:t>
            </a:r>
            <a:r>
              <a:rPr lang="en-US" sz="3600" b="1" i="0" dirty="0" err="1">
                <a:solidFill>
                  <a:srgbClr val="161C2D"/>
                </a:solidFill>
                <a:effectLst/>
                <a:latin typeface="Nunito" pitchFamily="2" charset="0"/>
              </a:rPr>
              <a:t>mối</a:t>
            </a:r>
            <a:r>
              <a:rPr lang="en-US" sz="3600" b="1" i="0" dirty="0">
                <a:solidFill>
                  <a:srgbClr val="161C2D"/>
                </a:solidFill>
                <a:effectLst/>
                <a:latin typeface="Nunito" pitchFamily="2" charset="0"/>
              </a:rPr>
              <a:t> </a:t>
            </a:r>
            <a:r>
              <a:rPr lang="en-US" sz="3600" b="1" i="0" dirty="0" err="1">
                <a:solidFill>
                  <a:srgbClr val="161C2D"/>
                </a:solidFill>
                <a:effectLst/>
                <a:latin typeface="Nunito" pitchFamily="2" charset="0"/>
              </a:rPr>
              <a:t>quan</a:t>
            </a:r>
            <a:r>
              <a:rPr lang="en-US" sz="3600" b="1" i="0" dirty="0">
                <a:solidFill>
                  <a:srgbClr val="161C2D"/>
                </a:solidFill>
                <a:effectLst/>
                <a:latin typeface="Nunito" pitchFamily="2" charset="0"/>
              </a:rPr>
              <a:t> </a:t>
            </a:r>
            <a:r>
              <a:rPr lang="en-US" sz="3600" b="1" i="0" dirty="0" err="1">
                <a:solidFill>
                  <a:srgbClr val="161C2D"/>
                </a:solidFill>
                <a:effectLst/>
                <a:latin typeface="Nunito" pitchFamily="2" charset="0"/>
              </a:rPr>
              <a:t>hệ</a:t>
            </a:r>
            <a:r>
              <a:rPr lang="en-US" sz="3600" b="1" i="0" dirty="0">
                <a:solidFill>
                  <a:srgbClr val="161C2D"/>
                </a:solidFill>
                <a:effectLst/>
                <a:latin typeface="Nunito" pitchFamily="2" charset="0"/>
              </a:rPr>
              <a:t> </a:t>
            </a:r>
            <a:r>
              <a:rPr lang="en-US" sz="3600" b="1" i="0" dirty="0" err="1">
                <a:solidFill>
                  <a:srgbClr val="161C2D"/>
                </a:solidFill>
                <a:effectLst/>
                <a:latin typeface="Nunito" pitchFamily="2" charset="0"/>
              </a:rPr>
              <a:t>trong</a:t>
            </a:r>
            <a:r>
              <a:rPr lang="en-US" sz="3600" b="1" i="0" dirty="0">
                <a:solidFill>
                  <a:srgbClr val="161C2D"/>
                </a:solidFill>
                <a:effectLst/>
                <a:latin typeface="Nunito" pitchFamily="2" charset="0"/>
              </a:rPr>
              <a:t> Code First</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54EB09C6-FE4B-3F57-A6AE-1C2EEC4A9AEB}"/>
              </a:ext>
            </a:extLst>
          </p:cNvPr>
          <p:cNvSpPr txBox="1"/>
          <p:nvPr/>
        </p:nvSpPr>
        <p:spPr>
          <a:xfrm>
            <a:off x="719482" y="1819837"/>
            <a:ext cx="11057835" cy="1169551"/>
          </a:xfrm>
          <a:prstGeom prst="rect">
            <a:avLst/>
          </a:prstGeom>
          <a:noFill/>
        </p:spPr>
        <p:txBody>
          <a:bodyPr wrap="none" rtlCol="0">
            <a:spAutoFit/>
          </a:bodyPr>
          <a:lstStyle/>
          <a:p>
            <a:r>
              <a:rPr lang="vi-VN" dirty="0"/>
              <a:t>Trong cơ sở dữ liệu quan hệ, một mối quan hệ là một liên kết tồn tại giữa các bảng của cơ sở dữ liệu quan hệ thông qua các khóa ngoại.</a:t>
            </a:r>
          </a:p>
          <a:p>
            <a:r>
              <a:rPr lang="vi-VN" dirty="0"/>
              <a:t>Khóa ngoại (Foreign Key) là một cột hoặc tổ hợp các cột được sử dụng để thiết lập và thực thi một liên kết giữa dữ liệu trong hai bảng.</a:t>
            </a:r>
            <a:endParaRPr lang="en-US" dirty="0"/>
          </a:p>
          <a:p>
            <a:r>
              <a:rPr lang="en-US" b="1" i="0" dirty="0" err="1">
                <a:solidFill>
                  <a:srgbClr val="161C2D"/>
                </a:solidFill>
                <a:effectLst/>
                <a:latin typeface="Nunito" pitchFamily="2" charset="0"/>
              </a:rPr>
              <a:t>Cấu</a:t>
            </a:r>
            <a:r>
              <a:rPr lang="en-US" b="1" i="0" dirty="0">
                <a:solidFill>
                  <a:srgbClr val="161C2D"/>
                </a:solidFill>
                <a:effectLst/>
                <a:latin typeface="Nunito" pitchFamily="2" charset="0"/>
              </a:rPr>
              <a:t> </a:t>
            </a:r>
            <a:r>
              <a:rPr lang="en-US" b="1" i="0" dirty="0" err="1">
                <a:solidFill>
                  <a:srgbClr val="161C2D"/>
                </a:solidFill>
                <a:effectLst/>
                <a:latin typeface="Nunito" pitchFamily="2" charset="0"/>
              </a:rPr>
              <a:t>hình</a:t>
            </a:r>
            <a:r>
              <a:rPr lang="en-US" b="1" i="0" dirty="0">
                <a:solidFill>
                  <a:srgbClr val="161C2D"/>
                </a:solidFill>
                <a:effectLst/>
                <a:latin typeface="Nunito" pitchFamily="2" charset="0"/>
              </a:rPr>
              <a:t> </a:t>
            </a:r>
            <a:r>
              <a:rPr lang="en-US" b="1" i="0" dirty="0" err="1">
                <a:solidFill>
                  <a:srgbClr val="161C2D"/>
                </a:solidFill>
                <a:effectLst/>
                <a:latin typeface="Nunito" pitchFamily="2" charset="0"/>
              </a:rPr>
              <a:t>mối</a:t>
            </a:r>
            <a:r>
              <a:rPr lang="en-US" b="1" i="0" dirty="0">
                <a:solidFill>
                  <a:srgbClr val="161C2D"/>
                </a:solidFill>
                <a:effectLst/>
                <a:latin typeface="Nunito" pitchFamily="2" charset="0"/>
              </a:rPr>
              <a:t> </a:t>
            </a:r>
            <a:r>
              <a:rPr lang="en-US" b="1" i="0" dirty="0" err="1">
                <a:solidFill>
                  <a:srgbClr val="161C2D"/>
                </a:solidFill>
                <a:effectLst/>
                <a:latin typeface="Nunito" pitchFamily="2" charset="0"/>
              </a:rPr>
              <a:t>quan</a:t>
            </a:r>
            <a:r>
              <a:rPr lang="en-US" b="1" i="0" dirty="0">
                <a:solidFill>
                  <a:srgbClr val="161C2D"/>
                </a:solidFill>
                <a:effectLst/>
                <a:latin typeface="Nunito" pitchFamily="2" charset="0"/>
              </a:rPr>
              <a:t> </a:t>
            </a:r>
            <a:r>
              <a:rPr lang="en-US" b="1" i="0" dirty="0" err="1">
                <a:solidFill>
                  <a:srgbClr val="161C2D"/>
                </a:solidFill>
                <a:effectLst/>
                <a:latin typeface="Nunito" pitchFamily="2" charset="0"/>
              </a:rPr>
              <a:t>hệ</a:t>
            </a:r>
            <a:r>
              <a:rPr lang="en-US" b="1" i="0" dirty="0">
                <a:solidFill>
                  <a:srgbClr val="161C2D"/>
                </a:solidFill>
                <a:effectLst/>
                <a:latin typeface="Nunito" pitchFamily="2" charset="0"/>
              </a:rPr>
              <a:t> </a:t>
            </a:r>
            <a:r>
              <a:rPr lang="en-US" b="1" i="0" dirty="0" err="1">
                <a:solidFill>
                  <a:srgbClr val="161C2D"/>
                </a:solidFill>
                <a:effectLst/>
                <a:latin typeface="Nunito" pitchFamily="2" charset="0"/>
              </a:rPr>
              <a:t>một-một</a:t>
            </a:r>
            <a:r>
              <a:rPr lang="en-US" b="1" i="0" dirty="0">
                <a:solidFill>
                  <a:srgbClr val="161C2D"/>
                </a:solidFill>
                <a:effectLst/>
                <a:latin typeface="Nunito" pitchFamily="2" charset="0"/>
              </a:rPr>
              <a:t> </a:t>
            </a:r>
          </a:p>
          <a:p>
            <a:endParaRPr lang="vi-VN" dirty="0"/>
          </a:p>
          <a:p>
            <a:r>
              <a:rPr lang="vi-VN" dirty="0"/>
              <a:t>		</a:t>
            </a:r>
            <a:endParaRPr lang="en-US" dirty="0"/>
          </a:p>
        </p:txBody>
      </p:sp>
      <p:sp>
        <p:nvSpPr>
          <p:cNvPr id="5" name="TextBox 4">
            <a:extLst>
              <a:ext uri="{FF2B5EF4-FFF2-40B4-BE49-F238E27FC236}">
                <a16:creationId xmlns:a16="http://schemas.microsoft.com/office/drawing/2014/main" id="{AF5BCE07-3318-82CB-7998-BE8C49C413F3}"/>
              </a:ext>
            </a:extLst>
          </p:cNvPr>
          <p:cNvSpPr txBox="1"/>
          <p:nvPr/>
        </p:nvSpPr>
        <p:spPr>
          <a:xfrm>
            <a:off x="1067631" y="2752923"/>
            <a:ext cx="3411511" cy="4201150"/>
          </a:xfrm>
          <a:prstGeom prst="rect">
            <a:avLst/>
          </a:prstGeom>
          <a:noFill/>
        </p:spPr>
        <p:txBody>
          <a:bodyPr wrap="none" rtlCol="0">
            <a:spAutoFit/>
          </a:bodyPr>
          <a:lstStyle/>
          <a:p>
            <a:r>
              <a:rPr lang="en-US" sz="1400" b="1" i="0" dirty="0">
                <a:solidFill>
                  <a:srgbClr val="FF0000"/>
                </a:solidFill>
                <a:effectLst/>
                <a:latin typeface="Nunito" pitchFamily="2" charset="0"/>
              </a:rPr>
              <a:t> </a:t>
            </a:r>
            <a:r>
              <a:rPr lang="en-US" b="1" dirty="0" err="1">
                <a:solidFill>
                  <a:srgbClr val="FF0000"/>
                </a:solidFill>
                <a:latin typeface="Nunito" pitchFamily="2" charset="0"/>
              </a:rPr>
              <a:t>S</a:t>
            </a:r>
            <a:r>
              <a:rPr lang="en-US" sz="1400" b="1" i="0" dirty="0" err="1">
                <a:solidFill>
                  <a:srgbClr val="FF0000"/>
                </a:solidFill>
                <a:effectLst/>
                <a:latin typeface="Nunito" pitchFamily="2" charset="0"/>
              </a:rPr>
              <a:t>ử</a:t>
            </a:r>
            <a:r>
              <a:rPr lang="en-US" sz="1400" b="1" i="0" dirty="0">
                <a:solidFill>
                  <a:srgbClr val="FF0000"/>
                </a:solidFill>
                <a:effectLst/>
                <a:latin typeface="Nunito" pitchFamily="2" charset="0"/>
              </a:rPr>
              <a:t> </a:t>
            </a:r>
            <a:r>
              <a:rPr lang="en-US" sz="1400" b="1" i="0" dirty="0" err="1">
                <a:solidFill>
                  <a:srgbClr val="FF0000"/>
                </a:solidFill>
                <a:effectLst/>
                <a:latin typeface="Nunito" pitchFamily="2" charset="0"/>
              </a:rPr>
              <a:t>dụng</a:t>
            </a:r>
            <a:r>
              <a:rPr lang="en-US" sz="1400" b="1" i="0" dirty="0">
                <a:solidFill>
                  <a:srgbClr val="FF0000"/>
                </a:solidFill>
                <a:effectLst/>
                <a:latin typeface="Nunito" pitchFamily="2" charset="0"/>
              </a:rPr>
              <a:t> </a:t>
            </a:r>
            <a:r>
              <a:rPr lang="en-US" sz="1400" b="1" i="0" dirty="0" err="1">
                <a:solidFill>
                  <a:srgbClr val="FF0000"/>
                </a:solidFill>
                <a:effectLst/>
                <a:latin typeface="Nunito" pitchFamily="2" charset="0"/>
              </a:rPr>
              <a:t>các</a:t>
            </a:r>
            <a:r>
              <a:rPr lang="en-US" sz="1400" b="1" i="0" dirty="0">
                <a:solidFill>
                  <a:srgbClr val="FF0000"/>
                </a:solidFill>
                <a:effectLst/>
                <a:latin typeface="Nunito" pitchFamily="2" charset="0"/>
              </a:rPr>
              <a:t> attribute </a:t>
            </a:r>
            <a:r>
              <a:rPr lang="en-US" sz="1400" b="1" i="0" dirty="0" err="1">
                <a:solidFill>
                  <a:srgbClr val="FF0000"/>
                </a:solidFill>
                <a:effectLst/>
                <a:latin typeface="Nunito" pitchFamily="2" charset="0"/>
              </a:rPr>
              <a:t>chú</a:t>
            </a:r>
            <a:r>
              <a:rPr lang="en-US" sz="1400" b="1" i="0" dirty="0">
                <a:solidFill>
                  <a:srgbClr val="FF0000"/>
                </a:solidFill>
                <a:effectLst/>
                <a:latin typeface="Nunito" pitchFamily="2" charset="0"/>
              </a:rPr>
              <a:t> </a:t>
            </a:r>
            <a:r>
              <a:rPr lang="en-US" sz="1400" b="1" i="0" dirty="0" err="1">
                <a:solidFill>
                  <a:srgbClr val="FF0000"/>
                </a:solidFill>
                <a:effectLst/>
                <a:latin typeface="Nunito" pitchFamily="2" charset="0"/>
              </a:rPr>
              <a:t>thích</a:t>
            </a:r>
            <a:r>
              <a:rPr lang="en-US" sz="1400" b="1" i="0" dirty="0">
                <a:solidFill>
                  <a:srgbClr val="FF0000"/>
                </a:solidFill>
                <a:effectLst/>
                <a:latin typeface="Nunito" pitchFamily="2" charset="0"/>
              </a:rPr>
              <a:t> </a:t>
            </a:r>
            <a:r>
              <a:rPr lang="en-US" sz="1400" b="1" i="0" dirty="0" err="1">
                <a:solidFill>
                  <a:srgbClr val="FF0000"/>
                </a:solidFill>
                <a:effectLst/>
                <a:latin typeface="Nunito" pitchFamily="2" charset="0"/>
              </a:rPr>
              <a:t>dữ</a:t>
            </a:r>
            <a:r>
              <a:rPr lang="en-US" sz="1400" b="1" i="0" dirty="0">
                <a:solidFill>
                  <a:srgbClr val="FF0000"/>
                </a:solidFill>
                <a:effectLst/>
                <a:latin typeface="Nunito" pitchFamily="2" charset="0"/>
              </a:rPr>
              <a:t> </a:t>
            </a:r>
            <a:r>
              <a:rPr lang="en-US" sz="1400" b="1" i="0" dirty="0" err="1">
                <a:solidFill>
                  <a:srgbClr val="FF0000"/>
                </a:solidFill>
                <a:effectLst/>
                <a:latin typeface="Nunito" pitchFamily="2" charset="0"/>
              </a:rPr>
              <a:t>liệu</a:t>
            </a:r>
            <a:endParaRPr lang="en-US" sz="1400" b="1" i="0" dirty="0">
              <a:solidFill>
                <a:srgbClr val="FF0000"/>
              </a:solidFill>
              <a:effectLst/>
              <a:latin typeface="Nunito" pitchFamily="2" charset="0"/>
            </a:endParaRP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public class Student</a:t>
            </a:r>
          </a:p>
          <a:p>
            <a:r>
              <a:rPr lang="en-US" sz="1100" dirty="0">
                <a:latin typeface="Times New Roman" panose="02020603050405020304" pitchFamily="18" charset="0"/>
                <a:cs typeface="Times New Roman" panose="02020603050405020304" pitchFamily="18" charset="0"/>
              </a:rPr>
              <a:t>{</a:t>
            </a:r>
          </a:p>
          <a:p>
            <a:r>
              <a:rPr lang="en-US" sz="1100" dirty="0">
                <a:latin typeface="Times New Roman" panose="02020603050405020304" pitchFamily="18" charset="0"/>
                <a:cs typeface="Times New Roman" panose="02020603050405020304" pitchFamily="18" charset="0"/>
              </a:rPr>
              <a:t>    public int </a:t>
            </a:r>
            <a:r>
              <a:rPr lang="en-US" sz="1100" dirty="0" err="1">
                <a:latin typeface="Times New Roman" panose="02020603050405020304" pitchFamily="18" charset="0"/>
                <a:cs typeface="Times New Roman" panose="02020603050405020304" pitchFamily="18" charset="0"/>
              </a:rPr>
              <a:t>StudentId</a:t>
            </a:r>
            <a:r>
              <a:rPr lang="en-US" sz="1100" dirty="0">
                <a:latin typeface="Times New Roman" panose="02020603050405020304" pitchFamily="18" charset="0"/>
                <a:cs typeface="Times New Roman" panose="02020603050405020304" pitchFamily="18" charset="0"/>
              </a:rPr>
              <a:t> { get; set; }</a:t>
            </a:r>
          </a:p>
          <a:p>
            <a:r>
              <a:rPr lang="en-US" sz="1100" dirty="0">
                <a:latin typeface="Times New Roman" panose="02020603050405020304" pitchFamily="18" charset="0"/>
                <a:cs typeface="Times New Roman" panose="02020603050405020304" pitchFamily="18" charset="0"/>
              </a:rPr>
              <a:t>    public string </a:t>
            </a:r>
            <a:r>
              <a:rPr lang="en-US" sz="1100" dirty="0" err="1">
                <a:latin typeface="Times New Roman" panose="02020603050405020304" pitchFamily="18" charset="0"/>
                <a:cs typeface="Times New Roman" panose="02020603050405020304" pitchFamily="18" charset="0"/>
              </a:rPr>
              <a:t>StudentName</a:t>
            </a:r>
            <a:r>
              <a:rPr lang="en-US" sz="1100" dirty="0">
                <a:latin typeface="Times New Roman" panose="02020603050405020304" pitchFamily="18" charset="0"/>
                <a:cs typeface="Times New Roman" panose="02020603050405020304" pitchFamily="18" charset="0"/>
              </a:rPr>
              <a:t> { get; set; }</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    public virtual </a:t>
            </a:r>
            <a:r>
              <a:rPr lang="en-US" sz="1100" dirty="0" err="1">
                <a:latin typeface="Times New Roman" panose="02020603050405020304" pitchFamily="18" charset="0"/>
                <a:cs typeface="Times New Roman" panose="02020603050405020304" pitchFamily="18" charset="0"/>
              </a:rPr>
              <a:t>StudentAddress</a:t>
            </a:r>
            <a:r>
              <a:rPr lang="en-US" sz="1100" dirty="0">
                <a:latin typeface="Times New Roman" panose="02020603050405020304" pitchFamily="18" charset="0"/>
                <a:cs typeface="Times New Roman" panose="02020603050405020304" pitchFamily="18" charset="0"/>
              </a:rPr>
              <a:t> Address { get; set; }</a:t>
            </a:r>
          </a:p>
          <a:p>
            <a:r>
              <a:rPr lang="en-US" sz="1100" dirty="0">
                <a:latin typeface="Times New Roman" panose="02020603050405020304" pitchFamily="18" charset="0"/>
                <a:cs typeface="Times New Roman" panose="02020603050405020304" pitchFamily="18" charset="0"/>
              </a:rPr>
              <a:t>}</a:t>
            </a:r>
          </a:p>
          <a:p>
            <a:r>
              <a:rPr lang="en-US" sz="1100" dirty="0">
                <a:latin typeface="Times New Roman" panose="02020603050405020304" pitchFamily="18" charset="0"/>
                <a:cs typeface="Times New Roman" panose="02020603050405020304" pitchFamily="18" charset="0"/>
              </a:rPr>
              <a:t>     </a:t>
            </a:r>
          </a:p>
          <a:p>
            <a:r>
              <a:rPr lang="en-US" sz="1100" dirty="0">
                <a:latin typeface="Times New Roman" panose="02020603050405020304" pitchFamily="18" charset="0"/>
                <a:cs typeface="Times New Roman" panose="02020603050405020304" pitchFamily="18" charset="0"/>
              </a:rPr>
              <a:t>public class </a:t>
            </a:r>
            <a:r>
              <a:rPr lang="en-US" sz="1100" dirty="0" err="1">
                <a:latin typeface="Times New Roman" panose="02020603050405020304" pitchFamily="18" charset="0"/>
                <a:cs typeface="Times New Roman" panose="02020603050405020304" pitchFamily="18" charset="0"/>
              </a:rPr>
              <a:t>StudentAddress</a:t>
            </a:r>
            <a:r>
              <a:rPr lang="en-US" sz="1100" dirty="0">
                <a:latin typeface="Times New Roman" panose="02020603050405020304" pitchFamily="18" charset="0"/>
                <a:cs typeface="Times New Roman" panose="02020603050405020304" pitchFamily="18" charset="0"/>
              </a:rPr>
              <a:t> </a:t>
            </a:r>
          </a:p>
          <a:p>
            <a:r>
              <a:rPr lang="en-US" sz="1100" dirty="0">
                <a:latin typeface="Times New Roman" panose="02020603050405020304" pitchFamily="18" charset="0"/>
                <a:cs typeface="Times New Roman" panose="02020603050405020304" pitchFamily="18" charset="0"/>
              </a:rPr>
              <a:t>{</a:t>
            </a:r>
          </a:p>
          <a:p>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ForeignKey</a:t>
            </a:r>
            <a:r>
              <a:rPr lang="en-US" sz="1100" dirty="0">
                <a:latin typeface="Times New Roman" panose="02020603050405020304" pitchFamily="18" charset="0"/>
                <a:cs typeface="Times New Roman" panose="02020603050405020304" pitchFamily="18" charset="0"/>
              </a:rPr>
              <a:t>("Student")]</a:t>
            </a:r>
          </a:p>
          <a:p>
            <a:r>
              <a:rPr lang="en-US" sz="1100" dirty="0">
                <a:latin typeface="Times New Roman" panose="02020603050405020304" pitchFamily="18" charset="0"/>
                <a:cs typeface="Times New Roman" panose="02020603050405020304" pitchFamily="18" charset="0"/>
              </a:rPr>
              <a:t>    public int </a:t>
            </a:r>
            <a:r>
              <a:rPr lang="en-US" sz="1100" dirty="0" err="1">
                <a:latin typeface="Times New Roman" panose="02020603050405020304" pitchFamily="18" charset="0"/>
                <a:cs typeface="Times New Roman" panose="02020603050405020304" pitchFamily="18" charset="0"/>
              </a:rPr>
              <a:t>StudentAddressId</a:t>
            </a:r>
            <a:r>
              <a:rPr lang="en-US" sz="1100" dirty="0">
                <a:latin typeface="Times New Roman" panose="02020603050405020304" pitchFamily="18" charset="0"/>
                <a:cs typeface="Times New Roman" panose="02020603050405020304" pitchFamily="18" charset="0"/>
              </a:rPr>
              <a:t> { get; set; }</a:t>
            </a:r>
          </a:p>
          <a:p>
            <a:r>
              <a:rPr lang="en-US" sz="1100" dirty="0">
                <a:latin typeface="Times New Roman" panose="02020603050405020304" pitchFamily="18" charset="0"/>
                <a:cs typeface="Times New Roman" panose="02020603050405020304" pitchFamily="18" charset="0"/>
              </a:rPr>
              <a:t>        </a:t>
            </a:r>
          </a:p>
          <a:p>
            <a:r>
              <a:rPr lang="en-US" sz="1100" dirty="0">
                <a:latin typeface="Times New Roman" panose="02020603050405020304" pitchFamily="18" charset="0"/>
                <a:cs typeface="Times New Roman" panose="02020603050405020304" pitchFamily="18" charset="0"/>
              </a:rPr>
              <a:t>    public string Address1 { get; set; }</a:t>
            </a:r>
          </a:p>
          <a:p>
            <a:r>
              <a:rPr lang="en-US" sz="1100" dirty="0">
                <a:latin typeface="Times New Roman" panose="02020603050405020304" pitchFamily="18" charset="0"/>
                <a:cs typeface="Times New Roman" panose="02020603050405020304" pitchFamily="18" charset="0"/>
              </a:rPr>
              <a:t>    public string Address2 { get; set; }</a:t>
            </a:r>
          </a:p>
          <a:p>
            <a:r>
              <a:rPr lang="en-US" sz="1100" dirty="0">
                <a:latin typeface="Times New Roman" panose="02020603050405020304" pitchFamily="18" charset="0"/>
                <a:cs typeface="Times New Roman" panose="02020603050405020304" pitchFamily="18" charset="0"/>
              </a:rPr>
              <a:t>    public string City { get; set; }</a:t>
            </a:r>
          </a:p>
          <a:p>
            <a:r>
              <a:rPr lang="en-US" sz="1100" dirty="0">
                <a:latin typeface="Times New Roman" panose="02020603050405020304" pitchFamily="18" charset="0"/>
                <a:cs typeface="Times New Roman" panose="02020603050405020304" pitchFamily="18" charset="0"/>
              </a:rPr>
              <a:t>    public int </a:t>
            </a:r>
            <a:r>
              <a:rPr lang="en-US" sz="1100" dirty="0" err="1">
                <a:latin typeface="Times New Roman" panose="02020603050405020304" pitchFamily="18" charset="0"/>
                <a:cs typeface="Times New Roman" panose="02020603050405020304" pitchFamily="18" charset="0"/>
              </a:rPr>
              <a:t>Zipcode</a:t>
            </a:r>
            <a:r>
              <a:rPr lang="en-US" sz="1100" dirty="0">
                <a:latin typeface="Times New Roman" panose="02020603050405020304" pitchFamily="18" charset="0"/>
                <a:cs typeface="Times New Roman" panose="02020603050405020304" pitchFamily="18" charset="0"/>
              </a:rPr>
              <a:t> { get; set; }</a:t>
            </a:r>
          </a:p>
          <a:p>
            <a:r>
              <a:rPr lang="en-US" sz="1100" dirty="0">
                <a:latin typeface="Times New Roman" panose="02020603050405020304" pitchFamily="18" charset="0"/>
                <a:cs typeface="Times New Roman" panose="02020603050405020304" pitchFamily="18" charset="0"/>
              </a:rPr>
              <a:t>    public string State { get; set; }</a:t>
            </a:r>
          </a:p>
          <a:p>
            <a:r>
              <a:rPr lang="en-US" sz="1100" dirty="0">
                <a:latin typeface="Times New Roman" panose="02020603050405020304" pitchFamily="18" charset="0"/>
                <a:cs typeface="Times New Roman" panose="02020603050405020304" pitchFamily="18" charset="0"/>
              </a:rPr>
              <a:t>    public string Country { get; set; }</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    public virtual Student </a:t>
            </a:r>
            <a:r>
              <a:rPr lang="en-US" sz="1100" dirty="0" err="1">
                <a:latin typeface="Times New Roman" panose="02020603050405020304" pitchFamily="18" charset="0"/>
                <a:cs typeface="Times New Roman" panose="02020603050405020304" pitchFamily="18" charset="0"/>
              </a:rPr>
              <a:t>Student</a:t>
            </a:r>
            <a:r>
              <a:rPr lang="en-US" sz="1100" dirty="0">
                <a:latin typeface="Times New Roman" panose="02020603050405020304" pitchFamily="18" charset="0"/>
                <a:cs typeface="Times New Roman" panose="02020603050405020304" pitchFamily="18" charset="0"/>
              </a:rPr>
              <a:t> { get; set; }</a:t>
            </a:r>
          </a:p>
          <a:p>
            <a:r>
              <a:rPr lang="en-US" sz="1100"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1B6F84D7-2470-C04F-77E6-9A5009C19CBA}"/>
              </a:ext>
            </a:extLst>
          </p:cNvPr>
          <p:cNvSpPr txBox="1"/>
          <p:nvPr/>
        </p:nvSpPr>
        <p:spPr>
          <a:xfrm>
            <a:off x="5343650" y="2761141"/>
            <a:ext cx="6848350" cy="1969770"/>
          </a:xfrm>
          <a:prstGeom prst="rect">
            <a:avLst/>
          </a:prstGeom>
          <a:noFill/>
        </p:spPr>
        <p:txBody>
          <a:bodyPr wrap="none" rtlCol="0">
            <a:spAutoFit/>
          </a:bodyPr>
          <a:lstStyle/>
          <a:p>
            <a:r>
              <a:rPr lang="en-US" b="1" i="0" dirty="0" err="1">
                <a:solidFill>
                  <a:srgbClr val="FF0000"/>
                </a:solidFill>
                <a:effectLst/>
                <a:latin typeface="Times New Roman" panose="02020603050405020304" pitchFamily="18" charset="0"/>
                <a:cs typeface="Times New Roman" panose="02020603050405020304" pitchFamily="18" charset="0"/>
              </a:rPr>
              <a:t>Cấu</a:t>
            </a:r>
            <a:r>
              <a:rPr lang="en-US" b="1" i="0" dirty="0">
                <a:solidFill>
                  <a:srgbClr val="FF0000"/>
                </a:solidFill>
                <a:effectLst/>
                <a:latin typeface="Times New Roman" panose="02020603050405020304" pitchFamily="18" charset="0"/>
                <a:cs typeface="Times New Roman" panose="02020603050405020304" pitchFamily="18" charset="0"/>
              </a:rPr>
              <a:t> </a:t>
            </a:r>
            <a:r>
              <a:rPr lang="en-US" b="1" i="0" dirty="0" err="1">
                <a:solidFill>
                  <a:srgbClr val="FF0000"/>
                </a:solidFill>
                <a:effectLst/>
                <a:latin typeface="Times New Roman" panose="02020603050405020304" pitchFamily="18" charset="0"/>
                <a:cs typeface="Times New Roman" panose="02020603050405020304" pitchFamily="18" charset="0"/>
              </a:rPr>
              <a:t>hình</a:t>
            </a:r>
            <a:r>
              <a:rPr lang="en-US" b="1" i="0" dirty="0">
                <a:solidFill>
                  <a:srgbClr val="FF0000"/>
                </a:solidFill>
                <a:effectLst/>
                <a:latin typeface="Times New Roman" panose="02020603050405020304" pitchFamily="18" charset="0"/>
                <a:cs typeface="Times New Roman" panose="02020603050405020304" pitchFamily="18" charset="0"/>
              </a:rPr>
              <a:t> </a:t>
            </a:r>
            <a:r>
              <a:rPr lang="en-US" b="1" i="0" dirty="0" err="1">
                <a:solidFill>
                  <a:srgbClr val="FF0000"/>
                </a:solidFill>
                <a:effectLst/>
                <a:latin typeface="Times New Roman" panose="02020603050405020304" pitchFamily="18" charset="0"/>
                <a:cs typeface="Times New Roman" panose="02020603050405020304" pitchFamily="18" charset="0"/>
              </a:rPr>
              <a:t>mối</a:t>
            </a:r>
            <a:r>
              <a:rPr lang="en-US" b="1" i="0" dirty="0">
                <a:solidFill>
                  <a:srgbClr val="FF0000"/>
                </a:solidFill>
                <a:effectLst/>
                <a:latin typeface="Times New Roman" panose="02020603050405020304" pitchFamily="18" charset="0"/>
                <a:cs typeface="Times New Roman" panose="02020603050405020304" pitchFamily="18" charset="0"/>
              </a:rPr>
              <a:t> </a:t>
            </a:r>
            <a:r>
              <a:rPr lang="en-US" b="1" i="0" dirty="0" err="1">
                <a:solidFill>
                  <a:srgbClr val="FF0000"/>
                </a:solidFill>
                <a:effectLst/>
                <a:latin typeface="Times New Roman" panose="02020603050405020304" pitchFamily="18" charset="0"/>
                <a:cs typeface="Times New Roman" panose="02020603050405020304" pitchFamily="18" charset="0"/>
              </a:rPr>
              <a:t>quan</a:t>
            </a:r>
            <a:r>
              <a:rPr lang="en-US" b="1" i="0" dirty="0">
                <a:solidFill>
                  <a:srgbClr val="FF0000"/>
                </a:solidFill>
                <a:effectLst/>
                <a:latin typeface="Times New Roman" panose="02020603050405020304" pitchFamily="18" charset="0"/>
                <a:cs typeface="Times New Roman" panose="02020603050405020304" pitchFamily="18" charset="0"/>
              </a:rPr>
              <a:t> </a:t>
            </a:r>
            <a:r>
              <a:rPr lang="en-US" b="1" i="0" dirty="0" err="1">
                <a:solidFill>
                  <a:srgbClr val="FF0000"/>
                </a:solidFill>
                <a:effectLst/>
                <a:latin typeface="Times New Roman" panose="02020603050405020304" pitchFamily="18" charset="0"/>
                <a:cs typeface="Times New Roman" panose="02020603050405020304" pitchFamily="18" charset="0"/>
              </a:rPr>
              <a:t>hệ</a:t>
            </a:r>
            <a:r>
              <a:rPr lang="en-US" b="1" i="0" dirty="0">
                <a:solidFill>
                  <a:srgbClr val="FF0000"/>
                </a:solidFill>
                <a:effectLst/>
                <a:latin typeface="Times New Roman" panose="02020603050405020304" pitchFamily="18" charset="0"/>
                <a:cs typeface="Times New Roman" panose="02020603050405020304" pitchFamily="18" charset="0"/>
              </a:rPr>
              <a:t> </a:t>
            </a:r>
            <a:r>
              <a:rPr lang="en-US" b="1" i="0" dirty="0" err="1">
                <a:solidFill>
                  <a:srgbClr val="FF0000"/>
                </a:solidFill>
                <a:effectLst/>
                <a:latin typeface="Times New Roman" panose="02020603050405020304" pitchFamily="18" charset="0"/>
                <a:cs typeface="Times New Roman" panose="02020603050405020304" pitchFamily="18" charset="0"/>
              </a:rPr>
              <a:t>một-một</a:t>
            </a:r>
            <a:r>
              <a:rPr lang="en-US" b="1" i="0" dirty="0">
                <a:solidFill>
                  <a:srgbClr val="FF0000"/>
                </a:solidFill>
                <a:effectLst/>
                <a:latin typeface="Times New Roman" panose="02020603050405020304" pitchFamily="18" charset="0"/>
                <a:cs typeface="Times New Roman" panose="02020603050405020304" pitchFamily="18" charset="0"/>
              </a:rPr>
              <a:t> </a:t>
            </a:r>
            <a:r>
              <a:rPr lang="en-US" b="1" i="0" dirty="0" err="1">
                <a:solidFill>
                  <a:srgbClr val="FF0000"/>
                </a:solidFill>
                <a:effectLst/>
                <a:latin typeface="Times New Roman" panose="02020603050405020304" pitchFamily="18" charset="0"/>
                <a:cs typeface="Times New Roman" panose="02020603050405020304" pitchFamily="18" charset="0"/>
              </a:rPr>
              <a:t>bằng</a:t>
            </a:r>
            <a:r>
              <a:rPr lang="en-US" b="1" i="0" dirty="0">
                <a:solidFill>
                  <a:srgbClr val="FF0000"/>
                </a:solidFill>
                <a:effectLst/>
                <a:latin typeface="Times New Roman" panose="02020603050405020304" pitchFamily="18" charset="0"/>
                <a:cs typeface="Times New Roman" panose="02020603050405020304" pitchFamily="18" charset="0"/>
              </a:rPr>
              <a:t> </a:t>
            </a:r>
            <a:r>
              <a:rPr lang="en-US" b="1" i="0" dirty="0" err="1">
                <a:solidFill>
                  <a:srgbClr val="FF0000"/>
                </a:solidFill>
                <a:effectLst/>
                <a:latin typeface="Times New Roman" panose="02020603050405020304" pitchFamily="18" charset="0"/>
                <a:cs typeface="Times New Roman" panose="02020603050405020304" pitchFamily="18" charset="0"/>
              </a:rPr>
              <a:t>cách</a:t>
            </a:r>
            <a:r>
              <a:rPr lang="en-US" b="1" i="0" dirty="0">
                <a:solidFill>
                  <a:srgbClr val="FF0000"/>
                </a:solidFill>
                <a:effectLst/>
                <a:latin typeface="Times New Roman" panose="02020603050405020304" pitchFamily="18" charset="0"/>
                <a:cs typeface="Times New Roman" panose="02020603050405020304" pitchFamily="18" charset="0"/>
              </a:rPr>
              <a:t> </a:t>
            </a:r>
            <a:r>
              <a:rPr lang="en-US" b="1" i="0" dirty="0" err="1">
                <a:solidFill>
                  <a:srgbClr val="FF0000"/>
                </a:solidFill>
                <a:effectLst/>
                <a:latin typeface="Times New Roman" panose="02020603050405020304" pitchFamily="18" charset="0"/>
                <a:cs typeface="Times New Roman" panose="02020603050405020304" pitchFamily="18" charset="0"/>
              </a:rPr>
              <a:t>sử</a:t>
            </a:r>
            <a:r>
              <a:rPr lang="en-US" b="1" i="0" dirty="0">
                <a:solidFill>
                  <a:srgbClr val="FF0000"/>
                </a:solidFill>
                <a:effectLst/>
                <a:latin typeface="Times New Roman" panose="02020603050405020304" pitchFamily="18" charset="0"/>
                <a:cs typeface="Times New Roman" panose="02020603050405020304" pitchFamily="18" charset="0"/>
              </a:rPr>
              <a:t> </a:t>
            </a:r>
            <a:r>
              <a:rPr lang="en-US" b="1" i="0" dirty="0" err="1">
                <a:solidFill>
                  <a:srgbClr val="FF0000"/>
                </a:solidFill>
                <a:effectLst/>
                <a:latin typeface="Times New Roman" panose="02020603050405020304" pitchFamily="18" charset="0"/>
                <a:cs typeface="Times New Roman" panose="02020603050405020304" pitchFamily="18" charset="0"/>
              </a:rPr>
              <a:t>dụng</a:t>
            </a:r>
            <a:r>
              <a:rPr lang="en-US" b="1" i="0" dirty="0">
                <a:solidFill>
                  <a:srgbClr val="FF0000"/>
                </a:solidFill>
                <a:effectLst/>
                <a:latin typeface="Times New Roman" panose="02020603050405020304" pitchFamily="18" charset="0"/>
                <a:cs typeface="Times New Roman" panose="02020603050405020304" pitchFamily="18" charset="0"/>
              </a:rPr>
              <a:t> Fluent API</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protected override void </a:t>
            </a:r>
            <a:r>
              <a:rPr lang="en-US" sz="1200" dirty="0" err="1">
                <a:latin typeface="Times New Roman" panose="02020603050405020304" pitchFamily="18" charset="0"/>
                <a:cs typeface="Times New Roman" panose="02020603050405020304" pitchFamily="18" charset="0"/>
              </a:rPr>
              <a:t>OnModelCreating</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DbModelBuilder</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modelBuilder</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 Configure Student &amp; </a:t>
            </a:r>
            <a:r>
              <a:rPr lang="en-US" sz="1200" dirty="0" err="1">
                <a:latin typeface="Times New Roman" panose="02020603050405020304" pitchFamily="18" charset="0"/>
                <a:cs typeface="Times New Roman" panose="02020603050405020304" pitchFamily="18" charset="0"/>
              </a:rPr>
              <a:t>StudentAddress</a:t>
            </a:r>
            <a:r>
              <a:rPr lang="en-US" sz="1200" dirty="0">
                <a:latin typeface="Times New Roman" panose="02020603050405020304" pitchFamily="18" charset="0"/>
                <a:cs typeface="Times New Roman" panose="02020603050405020304" pitchFamily="18" charset="0"/>
              </a:rPr>
              <a:t> entity</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modelBuilder.Entity</a:t>
            </a:r>
            <a:r>
              <a:rPr lang="en-US" sz="1200" dirty="0">
                <a:latin typeface="Times New Roman" panose="02020603050405020304" pitchFamily="18" charset="0"/>
                <a:cs typeface="Times New Roman" panose="02020603050405020304" pitchFamily="18" charset="0"/>
              </a:rPr>
              <a:t>&lt;Student&gt;()</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HasOptional</a:t>
            </a:r>
            <a:r>
              <a:rPr lang="en-US" sz="1200" dirty="0">
                <a:latin typeface="Times New Roman" panose="02020603050405020304" pitchFamily="18" charset="0"/>
                <a:cs typeface="Times New Roman" panose="02020603050405020304" pitchFamily="18" charset="0"/>
              </a:rPr>
              <a:t>(s =&gt; </a:t>
            </a:r>
            <a:r>
              <a:rPr lang="en-US" sz="1200" dirty="0" err="1">
                <a:latin typeface="Times New Roman" panose="02020603050405020304" pitchFamily="18" charset="0"/>
                <a:cs typeface="Times New Roman" panose="02020603050405020304" pitchFamily="18" charset="0"/>
              </a:rPr>
              <a:t>s.Address</a:t>
            </a:r>
            <a:r>
              <a:rPr lang="en-US" sz="1200" dirty="0">
                <a:latin typeface="Times New Roman" panose="02020603050405020304" pitchFamily="18" charset="0"/>
                <a:cs typeface="Times New Roman" panose="02020603050405020304" pitchFamily="18" charset="0"/>
              </a:rPr>
              <a:t>) // Mark Address property optional in Student entity</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WithRequired</a:t>
            </a:r>
            <a:r>
              <a:rPr lang="en-US" sz="1200" dirty="0">
                <a:latin typeface="Times New Roman" panose="02020603050405020304" pitchFamily="18" charset="0"/>
                <a:cs typeface="Times New Roman" panose="02020603050405020304" pitchFamily="18" charset="0"/>
              </a:rPr>
              <a:t>(ad =&gt; </a:t>
            </a:r>
            <a:r>
              <a:rPr lang="en-US" sz="1200" dirty="0" err="1">
                <a:latin typeface="Times New Roman" panose="02020603050405020304" pitchFamily="18" charset="0"/>
                <a:cs typeface="Times New Roman" panose="02020603050405020304" pitchFamily="18" charset="0"/>
              </a:rPr>
              <a:t>ad.Student</a:t>
            </a:r>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 mark Student property as required in </a:t>
            </a:r>
            <a:r>
              <a:rPr lang="en-US" sz="1200" dirty="0" err="1">
                <a:latin typeface="Times New Roman" panose="02020603050405020304" pitchFamily="18" charset="0"/>
                <a:cs typeface="Times New Roman" panose="02020603050405020304" pitchFamily="18" charset="0"/>
              </a:rPr>
              <a:t>StudentAddress</a:t>
            </a:r>
            <a:r>
              <a:rPr lang="en-US" sz="1200" dirty="0">
                <a:latin typeface="Times New Roman" panose="02020603050405020304" pitchFamily="18" charset="0"/>
                <a:cs typeface="Times New Roman" panose="02020603050405020304" pitchFamily="18" charset="0"/>
              </a:rPr>
              <a:t> entity. Cannot save </a:t>
            </a:r>
            <a:r>
              <a:rPr lang="en-US" sz="1200" dirty="0" err="1">
                <a:latin typeface="Times New Roman" panose="02020603050405020304" pitchFamily="18" charset="0"/>
                <a:cs typeface="Times New Roman" panose="02020603050405020304" pitchFamily="18" charset="0"/>
              </a:rPr>
              <a:t>StudentAddress</a:t>
            </a:r>
            <a:r>
              <a:rPr lang="en-US" sz="1200" dirty="0">
                <a:latin typeface="Times New Roman" panose="02020603050405020304" pitchFamily="18" charset="0"/>
                <a:cs typeface="Times New Roman" panose="02020603050405020304" pitchFamily="18" charset="0"/>
              </a:rPr>
              <a:t> without Student</a:t>
            </a:r>
          </a:p>
          <a:p>
            <a:r>
              <a:rPr lang="en-US"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4549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646331"/>
          </a:xfrm>
          <a:prstGeom prst="rect">
            <a:avLst/>
          </a:prstGeom>
          <a:noFill/>
        </p:spPr>
        <p:txBody>
          <a:bodyPr wrap="square" rtlCol="0">
            <a:spAutoFit/>
          </a:bodyPr>
          <a:lstStyle/>
          <a:p>
            <a:pPr algn="l"/>
            <a:r>
              <a:rPr lang="en-US" sz="3600" b="1" i="0" dirty="0" err="1">
                <a:solidFill>
                  <a:srgbClr val="161C2D"/>
                </a:solidFill>
                <a:effectLst/>
                <a:latin typeface="Nunito" pitchFamily="2" charset="0"/>
              </a:rPr>
              <a:t>Cấu</a:t>
            </a:r>
            <a:r>
              <a:rPr lang="en-US" sz="3600" b="1" i="0" dirty="0">
                <a:solidFill>
                  <a:srgbClr val="161C2D"/>
                </a:solidFill>
                <a:effectLst/>
                <a:latin typeface="Nunito" pitchFamily="2" charset="0"/>
              </a:rPr>
              <a:t> </a:t>
            </a:r>
            <a:r>
              <a:rPr lang="en-US" sz="3600" b="1" i="0" dirty="0" err="1">
                <a:solidFill>
                  <a:srgbClr val="161C2D"/>
                </a:solidFill>
                <a:effectLst/>
                <a:latin typeface="Nunito" pitchFamily="2" charset="0"/>
              </a:rPr>
              <a:t>hình</a:t>
            </a:r>
            <a:r>
              <a:rPr lang="en-US" sz="3600" b="1" i="0" dirty="0">
                <a:solidFill>
                  <a:srgbClr val="161C2D"/>
                </a:solidFill>
                <a:effectLst/>
                <a:latin typeface="Nunito" pitchFamily="2" charset="0"/>
              </a:rPr>
              <a:t> </a:t>
            </a:r>
            <a:r>
              <a:rPr lang="en-US" sz="3600" b="1" i="0" dirty="0" err="1">
                <a:solidFill>
                  <a:srgbClr val="161C2D"/>
                </a:solidFill>
                <a:effectLst/>
                <a:latin typeface="Nunito" pitchFamily="2" charset="0"/>
              </a:rPr>
              <a:t>mối</a:t>
            </a:r>
            <a:r>
              <a:rPr lang="en-US" sz="3600" b="1" i="0" dirty="0">
                <a:solidFill>
                  <a:srgbClr val="161C2D"/>
                </a:solidFill>
                <a:effectLst/>
                <a:latin typeface="Nunito" pitchFamily="2" charset="0"/>
              </a:rPr>
              <a:t> </a:t>
            </a:r>
            <a:r>
              <a:rPr lang="en-US" sz="3600" b="1" i="0" dirty="0" err="1">
                <a:solidFill>
                  <a:srgbClr val="161C2D"/>
                </a:solidFill>
                <a:effectLst/>
                <a:latin typeface="Nunito" pitchFamily="2" charset="0"/>
              </a:rPr>
              <a:t>quan</a:t>
            </a:r>
            <a:r>
              <a:rPr lang="en-US" sz="3600" b="1" i="0" dirty="0">
                <a:solidFill>
                  <a:srgbClr val="161C2D"/>
                </a:solidFill>
                <a:effectLst/>
                <a:latin typeface="Nunito" pitchFamily="2" charset="0"/>
              </a:rPr>
              <a:t> </a:t>
            </a:r>
            <a:r>
              <a:rPr lang="en-US" sz="3600" b="1" i="0" dirty="0" err="1">
                <a:solidFill>
                  <a:srgbClr val="161C2D"/>
                </a:solidFill>
                <a:effectLst/>
                <a:latin typeface="Nunito" pitchFamily="2" charset="0"/>
              </a:rPr>
              <a:t>hệ</a:t>
            </a:r>
            <a:r>
              <a:rPr lang="en-US" sz="3600" b="1" i="0" dirty="0">
                <a:solidFill>
                  <a:srgbClr val="161C2D"/>
                </a:solidFill>
                <a:effectLst/>
                <a:latin typeface="Nunito" pitchFamily="2" charset="0"/>
              </a:rPr>
              <a:t> </a:t>
            </a:r>
            <a:r>
              <a:rPr lang="en-US" sz="3600" b="1" i="0" dirty="0" err="1">
                <a:solidFill>
                  <a:srgbClr val="161C2D"/>
                </a:solidFill>
                <a:effectLst/>
                <a:latin typeface="Nunito" pitchFamily="2" charset="0"/>
              </a:rPr>
              <a:t>nhiều-nhiều</a:t>
            </a:r>
            <a:r>
              <a:rPr lang="en-US" sz="3600" b="1" i="0" dirty="0">
                <a:solidFill>
                  <a:srgbClr val="161C2D"/>
                </a:solidFill>
                <a:effectLst/>
                <a:latin typeface="Nunito" pitchFamily="2" charset="0"/>
              </a:rPr>
              <a:t> </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5541264" y="2359799"/>
            <a:ext cx="6565392"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a:t>protected override void </a:t>
            </a:r>
            <a:r>
              <a:rPr lang="en-US" dirty="0" err="1"/>
              <a:t>OnModelCreating</a:t>
            </a:r>
            <a:r>
              <a:rPr lang="en-US" dirty="0"/>
              <a:t>(</a:t>
            </a:r>
            <a:r>
              <a:rPr lang="en-US" dirty="0" err="1"/>
              <a:t>DbModelBuilder</a:t>
            </a:r>
            <a:r>
              <a:rPr lang="en-US" dirty="0"/>
              <a:t> </a:t>
            </a:r>
            <a:r>
              <a:rPr lang="en-US" dirty="0" err="1"/>
              <a:t>modelBuilder</a:t>
            </a:r>
            <a:r>
              <a:rPr lang="en-US" dirty="0"/>
              <a:t>)</a:t>
            </a:r>
          </a:p>
          <a:p>
            <a:r>
              <a:rPr lang="en-US" dirty="0"/>
              <a:t>{</a:t>
            </a:r>
          </a:p>
          <a:p>
            <a:r>
              <a:rPr lang="en-US" dirty="0"/>
              <a:t>    </a:t>
            </a:r>
            <a:r>
              <a:rPr lang="en-US" dirty="0" err="1"/>
              <a:t>modelBuilder.Entity</a:t>
            </a:r>
            <a:r>
              <a:rPr lang="en-US" dirty="0"/>
              <a:t>&lt;Student&gt;()</a:t>
            </a:r>
          </a:p>
          <a:p>
            <a:r>
              <a:rPr lang="en-US" dirty="0"/>
              <a:t>                .</a:t>
            </a:r>
            <a:r>
              <a:rPr lang="en-US" dirty="0" err="1"/>
              <a:t>HasMany</a:t>
            </a:r>
            <a:r>
              <a:rPr lang="en-US" dirty="0"/>
              <a:t>&lt;Course&gt;(s =&gt; </a:t>
            </a:r>
            <a:r>
              <a:rPr lang="en-US" dirty="0" err="1"/>
              <a:t>s.Courses</a:t>
            </a:r>
            <a:r>
              <a:rPr lang="en-US" dirty="0"/>
              <a:t>)</a:t>
            </a:r>
          </a:p>
          <a:p>
            <a:r>
              <a:rPr lang="en-US" dirty="0"/>
              <a:t>                .</a:t>
            </a:r>
            <a:r>
              <a:rPr lang="en-US" dirty="0" err="1"/>
              <a:t>WithMany</a:t>
            </a:r>
            <a:r>
              <a:rPr lang="en-US" dirty="0"/>
              <a:t>(c =&gt; </a:t>
            </a:r>
            <a:r>
              <a:rPr lang="en-US" dirty="0" err="1"/>
              <a:t>c.Students</a:t>
            </a:r>
            <a:r>
              <a:rPr lang="en-US" dirty="0"/>
              <a:t>)</a:t>
            </a:r>
          </a:p>
          <a:p>
            <a:r>
              <a:rPr lang="en-US" dirty="0"/>
              <a:t>                .Map(cs =&gt;</a:t>
            </a:r>
          </a:p>
          <a:p>
            <a:r>
              <a:rPr lang="en-US" dirty="0"/>
              <a:t>                        {</a:t>
            </a:r>
          </a:p>
          <a:p>
            <a:r>
              <a:rPr lang="en-US" dirty="0"/>
              <a:t>                            </a:t>
            </a:r>
            <a:r>
              <a:rPr lang="en-US" dirty="0" err="1"/>
              <a:t>cs.MapLeftKey</a:t>
            </a:r>
            <a:r>
              <a:rPr lang="en-US" dirty="0"/>
              <a:t>("</a:t>
            </a:r>
            <a:r>
              <a:rPr lang="en-US" dirty="0" err="1"/>
              <a:t>StudentRefId</a:t>
            </a:r>
            <a:r>
              <a:rPr lang="en-US" dirty="0"/>
              <a:t>");</a:t>
            </a:r>
          </a:p>
          <a:p>
            <a:r>
              <a:rPr lang="en-US" dirty="0"/>
              <a:t>                            </a:t>
            </a:r>
            <a:r>
              <a:rPr lang="en-US" dirty="0" err="1"/>
              <a:t>cs.MapRightKey</a:t>
            </a:r>
            <a:r>
              <a:rPr lang="en-US" dirty="0"/>
              <a:t>("</a:t>
            </a:r>
            <a:r>
              <a:rPr lang="en-US" dirty="0" err="1"/>
              <a:t>CourseRefId</a:t>
            </a:r>
            <a:r>
              <a:rPr lang="en-US" dirty="0"/>
              <a:t>");</a:t>
            </a:r>
          </a:p>
          <a:p>
            <a:r>
              <a:rPr lang="en-US" dirty="0"/>
              <a:t>                            </a:t>
            </a:r>
            <a:r>
              <a:rPr lang="en-US" dirty="0" err="1"/>
              <a:t>cs.ToTable</a:t>
            </a:r>
            <a:r>
              <a:rPr lang="en-US" dirty="0"/>
              <a:t>("</a:t>
            </a:r>
            <a:r>
              <a:rPr lang="en-US" dirty="0" err="1"/>
              <a:t>StudentCourse</a:t>
            </a:r>
            <a:r>
              <a:rPr lang="en-US" dirty="0"/>
              <a:t>");</a:t>
            </a:r>
          </a:p>
          <a:p>
            <a:r>
              <a:rPr lang="en-US" dirty="0"/>
              <a:t>                        });</a:t>
            </a:r>
          </a:p>
          <a:p>
            <a:r>
              <a:rPr lang="en-US" dirty="0"/>
              <a:t>}</a:t>
            </a:r>
          </a:p>
        </p:txBody>
      </p:sp>
      <p:sp>
        <p:nvSpPr>
          <p:cNvPr id="3" name="TextBox 2">
            <a:extLst>
              <a:ext uri="{FF2B5EF4-FFF2-40B4-BE49-F238E27FC236}">
                <a16:creationId xmlns:a16="http://schemas.microsoft.com/office/drawing/2014/main" id="{20BA026D-1724-0439-4D99-1B3D655476CA}"/>
              </a:ext>
            </a:extLst>
          </p:cNvPr>
          <p:cNvSpPr txBox="1"/>
          <p:nvPr/>
        </p:nvSpPr>
        <p:spPr>
          <a:xfrm>
            <a:off x="1041570" y="1713468"/>
            <a:ext cx="10108858" cy="307777"/>
          </a:xfrm>
          <a:prstGeom prst="rect">
            <a:avLst/>
          </a:prstGeom>
          <a:noFill/>
        </p:spPr>
        <p:txBody>
          <a:bodyPr wrap="none" rtlCol="0">
            <a:spAutoFit/>
          </a:bodyPr>
          <a:lstStyle/>
          <a:p>
            <a:r>
              <a:rPr lang="vi-VN" b="0" i="0" dirty="0">
                <a:solidFill>
                  <a:srgbClr val="161C2D"/>
                </a:solidFill>
                <a:effectLst/>
                <a:latin typeface="Nunito" pitchFamily="2" charset="0"/>
              </a:rPr>
              <a:t>EF 6 có các quy ước mặc định cho mối quan hệ nhiều-nhiều. Bạn cần có một thuộc tính điều hướng kiểu tập hợp ở cả hai đầu.</a:t>
            </a:r>
            <a:endParaRPr lang="en-US" b="1" dirty="0"/>
          </a:p>
        </p:txBody>
      </p:sp>
      <p:sp>
        <p:nvSpPr>
          <p:cNvPr id="7" name="TextBox 6">
            <a:extLst>
              <a:ext uri="{FF2B5EF4-FFF2-40B4-BE49-F238E27FC236}">
                <a16:creationId xmlns:a16="http://schemas.microsoft.com/office/drawing/2014/main" id="{FB3613C9-E925-DB1A-E75F-0D6FB5A128C4}"/>
              </a:ext>
            </a:extLst>
          </p:cNvPr>
          <p:cNvSpPr txBox="1"/>
          <p:nvPr/>
        </p:nvSpPr>
        <p:spPr>
          <a:xfrm>
            <a:off x="1041570" y="2032903"/>
            <a:ext cx="3863558" cy="4893647"/>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public class Student</a:t>
            </a:r>
          </a:p>
          <a:p>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public Student() </a:t>
            </a:r>
          </a:p>
          <a:p>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this.Courses</a:t>
            </a:r>
            <a:r>
              <a:rPr lang="en-US" sz="1200" dirty="0">
                <a:latin typeface="Times New Roman" panose="02020603050405020304" pitchFamily="18" charset="0"/>
                <a:cs typeface="Times New Roman" panose="02020603050405020304" pitchFamily="18" charset="0"/>
              </a:rPr>
              <a:t> = new HashSet&lt;Course&gt;();</a:t>
            </a:r>
          </a:p>
          <a:p>
            <a:r>
              <a:rPr lang="en-US" sz="1200" dirty="0">
                <a:latin typeface="Times New Roman" panose="02020603050405020304" pitchFamily="18" charset="0"/>
                <a:cs typeface="Times New Roman" panose="02020603050405020304" pitchFamily="18" charset="0"/>
              </a:rPr>
              <a:t>    }</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public int </a:t>
            </a:r>
            <a:r>
              <a:rPr lang="en-US" sz="1200" dirty="0" err="1">
                <a:latin typeface="Times New Roman" panose="02020603050405020304" pitchFamily="18" charset="0"/>
                <a:cs typeface="Times New Roman" panose="02020603050405020304" pitchFamily="18" charset="0"/>
              </a:rPr>
              <a:t>StudentId</a:t>
            </a:r>
            <a:r>
              <a:rPr lang="en-US" sz="1200" dirty="0">
                <a:latin typeface="Times New Roman" panose="02020603050405020304" pitchFamily="18" charset="0"/>
                <a:cs typeface="Times New Roman" panose="02020603050405020304" pitchFamily="18" charset="0"/>
              </a:rPr>
              <a:t> { get; set; }</a:t>
            </a:r>
          </a:p>
          <a:p>
            <a:r>
              <a:rPr lang="en-US" sz="1200" dirty="0">
                <a:latin typeface="Times New Roman" panose="02020603050405020304" pitchFamily="18" charset="0"/>
                <a:cs typeface="Times New Roman" panose="02020603050405020304" pitchFamily="18" charset="0"/>
              </a:rPr>
              <a:t>    [Required]</a:t>
            </a:r>
          </a:p>
          <a:p>
            <a:r>
              <a:rPr lang="en-US" sz="1200" dirty="0">
                <a:latin typeface="Times New Roman" panose="02020603050405020304" pitchFamily="18" charset="0"/>
                <a:cs typeface="Times New Roman" panose="02020603050405020304" pitchFamily="18" charset="0"/>
              </a:rPr>
              <a:t>    public string </a:t>
            </a:r>
            <a:r>
              <a:rPr lang="en-US" sz="1200" dirty="0" err="1">
                <a:latin typeface="Times New Roman" panose="02020603050405020304" pitchFamily="18" charset="0"/>
                <a:cs typeface="Times New Roman" panose="02020603050405020304" pitchFamily="18" charset="0"/>
              </a:rPr>
              <a:t>StudentName</a:t>
            </a:r>
            <a:r>
              <a:rPr lang="en-US" sz="1200" dirty="0">
                <a:latin typeface="Times New Roman" panose="02020603050405020304" pitchFamily="18" charset="0"/>
                <a:cs typeface="Times New Roman" panose="02020603050405020304" pitchFamily="18" charset="0"/>
              </a:rPr>
              <a:t> { get; set; }</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public virtual </a:t>
            </a:r>
            <a:r>
              <a:rPr lang="en-US" sz="1200" dirty="0" err="1">
                <a:latin typeface="Times New Roman" panose="02020603050405020304" pitchFamily="18" charset="0"/>
                <a:cs typeface="Times New Roman" panose="02020603050405020304" pitchFamily="18" charset="0"/>
              </a:rPr>
              <a:t>ICollection</a:t>
            </a:r>
            <a:r>
              <a:rPr lang="en-US" sz="1200" dirty="0">
                <a:latin typeface="Times New Roman" panose="02020603050405020304" pitchFamily="18" charset="0"/>
                <a:cs typeface="Times New Roman" panose="02020603050405020304" pitchFamily="18" charset="0"/>
              </a:rPr>
              <a:t>&lt;Course&gt; Courses { get; set; }</a:t>
            </a:r>
          </a:p>
          <a:p>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public class Course</a:t>
            </a:r>
          </a:p>
          <a:p>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public Course()</a:t>
            </a:r>
          </a:p>
          <a:p>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this.Students</a:t>
            </a:r>
            <a:r>
              <a:rPr lang="en-US" sz="1200" dirty="0">
                <a:latin typeface="Times New Roman" panose="02020603050405020304" pitchFamily="18" charset="0"/>
                <a:cs typeface="Times New Roman" panose="02020603050405020304" pitchFamily="18" charset="0"/>
              </a:rPr>
              <a:t> = new HashSet&lt;Student&gt;();</a:t>
            </a:r>
          </a:p>
          <a:p>
            <a:r>
              <a:rPr lang="en-US" sz="1200" dirty="0">
                <a:latin typeface="Times New Roman" panose="02020603050405020304" pitchFamily="18" charset="0"/>
                <a:cs typeface="Times New Roman" panose="02020603050405020304" pitchFamily="18" charset="0"/>
              </a:rPr>
              <a:t>    }</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public int </a:t>
            </a:r>
            <a:r>
              <a:rPr lang="en-US" sz="1200" dirty="0" err="1">
                <a:latin typeface="Times New Roman" panose="02020603050405020304" pitchFamily="18" charset="0"/>
                <a:cs typeface="Times New Roman" panose="02020603050405020304" pitchFamily="18" charset="0"/>
              </a:rPr>
              <a:t>CourseId</a:t>
            </a:r>
            <a:r>
              <a:rPr lang="en-US" sz="1200" dirty="0">
                <a:latin typeface="Times New Roman" panose="02020603050405020304" pitchFamily="18" charset="0"/>
                <a:cs typeface="Times New Roman" panose="02020603050405020304" pitchFamily="18" charset="0"/>
              </a:rPr>
              <a:t> { get; set; }</a:t>
            </a:r>
          </a:p>
          <a:p>
            <a:r>
              <a:rPr lang="en-US" sz="1200" dirty="0">
                <a:latin typeface="Times New Roman" panose="02020603050405020304" pitchFamily="18" charset="0"/>
                <a:cs typeface="Times New Roman" panose="02020603050405020304" pitchFamily="18" charset="0"/>
              </a:rPr>
              <a:t>    public string </a:t>
            </a:r>
            <a:r>
              <a:rPr lang="en-US" sz="1200" dirty="0" err="1">
                <a:latin typeface="Times New Roman" panose="02020603050405020304" pitchFamily="18" charset="0"/>
                <a:cs typeface="Times New Roman" panose="02020603050405020304" pitchFamily="18" charset="0"/>
              </a:rPr>
              <a:t>CourseName</a:t>
            </a:r>
            <a:r>
              <a:rPr lang="en-US" sz="1200" dirty="0">
                <a:latin typeface="Times New Roman" panose="02020603050405020304" pitchFamily="18" charset="0"/>
                <a:cs typeface="Times New Roman" panose="02020603050405020304" pitchFamily="18" charset="0"/>
              </a:rPr>
              <a:t> { get; set; }</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public virtual </a:t>
            </a:r>
            <a:r>
              <a:rPr lang="en-US" sz="1200" dirty="0" err="1">
                <a:latin typeface="Times New Roman" panose="02020603050405020304" pitchFamily="18" charset="0"/>
                <a:cs typeface="Times New Roman" panose="02020603050405020304" pitchFamily="18" charset="0"/>
              </a:rPr>
              <a:t>ICollection</a:t>
            </a:r>
            <a:r>
              <a:rPr lang="en-US" sz="1200" dirty="0">
                <a:latin typeface="Times New Roman" panose="02020603050405020304" pitchFamily="18" charset="0"/>
                <a:cs typeface="Times New Roman" panose="02020603050405020304" pitchFamily="18" charset="0"/>
              </a:rPr>
              <a:t>&lt;Student&gt; Students { get; set; }</a:t>
            </a:r>
          </a:p>
          <a:p>
            <a:r>
              <a:rPr lang="en-US"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8148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30480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1010654" y="1249298"/>
            <a:ext cx="5618846" cy="523220"/>
          </a:xfrm>
          <a:prstGeom prst="rect">
            <a:avLst/>
          </a:prstGeom>
          <a:noFill/>
        </p:spPr>
        <p:txBody>
          <a:bodyPr wrap="none" rtlCol="0">
            <a:spAutoFit/>
          </a:bodyPr>
          <a:lstStyle/>
          <a:p>
            <a:pPr algn="l"/>
            <a:r>
              <a:rPr lang="en-US" sz="2800" b="1" i="0" dirty="0" err="1">
                <a:solidFill>
                  <a:srgbClr val="161C2D"/>
                </a:solidFill>
                <a:effectLst/>
                <a:latin typeface="Nunito" pitchFamily="2" charset="0"/>
              </a:rPr>
              <a:t>Cấu</a:t>
            </a:r>
            <a:r>
              <a:rPr lang="en-US" sz="2800" b="1" i="0" dirty="0">
                <a:solidFill>
                  <a:srgbClr val="161C2D"/>
                </a:solidFill>
                <a:effectLst/>
                <a:latin typeface="Nunito" pitchFamily="2" charset="0"/>
              </a:rPr>
              <a:t> </a:t>
            </a:r>
            <a:r>
              <a:rPr lang="en-US" sz="2800" b="1" i="0" dirty="0" err="1">
                <a:solidFill>
                  <a:srgbClr val="161C2D"/>
                </a:solidFill>
                <a:effectLst/>
                <a:latin typeface="Nunito" pitchFamily="2" charset="0"/>
              </a:rPr>
              <a:t>hình</a:t>
            </a:r>
            <a:r>
              <a:rPr lang="en-US" sz="2800" b="1" i="0" dirty="0">
                <a:solidFill>
                  <a:srgbClr val="161C2D"/>
                </a:solidFill>
                <a:effectLst/>
                <a:latin typeface="Nunito" pitchFamily="2" charset="0"/>
              </a:rPr>
              <a:t> </a:t>
            </a:r>
            <a:r>
              <a:rPr lang="en-US" sz="2800" b="1" i="0" dirty="0" err="1">
                <a:solidFill>
                  <a:srgbClr val="161C2D"/>
                </a:solidFill>
                <a:effectLst/>
                <a:latin typeface="Nunito" pitchFamily="2" charset="0"/>
              </a:rPr>
              <a:t>mối</a:t>
            </a:r>
            <a:r>
              <a:rPr lang="en-US" sz="2800" b="1" i="0" dirty="0">
                <a:solidFill>
                  <a:srgbClr val="161C2D"/>
                </a:solidFill>
                <a:effectLst/>
                <a:latin typeface="Nunito" pitchFamily="2" charset="0"/>
              </a:rPr>
              <a:t> </a:t>
            </a:r>
            <a:r>
              <a:rPr lang="en-US" sz="2800" b="1" i="0" dirty="0" err="1">
                <a:solidFill>
                  <a:srgbClr val="161C2D"/>
                </a:solidFill>
                <a:effectLst/>
                <a:latin typeface="Nunito" pitchFamily="2" charset="0"/>
              </a:rPr>
              <a:t>quan</a:t>
            </a:r>
            <a:r>
              <a:rPr lang="en-US" sz="2800" b="1" i="0" dirty="0">
                <a:solidFill>
                  <a:srgbClr val="161C2D"/>
                </a:solidFill>
                <a:effectLst/>
                <a:latin typeface="Nunito" pitchFamily="2" charset="0"/>
              </a:rPr>
              <a:t> </a:t>
            </a:r>
            <a:r>
              <a:rPr lang="en-US" sz="2800" b="1" i="0" dirty="0" err="1">
                <a:solidFill>
                  <a:srgbClr val="161C2D"/>
                </a:solidFill>
                <a:effectLst/>
                <a:latin typeface="Nunito" pitchFamily="2" charset="0"/>
              </a:rPr>
              <a:t>hệ</a:t>
            </a:r>
            <a:r>
              <a:rPr lang="en-US" sz="2800" b="1" i="0" dirty="0">
                <a:solidFill>
                  <a:srgbClr val="161C2D"/>
                </a:solidFill>
                <a:effectLst/>
                <a:latin typeface="Nunito" pitchFamily="2" charset="0"/>
              </a:rPr>
              <a:t> </a:t>
            </a:r>
            <a:r>
              <a:rPr lang="en-US" sz="2800" b="1" i="0" dirty="0" err="1">
                <a:solidFill>
                  <a:srgbClr val="161C2D"/>
                </a:solidFill>
                <a:effectLst/>
                <a:latin typeface="Nunito" pitchFamily="2" charset="0"/>
              </a:rPr>
              <a:t>một-nhiều</a:t>
            </a:r>
            <a:endParaRPr lang="en-US" sz="2800" b="1" i="0" dirty="0">
              <a:solidFill>
                <a:srgbClr val="161C2D"/>
              </a:solidFill>
              <a:effectLst/>
              <a:latin typeface="Nunito" pitchFamily="2" charset="0"/>
            </a:endParaRPr>
          </a:p>
        </p:txBody>
      </p:sp>
      <p:sp>
        <p:nvSpPr>
          <p:cNvPr id="7" name="TextBox 6">
            <a:extLst>
              <a:ext uri="{FF2B5EF4-FFF2-40B4-BE49-F238E27FC236}">
                <a16:creationId xmlns:a16="http://schemas.microsoft.com/office/drawing/2014/main" id="{9896DFC3-E575-B28B-9ACD-FB4EE8EF0313}"/>
              </a:ext>
            </a:extLst>
          </p:cNvPr>
          <p:cNvSpPr txBox="1"/>
          <p:nvPr/>
        </p:nvSpPr>
        <p:spPr>
          <a:xfrm>
            <a:off x="1447800" y="2146036"/>
            <a:ext cx="3267241" cy="2893100"/>
          </a:xfrm>
          <a:prstGeom prst="rect">
            <a:avLst/>
          </a:prstGeom>
          <a:noFill/>
        </p:spPr>
        <p:txBody>
          <a:bodyPr wrap="none" rtlCol="0">
            <a:spAutoFit/>
          </a:bodyPr>
          <a:lstStyle/>
          <a:p>
            <a:r>
              <a:rPr lang="en-US" dirty="0"/>
              <a:t>public class Student</a:t>
            </a:r>
          </a:p>
          <a:p>
            <a:r>
              <a:rPr lang="en-US" dirty="0"/>
              <a:t>{</a:t>
            </a:r>
          </a:p>
          <a:p>
            <a:r>
              <a:rPr lang="en-US" dirty="0"/>
              <a:t>    public int Id { get; set; }</a:t>
            </a:r>
          </a:p>
          <a:p>
            <a:r>
              <a:rPr lang="en-US" dirty="0"/>
              <a:t>    public string Name { get; set; }</a:t>
            </a:r>
          </a:p>
          <a:p>
            <a:r>
              <a:rPr lang="en-US" dirty="0"/>
              <a:t>    public </a:t>
            </a:r>
            <a:r>
              <a:rPr lang="en-US" b="1" dirty="0"/>
              <a:t>Grade</a:t>
            </a:r>
            <a:r>
              <a:rPr lang="en-US" dirty="0"/>
              <a:t> </a:t>
            </a:r>
            <a:r>
              <a:rPr lang="en-US" dirty="0" err="1"/>
              <a:t>Grade</a:t>
            </a:r>
            <a:r>
              <a:rPr lang="en-US" dirty="0"/>
              <a:t> { get; set; }</a:t>
            </a:r>
          </a:p>
          <a:p>
            <a:r>
              <a:rPr lang="en-US" dirty="0"/>
              <a:t>}</a:t>
            </a:r>
          </a:p>
          <a:p>
            <a:endParaRPr lang="en-US" dirty="0"/>
          </a:p>
          <a:p>
            <a:r>
              <a:rPr lang="en-US" dirty="0"/>
              <a:t>public class </a:t>
            </a:r>
            <a:r>
              <a:rPr lang="en-US" b="1" dirty="0"/>
              <a:t>Grade</a:t>
            </a:r>
          </a:p>
          <a:p>
            <a:r>
              <a:rPr lang="en-US" dirty="0"/>
              <a:t>{</a:t>
            </a:r>
          </a:p>
          <a:p>
            <a:r>
              <a:rPr lang="en-US" dirty="0"/>
              <a:t>    public int </a:t>
            </a:r>
            <a:r>
              <a:rPr lang="en-US" dirty="0" err="1"/>
              <a:t>GradeId</a:t>
            </a:r>
            <a:r>
              <a:rPr lang="en-US" dirty="0"/>
              <a:t> { get; set; }</a:t>
            </a:r>
          </a:p>
          <a:p>
            <a:r>
              <a:rPr lang="en-US" dirty="0"/>
              <a:t>    public string </a:t>
            </a:r>
            <a:r>
              <a:rPr lang="en-US" dirty="0" err="1"/>
              <a:t>GradeName</a:t>
            </a:r>
            <a:r>
              <a:rPr lang="en-US" dirty="0"/>
              <a:t> { get; set; }</a:t>
            </a:r>
          </a:p>
          <a:p>
            <a:r>
              <a:rPr lang="en-US" dirty="0"/>
              <a:t>    public string Section { get; set; }</a:t>
            </a:r>
          </a:p>
          <a:p>
            <a:r>
              <a:rPr lang="en-US" dirty="0"/>
              <a:t>}</a:t>
            </a:r>
          </a:p>
        </p:txBody>
      </p:sp>
      <p:sp>
        <p:nvSpPr>
          <p:cNvPr id="9" name="TextBox 8">
            <a:extLst>
              <a:ext uri="{FF2B5EF4-FFF2-40B4-BE49-F238E27FC236}">
                <a16:creationId xmlns:a16="http://schemas.microsoft.com/office/drawing/2014/main" id="{9665ACD1-57AF-0D4E-1130-704505B01574}"/>
              </a:ext>
            </a:extLst>
          </p:cNvPr>
          <p:cNvSpPr txBox="1"/>
          <p:nvPr/>
        </p:nvSpPr>
        <p:spPr>
          <a:xfrm>
            <a:off x="6263640" y="2236101"/>
            <a:ext cx="6143028" cy="3108543"/>
          </a:xfrm>
          <a:prstGeom prst="rect">
            <a:avLst/>
          </a:prstGeom>
          <a:noFill/>
        </p:spPr>
        <p:txBody>
          <a:bodyPr wrap="none" rtlCol="0">
            <a:spAutoFit/>
          </a:bodyPr>
          <a:lstStyle/>
          <a:p>
            <a:r>
              <a:rPr lang="en-US" dirty="0"/>
              <a:t>public class </a:t>
            </a:r>
            <a:r>
              <a:rPr lang="en-US" dirty="0" err="1"/>
              <a:t>SchoolContext</a:t>
            </a:r>
            <a:r>
              <a:rPr lang="en-US" dirty="0"/>
              <a:t> : </a:t>
            </a:r>
            <a:r>
              <a:rPr lang="en-US" dirty="0" err="1"/>
              <a:t>DbContext</a:t>
            </a:r>
            <a:endParaRPr lang="en-US" dirty="0"/>
          </a:p>
          <a:p>
            <a:r>
              <a:rPr lang="en-US" dirty="0"/>
              <a:t>{</a:t>
            </a:r>
          </a:p>
          <a:p>
            <a:r>
              <a:rPr lang="en-US" dirty="0"/>
              <a:t>    public </a:t>
            </a:r>
            <a:r>
              <a:rPr lang="en-US" dirty="0" err="1"/>
              <a:t>DbSet</a:t>
            </a:r>
            <a:r>
              <a:rPr lang="en-US" dirty="0"/>
              <a:t>&lt;Student&gt; Students { get; set; }</a:t>
            </a:r>
          </a:p>
          <a:p>
            <a:r>
              <a:rPr lang="en-US" dirty="0"/>
              <a:t>    public </a:t>
            </a:r>
            <a:r>
              <a:rPr lang="en-US" dirty="0" err="1"/>
              <a:t>DbSet</a:t>
            </a:r>
            <a:r>
              <a:rPr lang="en-US" dirty="0"/>
              <a:t>&lt;Grade&gt; Grades { get; set; }</a:t>
            </a:r>
          </a:p>
          <a:p>
            <a:endParaRPr lang="en-US" dirty="0"/>
          </a:p>
          <a:p>
            <a:r>
              <a:rPr lang="en-US" dirty="0"/>
              <a:t>    protected override void </a:t>
            </a:r>
            <a:r>
              <a:rPr lang="en-US" dirty="0" err="1"/>
              <a:t>OnModelCreating</a:t>
            </a:r>
            <a:r>
              <a:rPr lang="en-US" dirty="0"/>
              <a:t>(</a:t>
            </a:r>
            <a:r>
              <a:rPr lang="en-US" dirty="0" err="1"/>
              <a:t>DbModelBuilder</a:t>
            </a:r>
            <a:r>
              <a:rPr lang="en-US" dirty="0"/>
              <a:t> </a:t>
            </a:r>
            <a:r>
              <a:rPr lang="en-US" dirty="0" err="1"/>
              <a:t>modelBuilder</a:t>
            </a:r>
            <a:r>
              <a:rPr lang="en-US" dirty="0"/>
              <a:t>)</a:t>
            </a:r>
          </a:p>
          <a:p>
            <a:r>
              <a:rPr lang="en-US" dirty="0"/>
              <a:t>    {</a:t>
            </a:r>
          </a:p>
          <a:p>
            <a:r>
              <a:rPr lang="en-US" dirty="0"/>
              <a:t>        // configures one-to-many relationship</a:t>
            </a:r>
          </a:p>
          <a:p>
            <a:r>
              <a:rPr lang="en-US" dirty="0"/>
              <a:t>        </a:t>
            </a:r>
            <a:r>
              <a:rPr lang="en-US" dirty="0" err="1"/>
              <a:t>modelBuilder.Entity</a:t>
            </a:r>
            <a:r>
              <a:rPr lang="en-US" dirty="0"/>
              <a:t>&lt;Student&gt;()</a:t>
            </a:r>
          </a:p>
          <a:p>
            <a:r>
              <a:rPr lang="en-US" dirty="0"/>
              <a:t>            .</a:t>
            </a:r>
            <a:r>
              <a:rPr lang="en-US" dirty="0" err="1"/>
              <a:t>HasRequired</a:t>
            </a:r>
            <a:r>
              <a:rPr lang="en-US" dirty="0"/>
              <a:t>&lt;Grade&gt;(s =&gt; </a:t>
            </a:r>
            <a:r>
              <a:rPr lang="en-US" dirty="0" err="1"/>
              <a:t>s.CurrentGrade</a:t>
            </a:r>
            <a:r>
              <a:rPr lang="en-US" dirty="0"/>
              <a:t>)</a:t>
            </a:r>
          </a:p>
          <a:p>
            <a:r>
              <a:rPr lang="en-US" dirty="0"/>
              <a:t>            .</a:t>
            </a:r>
            <a:r>
              <a:rPr lang="en-US" dirty="0" err="1"/>
              <a:t>WithMany</a:t>
            </a:r>
            <a:r>
              <a:rPr lang="en-US" dirty="0"/>
              <a:t>(g =&gt; </a:t>
            </a:r>
            <a:r>
              <a:rPr lang="en-US" dirty="0" err="1"/>
              <a:t>g.Students</a:t>
            </a:r>
            <a:r>
              <a:rPr lang="en-US" dirty="0"/>
              <a:t>)</a:t>
            </a:r>
          </a:p>
          <a:p>
            <a:r>
              <a:rPr lang="en-US" dirty="0"/>
              <a:t>            .</a:t>
            </a:r>
            <a:r>
              <a:rPr lang="en-US" dirty="0" err="1"/>
              <a:t>HasForeignKey</a:t>
            </a:r>
            <a:r>
              <a:rPr lang="en-US" dirty="0"/>
              <a:t>&lt;int&gt;(s =&gt; </a:t>
            </a:r>
            <a:r>
              <a:rPr lang="en-US" dirty="0" err="1"/>
              <a:t>s.CurrentGradeId</a:t>
            </a:r>
            <a:r>
              <a:rPr lang="en-US" dirty="0"/>
              <a:t>);</a:t>
            </a:r>
          </a:p>
          <a:p>
            <a:r>
              <a:rPr lang="en-US" dirty="0"/>
              <a:t>    }</a:t>
            </a:r>
          </a:p>
          <a:p>
            <a:r>
              <a:rPr lang="en-US" dirty="0"/>
              <a:t>}</a:t>
            </a:r>
          </a:p>
        </p:txBody>
      </p:sp>
    </p:spTree>
    <p:extLst>
      <p:ext uri="{BB962C8B-B14F-4D97-AF65-F5344CB8AC3E}">
        <p14:creationId xmlns:p14="http://schemas.microsoft.com/office/powerpoint/2010/main" val="41674683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0" y="0"/>
            <a:ext cx="124968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838200" y="1414970"/>
            <a:ext cx="3972562" cy="461665"/>
          </a:xfrm>
          <a:prstGeom prst="rect">
            <a:avLst/>
          </a:prstGeom>
          <a:noFill/>
        </p:spPr>
        <p:txBody>
          <a:bodyPr wrap="none" rtlCol="0">
            <a:spAutoFit/>
          </a:bodyPr>
          <a:lstStyle/>
          <a:p>
            <a:pPr algn="l"/>
            <a:r>
              <a:rPr lang="en-US" sz="2400" b="1" i="0" dirty="0">
                <a:solidFill>
                  <a:srgbClr val="161C2D"/>
                </a:solidFill>
                <a:effectLst/>
                <a:latin typeface="Nunito" pitchFamily="2" charset="0"/>
              </a:rPr>
              <a:t>Migration </a:t>
            </a:r>
            <a:r>
              <a:rPr lang="en-US" sz="2400" b="1" i="0" dirty="0" err="1">
                <a:solidFill>
                  <a:srgbClr val="161C2D"/>
                </a:solidFill>
                <a:effectLst/>
                <a:latin typeface="Nunito" pitchFamily="2" charset="0"/>
              </a:rPr>
              <a:t>trong</a:t>
            </a:r>
            <a:r>
              <a:rPr lang="en-US" sz="2400" b="1" i="0" dirty="0">
                <a:solidFill>
                  <a:srgbClr val="161C2D"/>
                </a:solidFill>
                <a:effectLst/>
                <a:latin typeface="Nunito" pitchFamily="2" charset="0"/>
              </a:rPr>
              <a:t> Code First</a:t>
            </a:r>
          </a:p>
        </p:txBody>
      </p:sp>
      <p:sp>
        <p:nvSpPr>
          <p:cNvPr id="7" name="TextBox 6">
            <a:extLst>
              <a:ext uri="{FF2B5EF4-FFF2-40B4-BE49-F238E27FC236}">
                <a16:creationId xmlns:a16="http://schemas.microsoft.com/office/drawing/2014/main" id="{0C8301EA-A12D-9C3E-8E79-D3A1C69E9009}"/>
              </a:ext>
            </a:extLst>
          </p:cNvPr>
          <p:cNvSpPr txBox="1"/>
          <p:nvPr/>
        </p:nvSpPr>
        <p:spPr>
          <a:xfrm>
            <a:off x="91441" y="2001869"/>
            <a:ext cx="12405360" cy="2893100"/>
          </a:xfrm>
          <a:prstGeom prst="rect">
            <a:avLst/>
          </a:prstGeom>
          <a:noFill/>
        </p:spPr>
        <p:txBody>
          <a:bodyPr wrap="square" rtlCol="0">
            <a:spAutoFit/>
          </a:bodyPr>
          <a:lstStyle/>
          <a:p>
            <a:r>
              <a:rPr lang="vi-VN" b="1" dirty="0">
                <a:latin typeface="+mj-lt"/>
              </a:rPr>
              <a:t>Entity Framework Code First </a:t>
            </a:r>
            <a:r>
              <a:rPr lang="vi-VN" dirty="0">
                <a:latin typeface="+mj-lt"/>
              </a:rPr>
              <a:t>có các chiến lược khởi tạo cơ sở dữ liệu khác nhau như </a:t>
            </a:r>
            <a:r>
              <a:rPr lang="vi-VN" b="1" dirty="0">
                <a:latin typeface="+mj-lt"/>
              </a:rPr>
              <a:t>CreateDatabaseIfNotExists, DropCreateDatabaseIfModelChanges,</a:t>
            </a:r>
            <a:endParaRPr lang="en-US" b="1" dirty="0">
              <a:latin typeface="+mj-lt"/>
            </a:endParaRPr>
          </a:p>
          <a:p>
            <a:r>
              <a:rPr lang="vi-VN" b="1" dirty="0">
                <a:latin typeface="+mj-lt"/>
              </a:rPr>
              <a:t> và DropCreateDatabaseAlways.</a:t>
            </a:r>
          </a:p>
          <a:p>
            <a:r>
              <a:rPr lang="vi-VN" dirty="0">
                <a:latin typeface="+mj-lt"/>
              </a:rPr>
              <a:t>Tuy nhiên, có một số vấn đề với các chiến lược này, ví dụ: nếu bạn đã có dữ liệu (trừ seed data - dữ liệu ban đầu được thêm bằng code) hoặc stored procedures, triggers, v.v. </a:t>
            </a:r>
            <a:endParaRPr lang="en-US" dirty="0">
              <a:latin typeface="+mj-lt"/>
            </a:endParaRPr>
          </a:p>
          <a:p>
            <a:r>
              <a:rPr lang="vi-VN" dirty="0">
                <a:latin typeface="+mj-lt"/>
              </a:rPr>
              <a:t>trong cơ sở dữ liệu của bạn.</a:t>
            </a:r>
          </a:p>
          <a:p>
            <a:r>
              <a:rPr lang="vi-VN" dirty="0">
                <a:latin typeface="+mj-lt"/>
              </a:rPr>
              <a:t>Các chiến lược này được sử dụng để loại bỏ toàn bộ cơ sở dữ liệu và tạo lại nó, do đó bạn sẽ mất dữ liệu và các đối tượng DB khác.</a:t>
            </a:r>
            <a:endParaRPr lang="en-US" dirty="0">
              <a:latin typeface="+mj-lt"/>
            </a:endParaRPr>
          </a:p>
          <a:p>
            <a:endParaRPr lang="en-US" dirty="0">
              <a:latin typeface="+mj-lt"/>
            </a:endParaRPr>
          </a:p>
          <a:p>
            <a:r>
              <a:rPr lang="en-US" dirty="0">
                <a:latin typeface="+mj-lt"/>
              </a:rPr>
              <a:t>C</a:t>
            </a:r>
            <a:r>
              <a:rPr lang="vi-VN" dirty="0">
                <a:latin typeface="+mj-lt"/>
              </a:rPr>
              <a:t>ông cụ migration tự động cập nhật lược đồ cơ sở dữ liệu khi mô hình của bạn thay đổi mà không mất bất kỳ dữ liệu hiện có hoặc các đối tượng cơ sở dữ liệu khác. </a:t>
            </a:r>
          </a:p>
          <a:p>
            <a:r>
              <a:rPr lang="vi-VN" dirty="0">
                <a:latin typeface="+mj-lt"/>
              </a:rPr>
              <a:t>Nó sử dụng một trình khởi tạo cơ sở dữ liệu mới gọi là MigrateDatabaseToLatestVersion.</a:t>
            </a:r>
            <a:endParaRPr lang="en-US" dirty="0">
              <a:latin typeface="+mj-lt"/>
            </a:endParaRPr>
          </a:p>
          <a:p>
            <a:pPr algn="l"/>
            <a:r>
              <a:rPr lang="en-US" b="0" i="0" dirty="0" err="1">
                <a:solidFill>
                  <a:srgbClr val="161C2D"/>
                </a:solidFill>
                <a:effectLst/>
                <a:latin typeface="Nunito" pitchFamily="2" charset="0"/>
              </a:rPr>
              <a:t>Có</a:t>
            </a:r>
            <a:r>
              <a:rPr lang="en-US" b="0" i="0" dirty="0">
                <a:solidFill>
                  <a:srgbClr val="161C2D"/>
                </a:solidFill>
                <a:effectLst/>
                <a:latin typeface="Nunito" pitchFamily="2" charset="0"/>
              </a:rPr>
              <a:t> </a:t>
            </a:r>
            <a:r>
              <a:rPr lang="en-US" b="0" i="0" dirty="0" err="1">
                <a:solidFill>
                  <a:srgbClr val="161C2D"/>
                </a:solidFill>
                <a:effectLst/>
                <a:latin typeface="Nunito" pitchFamily="2" charset="0"/>
              </a:rPr>
              <a:t>hai</a:t>
            </a:r>
            <a:r>
              <a:rPr lang="en-US" b="0" i="0" dirty="0">
                <a:solidFill>
                  <a:srgbClr val="161C2D"/>
                </a:solidFill>
                <a:effectLst/>
                <a:latin typeface="Nunito" pitchFamily="2" charset="0"/>
              </a:rPr>
              <a:t> </a:t>
            </a:r>
            <a:r>
              <a:rPr lang="en-US" b="0" i="0" dirty="0" err="1">
                <a:solidFill>
                  <a:srgbClr val="161C2D"/>
                </a:solidFill>
                <a:effectLst/>
                <a:latin typeface="Nunito" pitchFamily="2" charset="0"/>
              </a:rPr>
              <a:t>loại</a:t>
            </a:r>
            <a:r>
              <a:rPr lang="en-US" b="0" i="0" dirty="0">
                <a:solidFill>
                  <a:srgbClr val="161C2D"/>
                </a:solidFill>
                <a:effectLst/>
                <a:latin typeface="Nunito" pitchFamily="2" charset="0"/>
              </a:rPr>
              <a:t> Migration:</a:t>
            </a:r>
          </a:p>
          <a:p>
            <a:pPr algn="l">
              <a:buFont typeface="+mj-lt"/>
              <a:buAutoNum type="arabicPeriod"/>
            </a:pPr>
            <a:r>
              <a:rPr lang="en-US" b="0" i="0" dirty="0">
                <a:solidFill>
                  <a:srgbClr val="161C2D"/>
                </a:solidFill>
                <a:effectLst/>
                <a:latin typeface="Nunito" pitchFamily="2" charset="0"/>
              </a:rPr>
              <a:t>Migration </a:t>
            </a:r>
            <a:r>
              <a:rPr lang="en-US" b="0" i="0" dirty="0" err="1">
                <a:solidFill>
                  <a:srgbClr val="161C2D"/>
                </a:solidFill>
                <a:effectLst/>
                <a:latin typeface="Nunito" pitchFamily="2" charset="0"/>
              </a:rPr>
              <a:t>tự</a:t>
            </a:r>
            <a:r>
              <a:rPr lang="en-US" b="0" i="0" dirty="0">
                <a:solidFill>
                  <a:srgbClr val="161C2D"/>
                </a:solidFill>
                <a:effectLst/>
                <a:latin typeface="Nunito" pitchFamily="2" charset="0"/>
              </a:rPr>
              <a:t> </a:t>
            </a:r>
            <a:r>
              <a:rPr lang="en-US" b="0" i="0" dirty="0" err="1">
                <a:solidFill>
                  <a:srgbClr val="161C2D"/>
                </a:solidFill>
                <a:effectLst/>
                <a:latin typeface="Nunito" pitchFamily="2" charset="0"/>
              </a:rPr>
              <a:t>động</a:t>
            </a:r>
            <a:r>
              <a:rPr lang="en-US" b="0" i="0" dirty="0">
                <a:solidFill>
                  <a:srgbClr val="161C2D"/>
                </a:solidFill>
                <a:effectLst/>
                <a:latin typeface="Nunito" pitchFamily="2" charset="0"/>
              </a:rPr>
              <a:t>.</a:t>
            </a:r>
          </a:p>
          <a:p>
            <a:pPr algn="l">
              <a:buFont typeface="+mj-lt"/>
              <a:buAutoNum type="arabicPeriod"/>
            </a:pPr>
            <a:r>
              <a:rPr lang="en-US" b="0" i="0" dirty="0">
                <a:solidFill>
                  <a:srgbClr val="161C2D"/>
                </a:solidFill>
                <a:effectLst/>
                <a:latin typeface="Nunito" pitchFamily="2" charset="0"/>
              </a:rPr>
              <a:t>Migration </a:t>
            </a:r>
            <a:r>
              <a:rPr lang="en-US" b="0" i="0" dirty="0" err="1">
                <a:solidFill>
                  <a:srgbClr val="161C2D"/>
                </a:solidFill>
                <a:effectLst/>
                <a:latin typeface="Nunito" pitchFamily="2" charset="0"/>
              </a:rPr>
              <a:t>dựa</a:t>
            </a:r>
            <a:r>
              <a:rPr lang="en-US" b="0" i="0" dirty="0">
                <a:solidFill>
                  <a:srgbClr val="161C2D"/>
                </a:solidFill>
                <a:effectLst/>
                <a:latin typeface="Nunito" pitchFamily="2" charset="0"/>
              </a:rPr>
              <a:t> </a:t>
            </a:r>
            <a:r>
              <a:rPr lang="en-US" b="0" i="0" dirty="0" err="1">
                <a:solidFill>
                  <a:srgbClr val="161C2D"/>
                </a:solidFill>
                <a:effectLst/>
                <a:latin typeface="Nunito" pitchFamily="2" charset="0"/>
              </a:rPr>
              <a:t>trên</a:t>
            </a:r>
            <a:r>
              <a:rPr lang="en-US" b="0" i="0" dirty="0">
                <a:solidFill>
                  <a:srgbClr val="161C2D"/>
                </a:solidFill>
                <a:effectLst/>
                <a:latin typeface="Nunito" pitchFamily="2" charset="0"/>
              </a:rPr>
              <a:t> </a:t>
            </a:r>
            <a:r>
              <a:rPr lang="en-US" b="0" i="0" dirty="0" err="1">
                <a:solidFill>
                  <a:srgbClr val="161C2D"/>
                </a:solidFill>
                <a:effectLst/>
                <a:latin typeface="Nunito" pitchFamily="2" charset="0"/>
              </a:rPr>
              <a:t>mã</a:t>
            </a:r>
            <a:r>
              <a:rPr lang="en-US" b="0" i="0" dirty="0">
                <a:solidFill>
                  <a:srgbClr val="161C2D"/>
                </a:solidFill>
                <a:effectLst/>
                <a:latin typeface="Nunito" pitchFamily="2" charset="0"/>
              </a:rPr>
              <a:t>.</a:t>
            </a:r>
          </a:p>
          <a:p>
            <a:endParaRPr lang="en-US" dirty="0">
              <a:latin typeface="+mj-lt"/>
            </a:endParaRPr>
          </a:p>
        </p:txBody>
      </p:sp>
    </p:spTree>
    <p:extLst>
      <p:ext uri="{BB962C8B-B14F-4D97-AF65-F5344CB8AC3E}">
        <p14:creationId xmlns:p14="http://schemas.microsoft.com/office/powerpoint/2010/main" val="21824588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0" y="0"/>
            <a:ext cx="124968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8" name="TextBox 7">
            <a:extLst>
              <a:ext uri="{FF2B5EF4-FFF2-40B4-BE49-F238E27FC236}">
                <a16:creationId xmlns:a16="http://schemas.microsoft.com/office/drawing/2014/main" id="{FB0E0B84-22C7-6DFC-454B-C6E1FF52E901}"/>
              </a:ext>
            </a:extLst>
          </p:cNvPr>
          <p:cNvSpPr txBox="1"/>
          <p:nvPr/>
        </p:nvSpPr>
        <p:spPr>
          <a:xfrm>
            <a:off x="756719" y="1186370"/>
            <a:ext cx="2502608" cy="400110"/>
          </a:xfrm>
          <a:prstGeom prst="rect">
            <a:avLst/>
          </a:prstGeom>
          <a:noFill/>
        </p:spPr>
        <p:txBody>
          <a:bodyPr wrap="none" rtlCol="0">
            <a:spAutoFit/>
          </a:bodyPr>
          <a:lstStyle/>
          <a:p>
            <a:pPr algn="l">
              <a:buFont typeface="+mj-lt"/>
              <a:buAutoNum type="arabicPeriod"/>
            </a:pPr>
            <a:r>
              <a:rPr lang="en-US" sz="2000" b="0" i="0" dirty="0">
                <a:solidFill>
                  <a:srgbClr val="161C2D"/>
                </a:solidFill>
                <a:effectLst/>
                <a:latin typeface="Nunito" pitchFamily="2" charset="0"/>
              </a:rPr>
              <a:t>Migration </a:t>
            </a:r>
            <a:r>
              <a:rPr lang="en-US" sz="2000" b="0" i="0" dirty="0" err="1">
                <a:solidFill>
                  <a:srgbClr val="161C2D"/>
                </a:solidFill>
                <a:effectLst/>
                <a:latin typeface="Nunito" pitchFamily="2" charset="0"/>
              </a:rPr>
              <a:t>tự</a:t>
            </a:r>
            <a:r>
              <a:rPr lang="en-US" sz="2000" b="0" i="0" dirty="0">
                <a:solidFill>
                  <a:srgbClr val="161C2D"/>
                </a:solidFill>
                <a:effectLst/>
                <a:latin typeface="Nunito" pitchFamily="2" charset="0"/>
              </a:rPr>
              <a:t> </a:t>
            </a:r>
            <a:r>
              <a:rPr lang="en-US" sz="2000" b="0" i="0" dirty="0" err="1">
                <a:solidFill>
                  <a:srgbClr val="161C2D"/>
                </a:solidFill>
                <a:effectLst/>
                <a:latin typeface="Nunito" pitchFamily="2" charset="0"/>
              </a:rPr>
              <a:t>động</a:t>
            </a:r>
            <a:r>
              <a:rPr lang="en-US" sz="2000" b="0" i="0" dirty="0">
                <a:solidFill>
                  <a:srgbClr val="161C2D"/>
                </a:solidFill>
                <a:effectLst/>
                <a:latin typeface="Nunito" pitchFamily="2" charset="0"/>
              </a:rPr>
              <a:t>.</a:t>
            </a:r>
          </a:p>
        </p:txBody>
      </p:sp>
      <p:sp>
        <p:nvSpPr>
          <p:cNvPr id="6" name="TextBox 5">
            <a:extLst>
              <a:ext uri="{FF2B5EF4-FFF2-40B4-BE49-F238E27FC236}">
                <a16:creationId xmlns:a16="http://schemas.microsoft.com/office/drawing/2014/main" id="{94CEF500-CAC3-34D3-0EB9-6B73E241E963}"/>
              </a:ext>
            </a:extLst>
          </p:cNvPr>
          <p:cNvSpPr txBox="1"/>
          <p:nvPr/>
        </p:nvSpPr>
        <p:spPr>
          <a:xfrm>
            <a:off x="3259327" y="1186370"/>
            <a:ext cx="3922869" cy="5478423"/>
          </a:xfrm>
          <a:prstGeom prst="rect">
            <a:avLst/>
          </a:prstGeom>
          <a:noFill/>
        </p:spPr>
        <p:txBody>
          <a:bodyPr wrap="none" rtlCol="0">
            <a:spAutoFit/>
          </a:bodyPr>
          <a:lstStyle/>
          <a:p>
            <a:r>
              <a:rPr lang="en-US" sz="1000" dirty="0">
                <a:latin typeface="Times New Roman" panose="02020603050405020304" pitchFamily="18" charset="0"/>
                <a:cs typeface="Times New Roman" panose="02020603050405020304" pitchFamily="18" charset="0"/>
              </a:rPr>
              <a:t> public class Person</a:t>
            </a:r>
          </a:p>
          <a:p>
            <a:r>
              <a:rPr lang="en-US" sz="1000" dirty="0">
                <a:latin typeface="Times New Roman" panose="02020603050405020304" pitchFamily="18" charset="0"/>
                <a:cs typeface="Times New Roman" panose="02020603050405020304" pitchFamily="18" charset="0"/>
              </a:rPr>
              <a:t>    {</a:t>
            </a:r>
          </a:p>
          <a:p>
            <a:r>
              <a:rPr lang="en-US" sz="1000" dirty="0">
                <a:latin typeface="Times New Roman" panose="02020603050405020304" pitchFamily="18" charset="0"/>
                <a:cs typeface="Times New Roman" panose="02020603050405020304" pitchFamily="18" charset="0"/>
              </a:rPr>
              <a:t>        public int Id { get; set; }</a:t>
            </a:r>
          </a:p>
          <a:p>
            <a:r>
              <a:rPr lang="en-US" sz="1000" dirty="0">
                <a:latin typeface="Times New Roman" panose="02020603050405020304" pitchFamily="18" charset="0"/>
                <a:cs typeface="Times New Roman" panose="02020603050405020304" pitchFamily="18" charset="0"/>
              </a:rPr>
              <a:t>        public string FirstName { get; set; }</a:t>
            </a:r>
          </a:p>
          <a:p>
            <a:r>
              <a:rPr lang="en-US" sz="1000" dirty="0">
                <a:latin typeface="Times New Roman" panose="02020603050405020304" pitchFamily="18" charset="0"/>
                <a:cs typeface="Times New Roman" panose="02020603050405020304" pitchFamily="18" charset="0"/>
              </a:rPr>
              <a:t>        public string </a:t>
            </a:r>
            <a:r>
              <a:rPr lang="en-US" sz="1000" dirty="0" err="1">
                <a:latin typeface="Times New Roman" panose="02020603050405020304" pitchFamily="18" charset="0"/>
                <a:cs typeface="Times New Roman" panose="02020603050405020304" pitchFamily="18" charset="0"/>
              </a:rPr>
              <a:t>LastName</a:t>
            </a:r>
            <a:r>
              <a:rPr lang="en-US" sz="1000" dirty="0">
                <a:latin typeface="Times New Roman" panose="02020603050405020304" pitchFamily="18" charset="0"/>
                <a:cs typeface="Times New Roman" panose="02020603050405020304" pitchFamily="18" charset="0"/>
              </a:rPr>
              <a:t> { get; set; }</a:t>
            </a:r>
          </a:p>
          <a:p>
            <a:r>
              <a:rPr lang="en-US" sz="1000" dirty="0">
                <a:latin typeface="Times New Roman" panose="02020603050405020304" pitchFamily="18" charset="0"/>
                <a:cs typeface="Times New Roman" panose="02020603050405020304" pitchFamily="18" charset="0"/>
              </a:rPr>
              <a:t>        </a:t>
            </a:r>
          </a:p>
          <a:p>
            <a:r>
              <a:rPr lang="en-US" sz="1000" dirty="0">
                <a:latin typeface="Times New Roman" panose="02020603050405020304" pitchFamily="18" charset="0"/>
                <a:cs typeface="Times New Roman" panose="02020603050405020304" pitchFamily="18" charset="0"/>
              </a:rPr>
              <a:t>    }</a:t>
            </a:r>
          </a:p>
          <a:p>
            <a:r>
              <a:rPr lang="en-US" sz="1000" dirty="0">
                <a:latin typeface="Times New Roman" panose="02020603050405020304" pitchFamily="18" charset="0"/>
                <a:cs typeface="Times New Roman" panose="02020603050405020304" pitchFamily="18" charset="0"/>
              </a:rPr>
              <a:t>    public class Context : </a:t>
            </a:r>
            <a:r>
              <a:rPr lang="en-US" sz="1000" dirty="0" err="1">
                <a:latin typeface="Times New Roman" panose="02020603050405020304" pitchFamily="18" charset="0"/>
                <a:cs typeface="Times New Roman" panose="02020603050405020304" pitchFamily="18" charset="0"/>
              </a:rPr>
              <a:t>DbContext</a:t>
            </a:r>
            <a:endParaRPr lang="en-US" sz="1000" dirty="0">
              <a:latin typeface="Times New Roman" panose="02020603050405020304" pitchFamily="18" charset="0"/>
              <a:cs typeface="Times New Roman" panose="02020603050405020304" pitchFamily="18" charset="0"/>
            </a:endParaRPr>
          </a:p>
          <a:p>
            <a:r>
              <a:rPr lang="en-US" sz="1000" dirty="0">
                <a:latin typeface="Times New Roman" panose="02020603050405020304" pitchFamily="18" charset="0"/>
                <a:cs typeface="Times New Roman" panose="02020603050405020304" pitchFamily="18" charset="0"/>
              </a:rPr>
              <a:t>    {</a:t>
            </a:r>
          </a:p>
          <a:p>
            <a:r>
              <a:rPr lang="en-US" sz="1000" dirty="0">
                <a:latin typeface="Times New Roman" panose="02020603050405020304" pitchFamily="18" charset="0"/>
                <a:cs typeface="Times New Roman" panose="02020603050405020304" pitchFamily="18" charset="0"/>
              </a:rPr>
              <a:t>        public Context() : base("</a:t>
            </a:r>
            <a:r>
              <a:rPr lang="en-US" sz="1000" dirty="0" err="1">
                <a:latin typeface="Times New Roman" panose="02020603050405020304" pitchFamily="18" charset="0"/>
                <a:cs typeface="Times New Roman" panose="02020603050405020304" pitchFamily="18" charset="0"/>
              </a:rPr>
              <a:t>AutomatedMigration</a:t>
            </a:r>
            <a:r>
              <a:rPr lang="en-US" sz="1000" dirty="0">
                <a:latin typeface="Times New Roman" panose="02020603050405020304" pitchFamily="18" charset="0"/>
                <a:cs typeface="Times New Roman" panose="02020603050405020304" pitchFamily="18" charset="0"/>
              </a:rPr>
              <a:t>")</a:t>
            </a:r>
          </a:p>
          <a:p>
            <a:r>
              <a:rPr lang="en-US" sz="1000" dirty="0">
                <a:latin typeface="Times New Roman" panose="02020603050405020304" pitchFamily="18" charset="0"/>
                <a:cs typeface="Times New Roman" panose="02020603050405020304" pitchFamily="18" charset="0"/>
              </a:rPr>
              <a:t>        {                    </a:t>
            </a:r>
          </a:p>
          <a:p>
            <a:r>
              <a:rPr lang="en-US" sz="1000" dirty="0">
                <a:latin typeface="Times New Roman" panose="02020603050405020304" pitchFamily="18" charset="0"/>
                <a:cs typeface="Times New Roman" panose="02020603050405020304" pitchFamily="18" charset="0"/>
              </a:rPr>
              <a:t>        }</a:t>
            </a:r>
          </a:p>
          <a:p>
            <a:r>
              <a:rPr lang="en-US" sz="1000" dirty="0">
                <a:latin typeface="Times New Roman" panose="02020603050405020304" pitchFamily="18" charset="0"/>
                <a:cs typeface="Times New Roman" panose="02020603050405020304" pitchFamily="18" charset="0"/>
              </a:rPr>
              <a:t>        public </a:t>
            </a:r>
            <a:r>
              <a:rPr lang="en-US" sz="1000" dirty="0" err="1">
                <a:latin typeface="Times New Roman" panose="02020603050405020304" pitchFamily="18" charset="0"/>
                <a:cs typeface="Times New Roman" panose="02020603050405020304" pitchFamily="18" charset="0"/>
              </a:rPr>
              <a:t>DbSet</a:t>
            </a:r>
            <a:r>
              <a:rPr lang="en-US" sz="1000" dirty="0">
                <a:latin typeface="Times New Roman" panose="02020603050405020304" pitchFamily="18" charset="0"/>
                <a:cs typeface="Times New Roman" panose="02020603050405020304" pitchFamily="18" charset="0"/>
              </a:rPr>
              <a:t>&lt;Person&gt; People { get; set; }</a:t>
            </a:r>
          </a:p>
          <a:p>
            <a:r>
              <a:rPr lang="en-US" sz="1000" dirty="0">
                <a:latin typeface="Times New Roman" panose="02020603050405020304" pitchFamily="18" charset="0"/>
                <a:cs typeface="Times New Roman" panose="02020603050405020304" pitchFamily="18" charset="0"/>
              </a:rPr>
              <a:t>    }</a:t>
            </a:r>
          </a:p>
          <a:p>
            <a:r>
              <a:rPr lang="en-US" sz="1000" dirty="0">
                <a:latin typeface="Times New Roman" panose="02020603050405020304" pitchFamily="18" charset="0"/>
                <a:cs typeface="Times New Roman" panose="02020603050405020304" pitchFamily="18" charset="0"/>
              </a:rPr>
              <a:t>    class Program</a:t>
            </a:r>
          </a:p>
          <a:p>
            <a:r>
              <a:rPr lang="en-US" sz="1000" dirty="0">
                <a:latin typeface="Times New Roman" panose="02020603050405020304" pitchFamily="18" charset="0"/>
                <a:cs typeface="Times New Roman" panose="02020603050405020304" pitchFamily="18" charset="0"/>
              </a:rPr>
              <a:t>    {</a:t>
            </a:r>
          </a:p>
          <a:p>
            <a:r>
              <a:rPr lang="en-US" sz="1000" dirty="0">
                <a:latin typeface="Times New Roman" panose="02020603050405020304" pitchFamily="18" charset="0"/>
                <a:cs typeface="Times New Roman" panose="02020603050405020304" pitchFamily="18" charset="0"/>
              </a:rPr>
              <a:t>        static void Main(string[] </a:t>
            </a:r>
            <a:r>
              <a:rPr lang="en-US" sz="1000" dirty="0" err="1">
                <a:latin typeface="Times New Roman" panose="02020603050405020304" pitchFamily="18" charset="0"/>
                <a:cs typeface="Times New Roman" panose="02020603050405020304" pitchFamily="18" charset="0"/>
              </a:rPr>
              <a:t>args</a:t>
            </a:r>
            <a:r>
              <a:rPr lang="en-US" sz="1000" dirty="0">
                <a:latin typeface="Times New Roman" panose="02020603050405020304" pitchFamily="18" charset="0"/>
                <a:cs typeface="Times New Roman" panose="02020603050405020304" pitchFamily="18" charset="0"/>
              </a:rPr>
              <a:t>)</a:t>
            </a:r>
          </a:p>
          <a:p>
            <a:r>
              <a:rPr lang="en-US" sz="1000" dirty="0">
                <a:latin typeface="Times New Roman" panose="02020603050405020304" pitchFamily="18" charset="0"/>
                <a:cs typeface="Times New Roman" panose="02020603050405020304" pitchFamily="18" charset="0"/>
              </a:rPr>
              <a:t>        {</a:t>
            </a:r>
          </a:p>
          <a:p>
            <a:r>
              <a:rPr lang="en-US" sz="1000" dirty="0">
                <a:latin typeface="Times New Roman" panose="02020603050405020304" pitchFamily="18" charset="0"/>
                <a:cs typeface="Times New Roman" panose="02020603050405020304" pitchFamily="18" charset="0"/>
              </a:rPr>
              <a:t>            using (var context = new Context())</a:t>
            </a:r>
          </a:p>
          <a:p>
            <a:r>
              <a:rPr lang="en-US" sz="1000" dirty="0">
                <a:latin typeface="Times New Roman" panose="02020603050405020304" pitchFamily="18" charset="0"/>
                <a:cs typeface="Times New Roman" panose="02020603050405020304" pitchFamily="18" charset="0"/>
              </a:rPr>
              <a:t>            {</a:t>
            </a:r>
          </a:p>
          <a:p>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context.People.AddRange</a:t>
            </a:r>
            <a:r>
              <a:rPr lang="en-US" sz="1000" dirty="0">
                <a:latin typeface="Times New Roman" panose="02020603050405020304" pitchFamily="18" charset="0"/>
                <a:cs typeface="Times New Roman" panose="02020603050405020304" pitchFamily="18" charset="0"/>
              </a:rPr>
              <a:t>(new[]</a:t>
            </a:r>
          </a:p>
          <a:p>
            <a:r>
              <a:rPr lang="en-US" sz="1000" dirty="0">
                <a:latin typeface="Times New Roman" panose="02020603050405020304" pitchFamily="18" charset="0"/>
                <a:cs typeface="Times New Roman" panose="02020603050405020304" pitchFamily="18" charset="0"/>
              </a:rPr>
              <a:t>                {</a:t>
            </a:r>
          </a:p>
          <a:p>
            <a:r>
              <a:rPr lang="en-US" sz="1000" dirty="0">
                <a:latin typeface="Times New Roman" panose="02020603050405020304" pitchFamily="18" charset="0"/>
                <a:cs typeface="Times New Roman" panose="02020603050405020304" pitchFamily="18" charset="0"/>
              </a:rPr>
              <a:t>                    new Person{FirstName = "Donald", </a:t>
            </a:r>
            <a:r>
              <a:rPr lang="en-US" sz="1000" dirty="0" err="1">
                <a:latin typeface="Times New Roman" panose="02020603050405020304" pitchFamily="18" charset="0"/>
                <a:cs typeface="Times New Roman" panose="02020603050405020304" pitchFamily="18" charset="0"/>
              </a:rPr>
              <a:t>LastName</a:t>
            </a:r>
            <a:r>
              <a:rPr lang="en-US" sz="1000" dirty="0">
                <a:latin typeface="Times New Roman" panose="02020603050405020304" pitchFamily="18" charset="0"/>
                <a:cs typeface="Times New Roman" panose="02020603050405020304" pitchFamily="18" charset="0"/>
              </a:rPr>
              <a:t> = "Trump"},</a:t>
            </a:r>
          </a:p>
          <a:p>
            <a:r>
              <a:rPr lang="en-US" sz="1000" dirty="0">
                <a:latin typeface="Times New Roman" panose="02020603050405020304" pitchFamily="18" charset="0"/>
                <a:cs typeface="Times New Roman" panose="02020603050405020304" pitchFamily="18" charset="0"/>
              </a:rPr>
              <a:t>                    new Person{FirstName = "Barack", </a:t>
            </a:r>
            <a:r>
              <a:rPr lang="en-US" sz="1000" dirty="0" err="1">
                <a:latin typeface="Times New Roman" panose="02020603050405020304" pitchFamily="18" charset="0"/>
                <a:cs typeface="Times New Roman" panose="02020603050405020304" pitchFamily="18" charset="0"/>
              </a:rPr>
              <a:t>LastName</a:t>
            </a:r>
            <a:r>
              <a:rPr lang="en-US" sz="1000" dirty="0">
                <a:latin typeface="Times New Roman" panose="02020603050405020304" pitchFamily="18" charset="0"/>
                <a:cs typeface="Times New Roman" panose="02020603050405020304" pitchFamily="18" charset="0"/>
              </a:rPr>
              <a:t> = "Obama"}</a:t>
            </a:r>
          </a:p>
          <a:p>
            <a:r>
              <a:rPr lang="en-US" sz="1000" dirty="0">
                <a:latin typeface="Times New Roman" panose="02020603050405020304" pitchFamily="18" charset="0"/>
                <a:cs typeface="Times New Roman" panose="02020603050405020304" pitchFamily="18" charset="0"/>
              </a:rPr>
              <a:t>                });</a:t>
            </a:r>
          </a:p>
          <a:p>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context.SaveChanges</a:t>
            </a:r>
            <a:r>
              <a:rPr lang="en-US" sz="1000" dirty="0">
                <a:latin typeface="Times New Roman" panose="02020603050405020304" pitchFamily="18" charset="0"/>
                <a:cs typeface="Times New Roman" panose="02020603050405020304" pitchFamily="18" charset="0"/>
              </a:rPr>
              <a:t>();</a:t>
            </a:r>
          </a:p>
          <a:p>
            <a:r>
              <a:rPr lang="en-US" sz="1000" dirty="0">
                <a:latin typeface="Times New Roman" panose="02020603050405020304" pitchFamily="18" charset="0"/>
                <a:cs typeface="Times New Roman" panose="02020603050405020304" pitchFamily="18" charset="0"/>
              </a:rPr>
              <a:t>                var people = </a:t>
            </a:r>
            <a:r>
              <a:rPr lang="en-US" sz="1000" dirty="0" err="1">
                <a:latin typeface="Times New Roman" panose="02020603050405020304" pitchFamily="18" charset="0"/>
                <a:cs typeface="Times New Roman" panose="02020603050405020304" pitchFamily="18" charset="0"/>
              </a:rPr>
              <a:t>context.People.ToArray</a:t>
            </a:r>
            <a:r>
              <a:rPr lang="en-US" sz="1000" dirty="0">
                <a:latin typeface="Times New Roman" panose="02020603050405020304" pitchFamily="18" charset="0"/>
                <a:cs typeface="Times New Roman" panose="02020603050405020304" pitchFamily="18" charset="0"/>
              </a:rPr>
              <a:t>();</a:t>
            </a:r>
          </a:p>
          <a:p>
            <a:r>
              <a:rPr lang="en-US" sz="1000" dirty="0">
                <a:latin typeface="Times New Roman" panose="02020603050405020304" pitchFamily="18" charset="0"/>
                <a:cs typeface="Times New Roman" panose="02020603050405020304" pitchFamily="18" charset="0"/>
              </a:rPr>
              <a:t>                foreach (var p in people)</a:t>
            </a:r>
          </a:p>
          <a:p>
            <a:r>
              <a:rPr lang="en-US" sz="1000" dirty="0">
                <a:latin typeface="Times New Roman" panose="02020603050405020304" pitchFamily="18" charset="0"/>
                <a:cs typeface="Times New Roman" panose="02020603050405020304" pitchFamily="18" charset="0"/>
              </a:rPr>
              <a:t>                {</a:t>
            </a:r>
          </a:p>
          <a:p>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Console.WriteLine</a:t>
            </a:r>
            <a:r>
              <a:rPr lang="en-US" sz="1000" dirty="0">
                <a:latin typeface="Times New Roman" panose="02020603050405020304" pitchFamily="18" charset="0"/>
                <a:cs typeface="Times New Roman" panose="02020603050405020304" pitchFamily="18" charset="0"/>
              </a:rPr>
              <a:t>($"{</a:t>
            </a:r>
            <a:r>
              <a:rPr lang="en-US" sz="1000" dirty="0" err="1">
                <a:latin typeface="Times New Roman" panose="02020603050405020304" pitchFamily="18" charset="0"/>
                <a:cs typeface="Times New Roman" panose="02020603050405020304" pitchFamily="18" charset="0"/>
              </a:rPr>
              <a:t>p.FirstName</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p.LastName</a:t>
            </a:r>
            <a:r>
              <a:rPr lang="en-US" sz="1000" dirty="0">
                <a:latin typeface="Times New Roman" panose="02020603050405020304" pitchFamily="18" charset="0"/>
                <a:cs typeface="Times New Roman" panose="02020603050405020304" pitchFamily="18" charset="0"/>
              </a:rPr>
              <a:t>}");</a:t>
            </a:r>
          </a:p>
          <a:p>
            <a:r>
              <a:rPr lang="en-US" sz="1000" dirty="0">
                <a:latin typeface="Times New Roman" panose="02020603050405020304" pitchFamily="18" charset="0"/>
                <a:cs typeface="Times New Roman" panose="02020603050405020304" pitchFamily="18" charset="0"/>
              </a:rPr>
              <a:t>                }</a:t>
            </a:r>
          </a:p>
          <a:p>
            <a:r>
              <a:rPr lang="en-US" sz="1000" dirty="0">
                <a:latin typeface="Times New Roman" panose="02020603050405020304" pitchFamily="18" charset="0"/>
                <a:cs typeface="Times New Roman" panose="02020603050405020304" pitchFamily="18" charset="0"/>
              </a:rPr>
              <a:t>            }</a:t>
            </a:r>
          </a:p>
          <a:p>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Console.ReadKey</a:t>
            </a:r>
            <a:r>
              <a:rPr lang="en-US" sz="1000" dirty="0">
                <a:latin typeface="Times New Roman" panose="02020603050405020304" pitchFamily="18" charset="0"/>
                <a:cs typeface="Times New Roman" panose="02020603050405020304" pitchFamily="18" charset="0"/>
              </a:rPr>
              <a:t>();</a:t>
            </a:r>
          </a:p>
          <a:p>
            <a:r>
              <a:rPr lang="en-US" sz="1000" dirty="0">
                <a:latin typeface="Times New Roman" panose="02020603050405020304" pitchFamily="18" charset="0"/>
                <a:cs typeface="Times New Roman" panose="02020603050405020304" pitchFamily="18" charset="0"/>
              </a:rPr>
              <a:t>        }</a:t>
            </a:r>
          </a:p>
          <a:p>
            <a:r>
              <a:rPr lang="en-US" sz="1000" dirty="0">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3106BEA2-39CC-C6B8-7D8E-B2390BAA2E01}"/>
              </a:ext>
            </a:extLst>
          </p:cNvPr>
          <p:cNvSpPr txBox="1"/>
          <p:nvPr/>
        </p:nvSpPr>
        <p:spPr>
          <a:xfrm>
            <a:off x="6327648" y="1532593"/>
            <a:ext cx="6147837" cy="954107"/>
          </a:xfrm>
          <a:prstGeom prst="rect">
            <a:avLst/>
          </a:prstGeom>
          <a:noFill/>
        </p:spPr>
        <p:txBody>
          <a:bodyPr wrap="none" rtlCol="0">
            <a:spAutoFit/>
          </a:bodyPr>
          <a:lstStyle/>
          <a:p>
            <a:r>
              <a:rPr lang="vi-VN" b="0" i="0" dirty="0">
                <a:solidFill>
                  <a:srgbClr val="202124"/>
                </a:solidFill>
                <a:effectLst/>
                <a:latin typeface="consolas" panose="020B0609020204030204" pitchFamily="49" charset="0"/>
              </a:rPr>
              <a:t>Giờ nếu bạn chạy chương trình, một CSDL mới với tên gọi</a:t>
            </a:r>
            <a:endParaRPr lang="en-US" b="0" i="0" dirty="0">
              <a:solidFill>
                <a:srgbClr val="202124"/>
              </a:solidFill>
              <a:effectLst/>
              <a:latin typeface="consolas" panose="020B0609020204030204" pitchFamily="49" charset="0"/>
            </a:endParaRPr>
          </a:p>
          <a:p>
            <a:r>
              <a:rPr lang="vi-VN" b="0" i="0" dirty="0">
                <a:solidFill>
                  <a:srgbClr val="202124"/>
                </a:solidFill>
                <a:effectLst/>
                <a:latin typeface="consolas" panose="020B0609020204030204" pitchFamily="49" charset="0"/>
              </a:rPr>
              <a:t> AutomatedMigration sẽ được tạo ra với 2 bảng People </a:t>
            </a:r>
            <a:endParaRPr lang="en-US" b="0" i="0" dirty="0">
              <a:solidFill>
                <a:srgbClr val="202124"/>
              </a:solidFill>
              <a:effectLst/>
              <a:latin typeface="consolas" panose="020B0609020204030204" pitchFamily="49" charset="0"/>
            </a:endParaRPr>
          </a:p>
          <a:p>
            <a:r>
              <a:rPr lang="vi-VN" b="0" i="0" dirty="0">
                <a:solidFill>
                  <a:srgbClr val="202124"/>
                </a:solidFill>
                <a:effectLst/>
                <a:latin typeface="consolas" panose="020B0609020204030204" pitchFamily="49" charset="0"/>
              </a:rPr>
              <a:t>và __MigrationHistory (trên LocalDb hoặc instance mặc định).</a:t>
            </a:r>
            <a:endParaRPr lang="en-US" b="0" i="0" dirty="0">
              <a:solidFill>
                <a:srgbClr val="202124"/>
              </a:solidFill>
              <a:effectLst/>
              <a:latin typeface="consolas" panose="020B0609020204030204" pitchFamily="49" charset="0"/>
            </a:endParaRPr>
          </a:p>
          <a:p>
            <a:r>
              <a:rPr lang="vi-VN" b="0" i="0" dirty="0">
                <a:solidFill>
                  <a:srgbClr val="202124"/>
                </a:solidFill>
                <a:effectLst/>
                <a:latin typeface="consolas" panose="020B0609020204030204" pitchFamily="49" charset="0"/>
              </a:rPr>
              <a:t> Bảng People chỉ có 3 cột Id, FirstName và LastName.</a:t>
            </a:r>
            <a:endParaRPr lang="en-US" dirty="0"/>
          </a:p>
        </p:txBody>
      </p:sp>
    </p:spTree>
    <p:extLst>
      <p:ext uri="{BB962C8B-B14F-4D97-AF65-F5344CB8AC3E}">
        <p14:creationId xmlns:p14="http://schemas.microsoft.com/office/powerpoint/2010/main" val="24611176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3">
            <a:alphaModFix/>
          </a:blip>
          <a:srcRect/>
          <a:stretch/>
        </p:blipFill>
        <p:spPr>
          <a:xfrm>
            <a:off x="0" y="0"/>
            <a:ext cx="124968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9" name="TextBox 8">
            <a:extLst>
              <a:ext uri="{FF2B5EF4-FFF2-40B4-BE49-F238E27FC236}">
                <a16:creationId xmlns:a16="http://schemas.microsoft.com/office/drawing/2014/main" id="{B36BD585-441C-49C6-B897-01E37EE9C911}"/>
              </a:ext>
            </a:extLst>
          </p:cNvPr>
          <p:cNvSpPr txBox="1"/>
          <p:nvPr/>
        </p:nvSpPr>
        <p:spPr>
          <a:xfrm>
            <a:off x="2238233" y="2784143"/>
            <a:ext cx="184731" cy="307777"/>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8A483D8A-DBBF-7698-A933-DB45CEFE4910}"/>
              </a:ext>
            </a:extLst>
          </p:cNvPr>
          <p:cNvSpPr txBox="1"/>
          <p:nvPr/>
        </p:nvSpPr>
        <p:spPr>
          <a:xfrm>
            <a:off x="516207" y="1100681"/>
            <a:ext cx="10599594" cy="461665"/>
          </a:xfrm>
          <a:prstGeom prst="rect">
            <a:avLst/>
          </a:prstGeom>
          <a:noFill/>
        </p:spPr>
        <p:txBody>
          <a:bodyPr wrap="square" rtlCol="0">
            <a:spAutoFit/>
          </a:bodyPr>
          <a:lstStyle/>
          <a:p>
            <a:pPr algn="l">
              <a:spcAft>
                <a:spcPts val="1950"/>
              </a:spcAft>
            </a:pPr>
            <a:r>
              <a:rPr lang="en-US" sz="2400" b="0" i="0" dirty="0" err="1">
                <a:solidFill>
                  <a:srgbClr val="202124"/>
                </a:solidFill>
                <a:effectLst/>
                <a:latin typeface="consolas" panose="020B0609020204030204" pitchFamily="49" charset="0"/>
              </a:rPr>
              <a:t>Kích</a:t>
            </a:r>
            <a:r>
              <a:rPr lang="en-US" sz="2400" b="0" i="0" dirty="0">
                <a:solidFill>
                  <a:srgbClr val="202124"/>
                </a:solidFill>
                <a:effectLst/>
                <a:latin typeface="consolas" panose="020B0609020204030204" pitchFamily="49" charset="0"/>
              </a:rPr>
              <a:t> </a:t>
            </a:r>
            <a:r>
              <a:rPr lang="en-US" sz="2400" b="0" i="0" dirty="0" err="1">
                <a:solidFill>
                  <a:srgbClr val="202124"/>
                </a:solidFill>
                <a:effectLst/>
                <a:latin typeface="consolas" panose="020B0609020204030204" pitchFamily="49" charset="0"/>
              </a:rPr>
              <a:t>hoạt</a:t>
            </a:r>
            <a:r>
              <a:rPr lang="en-US" sz="2400" b="0" i="0" dirty="0">
                <a:solidFill>
                  <a:srgbClr val="202124"/>
                </a:solidFill>
                <a:effectLst/>
                <a:latin typeface="consolas" panose="020B0609020204030204" pitchFamily="49" charset="0"/>
              </a:rPr>
              <a:t> automatic migration</a:t>
            </a:r>
            <a:endParaRPr lang="vi-VN" sz="1800" b="1" i="0" dirty="0">
              <a:solidFill>
                <a:srgbClr val="555555"/>
              </a:solidFill>
              <a:effectLst/>
              <a:latin typeface="+mj-lt"/>
            </a:endParaRPr>
          </a:p>
        </p:txBody>
      </p:sp>
      <p:sp>
        <p:nvSpPr>
          <p:cNvPr id="6" name="TextBox 5">
            <a:extLst>
              <a:ext uri="{FF2B5EF4-FFF2-40B4-BE49-F238E27FC236}">
                <a16:creationId xmlns:a16="http://schemas.microsoft.com/office/drawing/2014/main" id="{5BB3EC54-D338-98C5-9ED1-32D20072DD49}"/>
              </a:ext>
            </a:extLst>
          </p:cNvPr>
          <p:cNvSpPr txBox="1"/>
          <p:nvPr/>
        </p:nvSpPr>
        <p:spPr>
          <a:xfrm>
            <a:off x="398045" y="2903399"/>
            <a:ext cx="5054589" cy="307777"/>
          </a:xfrm>
          <a:prstGeom prst="rect">
            <a:avLst/>
          </a:prstGeom>
          <a:noFill/>
        </p:spPr>
        <p:txBody>
          <a:bodyPr wrap="none" rtlCol="0">
            <a:spAutoFit/>
          </a:bodyPr>
          <a:lstStyle/>
          <a:p>
            <a:r>
              <a:rPr lang="en-US" b="0" i="0" dirty="0">
                <a:solidFill>
                  <a:srgbClr val="202124"/>
                </a:solidFill>
                <a:effectLst/>
                <a:latin typeface="consolas" panose="020B0609020204030204" pitchFamily="49" charset="0"/>
              </a:rPr>
              <a:t>enable-migrations –</a:t>
            </a:r>
            <a:r>
              <a:rPr lang="en-US" b="0" i="0" dirty="0" err="1">
                <a:solidFill>
                  <a:srgbClr val="202124"/>
                </a:solidFill>
                <a:effectLst/>
                <a:latin typeface="consolas" panose="020B0609020204030204" pitchFamily="49" charset="0"/>
              </a:rPr>
              <a:t>EnableAutomaticMigration</a:t>
            </a:r>
            <a:r>
              <a:rPr lang="en-US" b="0" i="0" dirty="0">
                <a:solidFill>
                  <a:srgbClr val="202124"/>
                </a:solidFill>
                <a:effectLst/>
                <a:latin typeface="consolas" panose="020B0609020204030204" pitchFamily="49" charset="0"/>
              </a:rPr>
              <a:t>:$true</a:t>
            </a:r>
            <a:endParaRPr lang="en-US" dirty="0"/>
          </a:p>
        </p:txBody>
      </p:sp>
      <p:pic>
        <p:nvPicPr>
          <p:cNvPr id="9220" name="Picture 4">
            <a:extLst>
              <a:ext uri="{FF2B5EF4-FFF2-40B4-BE49-F238E27FC236}">
                <a16:creationId xmlns:a16="http://schemas.microsoft.com/office/drawing/2014/main" id="{07A57704-C0E5-3ACF-D6EE-BF88D235B7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201" y="1560011"/>
            <a:ext cx="7010400" cy="9620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a:extLst>
              <a:ext uri="{FF2B5EF4-FFF2-40B4-BE49-F238E27FC236}">
                <a16:creationId xmlns:a16="http://schemas.microsoft.com/office/drawing/2014/main" id="{F49A4DD9-D356-31BF-905B-26B20C730FC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4727" y="2224694"/>
            <a:ext cx="6784567" cy="4030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378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3018"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8" name="TextBox 7">
            <a:extLst>
              <a:ext uri="{FF2B5EF4-FFF2-40B4-BE49-F238E27FC236}">
                <a16:creationId xmlns:a16="http://schemas.microsoft.com/office/drawing/2014/main" id="{917C9F93-1593-370E-32CA-87759CFC3AE1}"/>
              </a:ext>
            </a:extLst>
          </p:cNvPr>
          <p:cNvSpPr txBox="1"/>
          <p:nvPr/>
        </p:nvSpPr>
        <p:spPr>
          <a:xfrm>
            <a:off x="5635782" y="2974063"/>
            <a:ext cx="914400" cy="914400"/>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BAF394FB-E864-BE92-826E-2723E4FE1AD7}"/>
              </a:ext>
            </a:extLst>
          </p:cNvPr>
          <p:cNvSpPr txBox="1"/>
          <p:nvPr/>
        </p:nvSpPr>
        <p:spPr>
          <a:xfrm>
            <a:off x="304801" y="1938119"/>
            <a:ext cx="6718300" cy="5509200"/>
          </a:xfrm>
          <a:prstGeom prst="rect">
            <a:avLst/>
          </a:prstGeom>
          <a:noFill/>
        </p:spPr>
        <p:txBody>
          <a:bodyPr wrap="square" rtlCol="0">
            <a:spAutoFit/>
          </a:bodyPr>
          <a:lstStyle/>
          <a:p>
            <a:pPr marL="457200" indent="-457200">
              <a:buFont typeface="Wingdings" panose="05000000000000000000" pitchFamily="2" charset="2"/>
              <a:buChar char="Ø"/>
            </a:pPr>
            <a:r>
              <a:rPr lang="en-US" sz="2800" b="1" i="0" dirty="0" err="1">
                <a:solidFill>
                  <a:schemeClr val="tx1"/>
                </a:solidFill>
                <a:effectLst/>
                <a:latin typeface="Times New Roman" panose="02020603050405020304" pitchFamily="18" charset="0"/>
                <a:cs typeface="Times New Roman" panose="02020603050405020304" pitchFamily="18" charset="0"/>
              </a:rPr>
              <a:t>Các</a:t>
            </a:r>
            <a:r>
              <a:rPr lang="en-US" sz="2800" b="1" i="0" dirty="0">
                <a:solidFill>
                  <a:schemeClr val="tx1"/>
                </a:solidFill>
                <a:effectLst/>
                <a:latin typeface="Times New Roman" panose="02020603050405020304" pitchFamily="18" charset="0"/>
                <a:cs typeface="Times New Roman" panose="02020603050405020304" pitchFamily="18" charset="0"/>
              </a:rPr>
              <a:t> </a:t>
            </a:r>
            <a:r>
              <a:rPr lang="en-US" sz="2800" b="1" i="0" dirty="0" err="1">
                <a:solidFill>
                  <a:schemeClr val="tx1"/>
                </a:solidFill>
                <a:effectLst/>
                <a:latin typeface="Times New Roman" panose="02020603050405020304" pitchFamily="18" charset="0"/>
                <a:cs typeface="Times New Roman" panose="02020603050405020304" pitchFamily="18" charset="0"/>
              </a:rPr>
              <a:t>quy</a:t>
            </a:r>
            <a:r>
              <a:rPr lang="en-US" sz="2800" b="1" i="0" dirty="0">
                <a:solidFill>
                  <a:schemeClr val="tx1"/>
                </a:solidFill>
                <a:effectLst/>
                <a:latin typeface="Times New Roman" panose="02020603050405020304" pitchFamily="18" charset="0"/>
                <a:cs typeface="Times New Roman" panose="02020603050405020304" pitchFamily="18" charset="0"/>
              </a:rPr>
              <a:t> </a:t>
            </a:r>
            <a:r>
              <a:rPr lang="en-US" sz="2800" b="1" i="0" dirty="0" err="1">
                <a:solidFill>
                  <a:schemeClr val="tx1"/>
                </a:solidFill>
                <a:effectLst/>
                <a:latin typeface="Times New Roman" panose="02020603050405020304" pitchFamily="18" charset="0"/>
                <a:cs typeface="Times New Roman" panose="02020603050405020304" pitchFamily="18" charset="0"/>
              </a:rPr>
              <a:t>ước</a:t>
            </a:r>
            <a:r>
              <a:rPr lang="en-US" sz="2800" b="1" i="0" dirty="0">
                <a:solidFill>
                  <a:schemeClr val="tx1"/>
                </a:solidFill>
                <a:effectLst/>
                <a:latin typeface="Times New Roman" panose="02020603050405020304" pitchFamily="18" charset="0"/>
                <a:cs typeface="Times New Roman" panose="02020603050405020304" pitchFamily="18" charset="0"/>
              </a:rPr>
              <a:t> </a:t>
            </a:r>
            <a:r>
              <a:rPr lang="en-US" sz="2800" b="1" i="0" dirty="0" err="1">
                <a:solidFill>
                  <a:schemeClr val="tx1"/>
                </a:solidFill>
                <a:effectLst/>
                <a:latin typeface="Times New Roman" panose="02020603050405020304" pitchFamily="18" charset="0"/>
                <a:cs typeface="Times New Roman" panose="02020603050405020304" pitchFamily="18" charset="0"/>
              </a:rPr>
              <a:t>trong</a:t>
            </a:r>
            <a:r>
              <a:rPr lang="en-US" sz="2800" b="1" i="0" dirty="0">
                <a:solidFill>
                  <a:schemeClr val="tx1"/>
                </a:solidFill>
                <a:effectLst/>
                <a:latin typeface="Times New Roman" panose="02020603050405020304" pitchFamily="18" charset="0"/>
                <a:cs typeface="Times New Roman" panose="02020603050405020304" pitchFamily="18" charset="0"/>
              </a:rPr>
              <a:t> Entity Framework ?</a:t>
            </a:r>
          </a:p>
          <a:p>
            <a:pPr marL="457200" indent="-457200">
              <a:buFont typeface="Wingdings" panose="05000000000000000000" pitchFamily="2" charset="2"/>
              <a:buChar char="Ø"/>
            </a:pPr>
            <a:r>
              <a:rPr lang="en-US" sz="2800" b="1" i="0" dirty="0" err="1">
                <a:solidFill>
                  <a:schemeClr val="tx1"/>
                </a:solidFill>
                <a:effectLst/>
                <a:latin typeface="Times New Roman" panose="02020603050405020304" pitchFamily="18" charset="0"/>
                <a:cs typeface="Times New Roman" panose="02020603050405020304" pitchFamily="18" charset="0"/>
              </a:rPr>
              <a:t>Khởi</a:t>
            </a:r>
            <a:r>
              <a:rPr lang="en-US" sz="2800" b="1" i="0" dirty="0">
                <a:solidFill>
                  <a:schemeClr val="tx1"/>
                </a:solidFill>
                <a:effectLst/>
                <a:latin typeface="Times New Roman" panose="02020603050405020304" pitchFamily="18" charset="0"/>
                <a:cs typeface="Times New Roman" panose="02020603050405020304" pitchFamily="18" charset="0"/>
              </a:rPr>
              <a:t> </a:t>
            </a:r>
            <a:r>
              <a:rPr lang="en-US" sz="2800" b="1" i="0" dirty="0" err="1">
                <a:solidFill>
                  <a:schemeClr val="tx1"/>
                </a:solidFill>
                <a:effectLst/>
                <a:latin typeface="Times New Roman" panose="02020603050405020304" pitchFamily="18" charset="0"/>
                <a:cs typeface="Times New Roman" panose="02020603050405020304" pitchFamily="18" charset="0"/>
              </a:rPr>
              <a:t>tạo</a:t>
            </a:r>
            <a:r>
              <a:rPr lang="en-US" sz="2800" b="1" i="0" dirty="0">
                <a:solidFill>
                  <a:schemeClr val="tx1"/>
                </a:solidFill>
                <a:effectLst/>
                <a:latin typeface="Times New Roman" panose="02020603050405020304" pitchFamily="18" charset="0"/>
                <a:cs typeface="Times New Roman" panose="02020603050405020304" pitchFamily="18" charset="0"/>
              </a:rPr>
              <a:t> </a:t>
            </a:r>
            <a:r>
              <a:rPr lang="en-US" sz="2800" b="1" i="0" dirty="0" err="1">
                <a:solidFill>
                  <a:schemeClr val="tx1"/>
                </a:solidFill>
                <a:effectLst/>
                <a:latin typeface="Times New Roman" panose="02020603050405020304" pitchFamily="18" charset="0"/>
                <a:cs typeface="Times New Roman" panose="02020603050405020304" pitchFamily="18" charset="0"/>
              </a:rPr>
              <a:t>cơ</a:t>
            </a:r>
            <a:r>
              <a:rPr lang="en-US" sz="2800" b="1" i="0" dirty="0">
                <a:solidFill>
                  <a:schemeClr val="tx1"/>
                </a:solidFill>
                <a:effectLst/>
                <a:latin typeface="Times New Roman" panose="02020603050405020304" pitchFamily="18" charset="0"/>
                <a:cs typeface="Times New Roman" panose="02020603050405020304" pitchFamily="18" charset="0"/>
              </a:rPr>
              <a:t> </a:t>
            </a:r>
            <a:r>
              <a:rPr lang="en-US" sz="2800" b="1" i="0" dirty="0" err="1">
                <a:solidFill>
                  <a:schemeClr val="tx1"/>
                </a:solidFill>
                <a:effectLst/>
                <a:latin typeface="Times New Roman" panose="02020603050405020304" pitchFamily="18" charset="0"/>
                <a:cs typeface="Times New Roman" panose="02020603050405020304" pitchFamily="18" charset="0"/>
              </a:rPr>
              <a:t>sở</a:t>
            </a:r>
            <a:r>
              <a:rPr lang="en-US" sz="2800" b="1" i="0" dirty="0">
                <a:solidFill>
                  <a:schemeClr val="tx1"/>
                </a:solidFill>
                <a:effectLst/>
                <a:latin typeface="Times New Roman" panose="02020603050405020304" pitchFamily="18" charset="0"/>
                <a:cs typeface="Times New Roman" panose="02020603050405020304" pitchFamily="18" charset="0"/>
              </a:rPr>
              <a:t> </a:t>
            </a:r>
            <a:r>
              <a:rPr lang="en-US" sz="2800" b="1" i="0" dirty="0" err="1">
                <a:solidFill>
                  <a:schemeClr val="tx1"/>
                </a:solidFill>
                <a:effectLst/>
                <a:latin typeface="Times New Roman" panose="02020603050405020304" pitchFamily="18" charset="0"/>
                <a:cs typeface="Times New Roman" panose="02020603050405020304" pitchFamily="18" charset="0"/>
              </a:rPr>
              <a:t>dữ</a:t>
            </a:r>
            <a:r>
              <a:rPr lang="en-US" sz="2800" b="1" i="0" dirty="0">
                <a:solidFill>
                  <a:schemeClr val="tx1"/>
                </a:solidFill>
                <a:effectLst/>
                <a:latin typeface="Times New Roman" panose="02020603050405020304" pitchFamily="18" charset="0"/>
                <a:cs typeface="Times New Roman" panose="02020603050405020304" pitchFamily="18" charset="0"/>
              </a:rPr>
              <a:t> </a:t>
            </a:r>
            <a:r>
              <a:rPr lang="en-US" sz="2800" b="1" i="0" dirty="0" err="1">
                <a:solidFill>
                  <a:schemeClr val="tx1"/>
                </a:solidFill>
                <a:effectLst/>
                <a:latin typeface="Times New Roman" panose="02020603050405020304" pitchFamily="18" charset="0"/>
                <a:cs typeface="Times New Roman" panose="02020603050405020304" pitchFamily="18" charset="0"/>
              </a:rPr>
              <a:t>liệu</a:t>
            </a:r>
            <a:endParaRPr lang="en-US" sz="2800" b="1" i="0" dirty="0">
              <a:solidFill>
                <a:schemeClr val="tx1"/>
              </a:solidFill>
              <a:effectLst/>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b="1" i="0" dirty="0" err="1">
                <a:solidFill>
                  <a:schemeClr val="tx1"/>
                </a:solidFill>
                <a:effectLst/>
                <a:latin typeface="Times New Roman" panose="02020603050405020304" pitchFamily="18" charset="0"/>
                <a:cs typeface="Times New Roman" panose="02020603050405020304" pitchFamily="18" charset="0"/>
              </a:rPr>
              <a:t>Chiến</a:t>
            </a:r>
            <a:r>
              <a:rPr lang="en-US" sz="2800" b="1" i="0" dirty="0">
                <a:solidFill>
                  <a:schemeClr val="tx1"/>
                </a:solidFill>
                <a:effectLst/>
                <a:latin typeface="Times New Roman" panose="02020603050405020304" pitchFamily="18" charset="0"/>
                <a:cs typeface="Times New Roman" panose="02020603050405020304" pitchFamily="18" charset="0"/>
              </a:rPr>
              <a:t> </a:t>
            </a:r>
            <a:r>
              <a:rPr lang="en-US" sz="2800" b="1" i="0" dirty="0" err="1">
                <a:solidFill>
                  <a:schemeClr val="tx1"/>
                </a:solidFill>
                <a:effectLst/>
                <a:latin typeface="Times New Roman" panose="02020603050405020304" pitchFamily="18" charset="0"/>
                <a:cs typeface="Times New Roman" panose="02020603050405020304" pitchFamily="18" charset="0"/>
              </a:rPr>
              <a:t>lược</a:t>
            </a:r>
            <a:r>
              <a:rPr lang="en-US" sz="2800" b="1" i="0" dirty="0">
                <a:solidFill>
                  <a:schemeClr val="tx1"/>
                </a:solidFill>
                <a:effectLst/>
                <a:latin typeface="Times New Roman" panose="02020603050405020304" pitchFamily="18" charset="0"/>
                <a:cs typeface="Times New Roman" panose="02020603050405020304" pitchFamily="18" charset="0"/>
              </a:rPr>
              <a:t> </a:t>
            </a:r>
            <a:r>
              <a:rPr lang="en-US" sz="2800" b="1" i="0" dirty="0" err="1">
                <a:solidFill>
                  <a:schemeClr val="tx1"/>
                </a:solidFill>
                <a:effectLst/>
                <a:latin typeface="Times New Roman" panose="02020603050405020304" pitchFamily="18" charset="0"/>
                <a:cs typeface="Times New Roman" panose="02020603050405020304" pitchFamily="18" charset="0"/>
              </a:rPr>
              <a:t>khởi</a:t>
            </a:r>
            <a:r>
              <a:rPr lang="en-US" sz="2800" b="1" i="0" dirty="0">
                <a:solidFill>
                  <a:schemeClr val="tx1"/>
                </a:solidFill>
                <a:effectLst/>
                <a:latin typeface="Times New Roman" panose="02020603050405020304" pitchFamily="18" charset="0"/>
                <a:cs typeface="Times New Roman" panose="02020603050405020304" pitchFamily="18" charset="0"/>
              </a:rPr>
              <a:t> </a:t>
            </a:r>
            <a:r>
              <a:rPr lang="en-US" sz="2800" b="1" i="0" dirty="0" err="1">
                <a:solidFill>
                  <a:schemeClr val="tx1"/>
                </a:solidFill>
                <a:effectLst/>
                <a:latin typeface="Times New Roman" panose="02020603050405020304" pitchFamily="18" charset="0"/>
                <a:cs typeface="Times New Roman" panose="02020603050405020304" pitchFamily="18" charset="0"/>
              </a:rPr>
              <a:t>tạo</a:t>
            </a:r>
            <a:r>
              <a:rPr lang="en-US" sz="2800" b="1" i="0" dirty="0">
                <a:solidFill>
                  <a:schemeClr val="tx1"/>
                </a:solidFill>
                <a:effectLst/>
                <a:latin typeface="Times New Roman" panose="02020603050405020304" pitchFamily="18" charset="0"/>
                <a:cs typeface="Times New Roman" panose="02020603050405020304" pitchFamily="18" charset="0"/>
              </a:rPr>
              <a:t> CSDL</a:t>
            </a:r>
          </a:p>
          <a:p>
            <a:pPr marL="457200" indent="-457200">
              <a:buFont typeface="Wingdings" panose="05000000000000000000" pitchFamily="2" charset="2"/>
              <a:buChar char="Ø"/>
            </a:pPr>
            <a:r>
              <a:rPr lang="en-US" sz="2800" b="1" dirty="0" err="1">
                <a:solidFill>
                  <a:schemeClr val="tx1"/>
                </a:solidFill>
                <a:latin typeface="Times New Roman" panose="02020603050405020304" pitchFamily="18" charset="0"/>
                <a:cs typeface="Times New Roman" panose="02020603050405020304" pitchFamily="18" charset="0"/>
              </a:rPr>
              <a:t>Chiến</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lược</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kế</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err="1">
                <a:solidFill>
                  <a:schemeClr val="tx1"/>
                </a:solidFill>
                <a:latin typeface="Times New Roman" panose="02020603050405020304" pitchFamily="18" charset="0"/>
                <a:cs typeface="Times New Roman" panose="02020603050405020304" pitchFamily="18" charset="0"/>
              </a:rPr>
              <a:t>thừa</a:t>
            </a:r>
            <a:endParaRPr lang="en-US" sz="2800" b="1" i="0" dirty="0">
              <a:solidFill>
                <a:schemeClr val="tx1"/>
              </a:solidFill>
              <a:effectLst/>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b="1" i="0" dirty="0" err="1">
                <a:solidFill>
                  <a:schemeClr val="tx1"/>
                </a:solidFill>
                <a:effectLst/>
                <a:latin typeface="Times New Roman" panose="02020603050405020304" pitchFamily="18" charset="0"/>
                <a:cs typeface="Times New Roman" panose="02020603050405020304" pitchFamily="18" charset="0"/>
              </a:rPr>
              <a:t>Cấu</a:t>
            </a:r>
            <a:r>
              <a:rPr lang="en-US" sz="2800" b="1" i="0" dirty="0">
                <a:solidFill>
                  <a:schemeClr val="tx1"/>
                </a:solidFill>
                <a:effectLst/>
                <a:latin typeface="Times New Roman" panose="02020603050405020304" pitchFamily="18" charset="0"/>
                <a:cs typeface="Times New Roman" panose="02020603050405020304" pitchFamily="18" charset="0"/>
              </a:rPr>
              <a:t> </a:t>
            </a:r>
            <a:r>
              <a:rPr lang="en-US" sz="2800" b="1" i="0" dirty="0" err="1">
                <a:solidFill>
                  <a:schemeClr val="tx1"/>
                </a:solidFill>
                <a:effectLst/>
                <a:latin typeface="Times New Roman" panose="02020603050405020304" pitchFamily="18" charset="0"/>
                <a:cs typeface="Times New Roman" panose="02020603050405020304" pitchFamily="18" charset="0"/>
              </a:rPr>
              <a:t>hình</a:t>
            </a:r>
            <a:r>
              <a:rPr lang="en-US" sz="2800" b="1" i="0" dirty="0">
                <a:solidFill>
                  <a:schemeClr val="tx1"/>
                </a:solidFill>
                <a:effectLst/>
                <a:latin typeface="Times New Roman" panose="02020603050405020304" pitchFamily="18" charset="0"/>
                <a:cs typeface="Times New Roman" panose="02020603050405020304" pitchFamily="18" charset="0"/>
              </a:rPr>
              <a:t> </a:t>
            </a:r>
            <a:r>
              <a:rPr lang="en-US" sz="2800" b="1" i="0" dirty="0" err="1">
                <a:solidFill>
                  <a:schemeClr val="tx1"/>
                </a:solidFill>
                <a:effectLst/>
                <a:latin typeface="Times New Roman" panose="02020603050405020304" pitchFamily="18" charset="0"/>
                <a:cs typeface="Times New Roman" panose="02020603050405020304" pitchFamily="18" charset="0"/>
              </a:rPr>
              <a:t>các</a:t>
            </a:r>
            <a:r>
              <a:rPr lang="en-US" sz="2800" b="1" i="0" dirty="0">
                <a:solidFill>
                  <a:schemeClr val="tx1"/>
                </a:solidFill>
                <a:effectLst/>
                <a:latin typeface="Times New Roman" panose="02020603050405020304" pitchFamily="18" charset="0"/>
                <a:cs typeface="Times New Roman" panose="02020603050405020304" pitchFamily="18" charset="0"/>
              </a:rPr>
              <a:t> </a:t>
            </a:r>
            <a:r>
              <a:rPr lang="en-US" sz="2800" b="1" i="0" dirty="0" err="1">
                <a:solidFill>
                  <a:schemeClr val="tx1"/>
                </a:solidFill>
                <a:effectLst/>
                <a:latin typeface="Times New Roman" panose="02020603050405020304" pitchFamily="18" charset="0"/>
                <a:cs typeface="Times New Roman" panose="02020603050405020304" pitchFamily="18" charset="0"/>
              </a:rPr>
              <a:t>lớp</a:t>
            </a:r>
            <a:endParaRPr lang="en-US" sz="2800" b="1" i="0" dirty="0">
              <a:solidFill>
                <a:schemeClr val="tx1"/>
              </a:solidFill>
              <a:effectLst/>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3600" b="1" i="0" dirty="0">
                <a:solidFill>
                  <a:srgbClr val="161C2D"/>
                </a:solidFill>
                <a:effectLst/>
                <a:latin typeface="Nunito" pitchFamily="2" charset="0"/>
              </a:rPr>
              <a:t>Fluent API</a:t>
            </a:r>
          </a:p>
          <a:p>
            <a:pPr marL="457200" indent="-457200">
              <a:buFont typeface="Wingdings" panose="05000000000000000000" pitchFamily="2" charset="2"/>
              <a:buChar char="Ø"/>
            </a:pPr>
            <a:r>
              <a:rPr lang="en-US" sz="2800" b="1" i="0" dirty="0">
                <a:solidFill>
                  <a:schemeClr val="tx1"/>
                </a:solidFill>
                <a:effectLst/>
                <a:latin typeface="Times New Roman" panose="02020603050405020304" pitchFamily="18" charset="0"/>
                <a:cs typeface="Times New Roman" panose="02020603050405020304" pitchFamily="18" charset="0"/>
              </a:rPr>
              <a:t> </a:t>
            </a:r>
            <a:r>
              <a:rPr lang="en-US" sz="2800" b="1" i="0" dirty="0" err="1">
                <a:solidFill>
                  <a:schemeClr val="tx1"/>
                </a:solidFill>
                <a:effectLst/>
                <a:latin typeface="Times New Roman" panose="02020603050405020304" pitchFamily="18" charset="0"/>
                <a:cs typeface="Times New Roman" panose="02020603050405020304" pitchFamily="18" charset="0"/>
              </a:rPr>
              <a:t>Cấu</a:t>
            </a:r>
            <a:r>
              <a:rPr lang="en-US" sz="2800" b="1" i="0" dirty="0">
                <a:solidFill>
                  <a:schemeClr val="tx1"/>
                </a:solidFill>
                <a:effectLst/>
                <a:latin typeface="Times New Roman" panose="02020603050405020304" pitchFamily="18" charset="0"/>
                <a:cs typeface="Times New Roman" panose="02020603050405020304" pitchFamily="18" charset="0"/>
              </a:rPr>
              <a:t> </a:t>
            </a:r>
            <a:r>
              <a:rPr lang="en-US" sz="2800" b="1" i="0" dirty="0" err="1">
                <a:solidFill>
                  <a:schemeClr val="tx1"/>
                </a:solidFill>
                <a:effectLst/>
                <a:latin typeface="Times New Roman" panose="02020603050405020304" pitchFamily="18" charset="0"/>
                <a:cs typeface="Times New Roman" panose="02020603050405020304" pitchFamily="18" charset="0"/>
              </a:rPr>
              <a:t>hình</a:t>
            </a:r>
            <a:r>
              <a:rPr lang="en-US" sz="2800" b="1" i="0" dirty="0">
                <a:solidFill>
                  <a:schemeClr val="tx1"/>
                </a:solidFill>
                <a:effectLst/>
                <a:latin typeface="Times New Roman" panose="02020603050405020304" pitchFamily="18" charset="0"/>
                <a:cs typeface="Times New Roman" panose="02020603050405020304" pitchFamily="18" charset="0"/>
              </a:rPr>
              <a:t> </a:t>
            </a:r>
            <a:r>
              <a:rPr lang="en-US" sz="2800" b="1" i="0" dirty="0" err="1">
                <a:solidFill>
                  <a:schemeClr val="tx1"/>
                </a:solidFill>
                <a:effectLst/>
                <a:latin typeface="Times New Roman" panose="02020603050405020304" pitchFamily="18" charset="0"/>
                <a:cs typeface="Times New Roman" panose="02020603050405020304" pitchFamily="18" charset="0"/>
              </a:rPr>
              <a:t>các</a:t>
            </a:r>
            <a:r>
              <a:rPr lang="en-US" sz="2800" b="1" i="0" dirty="0">
                <a:solidFill>
                  <a:schemeClr val="tx1"/>
                </a:solidFill>
                <a:effectLst/>
                <a:latin typeface="Times New Roman" panose="02020603050405020304" pitchFamily="18" charset="0"/>
                <a:cs typeface="Times New Roman" panose="02020603050405020304" pitchFamily="18" charset="0"/>
              </a:rPr>
              <a:t> </a:t>
            </a:r>
            <a:r>
              <a:rPr lang="en-US" sz="2800" b="1" i="0" dirty="0" err="1">
                <a:solidFill>
                  <a:schemeClr val="tx1"/>
                </a:solidFill>
                <a:effectLst/>
                <a:latin typeface="Times New Roman" panose="02020603050405020304" pitchFamily="18" charset="0"/>
                <a:cs typeface="Times New Roman" panose="02020603050405020304" pitchFamily="18" charset="0"/>
              </a:rPr>
              <a:t>mối</a:t>
            </a:r>
            <a:r>
              <a:rPr lang="en-US" sz="2800" b="1" i="0" dirty="0">
                <a:solidFill>
                  <a:schemeClr val="tx1"/>
                </a:solidFill>
                <a:effectLst/>
                <a:latin typeface="Times New Roman" panose="02020603050405020304" pitchFamily="18" charset="0"/>
                <a:cs typeface="Times New Roman" panose="02020603050405020304" pitchFamily="18" charset="0"/>
              </a:rPr>
              <a:t> </a:t>
            </a:r>
            <a:r>
              <a:rPr lang="en-US" sz="2800" b="1" i="0" dirty="0" err="1">
                <a:solidFill>
                  <a:schemeClr val="tx1"/>
                </a:solidFill>
                <a:effectLst/>
                <a:latin typeface="Times New Roman" panose="02020603050405020304" pitchFamily="18" charset="0"/>
                <a:cs typeface="Times New Roman" panose="02020603050405020304" pitchFamily="18" charset="0"/>
              </a:rPr>
              <a:t>quan</a:t>
            </a:r>
            <a:r>
              <a:rPr lang="en-US" sz="2800" b="1" i="0" dirty="0">
                <a:solidFill>
                  <a:schemeClr val="tx1"/>
                </a:solidFill>
                <a:effectLst/>
                <a:latin typeface="Times New Roman" panose="02020603050405020304" pitchFamily="18" charset="0"/>
                <a:cs typeface="Times New Roman" panose="02020603050405020304" pitchFamily="18" charset="0"/>
              </a:rPr>
              <a:t> </a:t>
            </a:r>
            <a:r>
              <a:rPr lang="en-US" sz="2800" b="1" i="0" dirty="0" err="1">
                <a:solidFill>
                  <a:schemeClr val="tx1"/>
                </a:solidFill>
                <a:effectLst/>
                <a:latin typeface="Times New Roman" panose="02020603050405020304" pitchFamily="18" charset="0"/>
                <a:cs typeface="Times New Roman" panose="02020603050405020304" pitchFamily="18" charset="0"/>
              </a:rPr>
              <a:t>hệ</a:t>
            </a:r>
            <a:endParaRPr lang="en-US" sz="2800" b="1" i="0" dirty="0">
              <a:solidFill>
                <a:schemeClr val="tx1"/>
              </a:solidFill>
              <a:effectLst/>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3600" b="1" i="0" dirty="0">
                <a:solidFill>
                  <a:srgbClr val="161C2D"/>
                </a:solidFill>
                <a:effectLst/>
                <a:latin typeface="Nunito" pitchFamily="2" charset="0"/>
              </a:rPr>
              <a:t>Stored Procedures</a:t>
            </a:r>
          </a:p>
          <a:p>
            <a:pPr marL="457200" indent="-457200">
              <a:buFont typeface="Wingdings" panose="05000000000000000000" pitchFamily="2" charset="2"/>
              <a:buChar char="Ø"/>
            </a:pPr>
            <a:endParaRPr lang="en-US" sz="2800" b="1" i="0" dirty="0">
              <a:solidFill>
                <a:schemeClr val="tx1"/>
              </a:solidFill>
              <a:effectLst/>
              <a:latin typeface="Times New Roman" panose="02020603050405020304" pitchFamily="18" charset="0"/>
              <a:cs typeface="Times New Roman" panose="02020603050405020304" pitchFamily="18" charset="0"/>
            </a:endParaRPr>
          </a:p>
          <a:p>
            <a:endParaRPr lang="en-US" sz="2800" b="1" i="0" dirty="0">
              <a:solidFill>
                <a:schemeClr val="tx1"/>
              </a:solidFill>
              <a:effectLst/>
              <a:latin typeface="Times New Roman" panose="02020603050405020304" pitchFamily="18" charset="0"/>
              <a:cs typeface="Times New Roman" panose="02020603050405020304" pitchFamily="18" charset="0"/>
            </a:endParaRPr>
          </a:p>
          <a:p>
            <a:endParaRPr lang="en-US" sz="2800" b="1" i="0" dirty="0">
              <a:solidFill>
                <a:schemeClr val="tx1"/>
              </a:solidFill>
              <a:effectLst/>
              <a:latin typeface="Times New Roman" panose="02020603050405020304" pitchFamily="18" charset="0"/>
              <a:cs typeface="Times New Roman" panose="02020603050405020304" pitchFamily="18" charset="0"/>
            </a:endParaRPr>
          </a:p>
          <a:p>
            <a:endParaRPr lang="en-US" sz="2800" b="1" i="0" dirty="0">
              <a:solidFill>
                <a:schemeClr val="tx1"/>
              </a:solidFill>
              <a:effectLst/>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75BC3177-E4B7-942E-9D6C-21D3636B1618}"/>
              </a:ext>
            </a:extLst>
          </p:cNvPr>
          <p:cNvPicPr>
            <a:picLocks noChangeAspect="1"/>
          </p:cNvPicPr>
          <p:nvPr/>
        </p:nvPicPr>
        <p:blipFill>
          <a:blip r:embed="rId4"/>
          <a:stretch>
            <a:fillRect/>
          </a:stretch>
        </p:blipFill>
        <p:spPr>
          <a:xfrm>
            <a:off x="5305232" y="1690688"/>
            <a:ext cx="6425780" cy="3049407"/>
          </a:xfrm>
          <a:prstGeom prst="rect">
            <a:avLst/>
          </a:prstGeom>
        </p:spPr>
      </p:pic>
    </p:spTree>
    <p:extLst>
      <p:ext uri="{BB962C8B-B14F-4D97-AF65-F5344CB8AC3E}">
        <p14:creationId xmlns:p14="http://schemas.microsoft.com/office/powerpoint/2010/main" val="32617567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3">
            <a:alphaModFix/>
          </a:blip>
          <a:srcRect/>
          <a:stretch/>
        </p:blipFill>
        <p:spPr>
          <a:xfrm>
            <a:off x="30480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9" name="TextBox 8">
            <a:extLst>
              <a:ext uri="{FF2B5EF4-FFF2-40B4-BE49-F238E27FC236}">
                <a16:creationId xmlns:a16="http://schemas.microsoft.com/office/drawing/2014/main" id="{B36BD585-441C-49C6-B897-01E37EE9C911}"/>
              </a:ext>
            </a:extLst>
          </p:cNvPr>
          <p:cNvSpPr txBox="1"/>
          <p:nvPr/>
        </p:nvSpPr>
        <p:spPr>
          <a:xfrm>
            <a:off x="2238233" y="2784143"/>
            <a:ext cx="184731" cy="307777"/>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8A483D8A-DBBF-7698-A933-DB45CEFE4910}"/>
              </a:ext>
            </a:extLst>
          </p:cNvPr>
          <p:cNvSpPr txBox="1"/>
          <p:nvPr/>
        </p:nvSpPr>
        <p:spPr>
          <a:xfrm>
            <a:off x="876300" y="2069900"/>
            <a:ext cx="10599594" cy="1477328"/>
          </a:xfrm>
          <a:prstGeom prst="rect">
            <a:avLst/>
          </a:prstGeom>
          <a:noFill/>
        </p:spPr>
        <p:txBody>
          <a:bodyPr wrap="square" rtlCol="0">
            <a:spAutoFit/>
          </a:bodyPr>
          <a:lstStyle/>
          <a:p>
            <a:pPr algn="l">
              <a:buFont typeface="+mj-lt"/>
              <a:buAutoNum type="arabicPeriod"/>
            </a:pPr>
            <a:r>
              <a:rPr lang="vi-VN" sz="1800" b="0" i="0" dirty="0">
                <a:solidFill>
                  <a:srgbClr val="202124"/>
                </a:solidFill>
                <a:effectLst/>
                <a:latin typeface="+mj-lt"/>
              </a:rPr>
              <a:t>Trong tình huống ở trên, bạn thêm property mới vào lớp Person. Migration dễ dàng cập nhật CSDL mà không làm mất dữ liệu cũ. Migration cũng hoạt động tương tự nếu bạn thêm domain class mới.</a:t>
            </a:r>
            <a:endParaRPr lang="en-US" sz="1800" b="0" i="0" dirty="0">
              <a:solidFill>
                <a:srgbClr val="202124"/>
              </a:solidFill>
              <a:effectLst/>
              <a:latin typeface="+mj-lt"/>
            </a:endParaRPr>
          </a:p>
          <a:p>
            <a:pPr algn="l">
              <a:buFont typeface="+mj-lt"/>
              <a:buAutoNum type="arabicPeriod"/>
            </a:pPr>
            <a:r>
              <a:rPr lang="vi-VN" sz="1800" b="0" i="0" dirty="0">
                <a:solidFill>
                  <a:srgbClr val="202124"/>
                </a:solidFill>
                <a:effectLst/>
                <a:latin typeface="+mj-lt"/>
              </a:rPr>
              <a:t>Tuy nhiên, nếu bạn xóa bỏ một vài property, thay đổi tên property, hoặc xóa domain class rồi chạy lại chương trình, migration sẽ báo lỗi:</a:t>
            </a:r>
            <a:endParaRPr lang="en-US" sz="1800" dirty="0">
              <a:solidFill>
                <a:srgbClr val="202124"/>
              </a:solidFill>
              <a:latin typeface="+mj-lt"/>
            </a:endParaRPr>
          </a:p>
          <a:p>
            <a:pPr algn="l">
              <a:buFont typeface="+mj-lt"/>
              <a:buAutoNum type="arabicPeriod"/>
            </a:pPr>
            <a:endParaRPr lang="en-US" sz="1800" b="0" i="0" dirty="0">
              <a:solidFill>
                <a:srgbClr val="1B1B1B"/>
              </a:solidFill>
              <a:effectLst/>
              <a:latin typeface="+mj-lt"/>
            </a:endParaRPr>
          </a:p>
        </p:txBody>
      </p:sp>
      <p:sp>
        <p:nvSpPr>
          <p:cNvPr id="6" name="TextBox 5">
            <a:extLst>
              <a:ext uri="{FF2B5EF4-FFF2-40B4-BE49-F238E27FC236}">
                <a16:creationId xmlns:a16="http://schemas.microsoft.com/office/drawing/2014/main" id="{B55DFBE2-2F7C-BD16-9E57-6037C5EDB810}"/>
              </a:ext>
            </a:extLst>
          </p:cNvPr>
          <p:cNvSpPr txBox="1"/>
          <p:nvPr/>
        </p:nvSpPr>
        <p:spPr>
          <a:xfrm>
            <a:off x="7767873" y="1385180"/>
            <a:ext cx="3847528" cy="400110"/>
          </a:xfrm>
          <a:prstGeom prst="rect">
            <a:avLst/>
          </a:prstGeom>
          <a:noFill/>
        </p:spPr>
        <p:txBody>
          <a:bodyPr wrap="none" rtlCol="0">
            <a:spAutoFit/>
          </a:bodyPr>
          <a:lstStyle/>
          <a:p>
            <a:r>
              <a:rPr lang="en-US" sz="2000" b="1" i="0" dirty="0" err="1">
                <a:solidFill>
                  <a:srgbClr val="202124"/>
                </a:solidFill>
                <a:effectLst/>
                <a:latin typeface="Times New Roman" panose="02020603050405020304" pitchFamily="18" charset="0"/>
                <a:cs typeface="Times New Roman" panose="02020603050405020304" pitchFamily="18" charset="0"/>
              </a:rPr>
              <a:t>Xóa</a:t>
            </a:r>
            <a:r>
              <a:rPr lang="en-US" sz="2000" b="1" i="0" dirty="0">
                <a:solidFill>
                  <a:srgbClr val="202124"/>
                </a:solidFill>
                <a:effectLst/>
                <a:latin typeface="Times New Roman" panose="02020603050405020304" pitchFamily="18" charset="0"/>
                <a:cs typeface="Times New Roman" panose="02020603050405020304" pitchFamily="18" charset="0"/>
              </a:rPr>
              <a:t> property </a:t>
            </a:r>
            <a:r>
              <a:rPr lang="en-US" sz="2000" b="1" i="0" dirty="0" err="1">
                <a:solidFill>
                  <a:srgbClr val="202124"/>
                </a:solidFill>
                <a:effectLst/>
                <a:latin typeface="Times New Roman" panose="02020603050405020304" pitchFamily="18" charset="0"/>
                <a:cs typeface="Times New Roman" panose="02020603050405020304" pitchFamily="18" charset="0"/>
              </a:rPr>
              <a:t>từ</a:t>
            </a:r>
            <a:r>
              <a:rPr lang="en-US" sz="2000" b="1" i="0" dirty="0">
                <a:solidFill>
                  <a:srgbClr val="202124"/>
                </a:solidFill>
                <a:effectLst/>
                <a:latin typeface="Times New Roman" panose="02020603050405020304" pitchFamily="18" charset="0"/>
                <a:cs typeface="Times New Roman" panose="02020603050405020304" pitchFamily="18" charset="0"/>
              </a:rPr>
              <a:t> </a:t>
            </a:r>
            <a:r>
              <a:rPr lang="en-US" sz="2000" b="1" i="0" dirty="0" err="1">
                <a:solidFill>
                  <a:srgbClr val="202124"/>
                </a:solidFill>
                <a:effectLst/>
                <a:latin typeface="Times New Roman" panose="02020603050405020304" pitchFamily="18" charset="0"/>
                <a:cs typeface="Times New Roman" panose="02020603050405020304" pitchFamily="18" charset="0"/>
              </a:rPr>
              <a:t>lớp</a:t>
            </a:r>
            <a:r>
              <a:rPr lang="en-US" sz="2000" b="1" i="0" dirty="0">
                <a:solidFill>
                  <a:srgbClr val="202124"/>
                </a:solidFill>
                <a:effectLst/>
                <a:latin typeface="Times New Roman" panose="02020603050405020304" pitchFamily="18" charset="0"/>
                <a:cs typeface="Times New Roman" panose="02020603050405020304" pitchFamily="18" charset="0"/>
              </a:rPr>
              <a:t> domain class</a:t>
            </a:r>
            <a:endParaRPr lang="en-US" sz="2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1DC8AA5-BB87-D094-FE21-05C499B24425}"/>
              </a:ext>
            </a:extLst>
          </p:cNvPr>
          <p:cNvSpPr txBox="1"/>
          <p:nvPr/>
        </p:nvSpPr>
        <p:spPr>
          <a:xfrm>
            <a:off x="876300" y="1491481"/>
            <a:ext cx="3847528" cy="400110"/>
          </a:xfrm>
          <a:prstGeom prst="rect">
            <a:avLst/>
          </a:prstGeom>
          <a:noFill/>
        </p:spPr>
        <p:txBody>
          <a:bodyPr wrap="none" rtlCol="0">
            <a:spAutoFit/>
          </a:bodyPr>
          <a:lstStyle/>
          <a:p>
            <a:r>
              <a:rPr lang="en-US" sz="2000" b="1" i="0" dirty="0" err="1">
                <a:solidFill>
                  <a:srgbClr val="202124"/>
                </a:solidFill>
                <a:effectLst/>
                <a:latin typeface="Times New Roman" panose="02020603050405020304" pitchFamily="18" charset="0"/>
                <a:cs typeface="Times New Roman" panose="02020603050405020304" pitchFamily="18" charset="0"/>
              </a:rPr>
              <a:t>Xóa</a:t>
            </a:r>
            <a:r>
              <a:rPr lang="en-US" sz="2000" b="1" i="0" dirty="0">
                <a:solidFill>
                  <a:srgbClr val="202124"/>
                </a:solidFill>
                <a:effectLst/>
                <a:latin typeface="Times New Roman" panose="02020603050405020304" pitchFamily="18" charset="0"/>
                <a:cs typeface="Times New Roman" panose="02020603050405020304" pitchFamily="18" charset="0"/>
              </a:rPr>
              <a:t> property </a:t>
            </a:r>
            <a:r>
              <a:rPr lang="en-US" sz="2000" b="1" i="0" dirty="0" err="1">
                <a:solidFill>
                  <a:srgbClr val="202124"/>
                </a:solidFill>
                <a:effectLst/>
                <a:latin typeface="Times New Roman" panose="02020603050405020304" pitchFamily="18" charset="0"/>
                <a:cs typeface="Times New Roman" panose="02020603050405020304" pitchFamily="18" charset="0"/>
              </a:rPr>
              <a:t>từ</a:t>
            </a:r>
            <a:r>
              <a:rPr lang="en-US" sz="2000" b="1" i="0" dirty="0">
                <a:solidFill>
                  <a:srgbClr val="202124"/>
                </a:solidFill>
                <a:effectLst/>
                <a:latin typeface="Times New Roman" panose="02020603050405020304" pitchFamily="18" charset="0"/>
                <a:cs typeface="Times New Roman" panose="02020603050405020304" pitchFamily="18" charset="0"/>
              </a:rPr>
              <a:t> </a:t>
            </a:r>
            <a:r>
              <a:rPr lang="en-US" sz="2000" b="1" i="0" dirty="0" err="1">
                <a:solidFill>
                  <a:srgbClr val="202124"/>
                </a:solidFill>
                <a:effectLst/>
                <a:latin typeface="Times New Roman" panose="02020603050405020304" pitchFamily="18" charset="0"/>
                <a:cs typeface="Times New Roman" panose="02020603050405020304" pitchFamily="18" charset="0"/>
              </a:rPr>
              <a:t>lớp</a:t>
            </a:r>
            <a:r>
              <a:rPr lang="en-US" sz="2000" b="1" i="0" dirty="0">
                <a:solidFill>
                  <a:srgbClr val="202124"/>
                </a:solidFill>
                <a:effectLst/>
                <a:latin typeface="Times New Roman" panose="02020603050405020304" pitchFamily="18" charset="0"/>
                <a:cs typeface="Times New Roman" panose="02020603050405020304" pitchFamily="18" charset="0"/>
              </a:rPr>
              <a:t> domain class</a:t>
            </a:r>
            <a:endParaRPr lang="en-US" sz="2000" b="1" dirty="0">
              <a:latin typeface="Times New Roman" panose="02020603050405020304" pitchFamily="18" charset="0"/>
              <a:cs typeface="Times New Roman" panose="02020603050405020304" pitchFamily="18" charset="0"/>
            </a:endParaRPr>
          </a:p>
        </p:txBody>
      </p:sp>
      <p:pic>
        <p:nvPicPr>
          <p:cNvPr id="10244" name="Picture 4">
            <a:extLst>
              <a:ext uri="{FF2B5EF4-FFF2-40B4-BE49-F238E27FC236}">
                <a16:creationId xmlns:a16="http://schemas.microsoft.com/office/drawing/2014/main" id="{54BE1624-AD79-0730-D2FB-7512DE32D8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4897" y="3075868"/>
            <a:ext cx="4400550" cy="20288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9FBDD20-7311-8B48-5F46-E21F031B66EC}"/>
              </a:ext>
            </a:extLst>
          </p:cNvPr>
          <p:cNvSpPr txBox="1"/>
          <p:nvPr/>
        </p:nvSpPr>
        <p:spPr>
          <a:xfrm>
            <a:off x="1447800" y="5196516"/>
            <a:ext cx="10599594" cy="954107"/>
          </a:xfrm>
          <a:prstGeom prst="rect">
            <a:avLst/>
          </a:prstGeom>
          <a:noFill/>
        </p:spPr>
        <p:txBody>
          <a:bodyPr wrap="square" rtlCol="0">
            <a:spAutoFit/>
          </a:bodyPr>
          <a:lstStyle/>
          <a:p>
            <a:r>
              <a:rPr lang="en-US" b="0" i="0" dirty="0" err="1">
                <a:solidFill>
                  <a:srgbClr val="202124"/>
                </a:solidFill>
                <a:effectLst/>
                <a:latin typeface="Times New Roman" panose="02020603050405020304" pitchFamily="18" charset="0"/>
                <a:cs typeface="Times New Roman" panose="02020603050405020304" pitchFamily="18" charset="0"/>
              </a:rPr>
              <a:t>Vấn</a:t>
            </a:r>
            <a:r>
              <a:rPr lang="en-US" b="0" i="0" dirty="0">
                <a:solidFill>
                  <a:srgbClr val="202124"/>
                </a:solidFill>
                <a:effectLst/>
                <a:latin typeface="Times New Roman" panose="02020603050405020304" pitchFamily="18" charset="0"/>
                <a:cs typeface="Times New Roman" panose="02020603050405020304" pitchFamily="18" charset="0"/>
              </a:rPr>
              <a:t> </a:t>
            </a:r>
            <a:r>
              <a:rPr lang="en-US" b="0" i="0" dirty="0" err="1">
                <a:solidFill>
                  <a:srgbClr val="202124"/>
                </a:solidFill>
                <a:effectLst/>
                <a:latin typeface="Times New Roman" panose="02020603050405020304" pitchFamily="18" charset="0"/>
                <a:cs typeface="Times New Roman" panose="02020603050405020304" pitchFamily="18" charset="0"/>
              </a:rPr>
              <a:t>đề</a:t>
            </a:r>
            <a:r>
              <a:rPr lang="en-US" b="0" i="0" dirty="0">
                <a:solidFill>
                  <a:srgbClr val="202124"/>
                </a:solidFill>
                <a:effectLst/>
                <a:latin typeface="Times New Roman" panose="02020603050405020304" pitchFamily="18" charset="0"/>
                <a:cs typeface="Times New Roman" panose="02020603050405020304" pitchFamily="18" charset="0"/>
              </a:rPr>
              <a:t> </a:t>
            </a:r>
            <a:r>
              <a:rPr lang="en-US" b="0" i="0" dirty="0" err="1">
                <a:solidFill>
                  <a:srgbClr val="202124"/>
                </a:solidFill>
                <a:effectLst/>
                <a:latin typeface="Times New Roman" panose="02020603050405020304" pitchFamily="18" charset="0"/>
                <a:cs typeface="Times New Roman" panose="02020603050405020304" pitchFamily="18" charset="0"/>
              </a:rPr>
              <a:t>nằm</a:t>
            </a:r>
            <a:r>
              <a:rPr lang="en-US" b="0" i="0" dirty="0">
                <a:solidFill>
                  <a:srgbClr val="202124"/>
                </a:solidFill>
                <a:effectLst/>
                <a:latin typeface="Times New Roman" panose="02020603050405020304" pitchFamily="18" charset="0"/>
                <a:cs typeface="Times New Roman" panose="02020603050405020304" pitchFamily="18" charset="0"/>
              </a:rPr>
              <a:t> ở </a:t>
            </a:r>
            <a:r>
              <a:rPr lang="en-US" b="0" i="0" dirty="0" err="1">
                <a:solidFill>
                  <a:srgbClr val="202124"/>
                </a:solidFill>
                <a:effectLst/>
                <a:latin typeface="Times New Roman" panose="02020603050405020304" pitchFamily="18" charset="0"/>
                <a:cs typeface="Times New Roman" panose="02020603050405020304" pitchFamily="18" charset="0"/>
              </a:rPr>
              <a:t>chỗ</a:t>
            </a:r>
            <a:r>
              <a:rPr lang="en-US" b="0" i="0" dirty="0">
                <a:solidFill>
                  <a:srgbClr val="202124"/>
                </a:solidFill>
                <a:effectLst/>
                <a:latin typeface="Times New Roman" panose="02020603050405020304" pitchFamily="18" charset="0"/>
                <a:cs typeface="Times New Roman" panose="02020603050405020304" pitchFamily="18" charset="0"/>
              </a:rPr>
              <a:t>, </a:t>
            </a:r>
            <a:r>
              <a:rPr lang="en-US" b="0" i="0" dirty="0" err="1">
                <a:solidFill>
                  <a:srgbClr val="202124"/>
                </a:solidFill>
                <a:effectLst/>
                <a:latin typeface="Times New Roman" panose="02020603050405020304" pitchFamily="18" charset="0"/>
                <a:cs typeface="Times New Roman" panose="02020603050405020304" pitchFamily="18" charset="0"/>
              </a:rPr>
              <a:t>khi</a:t>
            </a:r>
            <a:r>
              <a:rPr lang="en-US" b="0" i="0" dirty="0">
                <a:solidFill>
                  <a:srgbClr val="202124"/>
                </a:solidFill>
                <a:effectLst/>
                <a:latin typeface="Times New Roman" panose="02020603050405020304" pitchFamily="18" charset="0"/>
                <a:cs typeface="Times New Roman" panose="02020603050405020304" pitchFamily="18" charset="0"/>
              </a:rPr>
              <a:t> </a:t>
            </a:r>
            <a:r>
              <a:rPr lang="en-US" b="0" i="0" dirty="0" err="1">
                <a:solidFill>
                  <a:srgbClr val="202124"/>
                </a:solidFill>
                <a:effectLst/>
                <a:latin typeface="Times New Roman" panose="02020603050405020304" pitchFamily="18" charset="0"/>
                <a:cs typeface="Times New Roman" panose="02020603050405020304" pitchFamily="18" charset="0"/>
              </a:rPr>
              <a:t>xóa</a:t>
            </a:r>
            <a:r>
              <a:rPr lang="en-US" b="0" i="0" dirty="0">
                <a:solidFill>
                  <a:srgbClr val="202124"/>
                </a:solidFill>
                <a:effectLst/>
                <a:latin typeface="Times New Roman" panose="02020603050405020304" pitchFamily="18" charset="0"/>
                <a:cs typeface="Times New Roman" panose="02020603050405020304" pitchFamily="18" charset="0"/>
              </a:rPr>
              <a:t> </a:t>
            </a:r>
            <a:r>
              <a:rPr lang="en-US" b="0" i="0" dirty="0" err="1">
                <a:solidFill>
                  <a:srgbClr val="202124"/>
                </a:solidFill>
                <a:effectLst/>
                <a:latin typeface="Times New Roman" panose="02020603050405020304" pitchFamily="18" charset="0"/>
                <a:cs typeface="Times New Roman" panose="02020603050405020304" pitchFamily="18" charset="0"/>
              </a:rPr>
              <a:t>bỏ</a:t>
            </a:r>
            <a:r>
              <a:rPr lang="en-US" b="0" i="0" dirty="0">
                <a:solidFill>
                  <a:srgbClr val="202124"/>
                </a:solidFill>
                <a:effectLst/>
                <a:latin typeface="Times New Roman" panose="02020603050405020304" pitchFamily="18" charset="0"/>
                <a:cs typeface="Times New Roman" panose="02020603050405020304" pitchFamily="18" charset="0"/>
              </a:rPr>
              <a:t>/</a:t>
            </a:r>
            <a:r>
              <a:rPr lang="en-US" b="0" i="0" dirty="0" err="1">
                <a:solidFill>
                  <a:srgbClr val="202124"/>
                </a:solidFill>
                <a:effectLst/>
                <a:latin typeface="Times New Roman" panose="02020603050405020304" pitchFamily="18" charset="0"/>
                <a:cs typeface="Times New Roman" panose="02020603050405020304" pitchFamily="18" charset="0"/>
              </a:rPr>
              <a:t>thay</a:t>
            </a:r>
            <a:r>
              <a:rPr lang="en-US" b="0" i="0" dirty="0">
                <a:solidFill>
                  <a:srgbClr val="202124"/>
                </a:solidFill>
                <a:effectLst/>
                <a:latin typeface="Times New Roman" panose="02020603050405020304" pitchFamily="18" charset="0"/>
                <a:cs typeface="Times New Roman" panose="02020603050405020304" pitchFamily="18" charset="0"/>
              </a:rPr>
              <a:t> </a:t>
            </a:r>
            <a:r>
              <a:rPr lang="en-US" b="0" i="0" dirty="0" err="1">
                <a:solidFill>
                  <a:srgbClr val="202124"/>
                </a:solidFill>
                <a:effectLst/>
                <a:latin typeface="Times New Roman" panose="02020603050405020304" pitchFamily="18" charset="0"/>
                <a:cs typeface="Times New Roman" panose="02020603050405020304" pitchFamily="18" charset="0"/>
              </a:rPr>
              <a:t>đổi</a:t>
            </a:r>
            <a:r>
              <a:rPr lang="en-US" b="0" i="0" dirty="0">
                <a:solidFill>
                  <a:srgbClr val="202124"/>
                </a:solidFill>
                <a:effectLst/>
                <a:latin typeface="Times New Roman" panose="02020603050405020304" pitchFamily="18" charset="0"/>
                <a:cs typeface="Times New Roman" panose="02020603050405020304" pitchFamily="18" charset="0"/>
              </a:rPr>
              <a:t> property </a:t>
            </a:r>
            <a:r>
              <a:rPr lang="en-US" b="0" i="0" dirty="0" err="1">
                <a:solidFill>
                  <a:srgbClr val="202124"/>
                </a:solidFill>
                <a:effectLst/>
                <a:latin typeface="Times New Roman" panose="02020603050405020304" pitchFamily="18" charset="0"/>
                <a:cs typeface="Times New Roman" panose="02020603050405020304" pitchFamily="18" charset="0"/>
              </a:rPr>
              <a:t>hoặc</a:t>
            </a:r>
            <a:r>
              <a:rPr lang="en-US" b="0" i="0" dirty="0">
                <a:solidFill>
                  <a:srgbClr val="202124"/>
                </a:solidFill>
                <a:effectLst/>
                <a:latin typeface="Times New Roman" panose="02020603050405020304" pitchFamily="18" charset="0"/>
                <a:cs typeface="Times New Roman" panose="02020603050405020304" pitchFamily="18" charset="0"/>
              </a:rPr>
              <a:t> </a:t>
            </a:r>
            <a:r>
              <a:rPr lang="en-US" b="0" i="0" dirty="0" err="1">
                <a:solidFill>
                  <a:srgbClr val="202124"/>
                </a:solidFill>
                <a:effectLst/>
                <a:latin typeface="Times New Roman" panose="02020603050405020304" pitchFamily="18" charset="0"/>
                <a:cs typeface="Times New Roman" panose="02020603050405020304" pitchFamily="18" charset="0"/>
              </a:rPr>
              <a:t>xóa</a:t>
            </a:r>
            <a:r>
              <a:rPr lang="en-US" b="0" i="0" dirty="0">
                <a:solidFill>
                  <a:srgbClr val="202124"/>
                </a:solidFill>
                <a:effectLst/>
                <a:latin typeface="Times New Roman" panose="02020603050405020304" pitchFamily="18" charset="0"/>
                <a:cs typeface="Times New Roman" panose="02020603050405020304" pitchFamily="18" charset="0"/>
              </a:rPr>
              <a:t> </a:t>
            </a:r>
            <a:r>
              <a:rPr lang="en-US" b="0" i="0" dirty="0" err="1">
                <a:solidFill>
                  <a:srgbClr val="202124"/>
                </a:solidFill>
                <a:effectLst/>
                <a:latin typeface="Times New Roman" panose="02020603050405020304" pitchFamily="18" charset="0"/>
                <a:cs typeface="Times New Roman" panose="02020603050405020304" pitchFamily="18" charset="0"/>
              </a:rPr>
              <a:t>bỏ</a:t>
            </a:r>
            <a:r>
              <a:rPr lang="en-US" b="0" i="0" dirty="0">
                <a:solidFill>
                  <a:srgbClr val="202124"/>
                </a:solidFill>
                <a:effectLst/>
                <a:latin typeface="Times New Roman" panose="02020603050405020304" pitchFamily="18" charset="0"/>
                <a:cs typeface="Times New Roman" panose="02020603050405020304" pitchFamily="18" charset="0"/>
              </a:rPr>
              <a:t> domain class </a:t>
            </a:r>
            <a:r>
              <a:rPr lang="en-US" b="0" i="0" dirty="0" err="1">
                <a:solidFill>
                  <a:srgbClr val="202124"/>
                </a:solidFill>
                <a:effectLst/>
                <a:latin typeface="Times New Roman" panose="02020603050405020304" pitchFamily="18" charset="0"/>
                <a:cs typeface="Times New Roman" panose="02020603050405020304" pitchFamily="18" charset="0"/>
              </a:rPr>
              <a:t>sẽ</a:t>
            </a:r>
            <a:r>
              <a:rPr lang="en-US" b="0" i="0" dirty="0">
                <a:solidFill>
                  <a:srgbClr val="202124"/>
                </a:solidFill>
                <a:effectLst/>
                <a:latin typeface="Times New Roman" panose="02020603050405020304" pitchFamily="18" charset="0"/>
                <a:cs typeface="Times New Roman" panose="02020603050405020304" pitchFamily="18" charset="0"/>
              </a:rPr>
              <a:t> </a:t>
            </a:r>
            <a:r>
              <a:rPr lang="en-US" b="0" i="0" dirty="0" err="1">
                <a:solidFill>
                  <a:srgbClr val="202124"/>
                </a:solidFill>
                <a:effectLst/>
                <a:latin typeface="Times New Roman" panose="02020603050405020304" pitchFamily="18" charset="0"/>
                <a:cs typeface="Times New Roman" panose="02020603050405020304" pitchFamily="18" charset="0"/>
              </a:rPr>
              <a:t>dẫn</a:t>
            </a:r>
            <a:r>
              <a:rPr lang="en-US" b="0" i="0" dirty="0">
                <a:solidFill>
                  <a:srgbClr val="202124"/>
                </a:solidFill>
                <a:effectLst/>
                <a:latin typeface="Times New Roman" panose="02020603050405020304" pitchFamily="18" charset="0"/>
                <a:cs typeface="Times New Roman" panose="02020603050405020304" pitchFamily="18" charset="0"/>
              </a:rPr>
              <a:t> </a:t>
            </a:r>
            <a:r>
              <a:rPr lang="en-US" b="0" i="0" dirty="0" err="1">
                <a:solidFill>
                  <a:srgbClr val="202124"/>
                </a:solidFill>
                <a:effectLst/>
                <a:latin typeface="Times New Roman" panose="02020603050405020304" pitchFamily="18" charset="0"/>
                <a:cs typeface="Times New Roman" panose="02020603050405020304" pitchFamily="18" charset="0"/>
              </a:rPr>
              <a:t>đến</a:t>
            </a:r>
            <a:r>
              <a:rPr lang="en-US" b="0" i="0" dirty="0">
                <a:solidFill>
                  <a:srgbClr val="202124"/>
                </a:solidFill>
                <a:effectLst/>
                <a:latin typeface="Times New Roman" panose="02020603050405020304" pitchFamily="18" charset="0"/>
                <a:cs typeface="Times New Roman" panose="02020603050405020304" pitchFamily="18" charset="0"/>
              </a:rPr>
              <a:t> </a:t>
            </a:r>
            <a:r>
              <a:rPr lang="en-US" b="0" i="0" dirty="0" err="1">
                <a:solidFill>
                  <a:srgbClr val="202124"/>
                </a:solidFill>
                <a:effectLst/>
                <a:latin typeface="Times New Roman" panose="02020603050405020304" pitchFamily="18" charset="0"/>
                <a:cs typeface="Times New Roman" panose="02020603050405020304" pitchFamily="18" charset="0"/>
              </a:rPr>
              <a:t>mất</a:t>
            </a:r>
            <a:r>
              <a:rPr lang="en-US" b="0" i="0" dirty="0">
                <a:solidFill>
                  <a:srgbClr val="202124"/>
                </a:solidFill>
                <a:effectLst/>
                <a:latin typeface="Times New Roman" panose="02020603050405020304" pitchFamily="18" charset="0"/>
                <a:cs typeface="Times New Roman" panose="02020603050405020304" pitchFamily="18" charset="0"/>
              </a:rPr>
              <a:t> </a:t>
            </a:r>
            <a:r>
              <a:rPr lang="en-US" b="0" i="0" dirty="0" err="1">
                <a:solidFill>
                  <a:srgbClr val="202124"/>
                </a:solidFill>
                <a:effectLst/>
                <a:latin typeface="Times New Roman" panose="02020603050405020304" pitchFamily="18" charset="0"/>
                <a:cs typeface="Times New Roman" panose="02020603050405020304" pitchFamily="18" charset="0"/>
              </a:rPr>
              <a:t>dữ</a:t>
            </a:r>
            <a:r>
              <a:rPr lang="en-US" b="0" i="0" dirty="0">
                <a:solidFill>
                  <a:srgbClr val="202124"/>
                </a:solidFill>
                <a:effectLst/>
                <a:latin typeface="Times New Roman" panose="02020603050405020304" pitchFamily="18" charset="0"/>
                <a:cs typeface="Times New Roman" panose="02020603050405020304" pitchFamily="18" charset="0"/>
              </a:rPr>
              <a:t> </a:t>
            </a:r>
            <a:r>
              <a:rPr lang="en-US" b="0" i="0" dirty="0" err="1">
                <a:solidFill>
                  <a:srgbClr val="202124"/>
                </a:solidFill>
                <a:effectLst/>
                <a:latin typeface="Times New Roman" panose="02020603050405020304" pitchFamily="18" charset="0"/>
                <a:cs typeface="Times New Roman" panose="02020603050405020304" pitchFamily="18" charset="0"/>
              </a:rPr>
              <a:t>liệu</a:t>
            </a:r>
            <a:r>
              <a:rPr lang="en-US" b="0" i="0" dirty="0">
                <a:solidFill>
                  <a:srgbClr val="202124"/>
                </a:solidFill>
                <a:effectLst/>
                <a:latin typeface="Times New Roman" panose="02020603050405020304" pitchFamily="18" charset="0"/>
                <a:cs typeface="Times New Roman" panose="02020603050405020304" pitchFamily="18" charset="0"/>
              </a:rPr>
              <a:t>.</a:t>
            </a:r>
          </a:p>
          <a:p>
            <a:r>
              <a:rPr lang="en-US" b="0" i="0" dirty="0">
                <a:solidFill>
                  <a:srgbClr val="202124"/>
                </a:solidFill>
                <a:effectLst/>
                <a:latin typeface="Times New Roman" panose="02020603050405020304" pitchFamily="18" charset="0"/>
                <a:cs typeface="Times New Roman" panose="02020603050405020304" pitchFamily="18" charset="0"/>
              </a:rPr>
              <a:t> Migration </a:t>
            </a:r>
            <a:r>
              <a:rPr lang="en-US" b="0" i="0" dirty="0" err="1">
                <a:solidFill>
                  <a:srgbClr val="202124"/>
                </a:solidFill>
                <a:effectLst/>
                <a:latin typeface="Times New Roman" panose="02020603050405020304" pitchFamily="18" charset="0"/>
                <a:cs typeface="Times New Roman" panose="02020603050405020304" pitchFamily="18" charset="0"/>
              </a:rPr>
              <a:t>mặc</a:t>
            </a:r>
            <a:r>
              <a:rPr lang="en-US" b="0" i="0" dirty="0">
                <a:solidFill>
                  <a:srgbClr val="202124"/>
                </a:solidFill>
                <a:effectLst/>
                <a:latin typeface="Times New Roman" panose="02020603050405020304" pitchFamily="18" charset="0"/>
                <a:cs typeface="Times New Roman" panose="02020603050405020304" pitchFamily="18" charset="0"/>
              </a:rPr>
              <a:t> </a:t>
            </a:r>
            <a:r>
              <a:rPr lang="en-US" b="0" i="0" dirty="0" err="1">
                <a:solidFill>
                  <a:srgbClr val="202124"/>
                </a:solidFill>
                <a:effectLst/>
                <a:latin typeface="Times New Roman" panose="02020603050405020304" pitchFamily="18" charset="0"/>
                <a:cs typeface="Times New Roman" panose="02020603050405020304" pitchFamily="18" charset="0"/>
              </a:rPr>
              <a:t>định</a:t>
            </a:r>
            <a:r>
              <a:rPr lang="en-US" b="0" i="0" dirty="0">
                <a:solidFill>
                  <a:srgbClr val="202124"/>
                </a:solidFill>
                <a:effectLst/>
                <a:latin typeface="Times New Roman" panose="02020603050405020304" pitchFamily="18" charset="0"/>
                <a:cs typeface="Times New Roman" panose="02020603050405020304" pitchFamily="18" charset="0"/>
              </a:rPr>
              <a:t> </a:t>
            </a:r>
            <a:r>
              <a:rPr lang="en-US" b="0" i="0" dirty="0" err="1">
                <a:solidFill>
                  <a:srgbClr val="202124"/>
                </a:solidFill>
                <a:effectLst/>
                <a:latin typeface="Times New Roman" panose="02020603050405020304" pitchFamily="18" charset="0"/>
                <a:cs typeface="Times New Roman" panose="02020603050405020304" pitchFamily="18" charset="0"/>
              </a:rPr>
              <a:t>sẽ</a:t>
            </a:r>
            <a:r>
              <a:rPr lang="en-US" b="0" i="0" dirty="0">
                <a:solidFill>
                  <a:srgbClr val="202124"/>
                </a:solidFill>
                <a:effectLst/>
                <a:latin typeface="Times New Roman" panose="02020603050405020304" pitchFamily="18" charset="0"/>
                <a:cs typeface="Times New Roman" panose="02020603050405020304" pitchFamily="18" charset="0"/>
              </a:rPr>
              <a:t> </a:t>
            </a:r>
            <a:r>
              <a:rPr lang="en-US" b="0" i="0" dirty="0" err="1">
                <a:solidFill>
                  <a:srgbClr val="202124"/>
                </a:solidFill>
                <a:effectLst/>
                <a:latin typeface="Times New Roman" panose="02020603050405020304" pitchFamily="18" charset="0"/>
                <a:cs typeface="Times New Roman" panose="02020603050405020304" pitchFamily="18" charset="0"/>
              </a:rPr>
              <a:t>cấm</a:t>
            </a:r>
            <a:r>
              <a:rPr lang="en-US" b="0" i="0" dirty="0">
                <a:solidFill>
                  <a:srgbClr val="202124"/>
                </a:solidFill>
                <a:effectLst/>
                <a:latin typeface="Times New Roman" panose="02020603050405020304" pitchFamily="18" charset="0"/>
                <a:cs typeface="Times New Roman" panose="02020603050405020304" pitchFamily="18" charset="0"/>
              </a:rPr>
              <a:t> </a:t>
            </a:r>
            <a:r>
              <a:rPr lang="en-US" b="0" i="0" dirty="0" err="1">
                <a:solidFill>
                  <a:srgbClr val="202124"/>
                </a:solidFill>
                <a:effectLst/>
                <a:latin typeface="Times New Roman" panose="02020603050405020304" pitchFamily="18" charset="0"/>
                <a:cs typeface="Times New Roman" panose="02020603050405020304" pitchFamily="18" charset="0"/>
              </a:rPr>
              <a:t>tất</a:t>
            </a:r>
            <a:r>
              <a:rPr lang="en-US" b="0" i="0" dirty="0">
                <a:solidFill>
                  <a:srgbClr val="202124"/>
                </a:solidFill>
                <a:effectLst/>
                <a:latin typeface="Times New Roman" panose="02020603050405020304" pitchFamily="18" charset="0"/>
                <a:cs typeface="Times New Roman" panose="02020603050405020304" pitchFamily="18" charset="0"/>
              </a:rPr>
              <a:t> </a:t>
            </a:r>
            <a:r>
              <a:rPr lang="en-US" b="0" i="0" dirty="0" err="1">
                <a:solidFill>
                  <a:srgbClr val="202124"/>
                </a:solidFill>
                <a:effectLst/>
                <a:latin typeface="Times New Roman" panose="02020603050405020304" pitchFamily="18" charset="0"/>
                <a:cs typeface="Times New Roman" panose="02020603050405020304" pitchFamily="18" charset="0"/>
              </a:rPr>
              <a:t>cả</a:t>
            </a:r>
            <a:r>
              <a:rPr lang="en-US" b="0" i="0" dirty="0">
                <a:solidFill>
                  <a:srgbClr val="202124"/>
                </a:solidFill>
                <a:effectLst/>
                <a:latin typeface="Times New Roman" panose="02020603050405020304" pitchFamily="18" charset="0"/>
                <a:cs typeface="Times New Roman" panose="02020603050405020304" pitchFamily="18" charset="0"/>
              </a:rPr>
              <a:t> </a:t>
            </a:r>
            <a:r>
              <a:rPr lang="en-US" b="0" i="0" dirty="0" err="1">
                <a:solidFill>
                  <a:srgbClr val="202124"/>
                </a:solidFill>
                <a:effectLst/>
                <a:latin typeface="Times New Roman" panose="02020603050405020304" pitchFamily="18" charset="0"/>
                <a:cs typeface="Times New Roman" panose="02020603050405020304" pitchFamily="18" charset="0"/>
              </a:rPr>
              <a:t>các</a:t>
            </a:r>
            <a:r>
              <a:rPr lang="en-US" b="0" i="0" dirty="0">
                <a:solidFill>
                  <a:srgbClr val="202124"/>
                </a:solidFill>
                <a:effectLst/>
                <a:latin typeface="Times New Roman" panose="02020603050405020304" pitchFamily="18" charset="0"/>
                <a:cs typeface="Times New Roman" panose="02020603050405020304" pitchFamily="18" charset="0"/>
              </a:rPr>
              <a:t> </a:t>
            </a:r>
            <a:r>
              <a:rPr lang="en-US" b="0" i="0" dirty="0" err="1">
                <a:solidFill>
                  <a:srgbClr val="202124"/>
                </a:solidFill>
                <a:effectLst/>
                <a:latin typeface="Times New Roman" panose="02020603050405020304" pitchFamily="18" charset="0"/>
                <a:cs typeface="Times New Roman" panose="02020603050405020304" pitchFamily="18" charset="0"/>
              </a:rPr>
              <a:t>hoạt</a:t>
            </a:r>
            <a:r>
              <a:rPr lang="en-US" b="0" i="0" dirty="0">
                <a:solidFill>
                  <a:srgbClr val="202124"/>
                </a:solidFill>
                <a:effectLst/>
                <a:latin typeface="Times New Roman" panose="02020603050405020304" pitchFamily="18" charset="0"/>
                <a:cs typeface="Times New Roman" panose="02020603050405020304" pitchFamily="18" charset="0"/>
              </a:rPr>
              <a:t> </a:t>
            </a:r>
            <a:r>
              <a:rPr lang="en-US" b="0" i="0" dirty="0" err="1">
                <a:solidFill>
                  <a:srgbClr val="202124"/>
                </a:solidFill>
                <a:effectLst/>
                <a:latin typeface="Times New Roman" panose="02020603050405020304" pitchFamily="18" charset="0"/>
                <a:cs typeface="Times New Roman" panose="02020603050405020304" pitchFamily="18" charset="0"/>
              </a:rPr>
              <a:t>động</a:t>
            </a:r>
            <a:r>
              <a:rPr lang="en-US" b="0" i="0" dirty="0">
                <a:solidFill>
                  <a:srgbClr val="202124"/>
                </a:solidFill>
                <a:effectLst/>
                <a:latin typeface="Times New Roman" panose="02020603050405020304" pitchFamily="18" charset="0"/>
                <a:cs typeface="Times New Roman" panose="02020603050405020304" pitchFamily="18" charset="0"/>
              </a:rPr>
              <a:t> </a:t>
            </a:r>
            <a:r>
              <a:rPr lang="en-US" b="0" i="0" dirty="0" err="1">
                <a:solidFill>
                  <a:srgbClr val="202124"/>
                </a:solidFill>
                <a:effectLst/>
                <a:latin typeface="Times New Roman" panose="02020603050405020304" pitchFamily="18" charset="0"/>
                <a:cs typeface="Times New Roman" panose="02020603050405020304" pitchFamily="18" charset="0"/>
              </a:rPr>
              <a:t>cập</a:t>
            </a:r>
            <a:r>
              <a:rPr lang="en-US" b="0" i="0" dirty="0">
                <a:solidFill>
                  <a:srgbClr val="202124"/>
                </a:solidFill>
                <a:effectLst/>
                <a:latin typeface="Times New Roman" panose="02020603050405020304" pitchFamily="18" charset="0"/>
                <a:cs typeface="Times New Roman" panose="02020603050405020304" pitchFamily="18" charset="0"/>
              </a:rPr>
              <a:t> </a:t>
            </a:r>
            <a:r>
              <a:rPr lang="en-US" b="0" i="0" dirty="0" err="1">
                <a:solidFill>
                  <a:srgbClr val="202124"/>
                </a:solidFill>
                <a:effectLst/>
                <a:latin typeface="Times New Roman" panose="02020603050405020304" pitchFamily="18" charset="0"/>
                <a:cs typeface="Times New Roman" panose="02020603050405020304" pitchFamily="18" charset="0"/>
              </a:rPr>
              <a:t>nhật</a:t>
            </a:r>
            <a:r>
              <a:rPr lang="en-US" b="0" i="0" dirty="0">
                <a:solidFill>
                  <a:srgbClr val="202124"/>
                </a:solidFill>
                <a:effectLst/>
                <a:latin typeface="Times New Roman" panose="02020603050405020304" pitchFamily="18" charset="0"/>
                <a:cs typeface="Times New Roman" panose="02020603050405020304" pitchFamily="18" charset="0"/>
              </a:rPr>
              <a:t> </a:t>
            </a:r>
            <a:r>
              <a:rPr lang="en-US" b="0" i="0" dirty="0" err="1">
                <a:solidFill>
                  <a:srgbClr val="202124"/>
                </a:solidFill>
                <a:effectLst/>
                <a:latin typeface="Times New Roman" panose="02020603050405020304" pitchFamily="18" charset="0"/>
                <a:cs typeface="Times New Roman" panose="02020603050405020304" pitchFamily="18" charset="0"/>
              </a:rPr>
              <a:t>nếu</a:t>
            </a:r>
            <a:r>
              <a:rPr lang="en-US" b="0" i="0" dirty="0">
                <a:solidFill>
                  <a:srgbClr val="202124"/>
                </a:solidFill>
                <a:effectLst/>
                <a:latin typeface="Times New Roman" panose="02020603050405020304" pitchFamily="18" charset="0"/>
                <a:cs typeface="Times New Roman" panose="02020603050405020304" pitchFamily="18" charset="0"/>
              </a:rPr>
              <a:t> </a:t>
            </a:r>
            <a:r>
              <a:rPr lang="en-US" b="0" i="0" dirty="0" err="1">
                <a:solidFill>
                  <a:srgbClr val="202124"/>
                </a:solidFill>
                <a:effectLst/>
                <a:latin typeface="Times New Roman" panose="02020603050405020304" pitchFamily="18" charset="0"/>
                <a:cs typeface="Times New Roman" panose="02020603050405020304" pitchFamily="18" charset="0"/>
              </a:rPr>
              <a:t>gây</a:t>
            </a:r>
            <a:r>
              <a:rPr lang="en-US" b="0" i="0" dirty="0">
                <a:solidFill>
                  <a:srgbClr val="202124"/>
                </a:solidFill>
                <a:effectLst/>
                <a:latin typeface="Times New Roman" panose="02020603050405020304" pitchFamily="18" charset="0"/>
                <a:cs typeface="Times New Roman" panose="02020603050405020304" pitchFamily="18" charset="0"/>
              </a:rPr>
              <a:t> </a:t>
            </a:r>
            <a:r>
              <a:rPr lang="en-US" b="0" i="0" dirty="0" err="1">
                <a:solidFill>
                  <a:srgbClr val="202124"/>
                </a:solidFill>
                <a:effectLst/>
                <a:latin typeface="Times New Roman" panose="02020603050405020304" pitchFamily="18" charset="0"/>
                <a:cs typeface="Times New Roman" panose="02020603050405020304" pitchFamily="18" charset="0"/>
              </a:rPr>
              <a:t>mất</a:t>
            </a:r>
            <a:r>
              <a:rPr lang="en-US" b="0" i="0" dirty="0">
                <a:solidFill>
                  <a:srgbClr val="202124"/>
                </a:solidFill>
                <a:effectLst/>
                <a:latin typeface="Times New Roman" panose="02020603050405020304" pitchFamily="18" charset="0"/>
                <a:cs typeface="Times New Roman" panose="02020603050405020304" pitchFamily="18" charset="0"/>
              </a:rPr>
              <a:t> </a:t>
            </a:r>
            <a:r>
              <a:rPr lang="en-US" b="0" i="0" dirty="0" err="1">
                <a:solidFill>
                  <a:srgbClr val="202124"/>
                </a:solidFill>
                <a:effectLst/>
                <a:latin typeface="Times New Roman" panose="02020603050405020304" pitchFamily="18" charset="0"/>
                <a:cs typeface="Times New Roman" panose="02020603050405020304" pitchFamily="18" charset="0"/>
              </a:rPr>
              <a:t>dữ</a:t>
            </a:r>
            <a:r>
              <a:rPr lang="en-US" b="0" i="0" dirty="0">
                <a:solidFill>
                  <a:srgbClr val="202124"/>
                </a:solidFill>
                <a:effectLst/>
                <a:latin typeface="Times New Roman" panose="02020603050405020304" pitchFamily="18" charset="0"/>
                <a:cs typeface="Times New Roman" panose="02020603050405020304" pitchFamily="18" charset="0"/>
              </a:rPr>
              <a:t> </a:t>
            </a:r>
            <a:r>
              <a:rPr lang="en-US" b="0" i="0" dirty="0" err="1">
                <a:solidFill>
                  <a:srgbClr val="202124"/>
                </a:solidFill>
                <a:effectLst/>
                <a:latin typeface="Times New Roman" panose="02020603050405020304" pitchFamily="18" charset="0"/>
                <a:cs typeface="Times New Roman" panose="02020603050405020304" pitchFamily="18" charset="0"/>
              </a:rPr>
              <a:t>liệu</a:t>
            </a:r>
            <a:r>
              <a:rPr lang="en-US" b="0" i="0" dirty="0">
                <a:solidFill>
                  <a:srgbClr val="202124"/>
                </a:solidFill>
                <a:effectLst/>
                <a:latin typeface="Times New Roman" panose="02020603050405020304" pitchFamily="18" charset="0"/>
                <a:cs typeface="Times New Roman" panose="02020603050405020304" pitchFamily="18" charset="0"/>
              </a:rPr>
              <a:t>.</a:t>
            </a:r>
          </a:p>
          <a:p>
            <a:r>
              <a:rPr lang="vi-VN" b="0" i="0" dirty="0">
                <a:solidFill>
                  <a:srgbClr val="202124"/>
                </a:solidFill>
                <a:effectLst/>
                <a:latin typeface="+mj-lt"/>
              </a:rPr>
              <a:t>Bạn có thể thay đổi cách làm mặc định của migration bằng cách điều chỉnh constructor của lớp Configuration như sau:</a:t>
            </a:r>
            <a:r>
              <a:rPr lang="en-US" b="1" i="0" dirty="0" err="1">
                <a:solidFill>
                  <a:srgbClr val="202124"/>
                </a:solidFill>
                <a:effectLst/>
                <a:latin typeface="consolas" panose="020B0609020204030204" pitchFamily="49" charset="0"/>
              </a:rPr>
              <a:t>AutomaticMigrationDataLossAllowed</a:t>
            </a:r>
            <a:r>
              <a:rPr lang="en-US" b="1" i="0" dirty="0">
                <a:solidFill>
                  <a:srgbClr val="202124"/>
                </a:solidFill>
                <a:effectLst/>
                <a:latin typeface="consolas" panose="020B0609020204030204" pitchFamily="49" charset="0"/>
              </a:rPr>
              <a:t> = True;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70768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3">
            <a:alphaModFix/>
          </a:blip>
          <a:srcRect/>
          <a:stretch/>
        </p:blipFill>
        <p:spPr>
          <a:xfrm>
            <a:off x="30480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9" name="TextBox 8">
            <a:extLst>
              <a:ext uri="{FF2B5EF4-FFF2-40B4-BE49-F238E27FC236}">
                <a16:creationId xmlns:a16="http://schemas.microsoft.com/office/drawing/2014/main" id="{B36BD585-441C-49C6-B897-01E37EE9C911}"/>
              </a:ext>
            </a:extLst>
          </p:cNvPr>
          <p:cNvSpPr txBox="1"/>
          <p:nvPr/>
        </p:nvSpPr>
        <p:spPr>
          <a:xfrm>
            <a:off x="2238233" y="2784143"/>
            <a:ext cx="184731" cy="307777"/>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8A483D8A-DBBF-7698-A933-DB45CEFE4910}"/>
              </a:ext>
            </a:extLst>
          </p:cNvPr>
          <p:cNvSpPr txBox="1"/>
          <p:nvPr/>
        </p:nvSpPr>
        <p:spPr>
          <a:xfrm>
            <a:off x="876300" y="2069900"/>
            <a:ext cx="10599594" cy="3539430"/>
          </a:xfrm>
          <a:prstGeom prst="rect">
            <a:avLst/>
          </a:prstGeom>
          <a:noFill/>
        </p:spPr>
        <p:txBody>
          <a:bodyPr wrap="square" rtlCol="0">
            <a:spAutoFit/>
          </a:bodyPr>
          <a:lstStyle/>
          <a:p>
            <a:pPr algn="l"/>
            <a:r>
              <a:rPr lang="en-US" sz="1600" b="0" i="0" dirty="0">
                <a:solidFill>
                  <a:srgbClr val="1B1B1B"/>
                </a:solidFill>
                <a:effectLst/>
                <a:latin typeface="Times New Roman" panose="02020603050405020304" pitchFamily="18" charset="0"/>
                <a:cs typeface="Times New Roman" panose="02020603050405020304" pitchFamily="18" charset="0"/>
              </a:rPr>
              <a:t>public class Context : </a:t>
            </a:r>
            <a:r>
              <a:rPr lang="en-US" sz="1600" b="0" i="0" dirty="0" err="1">
                <a:solidFill>
                  <a:srgbClr val="1B1B1B"/>
                </a:solidFill>
                <a:effectLst/>
                <a:latin typeface="Times New Roman" panose="02020603050405020304" pitchFamily="18" charset="0"/>
                <a:cs typeface="Times New Roman" panose="02020603050405020304" pitchFamily="18" charset="0"/>
              </a:rPr>
              <a:t>DbContext</a:t>
            </a:r>
            <a:endParaRPr lang="en-US" sz="1600" b="0" i="0" dirty="0">
              <a:solidFill>
                <a:srgbClr val="1B1B1B"/>
              </a:solidFill>
              <a:effectLst/>
              <a:latin typeface="Times New Roman" panose="02020603050405020304" pitchFamily="18" charset="0"/>
              <a:cs typeface="Times New Roman" panose="02020603050405020304" pitchFamily="18" charset="0"/>
            </a:endParaRPr>
          </a:p>
          <a:p>
            <a:pPr algn="l"/>
            <a:r>
              <a:rPr lang="en-US" sz="1600" b="0" i="0" dirty="0">
                <a:solidFill>
                  <a:srgbClr val="1B1B1B"/>
                </a:solidFill>
                <a:effectLst/>
                <a:latin typeface="Times New Roman" panose="02020603050405020304" pitchFamily="18" charset="0"/>
                <a:cs typeface="Times New Roman" panose="02020603050405020304" pitchFamily="18" charset="0"/>
              </a:rPr>
              <a:t>    {</a:t>
            </a:r>
          </a:p>
          <a:p>
            <a:pPr algn="l"/>
            <a:r>
              <a:rPr lang="en-US" sz="1600" b="0" i="0" dirty="0">
                <a:solidFill>
                  <a:srgbClr val="1B1B1B"/>
                </a:solidFill>
                <a:effectLst/>
                <a:latin typeface="Times New Roman" panose="02020603050405020304" pitchFamily="18" charset="0"/>
                <a:cs typeface="Times New Roman" panose="02020603050405020304" pitchFamily="18" charset="0"/>
              </a:rPr>
              <a:t>        public Context() : base("</a:t>
            </a:r>
            <a:r>
              <a:rPr lang="en-US" sz="1600" b="0" i="0" dirty="0" err="1">
                <a:solidFill>
                  <a:srgbClr val="1B1B1B"/>
                </a:solidFill>
                <a:effectLst/>
                <a:latin typeface="Times New Roman" panose="02020603050405020304" pitchFamily="18" charset="0"/>
                <a:cs typeface="Times New Roman" panose="02020603050405020304" pitchFamily="18" charset="0"/>
              </a:rPr>
              <a:t>ManualMigration</a:t>
            </a:r>
            <a:r>
              <a:rPr lang="en-US" sz="1600" b="0" i="0" dirty="0">
                <a:solidFill>
                  <a:srgbClr val="1B1B1B"/>
                </a:solidFill>
                <a:effectLst/>
                <a:latin typeface="Times New Roman" panose="02020603050405020304" pitchFamily="18" charset="0"/>
                <a:cs typeface="Times New Roman" panose="02020603050405020304" pitchFamily="18" charset="0"/>
              </a:rPr>
              <a:t>")</a:t>
            </a:r>
          </a:p>
          <a:p>
            <a:pPr algn="l"/>
            <a:r>
              <a:rPr lang="en-US" sz="1600" b="0" i="0" dirty="0">
                <a:solidFill>
                  <a:srgbClr val="1B1B1B"/>
                </a:solidFill>
                <a:effectLst/>
                <a:latin typeface="Times New Roman" panose="02020603050405020304" pitchFamily="18" charset="0"/>
                <a:cs typeface="Times New Roman" panose="02020603050405020304" pitchFamily="18" charset="0"/>
              </a:rPr>
              <a:t>        {</a:t>
            </a:r>
          </a:p>
          <a:p>
            <a:pPr algn="l"/>
            <a:r>
              <a:rPr lang="en-US" sz="1600" b="0" i="0" dirty="0">
                <a:solidFill>
                  <a:srgbClr val="1B1B1B"/>
                </a:solidFill>
                <a:effectLst/>
                <a:latin typeface="Times New Roman" panose="02020603050405020304" pitchFamily="18" charset="0"/>
                <a:cs typeface="Times New Roman" panose="02020603050405020304" pitchFamily="18" charset="0"/>
              </a:rPr>
              <a:t>           </a:t>
            </a:r>
          </a:p>
          <a:p>
            <a:pPr algn="l"/>
            <a:r>
              <a:rPr lang="en-US" sz="1600" b="0" i="0" dirty="0">
                <a:solidFill>
                  <a:srgbClr val="1B1B1B"/>
                </a:solidFill>
                <a:effectLst/>
                <a:latin typeface="Times New Roman" panose="02020603050405020304" pitchFamily="18" charset="0"/>
                <a:cs typeface="Times New Roman" panose="02020603050405020304" pitchFamily="18" charset="0"/>
              </a:rPr>
              <a:t>        }        </a:t>
            </a:r>
          </a:p>
          <a:p>
            <a:pPr algn="l"/>
            <a:r>
              <a:rPr lang="en-US" sz="1600" b="0" i="0" dirty="0">
                <a:solidFill>
                  <a:srgbClr val="1B1B1B"/>
                </a:solidFill>
                <a:effectLst/>
                <a:latin typeface="Times New Roman" panose="02020603050405020304" pitchFamily="18" charset="0"/>
                <a:cs typeface="Times New Roman" panose="02020603050405020304" pitchFamily="18" charset="0"/>
              </a:rPr>
              <a:t>    }</a:t>
            </a:r>
          </a:p>
          <a:p>
            <a:pPr algn="l"/>
            <a:r>
              <a:rPr lang="en-US" sz="1600" b="0" i="0" dirty="0">
                <a:solidFill>
                  <a:srgbClr val="1B1B1B"/>
                </a:solidFill>
                <a:effectLst/>
                <a:latin typeface="Times New Roman" panose="02020603050405020304" pitchFamily="18" charset="0"/>
                <a:cs typeface="Times New Roman" panose="02020603050405020304" pitchFamily="18" charset="0"/>
              </a:rPr>
              <a:t>    class Program</a:t>
            </a:r>
          </a:p>
          <a:p>
            <a:pPr algn="l"/>
            <a:r>
              <a:rPr lang="en-US" sz="1600" b="0" i="0" dirty="0">
                <a:solidFill>
                  <a:srgbClr val="1B1B1B"/>
                </a:solidFill>
                <a:effectLst/>
                <a:latin typeface="Times New Roman" panose="02020603050405020304" pitchFamily="18" charset="0"/>
                <a:cs typeface="Times New Roman" panose="02020603050405020304" pitchFamily="18" charset="0"/>
              </a:rPr>
              <a:t>    {</a:t>
            </a:r>
          </a:p>
          <a:p>
            <a:pPr algn="l"/>
            <a:r>
              <a:rPr lang="en-US" sz="1600" b="0" i="0" dirty="0">
                <a:solidFill>
                  <a:srgbClr val="1B1B1B"/>
                </a:solidFill>
                <a:effectLst/>
                <a:latin typeface="Times New Roman" panose="02020603050405020304" pitchFamily="18" charset="0"/>
                <a:cs typeface="Times New Roman" panose="02020603050405020304" pitchFamily="18" charset="0"/>
              </a:rPr>
              <a:t>        static void Main(string[] </a:t>
            </a:r>
            <a:r>
              <a:rPr lang="en-US" sz="1600" b="0" i="0" dirty="0" err="1">
                <a:solidFill>
                  <a:srgbClr val="1B1B1B"/>
                </a:solidFill>
                <a:effectLst/>
                <a:latin typeface="Times New Roman" panose="02020603050405020304" pitchFamily="18" charset="0"/>
                <a:cs typeface="Times New Roman" panose="02020603050405020304" pitchFamily="18" charset="0"/>
              </a:rPr>
              <a:t>args</a:t>
            </a:r>
            <a:r>
              <a:rPr lang="en-US" sz="1600" b="0" i="0" dirty="0">
                <a:solidFill>
                  <a:srgbClr val="1B1B1B"/>
                </a:solidFill>
                <a:effectLst/>
                <a:latin typeface="Times New Roman" panose="02020603050405020304" pitchFamily="18" charset="0"/>
                <a:cs typeface="Times New Roman" panose="02020603050405020304" pitchFamily="18" charset="0"/>
              </a:rPr>
              <a:t>)</a:t>
            </a:r>
          </a:p>
          <a:p>
            <a:pPr algn="l"/>
            <a:r>
              <a:rPr lang="en-US" sz="1600" b="0" i="0" dirty="0">
                <a:solidFill>
                  <a:srgbClr val="1B1B1B"/>
                </a:solidFill>
                <a:effectLst/>
                <a:latin typeface="Times New Roman" panose="02020603050405020304" pitchFamily="18" charset="0"/>
                <a:cs typeface="Times New Roman" panose="02020603050405020304" pitchFamily="18" charset="0"/>
              </a:rPr>
              <a:t>        {</a:t>
            </a:r>
          </a:p>
          <a:p>
            <a:pPr algn="l"/>
            <a:r>
              <a:rPr lang="en-US" sz="1600" b="0" i="0" dirty="0">
                <a:solidFill>
                  <a:srgbClr val="1B1B1B"/>
                </a:solidFill>
                <a:effectLst/>
                <a:latin typeface="Times New Roman" panose="02020603050405020304" pitchFamily="18" charset="0"/>
                <a:cs typeface="Times New Roman" panose="02020603050405020304" pitchFamily="18" charset="0"/>
              </a:rPr>
              <a:t>            </a:t>
            </a:r>
          </a:p>
          <a:p>
            <a:pPr algn="l"/>
            <a:r>
              <a:rPr lang="en-US" sz="1600" b="0" i="0" dirty="0">
                <a:solidFill>
                  <a:srgbClr val="1B1B1B"/>
                </a:solidFill>
                <a:effectLst/>
                <a:latin typeface="Times New Roman" panose="02020603050405020304" pitchFamily="18" charset="0"/>
                <a:cs typeface="Times New Roman" panose="02020603050405020304" pitchFamily="18" charset="0"/>
              </a:rPr>
              <a:t>        }</a:t>
            </a:r>
          </a:p>
          <a:p>
            <a:pPr algn="l"/>
            <a:r>
              <a:rPr lang="en-US" sz="1600" b="0" i="0" dirty="0">
                <a:solidFill>
                  <a:srgbClr val="1B1B1B"/>
                </a:solidFill>
                <a:effectLst/>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61DC8AA5-BB87-D094-FE21-05C499B24425}"/>
              </a:ext>
            </a:extLst>
          </p:cNvPr>
          <p:cNvSpPr txBox="1"/>
          <p:nvPr/>
        </p:nvSpPr>
        <p:spPr>
          <a:xfrm>
            <a:off x="876300" y="1491481"/>
            <a:ext cx="7085594" cy="523220"/>
          </a:xfrm>
          <a:prstGeom prst="rect">
            <a:avLst/>
          </a:prstGeom>
          <a:noFill/>
        </p:spPr>
        <p:txBody>
          <a:bodyPr wrap="none" rtlCol="0">
            <a:spAutoFit/>
          </a:bodyPr>
          <a:lstStyle/>
          <a:p>
            <a:r>
              <a:rPr lang="en-US" sz="2800" b="0" i="0" dirty="0" err="1">
                <a:solidFill>
                  <a:srgbClr val="202124"/>
                </a:solidFill>
                <a:effectLst/>
                <a:latin typeface="consolas" panose="020B0609020204030204" pitchFamily="49" charset="0"/>
              </a:rPr>
              <a:t>Kích</a:t>
            </a:r>
            <a:r>
              <a:rPr lang="en-US" sz="2800" b="0" i="0" dirty="0">
                <a:solidFill>
                  <a:srgbClr val="202124"/>
                </a:solidFill>
                <a:effectLst/>
                <a:latin typeface="consolas" panose="020B0609020204030204" pitchFamily="49" charset="0"/>
              </a:rPr>
              <a:t> </a:t>
            </a:r>
            <a:r>
              <a:rPr lang="en-US" sz="2800" b="0" i="0" dirty="0" err="1">
                <a:solidFill>
                  <a:srgbClr val="202124"/>
                </a:solidFill>
                <a:effectLst/>
                <a:latin typeface="consolas" panose="020B0609020204030204" pitchFamily="49" charset="0"/>
              </a:rPr>
              <a:t>hoạt</a:t>
            </a:r>
            <a:r>
              <a:rPr lang="en-US" sz="2800" b="0" i="0" dirty="0">
                <a:solidFill>
                  <a:srgbClr val="202124"/>
                </a:solidFill>
                <a:effectLst/>
                <a:latin typeface="consolas" panose="020B0609020204030204" pitchFamily="49" charset="0"/>
              </a:rPr>
              <a:t> </a:t>
            </a:r>
            <a:r>
              <a:rPr lang="en-US" sz="2800" b="0" i="0" dirty="0" err="1">
                <a:solidFill>
                  <a:srgbClr val="202124"/>
                </a:solidFill>
                <a:effectLst/>
                <a:latin typeface="consolas" panose="020B0609020204030204" pitchFamily="49" charset="0"/>
              </a:rPr>
              <a:t>chế</a:t>
            </a:r>
            <a:r>
              <a:rPr lang="en-US" sz="2800" b="0" i="0" dirty="0">
                <a:solidFill>
                  <a:srgbClr val="202124"/>
                </a:solidFill>
                <a:effectLst/>
                <a:latin typeface="consolas" panose="020B0609020204030204" pitchFamily="49" charset="0"/>
              </a:rPr>
              <a:t> </a:t>
            </a:r>
            <a:r>
              <a:rPr lang="en-US" sz="2800" b="0" i="0" dirty="0" err="1">
                <a:solidFill>
                  <a:srgbClr val="202124"/>
                </a:solidFill>
                <a:effectLst/>
                <a:latin typeface="consolas" panose="020B0609020204030204" pitchFamily="49" charset="0"/>
              </a:rPr>
              <a:t>độ</a:t>
            </a:r>
            <a:r>
              <a:rPr lang="en-US" sz="2800" b="0" i="0" dirty="0">
                <a:solidFill>
                  <a:srgbClr val="202124"/>
                </a:solidFill>
                <a:effectLst/>
                <a:latin typeface="consolas" panose="020B0609020204030204" pitchFamily="49" charset="0"/>
              </a:rPr>
              <a:t> migration </a:t>
            </a:r>
            <a:r>
              <a:rPr lang="en-US" sz="2800" b="0" i="0" dirty="0" err="1">
                <a:solidFill>
                  <a:srgbClr val="202124"/>
                </a:solidFill>
                <a:effectLst/>
                <a:latin typeface="consolas" panose="020B0609020204030204" pitchFamily="49" charset="0"/>
              </a:rPr>
              <a:t>thủ</a:t>
            </a:r>
            <a:r>
              <a:rPr lang="en-US" sz="2800" b="0" i="0" dirty="0">
                <a:solidFill>
                  <a:srgbClr val="202124"/>
                </a:solidFill>
                <a:effectLst/>
                <a:latin typeface="consolas" panose="020B0609020204030204" pitchFamily="49" charset="0"/>
              </a:rPr>
              <a:t> </a:t>
            </a:r>
            <a:r>
              <a:rPr lang="en-US" sz="2800" b="0" i="0" dirty="0" err="1">
                <a:solidFill>
                  <a:srgbClr val="202124"/>
                </a:solidFill>
                <a:effectLst/>
                <a:latin typeface="consolas" panose="020B0609020204030204" pitchFamily="49" charset="0"/>
              </a:rPr>
              <a:t>công</a:t>
            </a:r>
            <a:endParaRPr lang="en-US" sz="20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33C20B6-5BFF-9CFF-6317-EBAB50A824CE}"/>
              </a:ext>
            </a:extLst>
          </p:cNvPr>
          <p:cNvSpPr txBox="1"/>
          <p:nvPr/>
        </p:nvSpPr>
        <p:spPr>
          <a:xfrm>
            <a:off x="5800171" y="2256146"/>
            <a:ext cx="6147837" cy="954107"/>
          </a:xfrm>
          <a:prstGeom prst="rect">
            <a:avLst/>
          </a:prstGeom>
          <a:noFill/>
        </p:spPr>
        <p:txBody>
          <a:bodyPr wrap="none" rtlCol="0">
            <a:spAutoFit/>
          </a:bodyPr>
          <a:lstStyle/>
          <a:p>
            <a:r>
              <a:rPr lang="vi-VN" b="0" i="0" dirty="0">
                <a:solidFill>
                  <a:srgbClr val="202124"/>
                </a:solidFill>
                <a:effectLst/>
                <a:latin typeface="consolas" panose="020B0609020204030204" pitchFamily="49" charset="0"/>
              </a:rPr>
              <a:t>Tương tự như trên, </a:t>
            </a:r>
            <a:endParaRPr lang="en-US" b="0" i="0" dirty="0">
              <a:solidFill>
                <a:srgbClr val="202124"/>
              </a:solidFill>
              <a:effectLst/>
              <a:latin typeface="consolas" panose="020B0609020204030204" pitchFamily="49" charset="0"/>
            </a:endParaRPr>
          </a:p>
          <a:p>
            <a:r>
              <a:rPr lang="vi-VN" b="0" i="0" dirty="0">
                <a:solidFill>
                  <a:srgbClr val="202124"/>
                </a:solidFill>
                <a:effectLst/>
                <a:latin typeface="consolas" panose="020B0609020204030204" pitchFamily="49" charset="0"/>
              </a:rPr>
              <a:t>để kích hoạt chế độ migration thủ công bạn chỉ cần chạy lệnh</a:t>
            </a:r>
            <a:endParaRPr lang="en-US" b="0" i="0" dirty="0">
              <a:solidFill>
                <a:srgbClr val="202124"/>
              </a:solidFill>
              <a:effectLst/>
              <a:latin typeface="consolas" panose="020B0609020204030204" pitchFamily="49" charset="0"/>
            </a:endParaRPr>
          </a:p>
          <a:p>
            <a:r>
              <a:rPr lang="en-US" b="0" i="0" dirty="0">
                <a:solidFill>
                  <a:srgbClr val="202124"/>
                </a:solidFill>
                <a:effectLst/>
                <a:latin typeface="consolas" panose="020B0609020204030204" pitchFamily="49" charset="0"/>
              </a:rPr>
              <a:t> Enable-Migrations</a:t>
            </a:r>
            <a:r>
              <a:rPr lang="vi-VN" b="0" i="0" dirty="0">
                <a:solidFill>
                  <a:srgbClr val="202124"/>
                </a:solidFill>
                <a:effectLst/>
                <a:latin typeface="consolas" panose="020B0609020204030204" pitchFamily="49" charset="0"/>
              </a:rPr>
              <a:t> từ Package Manager Console. </a:t>
            </a:r>
            <a:endParaRPr lang="en-US" b="0" i="0" dirty="0">
              <a:solidFill>
                <a:srgbClr val="202124"/>
              </a:solidFill>
              <a:effectLst/>
              <a:latin typeface="consolas" panose="020B0609020204030204" pitchFamily="49" charset="0"/>
            </a:endParaRPr>
          </a:p>
          <a:p>
            <a:r>
              <a:rPr lang="vi-VN" b="0" i="0" dirty="0">
                <a:solidFill>
                  <a:srgbClr val="202124"/>
                </a:solidFill>
                <a:effectLst/>
                <a:latin typeface="consolas" panose="020B0609020204030204" pitchFamily="49" charset="0"/>
              </a:rPr>
              <a:t>Lưu ý rằng, lệnh này không cần tham số.</a:t>
            </a:r>
            <a:endParaRPr lang="en-US" dirty="0"/>
          </a:p>
        </p:txBody>
      </p:sp>
    </p:spTree>
    <p:extLst>
      <p:ext uri="{BB962C8B-B14F-4D97-AF65-F5344CB8AC3E}">
        <p14:creationId xmlns:p14="http://schemas.microsoft.com/office/powerpoint/2010/main" val="15757009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3">
            <a:alphaModFix/>
          </a:blip>
          <a:srcRect/>
          <a:stretch/>
        </p:blipFill>
        <p:spPr>
          <a:xfrm>
            <a:off x="30480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9" name="TextBox 8">
            <a:extLst>
              <a:ext uri="{FF2B5EF4-FFF2-40B4-BE49-F238E27FC236}">
                <a16:creationId xmlns:a16="http://schemas.microsoft.com/office/drawing/2014/main" id="{B36BD585-441C-49C6-B897-01E37EE9C911}"/>
              </a:ext>
            </a:extLst>
          </p:cNvPr>
          <p:cNvSpPr txBox="1"/>
          <p:nvPr/>
        </p:nvSpPr>
        <p:spPr>
          <a:xfrm>
            <a:off x="2238233" y="2784143"/>
            <a:ext cx="184731" cy="307777"/>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8A483D8A-DBBF-7698-A933-DB45CEFE4910}"/>
              </a:ext>
            </a:extLst>
          </p:cNvPr>
          <p:cNvSpPr txBox="1"/>
          <p:nvPr/>
        </p:nvSpPr>
        <p:spPr>
          <a:xfrm>
            <a:off x="876300" y="2069900"/>
            <a:ext cx="10599594" cy="4216539"/>
          </a:xfrm>
          <a:prstGeom prst="rect">
            <a:avLst/>
          </a:prstGeom>
          <a:noFill/>
        </p:spPr>
        <p:txBody>
          <a:bodyPr wrap="square" rtlCol="0">
            <a:spAutoFit/>
          </a:bodyPr>
          <a:lstStyle/>
          <a:p>
            <a:pPr algn="l"/>
            <a:r>
              <a:rPr lang="vi-VN" sz="2000" b="0" i="0" dirty="0">
                <a:solidFill>
                  <a:srgbClr val="161C2D"/>
                </a:solidFill>
                <a:effectLst/>
                <a:latin typeface="Nunito" pitchFamily="2" charset="0"/>
              </a:rPr>
              <a:t>Cascade Delete sẽ tự động xóa các bản ghi phụ thuộc hoặc thiết lập các cột khóa ngoại thành null khi bản ghi cha bị xóa trong cơ sở dữ liệu.</a:t>
            </a:r>
          </a:p>
          <a:p>
            <a:pPr algn="l"/>
            <a:r>
              <a:rPr lang="vi-VN" sz="2000" b="0" i="0" dirty="0">
                <a:solidFill>
                  <a:srgbClr val="161C2D"/>
                </a:solidFill>
                <a:effectLst/>
                <a:latin typeface="Nunito" pitchFamily="2" charset="0"/>
              </a:rPr>
              <a:t>Cascade Delete được bật theo mặc định trong Entity Framework cho tất cả các loại mối quan hệ, chẳng hạn như một-một, một-nhiều và nhiều-nhiều.</a:t>
            </a:r>
            <a:endParaRPr lang="en-US" sz="2000" b="0" i="0" dirty="0">
              <a:solidFill>
                <a:srgbClr val="161C2D"/>
              </a:solidFill>
              <a:effectLst/>
              <a:latin typeface="Nunito" pitchFamily="2" charset="0"/>
            </a:endParaRPr>
          </a:p>
          <a:p>
            <a:pPr algn="l"/>
            <a:r>
              <a:rPr lang="vi-VN" sz="2000" b="0" i="0" dirty="0">
                <a:solidFill>
                  <a:srgbClr val="161C2D"/>
                </a:solidFill>
                <a:effectLst/>
                <a:latin typeface="Nunito" pitchFamily="2" charset="0"/>
              </a:rPr>
              <a:t> </a:t>
            </a:r>
            <a:r>
              <a:rPr lang="vi-VN" sz="1200" b="0" i="0" dirty="0">
                <a:solidFill>
                  <a:srgbClr val="161C2D"/>
                </a:solidFill>
                <a:effectLst/>
                <a:latin typeface="+mj-lt"/>
              </a:rPr>
              <a:t>using (var ctx = new SchoolContext()) </a:t>
            </a:r>
          </a:p>
          <a:p>
            <a:pPr algn="l"/>
            <a:r>
              <a:rPr lang="vi-VN" sz="1200" b="0" i="0" dirty="0">
                <a:solidFill>
                  <a:srgbClr val="161C2D"/>
                </a:solidFill>
                <a:effectLst/>
                <a:latin typeface="+mj-lt"/>
              </a:rPr>
              <a:t>{</a:t>
            </a:r>
          </a:p>
          <a:p>
            <a:pPr algn="l"/>
            <a:r>
              <a:rPr lang="vi-VN" sz="1200" b="0" i="0" dirty="0">
                <a:solidFill>
                  <a:srgbClr val="161C2D"/>
                </a:solidFill>
                <a:effectLst/>
                <a:latin typeface="+mj-lt"/>
              </a:rPr>
              <a:t>    var stud = new Student() { StudentName = "James" };</a:t>
            </a:r>
          </a:p>
          <a:p>
            <a:pPr algn="l"/>
            <a:r>
              <a:rPr lang="vi-VN" sz="1200" b="0" i="0" dirty="0">
                <a:solidFill>
                  <a:srgbClr val="161C2D"/>
                </a:solidFill>
                <a:effectLst/>
                <a:latin typeface="+mj-lt"/>
              </a:rPr>
              <a:t>    var add = new StudentAddress() { Address1 = "address" };</a:t>
            </a:r>
          </a:p>
          <a:p>
            <a:pPr algn="l"/>
            <a:endParaRPr lang="vi-VN" sz="1200" b="0" i="0" dirty="0">
              <a:solidFill>
                <a:srgbClr val="161C2D"/>
              </a:solidFill>
              <a:effectLst/>
              <a:latin typeface="+mj-lt"/>
            </a:endParaRPr>
          </a:p>
          <a:p>
            <a:pPr algn="l"/>
            <a:r>
              <a:rPr lang="vi-VN" sz="1200" b="0" i="0" dirty="0">
                <a:solidFill>
                  <a:srgbClr val="161C2D"/>
                </a:solidFill>
                <a:effectLst/>
                <a:latin typeface="+mj-lt"/>
              </a:rPr>
              <a:t>    stud.Address = add;</a:t>
            </a:r>
          </a:p>
          <a:p>
            <a:pPr algn="l"/>
            <a:endParaRPr lang="vi-VN" sz="1200" b="0" i="0" dirty="0">
              <a:solidFill>
                <a:srgbClr val="161C2D"/>
              </a:solidFill>
              <a:effectLst/>
              <a:latin typeface="+mj-lt"/>
            </a:endParaRPr>
          </a:p>
          <a:p>
            <a:pPr algn="l"/>
            <a:r>
              <a:rPr lang="vi-VN" sz="1200" b="0" i="0" dirty="0">
                <a:solidFill>
                  <a:srgbClr val="161C2D"/>
                </a:solidFill>
                <a:effectLst/>
                <a:latin typeface="+mj-lt"/>
              </a:rPr>
              <a:t>    ctx.Students.Add(stud);</a:t>
            </a:r>
          </a:p>
          <a:p>
            <a:pPr algn="l"/>
            <a:endParaRPr lang="vi-VN" sz="1200" b="0" i="0" dirty="0">
              <a:solidFill>
                <a:srgbClr val="161C2D"/>
              </a:solidFill>
              <a:effectLst/>
              <a:latin typeface="+mj-lt"/>
            </a:endParaRPr>
          </a:p>
          <a:p>
            <a:pPr algn="l"/>
            <a:r>
              <a:rPr lang="vi-VN" sz="1200" b="0" i="0" dirty="0">
                <a:solidFill>
                  <a:srgbClr val="161C2D"/>
                </a:solidFill>
                <a:effectLst/>
                <a:latin typeface="+mj-lt"/>
              </a:rPr>
              <a:t>    ctx.SaveChanges();</a:t>
            </a:r>
          </a:p>
          <a:p>
            <a:pPr algn="l"/>
            <a:r>
              <a:rPr lang="vi-VN" sz="1200" b="0" i="0" dirty="0">
                <a:solidFill>
                  <a:srgbClr val="161C2D"/>
                </a:solidFill>
                <a:effectLst/>
                <a:latin typeface="+mj-lt"/>
              </a:rPr>
              <a:t>    </a:t>
            </a:r>
          </a:p>
          <a:p>
            <a:pPr algn="l"/>
            <a:r>
              <a:rPr lang="vi-VN" sz="1200" b="0" i="0" dirty="0">
                <a:solidFill>
                  <a:srgbClr val="161C2D"/>
                </a:solidFill>
                <a:effectLst/>
                <a:latin typeface="+mj-lt"/>
              </a:rPr>
              <a:t>    ctx.Students.Remove(stud);// student and its address will be removed from db</a:t>
            </a:r>
          </a:p>
          <a:p>
            <a:pPr algn="l"/>
            <a:endParaRPr lang="vi-VN" sz="1200" b="0" i="0" dirty="0">
              <a:solidFill>
                <a:srgbClr val="161C2D"/>
              </a:solidFill>
              <a:effectLst/>
              <a:latin typeface="+mj-lt"/>
            </a:endParaRPr>
          </a:p>
          <a:p>
            <a:pPr algn="l"/>
            <a:r>
              <a:rPr lang="vi-VN" sz="1200" b="0" i="0" dirty="0">
                <a:solidFill>
                  <a:srgbClr val="161C2D"/>
                </a:solidFill>
                <a:effectLst/>
                <a:latin typeface="+mj-lt"/>
              </a:rPr>
              <a:t>    ctx.SaveChanges();</a:t>
            </a:r>
          </a:p>
          <a:p>
            <a:pPr algn="l"/>
            <a:r>
              <a:rPr lang="vi-VN" sz="1200" b="0" i="0" dirty="0">
                <a:solidFill>
                  <a:srgbClr val="161C2D"/>
                </a:solidFill>
                <a:effectLst/>
                <a:latin typeface="+mj-lt"/>
              </a:rPr>
              <a:t>}</a:t>
            </a:r>
          </a:p>
        </p:txBody>
      </p:sp>
      <p:sp>
        <p:nvSpPr>
          <p:cNvPr id="7" name="TextBox 6">
            <a:extLst>
              <a:ext uri="{FF2B5EF4-FFF2-40B4-BE49-F238E27FC236}">
                <a16:creationId xmlns:a16="http://schemas.microsoft.com/office/drawing/2014/main" id="{61DC8AA5-BB87-D094-FE21-05C499B24425}"/>
              </a:ext>
            </a:extLst>
          </p:cNvPr>
          <p:cNvSpPr txBox="1"/>
          <p:nvPr/>
        </p:nvSpPr>
        <p:spPr>
          <a:xfrm>
            <a:off x="876300" y="1491481"/>
            <a:ext cx="4440639" cy="461665"/>
          </a:xfrm>
          <a:prstGeom prst="rect">
            <a:avLst/>
          </a:prstGeom>
          <a:noFill/>
        </p:spPr>
        <p:txBody>
          <a:bodyPr wrap="none" rtlCol="0">
            <a:spAutoFit/>
          </a:bodyPr>
          <a:lstStyle/>
          <a:p>
            <a:pPr algn="l"/>
            <a:r>
              <a:rPr lang="en-US" sz="2400" b="1" i="0" dirty="0">
                <a:solidFill>
                  <a:srgbClr val="161C2D"/>
                </a:solidFill>
                <a:effectLst/>
                <a:latin typeface="Times New Roman" panose="02020603050405020304" pitchFamily="18" charset="0"/>
                <a:cs typeface="Times New Roman" panose="02020603050405020304" pitchFamily="18" charset="0"/>
              </a:rPr>
              <a:t>Cascade Delete </a:t>
            </a:r>
            <a:r>
              <a:rPr lang="en-US" sz="2400" b="1" i="0" dirty="0" err="1">
                <a:solidFill>
                  <a:srgbClr val="161C2D"/>
                </a:solidFill>
                <a:effectLst/>
                <a:latin typeface="Times New Roman" panose="02020603050405020304" pitchFamily="18" charset="0"/>
                <a:cs typeface="Times New Roman" panose="02020603050405020304" pitchFamily="18" charset="0"/>
              </a:rPr>
              <a:t>trong</a:t>
            </a:r>
            <a:r>
              <a:rPr lang="en-US" sz="2400" b="1" i="0" dirty="0">
                <a:solidFill>
                  <a:srgbClr val="161C2D"/>
                </a:solidFill>
                <a:effectLst/>
                <a:latin typeface="Times New Roman" panose="02020603050405020304" pitchFamily="18" charset="0"/>
                <a:cs typeface="Times New Roman" panose="02020603050405020304" pitchFamily="18" charset="0"/>
              </a:rPr>
              <a:t> Code First</a:t>
            </a:r>
          </a:p>
        </p:txBody>
      </p:sp>
      <p:sp>
        <p:nvSpPr>
          <p:cNvPr id="8" name="TextBox 7">
            <a:extLst>
              <a:ext uri="{FF2B5EF4-FFF2-40B4-BE49-F238E27FC236}">
                <a16:creationId xmlns:a16="http://schemas.microsoft.com/office/drawing/2014/main" id="{F95CBEEA-DAC3-3F37-C5A5-FC8DE0D84AA3}"/>
              </a:ext>
            </a:extLst>
          </p:cNvPr>
          <p:cNvSpPr txBox="1"/>
          <p:nvPr/>
        </p:nvSpPr>
        <p:spPr>
          <a:xfrm>
            <a:off x="5806440" y="3479256"/>
            <a:ext cx="6779420" cy="1169551"/>
          </a:xfrm>
          <a:prstGeom prst="rect">
            <a:avLst/>
          </a:prstGeom>
          <a:noFill/>
        </p:spPr>
        <p:txBody>
          <a:bodyPr wrap="none" rtlCol="0">
            <a:spAutoFit/>
          </a:bodyPr>
          <a:lstStyle/>
          <a:p>
            <a:r>
              <a:rPr lang="vi-VN" dirty="0"/>
              <a:t>Trong ví dụ trên, đầu tiên EF lưu đối tượng stud của thực thể Student và </a:t>
            </a:r>
            <a:endParaRPr lang="en-US" dirty="0"/>
          </a:p>
          <a:p>
            <a:r>
              <a:rPr lang="vi-VN" dirty="0"/>
              <a:t>đối tượng add của thực thể StudentAddress của nó vào cơ sở dữ liệu.</a:t>
            </a:r>
          </a:p>
          <a:p>
            <a:endParaRPr lang="vi-VN" dirty="0"/>
          </a:p>
          <a:p>
            <a:r>
              <a:rPr lang="vi-VN" dirty="0"/>
              <a:t>Sau đó, khi xóa đối tượng stud và gọi phương thức SaveChanges(), </a:t>
            </a:r>
            <a:endParaRPr lang="en-US" dirty="0"/>
          </a:p>
          <a:p>
            <a:r>
              <a:rPr lang="vi-VN" dirty="0"/>
              <a:t>EF sẽ xóa stud cũng như bản ghi tương ứng của nó trong bảng StudentAddresses.</a:t>
            </a:r>
            <a:endParaRPr lang="en-US" dirty="0"/>
          </a:p>
        </p:txBody>
      </p:sp>
    </p:spTree>
    <p:extLst>
      <p:ext uri="{BB962C8B-B14F-4D97-AF65-F5344CB8AC3E}">
        <p14:creationId xmlns:p14="http://schemas.microsoft.com/office/powerpoint/2010/main" val="14192737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3">
            <a:alphaModFix/>
          </a:blip>
          <a:srcRect/>
          <a:stretch/>
        </p:blipFill>
        <p:spPr>
          <a:xfrm>
            <a:off x="30480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9" name="TextBox 8">
            <a:extLst>
              <a:ext uri="{FF2B5EF4-FFF2-40B4-BE49-F238E27FC236}">
                <a16:creationId xmlns:a16="http://schemas.microsoft.com/office/drawing/2014/main" id="{B36BD585-441C-49C6-B897-01E37EE9C911}"/>
              </a:ext>
            </a:extLst>
          </p:cNvPr>
          <p:cNvSpPr txBox="1"/>
          <p:nvPr/>
        </p:nvSpPr>
        <p:spPr>
          <a:xfrm>
            <a:off x="2238233" y="2784143"/>
            <a:ext cx="184731" cy="307777"/>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8A483D8A-DBBF-7698-A933-DB45CEFE4910}"/>
              </a:ext>
            </a:extLst>
          </p:cNvPr>
          <p:cNvSpPr txBox="1"/>
          <p:nvPr/>
        </p:nvSpPr>
        <p:spPr>
          <a:xfrm>
            <a:off x="876300" y="2069900"/>
            <a:ext cx="10599594" cy="3847207"/>
          </a:xfrm>
          <a:prstGeom prst="rect">
            <a:avLst/>
          </a:prstGeom>
          <a:noFill/>
        </p:spPr>
        <p:txBody>
          <a:bodyPr wrap="square" rtlCol="0">
            <a:spAutoFit/>
          </a:bodyPr>
          <a:lstStyle/>
          <a:p>
            <a:pPr algn="l"/>
            <a:r>
              <a:rPr lang="vi-VN" sz="2000" b="0" i="0" dirty="0">
                <a:solidFill>
                  <a:srgbClr val="161C2D"/>
                </a:solidFill>
                <a:effectLst/>
                <a:latin typeface="Nunito" pitchFamily="2" charset="0"/>
              </a:rPr>
              <a:t>Sử dụng Fluent API để cấu hình tắt cascade delete cho các thực thể để bằng phương thức WillCascadeOnDelete()</a:t>
            </a:r>
            <a:endParaRPr lang="en-US" sz="2000" b="0" i="0" dirty="0">
              <a:solidFill>
                <a:srgbClr val="161C2D"/>
              </a:solidFill>
              <a:effectLst/>
              <a:latin typeface="Nunito" pitchFamily="2" charset="0"/>
            </a:endParaRPr>
          </a:p>
          <a:p>
            <a:pPr algn="l"/>
            <a:r>
              <a:rPr lang="vi-VN" sz="1200" b="0" i="0" dirty="0">
                <a:solidFill>
                  <a:srgbClr val="161C2D"/>
                </a:solidFill>
                <a:effectLst/>
                <a:latin typeface="+mj-lt"/>
              </a:rPr>
              <a:t>public class SchoolContext&lt;: DbContext</a:t>
            </a:r>
          </a:p>
          <a:p>
            <a:pPr algn="l"/>
            <a:r>
              <a:rPr lang="vi-VN" sz="1200" b="0" i="0" dirty="0">
                <a:solidFill>
                  <a:srgbClr val="161C2D"/>
                </a:solidFill>
                <a:effectLst/>
                <a:latin typeface="+mj-lt"/>
              </a:rPr>
              <a:t>{</a:t>
            </a:r>
          </a:p>
          <a:p>
            <a:pPr algn="l"/>
            <a:r>
              <a:rPr lang="vi-VN" sz="1200" b="0" i="0" dirty="0">
                <a:solidFill>
                  <a:srgbClr val="161C2D"/>
                </a:solidFill>
                <a:effectLst/>
                <a:latin typeface="+mj-lt"/>
              </a:rPr>
              <a:t>    public SchoolContext():base("MySchool")</a:t>
            </a:r>
          </a:p>
          <a:p>
            <a:pPr algn="l"/>
            <a:r>
              <a:rPr lang="vi-VN" sz="1200" b="0" i="0" dirty="0">
                <a:solidFill>
                  <a:srgbClr val="161C2D"/>
                </a:solidFill>
                <a:effectLst/>
                <a:latin typeface="+mj-lt"/>
              </a:rPr>
              <a:t>    {</a:t>
            </a:r>
          </a:p>
          <a:p>
            <a:pPr algn="l"/>
            <a:r>
              <a:rPr lang="vi-VN" sz="1200" b="0" i="0" dirty="0">
                <a:solidFill>
                  <a:srgbClr val="161C2D"/>
                </a:solidFill>
                <a:effectLst/>
                <a:latin typeface="+mj-lt"/>
              </a:rPr>
              <a:t>    }</a:t>
            </a:r>
          </a:p>
          <a:p>
            <a:pPr algn="l"/>
            <a:endParaRPr lang="vi-VN" sz="1200" b="0" i="0" dirty="0">
              <a:solidFill>
                <a:srgbClr val="161C2D"/>
              </a:solidFill>
              <a:effectLst/>
              <a:latin typeface="+mj-lt"/>
            </a:endParaRPr>
          </a:p>
          <a:p>
            <a:pPr algn="l"/>
            <a:r>
              <a:rPr lang="vi-VN" sz="1200" b="0" i="0" dirty="0">
                <a:solidFill>
                  <a:srgbClr val="161C2D"/>
                </a:solidFill>
                <a:effectLst/>
                <a:latin typeface="+mj-lt"/>
              </a:rPr>
              <a:t>    public DbSet&lt;Student&gt; Students { get; set; }</a:t>
            </a:r>
          </a:p>
          <a:p>
            <a:pPr algn="l"/>
            <a:r>
              <a:rPr lang="vi-VN" sz="1200" b="0" i="0" dirty="0">
                <a:solidFill>
                  <a:srgbClr val="161C2D"/>
                </a:solidFill>
                <a:effectLst/>
                <a:latin typeface="+mj-lt"/>
              </a:rPr>
              <a:t>    public DbSet&lt;Standard&gt; Standards { get; set; }</a:t>
            </a:r>
          </a:p>
          <a:p>
            <a:pPr algn="l"/>
            <a:r>
              <a:rPr lang="vi-VN" sz="1200" b="0" i="0" dirty="0">
                <a:solidFill>
                  <a:srgbClr val="161C2D"/>
                </a:solidFill>
                <a:effectLst/>
                <a:latin typeface="+mj-lt"/>
              </a:rPr>
              <a:t>        </a:t>
            </a:r>
          </a:p>
          <a:p>
            <a:pPr algn="l"/>
            <a:r>
              <a:rPr lang="vi-VN" sz="1200" b="0" i="0" dirty="0">
                <a:solidFill>
                  <a:srgbClr val="161C2D"/>
                </a:solidFill>
                <a:effectLst/>
                <a:latin typeface="+mj-lt"/>
              </a:rPr>
              <a:t>    protected override void OnModelCreating(DbModelBuilder modelBuilder)</a:t>
            </a:r>
          </a:p>
          <a:p>
            <a:pPr algn="l"/>
            <a:r>
              <a:rPr lang="vi-VN" sz="1200" b="0" i="0" dirty="0">
                <a:solidFill>
                  <a:srgbClr val="161C2D"/>
                </a:solidFill>
                <a:effectLst/>
                <a:latin typeface="+mj-lt"/>
              </a:rPr>
              <a:t>    {</a:t>
            </a:r>
          </a:p>
          <a:p>
            <a:pPr algn="l"/>
            <a:r>
              <a:rPr lang="vi-VN" sz="1200" b="0" i="0" dirty="0">
                <a:solidFill>
                  <a:srgbClr val="161C2D"/>
                </a:solidFill>
                <a:effectLst/>
                <a:latin typeface="+mj-lt"/>
              </a:rPr>
              <a:t>        modelBuilder.Entity&lt;Student&gt;()</a:t>
            </a:r>
          </a:p>
          <a:p>
            <a:pPr algn="l"/>
            <a:r>
              <a:rPr lang="vi-VN" sz="1200" b="0" i="0" dirty="0">
                <a:solidFill>
                  <a:srgbClr val="161C2D"/>
                </a:solidFill>
                <a:effectLst/>
                <a:latin typeface="+mj-lt"/>
              </a:rPr>
              <a:t>            .HasOptional&lt;Standard&gt;(s =&gt; s.Standard)</a:t>
            </a:r>
          </a:p>
          <a:p>
            <a:pPr algn="l"/>
            <a:r>
              <a:rPr lang="vi-VN" sz="1200" b="0" i="0" dirty="0">
                <a:solidFill>
                  <a:srgbClr val="161C2D"/>
                </a:solidFill>
                <a:effectLst/>
                <a:latin typeface="+mj-lt"/>
              </a:rPr>
              <a:t>            .WithMany()</a:t>
            </a:r>
          </a:p>
          <a:p>
            <a:pPr algn="l"/>
            <a:r>
              <a:rPr lang="vi-VN" sz="1200" b="0" i="0" dirty="0">
                <a:solidFill>
                  <a:srgbClr val="161C2D"/>
                </a:solidFill>
                <a:effectLst/>
                <a:latin typeface="+mj-lt"/>
              </a:rPr>
              <a:t>            .WillCascadeOnDelete(false);</a:t>
            </a:r>
          </a:p>
          <a:p>
            <a:pPr algn="l"/>
            <a:r>
              <a:rPr lang="vi-VN" sz="1200" b="0" i="0" dirty="0">
                <a:solidFill>
                  <a:srgbClr val="161C2D"/>
                </a:solidFill>
                <a:effectLst/>
                <a:latin typeface="+mj-lt"/>
              </a:rPr>
              <a:t>    }</a:t>
            </a:r>
          </a:p>
          <a:p>
            <a:pPr algn="l"/>
            <a:r>
              <a:rPr lang="vi-VN" sz="1200" b="0" i="0" dirty="0">
                <a:solidFill>
                  <a:srgbClr val="161C2D"/>
                </a:solidFill>
                <a:effectLst/>
                <a:latin typeface="+mj-lt"/>
              </a:rPr>
              <a:t>}</a:t>
            </a:r>
          </a:p>
        </p:txBody>
      </p:sp>
      <p:sp>
        <p:nvSpPr>
          <p:cNvPr id="7" name="TextBox 6">
            <a:extLst>
              <a:ext uri="{FF2B5EF4-FFF2-40B4-BE49-F238E27FC236}">
                <a16:creationId xmlns:a16="http://schemas.microsoft.com/office/drawing/2014/main" id="{61DC8AA5-BB87-D094-FE21-05C499B24425}"/>
              </a:ext>
            </a:extLst>
          </p:cNvPr>
          <p:cNvSpPr txBox="1"/>
          <p:nvPr/>
        </p:nvSpPr>
        <p:spPr>
          <a:xfrm>
            <a:off x="876300" y="1491481"/>
            <a:ext cx="3903633" cy="584775"/>
          </a:xfrm>
          <a:prstGeom prst="rect">
            <a:avLst/>
          </a:prstGeom>
          <a:noFill/>
        </p:spPr>
        <p:txBody>
          <a:bodyPr wrap="none" rtlCol="0">
            <a:spAutoFit/>
          </a:bodyPr>
          <a:lstStyle/>
          <a:p>
            <a:pPr algn="l"/>
            <a:r>
              <a:rPr lang="en-US" sz="3200" b="1" i="0" dirty="0" err="1">
                <a:solidFill>
                  <a:srgbClr val="161C2D"/>
                </a:solidFill>
                <a:effectLst/>
                <a:latin typeface="Nunito" pitchFamily="2" charset="0"/>
              </a:rPr>
              <a:t>Tắt</a:t>
            </a:r>
            <a:r>
              <a:rPr lang="en-US" sz="3200" b="1" i="0" dirty="0">
                <a:solidFill>
                  <a:srgbClr val="161C2D"/>
                </a:solidFill>
                <a:effectLst/>
                <a:latin typeface="Nunito" pitchFamily="2" charset="0"/>
              </a:rPr>
              <a:t> Cascade Delete</a:t>
            </a:r>
          </a:p>
        </p:txBody>
      </p:sp>
    </p:spTree>
    <p:extLst>
      <p:ext uri="{BB962C8B-B14F-4D97-AF65-F5344CB8AC3E}">
        <p14:creationId xmlns:p14="http://schemas.microsoft.com/office/powerpoint/2010/main" val="42110060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3">
            <a:alphaModFix/>
          </a:blip>
          <a:srcRect/>
          <a:stretch/>
        </p:blipFill>
        <p:spPr>
          <a:xfrm>
            <a:off x="30480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9" name="TextBox 8">
            <a:extLst>
              <a:ext uri="{FF2B5EF4-FFF2-40B4-BE49-F238E27FC236}">
                <a16:creationId xmlns:a16="http://schemas.microsoft.com/office/drawing/2014/main" id="{B36BD585-441C-49C6-B897-01E37EE9C911}"/>
              </a:ext>
            </a:extLst>
          </p:cNvPr>
          <p:cNvSpPr txBox="1"/>
          <p:nvPr/>
        </p:nvSpPr>
        <p:spPr>
          <a:xfrm>
            <a:off x="2238233" y="2784143"/>
            <a:ext cx="184731" cy="307777"/>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8A483D8A-DBBF-7698-A933-DB45CEFE4910}"/>
              </a:ext>
            </a:extLst>
          </p:cNvPr>
          <p:cNvSpPr txBox="1"/>
          <p:nvPr/>
        </p:nvSpPr>
        <p:spPr>
          <a:xfrm>
            <a:off x="876300" y="2069900"/>
            <a:ext cx="10599594" cy="4247317"/>
          </a:xfrm>
          <a:prstGeom prst="rect">
            <a:avLst/>
          </a:prstGeom>
          <a:noFill/>
        </p:spPr>
        <p:txBody>
          <a:bodyPr wrap="square" rtlCol="0">
            <a:spAutoFit/>
          </a:bodyPr>
          <a:lstStyle/>
          <a:p>
            <a:pPr algn="l"/>
            <a:r>
              <a:rPr lang="en-US" sz="2400" b="0" i="0" dirty="0">
                <a:solidFill>
                  <a:srgbClr val="161C2D"/>
                </a:solidFill>
                <a:effectLst/>
                <a:latin typeface="Nunito" pitchFamily="2" charset="0"/>
              </a:rPr>
              <a:t>EF 6 </a:t>
            </a:r>
            <a:r>
              <a:rPr lang="en-US" sz="2400" b="0" i="0" dirty="0" err="1">
                <a:solidFill>
                  <a:srgbClr val="161C2D"/>
                </a:solidFill>
                <a:effectLst/>
                <a:latin typeface="Nunito" pitchFamily="2" charset="0"/>
              </a:rPr>
              <a:t>cho</a:t>
            </a:r>
            <a:r>
              <a:rPr lang="en-US" sz="2400" b="0" i="0" dirty="0">
                <a:solidFill>
                  <a:srgbClr val="161C2D"/>
                </a:solidFill>
                <a:effectLst/>
                <a:latin typeface="Nunito" pitchFamily="2" charset="0"/>
              </a:rPr>
              <a:t> </a:t>
            </a:r>
            <a:r>
              <a:rPr lang="en-US" sz="2400" b="0" i="0" dirty="0" err="1">
                <a:solidFill>
                  <a:srgbClr val="161C2D"/>
                </a:solidFill>
                <a:effectLst/>
                <a:latin typeface="Nunito" pitchFamily="2" charset="0"/>
              </a:rPr>
              <a:t>phép</a:t>
            </a:r>
            <a:r>
              <a:rPr lang="en-US" sz="2400" b="0" i="0" dirty="0">
                <a:solidFill>
                  <a:srgbClr val="161C2D"/>
                </a:solidFill>
                <a:effectLst/>
                <a:latin typeface="Nunito" pitchFamily="2" charset="0"/>
              </a:rPr>
              <a:t> </a:t>
            </a:r>
            <a:r>
              <a:rPr lang="en-US" sz="2400" b="0" i="0" dirty="0" err="1">
                <a:solidFill>
                  <a:srgbClr val="161C2D"/>
                </a:solidFill>
                <a:effectLst/>
                <a:latin typeface="Nunito" pitchFamily="2" charset="0"/>
              </a:rPr>
              <a:t>bạn</a:t>
            </a:r>
            <a:r>
              <a:rPr lang="en-US" sz="2400" b="0" i="0" dirty="0">
                <a:solidFill>
                  <a:srgbClr val="161C2D"/>
                </a:solidFill>
                <a:effectLst/>
                <a:latin typeface="Nunito" pitchFamily="2" charset="0"/>
              </a:rPr>
              <a:t> </a:t>
            </a:r>
            <a:r>
              <a:rPr lang="en-US" sz="2400" b="0" i="0" dirty="0" err="1">
                <a:solidFill>
                  <a:srgbClr val="161C2D"/>
                </a:solidFill>
                <a:effectLst/>
                <a:latin typeface="Nunito" pitchFamily="2" charset="0"/>
              </a:rPr>
              <a:t>sử</a:t>
            </a:r>
            <a:r>
              <a:rPr lang="en-US" sz="2400" b="0" i="0" dirty="0">
                <a:solidFill>
                  <a:srgbClr val="161C2D"/>
                </a:solidFill>
                <a:effectLst/>
                <a:latin typeface="Nunito" pitchFamily="2" charset="0"/>
              </a:rPr>
              <a:t> </a:t>
            </a:r>
            <a:r>
              <a:rPr lang="en-US" sz="2400" b="0" i="0" dirty="0" err="1">
                <a:solidFill>
                  <a:srgbClr val="161C2D"/>
                </a:solidFill>
                <a:effectLst/>
                <a:latin typeface="Nunito" pitchFamily="2" charset="0"/>
              </a:rPr>
              <a:t>dụng</a:t>
            </a:r>
            <a:r>
              <a:rPr lang="en-US" sz="2400" b="0" i="0" dirty="0">
                <a:solidFill>
                  <a:srgbClr val="161C2D"/>
                </a:solidFill>
                <a:effectLst/>
                <a:latin typeface="Nunito" pitchFamily="2" charset="0"/>
              </a:rPr>
              <a:t> </a:t>
            </a:r>
            <a:r>
              <a:rPr lang="en-US" sz="2400" b="0" i="0" dirty="0" err="1">
                <a:solidFill>
                  <a:srgbClr val="161C2D"/>
                </a:solidFill>
                <a:effectLst/>
                <a:latin typeface="Nunito" pitchFamily="2" charset="0"/>
              </a:rPr>
              <a:t>các</a:t>
            </a:r>
            <a:r>
              <a:rPr lang="en-US" sz="2400" b="0" i="0" dirty="0">
                <a:solidFill>
                  <a:srgbClr val="161C2D"/>
                </a:solidFill>
                <a:effectLst/>
                <a:latin typeface="Nunito" pitchFamily="2" charset="0"/>
              </a:rPr>
              <a:t> stored procedure </a:t>
            </a:r>
            <a:r>
              <a:rPr lang="en-US" sz="2400" b="0" i="0" dirty="0" err="1">
                <a:solidFill>
                  <a:srgbClr val="161C2D"/>
                </a:solidFill>
                <a:effectLst/>
                <a:latin typeface="Nunito" pitchFamily="2" charset="0"/>
              </a:rPr>
              <a:t>tùy</a:t>
            </a:r>
            <a:r>
              <a:rPr lang="en-US" sz="2400" b="0" i="0" dirty="0">
                <a:solidFill>
                  <a:srgbClr val="161C2D"/>
                </a:solidFill>
                <a:effectLst/>
                <a:latin typeface="Nunito" pitchFamily="2" charset="0"/>
              </a:rPr>
              <a:t> </a:t>
            </a:r>
            <a:r>
              <a:rPr lang="en-US" sz="2400" b="0" i="0" dirty="0" err="1">
                <a:solidFill>
                  <a:srgbClr val="161C2D"/>
                </a:solidFill>
                <a:effectLst/>
                <a:latin typeface="Nunito" pitchFamily="2" charset="0"/>
              </a:rPr>
              <a:t>chỉnh</a:t>
            </a:r>
            <a:r>
              <a:rPr lang="en-US" sz="2400" b="0" i="0" dirty="0">
                <a:solidFill>
                  <a:srgbClr val="161C2D"/>
                </a:solidFill>
                <a:effectLst/>
                <a:latin typeface="Nunito" pitchFamily="2" charset="0"/>
              </a:rPr>
              <a:t> </a:t>
            </a:r>
            <a:r>
              <a:rPr lang="en-US" sz="2400" b="0" i="0" dirty="0" err="1">
                <a:solidFill>
                  <a:srgbClr val="161C2D"/>
                </a:solidFill>
                <a:effectLst/>
                <a:latin typeface="Nunito" pitchFamily="2" charset="0"/>
              </a:rPr>
              <a:t>của</a:t>
            </a:r>
            <a:r>
              <a:rPr lang="en-US" sz="2400" b="0" i="0" dirty="0">
                <a:solidFill>
                  <a:srgbClr val="161C2D"/>
                </a:solidFill>
                <a:effectLst/>
                <a:latin typeface="Nunito" pitchFamily="2" charset="0"/>
              </a:rPr>
              <a:t> </a:t>
            </a:r>
            <a:r>
              <a:rPr lang="en-US" sz="2400" b="0" i="0" dirty="0" err="1">
                <a:solidFill>
                  <a:srgbClr val="161C2D"/>
                </a:solidFill>
                <a:effectLst/>
                <a:latin typeface="Nunito" pitchFamily="2" charset="0"/>
              </a:rPr>
              <a:t>riêng</a:t>
            </a:r>
            <a:r>
              <a:rPr lang="en-US" sz="2400" b="0" i="0" dirty="0">
                <a:solidFill>
                  <a:srgbClr val="161C2D"/>
                </a:solidFill>
                <a:effectLst/>
                <a:latin typeface="Nunito" pitchFamily="2" charset="0"/>
              </a:rPr>
              <a:t> </a:t>
            </a:r>
            <a:r>
              <a:rPr lang="en-US" sz="2400" b="0" i="0" dirty="0" err="1">
                <a:solidFill>
                  <a:srgbClr val="161C2D"/>
                </a:solidFill>
                <a:effectLst/>
                <a:latin typeface="Nunito" pitchFamily="2" charset="0"/>
              </a:rPr>
              <a:t>bạn</a:t>
            </a:r>
            <a:r>
              <a:rPr lang="en-US" sz="2400" b="0" i="0" dirty="0">
                <a:solidFill>
                  <a:srgbClr val="161C2D"/>
                </a:solidFill>
                <a:effectLst/>
                <a:latin typeface="Nunito" pitchFamily="2" charset="0"/>
              </a:rPr>
              <a:t> </a:t>
            </a:r>
            <a:r>
              <a:rPr lang="en-US" sz="2400" b="0" i="0" dirty="0" err="1">
                <a:solidFill>
                  <a:srgbClr val="161C2D"/>
                </a:solidFill>
                <a:effectLst/>
                <a:latin typeface="Nunito" pitchFamily="2" charset="0"/>
              </a:rPr>
              <a:t>và</a:t>
            </a:r>
            <a:r>
              <a:rPr lang="en-US" sz="2400" b="0" i="0" dirty="0">
                <a:solidFill>
                  <a:srgbClr val="161C2D"/>
                </a:solidFill>
                <a:effectLst/>
                <a:latin typeface="Nunito" pitchFamily="2" charset="0"/>
              </a:rPr>
              <a:t> </a:t>
            </a:r>
            <a:r>
              <a:rPr lang="en-US" sz="2400" b="0" i="0" dirty="0" err="1">
                <a:solidFill>
                  <a:srgbClr val="161C2D"/>
                </a:solidFill>
                <a:effectLst/>
                <a:latin typeface="Nunito" pitchFamily="2" charset="0"/>
              </a:rPr>
              <a:t>ánh</a:t>
            </a:r>
            <a:r>
              <a:rPr lang="en-US" sz="2400" b="0" i="0" dirty="0">
                <a:solidFill>
                  <a:srgbClr val="161C2D"/>
                </a:solidFill>
                <a:effectLst/>
                <a:latin typeface="Nunito" pitchFamily="2" charset="0"/>
              </a:rPr>
              <a:t> </a:t>
            </a:r>
            <a:r>
              <a:rPr lang="en-US" sz="2400" b="0" i="0" dirty="0" err="1">
                <a:solidFill>
                  <a:srgbClr val="161C2D"/>
                </a:solidFill>
                <a:effectLst/>
                <a:latin typeface="Nunito" pitchFamily="2" charset="0"/>
              </a:rPr>
              <a:t>xạ</a:t>
            </a:r>
            <a:r>
              <a:rPr lang="en-US" sz="2400" b="0" i="0" dirty="0">
                <a:solidFill>
                  <a:srgbClr val="161C2D"/>
                </a:solidFill>
                <a:effectLst/>
                <a:latin typeface="Nunito" pitchFamily="2" charset="0"/>
              </a:rPr>
              <a:t> </a:t>
            </a:r>
            <a:r>
              <a:rPr lang="en-US" sz="2400" b="0" i="0" dirty="0" err="1">
                <a:solidFill>
                  <a:srgbClr val="161C2D"/>
                </a:solidFill>
                <a:effectLst/>
                <a:latin typeface="Nunito" pitchFamily="2" charset="0"/>
              </a:rPr>
              <a:t>chúng</a:t>
            </a:r>
            <a:r>
              <a:rPr lang="en-US" sz="2400" b="0" i="0" dirty="0">
                <a:solidFill>
                  <a:srgbClr val="161C2D"/>
                </a:solidFill>
                <a:effectLst/>
                <a:latin typeface="Nunito" pitchFamily="2" charset="0"/>
              </a:rPr>
              <a:t> </a:t>
            </a:r>
            <a:r>
              <a:rPr lang="en-US" sz="2400" b="0" i="0" dirty="0" err="1">
                <a:solidFill>
                  <a:srgbClr val="161C2D"/>
                </a:solidFill>
                <a:effectLst/>
                <a:latin typeface="Nunito" pitchFamily="2" charset="0"/>
              </a:rPr>
              <a:t>tới</a:t>
            </a:r>
            <a:r>
              <a:rPr lang="en-US" sz="2400" b="0" i="0" dirty="0">
                <a:solidFill>
                  <a:srgbClr val="161C2D"/>
                </a:solidFill>
                <a:effectLst/>
                <a:latin typeface="Nunito" pitchFamily="2" charset="0"/>
              </a:rPr>
              <a:t> </a:t>
            </a:r>
            <a:r>
              <a:rPr lang="en-US" sz="2400" b="0" i="0" dirty="0" err="1">
                <a:solidFill>
                  <a:srgbClr val="161C2D"/>
                </a:solidFill>
                <a:effectLst/>
                <a:latin typeface="Nunito" pitchFamily="2" charset="0"/>
              </a:rPr>
              <a:t>một</a:t>
            </a:r>
            <a:r>
              <a:rPr lang="en-US" sz="2400" b="0" i="0" dirty="0">
                <a:solidFill>
                  <a:srgbClr val="161C2D"/>
                </a:solidFill>
                <a:effectLst/>
                <a:latin typeface="Nunito" pitchFamily="2" charset="0"/>
              </a:rPr>
              <a:t> </a:t>
            </a:r>
            <a:r>
              <a:rPr lang="en-US" sz="2400" b="0" i="0" dirty="0" err="1">
                <a:solidFill>
                  <a:srgbClr val="161C2D"/>
                </a:solidFill>
                <a:effectLst/>
                <a:latin typeface="Nunito" pitchFamily="2" charset="0"/>
              </a:rPr>
              <a:t>thực</a:t>
            </a:r>
            <a:r>
              <a:rPr lang="en-US" sz="2400" b="0" i="0" dirty="0">
                <a:solidFill>
                  <a:srgbClr val="161C2D"/>
                </a:solidFill>
                <a:effectLst/>
                <a:latin typeface="Nunito" pitchFamily="2" charset="0"/>
              </a:rPr>
              <a:t> </a:t>
            </a:r>
            <a:r>
              <a:rPr lang="en-US" sz="2400" b="0" i="0" dirty="0" err="1">
                <a:solidFill>
                  <a:srgbClr val="161C2D"/>
                </a:solidFill>
                <a:effectLst/>
                <a:latin typeface="Nunito" pitchFamily="2" charset="0"/>
              </a:rPr>
              <a:t>thể</a:t>
            </a:r>
            <a:r>
              <a:rPr lang="en-US" sz="2400" b="0" i="0" dirty="0">
                <a:solidFill>
                  <a:srgbClr val="161C2D"/>
                </a:solidFill>
                <a:effectLst/>
                <a:latin typeface="Nunito" pitchFamily="2" charset="0"/>
              </a:rPr>
              <a:t>. </a:t>
            </a:r>
            <a:r>
              <a:rPr lang="en-US" sz="2400" b="0" i="0" dirty="0" err="1">
                <a:solidFill>
                  <a:srgbClr val="161C2D"/>
                </a:solidFill>
                <a:effectLst/>
                <a:latin typeface="Nunito" pitchFamily="2" charset="0"/>
              </a:rPr>
              <a:t>Bạn</a:t>
            </a:r>
            <a:r>
              <a:rPr lang="en-US" sz="2400" b="0" i="0" dirty="0">
                <a:solidFill>
                  <a:srgbClr val="161C2D"/>
                </a:solidFill>
                <a:effectLst/>
                <a:latin typeface="Nunito" pitchFamily="2" charset="0"/>
              </a:rPr>
              <a:t> </a:t>
            </a:r>
            <a:r>
              <a:rPr lang="en-US" sz="2400" b="0" i="0" dirty="0" err="1">
                <a:solidFill>
                  <a:srgbClr val="161C2D"/>
                </a:solidFill>
                <a:effectLst/>
                <a:latin typeface="Nunito" pitchFamily="2" charset="0"/>
              </a:rPr>
              <a:t>cũng</a:t>
            </a:r>
            <a:r>
              <a:rPr lang="en-US" sz="2400" b="0" i="0" dirty="0">
                <a:solidFill>
                  <a:srgbClr val="161C2D"/>
                </a:solidFill>
                <a:effectLst/>
                <a:latin typeface="Nunito" pitchFamily="2" charset="0"/>
              </a:rPr>
              <a:t> </a:t>
            </a:r>
            <a:r>
              <a:rPr lang="en-US" sz="2400" b="0" i="0" dirty="0" err="1">
                <a:solidFill>
                  <a:srgbClr val="161C2D"/>
                </a:solidFill>
                <a:effectLst/>
                <a:latin typeface="Nunito" pitchFamily="2" charset="0"/>
              </a:rPr>
              <a:t>có</a:t>
            </a:r>
            <a:r>
              <a:rPr lang="en-US" sz="2400" b="0" i="0" dirty="0">
                <a:solidFill>
                  <a:srgbClr val="161C2D"/>
                </a:solidFill>
                <a:effectLst/>
                <a:latin typeface="Nunito" pitchFamily="2" charset="0"/>
              </a:rPr>
              <a:t> </a:t>
            </a:r>
            <a:r>
              <a:rPr lang="en-US" sz="2400" b="0" i="0" dirty="0" err="1">
                <a:solidFill>
                  <a:srgbClr val="161C2D"/>
                </a:solidFill>
                <a:effectLst/>
                <a:latin typeface="Nunito" pitchFamily="2" charset="0"/>
              </a:rPr>
              <a:t>thể</a:t>
            </a:r>
            <a:r>
              <a:rPr lang="en-US" sz="2400" b="0" i="0" dirty="0">
                <a:solidFill>
                  <a:srgbClr val="161C2D"/>
                </a:solidFill>
                <a:effectLst/>
                <a:latin typeface="Nunito" pitchFamily="2" charset="0"/>
              </a:rPr>
              <a:t> </a:t>
            </a:r>
            <a:r>
              <a:rPr lang="en-US" sz="2400" b="0" i="0" dirty="0" err="1">
                <a:solidFill>
                  <a:srgbClr val="161C2D"/>
                </a:solidFill>
                <a:effectLst/>
                <a:latin typeface="Nunito" pitchFamily="2" charset="0"/>
              </a:rPr>
              <a:t>cấu</a:t>
            </a:r>
            <a:r>
              <a:rPr lang="en-US" sz="2400" b="0" i="0" dirty="0">
                <a:solidFill>
                  <a:srgbClr val="161C2D"/>
                </a:solidFill>
                <a:effectLst/>
                <a:latin typeface="Nunito" pitchFamily="2" charset="0"/>
              </a:rPr>
              <a:t> </a:t>
            </a:r>
            <a:r>
              <a:rPr lang="en-US" sz="2400" b="0" i="0" dirty="0" err="1">
                <a:solidFill>
                  <a:srgbClr val="161C2D"/>
                </a:solidFill>
                <a:effectLst/>
                <a:latin typeface="Nunito" pitchFamily="2" charset="0"/>
              </a:rPr>
              <a:t>hình</a:t>
            </a:r>
            <a:r>
              <a:rPr lang="en-US" sz="2400" b="0" i="0" dirty="0">
                <a:solidFill>
                  <a:srgbClr val="161C2D"/>
                </a:solidFill>
                <a:effectLst/>
                <a:latin typeface="Nunito" pitchFamily="2" charset="0"/>
              </a:rPr>
              <a:t> </a:t>
            </a:r>
            <a:r>
              <a:rPr lang="en-US" sz="2400" b="0" i="0" dirty="0" err="1">
                <a:solidFill>
                  <a:srgbClr val="161C2D"/>
                </a:solidFill>
                <a:effectLst/>
                <a:latin typeface="Nunito" pitchFamily="2" charset="0"/>
              </a:rPr>
              <a:t>ánh</a:t>
            </a:r>
            <a:r>
              <a:rPr lang="en-US" sz="2400" b="0" i="0" dirty="0">
                <a:solidFill>
                  <a:srgbClr val="161C2D"/>
                </a:solidFill>
                <a:effectLst/>
                <a:latin typeface="Nunito" pitchFamily="2" charset="0"/>
              </a:rPr>
              <a:t> </a:t>
            </a:r>
            <a:r>
              <a:rPr lang="en-US" sz="2400" b="0" i="0" dirty="0" err="1">
                <a:solidFill>
                  <a:srgbClr val="161C2D"/>
                </a:solidFill>
                <a:effectLst/>
                <a:latin typeface="Nunito" pitchFamily="2" charset="0"/>
              </a:rPr>
              <a:t>xạ</a:t>
            </a:r>
            <a:r>
              <a:rPr lang="en-US" sz="2400" b="0" i="0" dirty="0">
                <a:solidFill>
                  <a:srgbClr val="161C2D"/>
                </a:solidFill>
                <a:effectLst/>
                <a:latin typeface="Nunito" pitchFamily="2" charset="0"/>
              </a:rPr>
              <a:t> </a:t>
            </a:r>
            <a:r>
              <a:rPr lang="en-US" sz="2400" b="0" i="0" dirty="0" err="1">
                <a:solidFill>
                  <a:srgbClr val="161C2D"/>
                </a:solidFill>
                <a:effectLst/>
                <a:latin typeface="Nunito" pitchFamily="2" charset="0"/>
              </a:rPr>
              <a:t>tham</a:t>
            </a:r>
            <a:r>
              <a:rPr lang="en-US" sz="2400" b="0" i="0" dirty="0">
                <a:solidFill>
                  <a:srgbClr val="161C2D"/>
                </a:solidFill>
                <a:effectLst/>
                <a:latin typeface="Nunito" pitchFamily="2" charset="0"/>
              </a:rPr>
              <a:t> </a:t>
            </a:r>
            <a:r>
              <a:rPr lang="en-US" sz="2400" b="0" i="0" dirty="0" err="1">
                <a:solidFill>
                  <a:srgbClr val="161C2D"/>
                </a:solidFill>
                <a:effectLst/>
                <a:latin typeface="Nunito" pitchFamily="2" charset="0"/>
              </a:rPr>
              <a:t>số</a:t>
            </a:r>
            <a:r>
              <a:rPr lang="en-US" sz="2400" b="0" i="0" dirty="0">
                <a:solidFill>
                  <a:srgbClr val="161C2D"/>
                </a:solidFill>
                <a:effectLst/>
                <a:latin typeface="Nunito" pitchFamily="2" charset="0"/>
              </a:rPr>
              <a:t> </a:t>
            </a:r>
            <a:r>
              <a:rPr lang="en-US" sz="2400" b="0" i="0" dirty="0" err="1">
                <a:solidFill>
                  <a:srgbClr val="161C2D"/>
                </a:solidFill>
                <a:effectLst/>
                <a:latin typeface="Nunito" pitchFamily="2" charset="0"/>
              </a:rPr>
              <a:t>với</a:t>
            </a:r>
            <a:r>
              <a:rPr lang="en-US" sz="2400" b="0" i="0" dirty="0">
                <a:solidFill>
                  <a:srgbClr val="161C2D"/>
                </a:solidFill>
                <a:effectLst/>
                <a:latin typeface="Nunito" pitchFamily="2" charset="0"/>
              </a:rPr>
              <a:t> </a:t>
            </a:r>
            <a:r>
              <a:rPr lang="en-US" sz="2400" b="0" i="0" dirty="0" err="1">
                <a:solidFill>
                  <a:srgbClr val="161C2D"/>
                </a:solidFill>
                <a:effectLst/>
                <a:latin typeface="Nunito" pitchFamily="2" charset="0"/>
              </a:rPr>
              <a:t>các</a:t>
            </a:r>
            <a:r>
              <a:rPr lang="en-US" sz="2400" b="0" i="0" dirty="0">
                <a:solidFill>
                  <a:srgbClr val="161C2D"/>
                </a:solidFill>
                <a:effectLst/>
                <a:latin typeface="Nunito" pitchFamily="2" charset="0"/>
              </a:rPr>
              <a:t> </a:t>
            </a:r>
            <a:r>
              <a:rPr lang="en-US" sz="2400" b="0" i="0" dirty="0" err="1">
                <a:solidFill>
                  <a:srgbClr val="161C2D"/>
                </a:solidFill>
                <a:effectLst/>
                <a:latin typeface="Nunito" pitchFamily="2" charset="0"/>
              </a:rPr>
              <a:t>thuộc</a:t>
            </a:r>
            <a:r>
              <a:rPr lang="en-US" sz="2400" b="0" i="0" dirty="0">
                <a:solidFill>
                  <a:srgbClr val="161C2D"/>
                </a:solidFill>
                <a:effectLst/>
                <a:latin typeface="Nunito" pitchFamily="2" charset="0"/>
              </a:rPr>
              <a:t> </a:t>
            </a:r>
            <a:r>
              <a:rPr lang="en-US" sz="2400" b="0" i="0" dirty="0" err="1">
                <a:solidFill>
                  <a:srgbClr val="161C2D"/>
                </a:solidFill>
                <a:effectLst/>
                <a:latin typeface="Nunito" pitchFamily="2" charset="0"/>
              </a:rPr>
              <a:t>tính</a:t>
            </a:r>
            <a:r>
              <a:rPr lang="en-US" sz="2400" b="0" i="0" dirty="0">
                <a:solidFill>
                  <a:srgbClr val="161C2D"/>
                </a:solidFill>
                <a:effectLst/>
                <a:latin typeface="Nunito" pitchFamily="2" charset="0"/>
              </a:rPr>
              <a:t> </a:t>
            </a:r>
            <a:r>
              <a:rPr lang="en-US" sz="2400" b="0" i="0" dirty="0" err="1">
                <a:solidFill>
                  <a:srgbClr val="161C2D"/>
                </a:solidFill>
                <a:effectLst/>
                <a:latin typeface="Nunito" pitchFamily="2" charset="0"/>
              </a:rPr>
              <a:t>của</a:t>
            </a:r>
            <a:r>
              <a:rPr lang="en-US" sz="2400" b="0" i="0" dirty="0">
                <a:solidFill>
                  <a:srgbClr val="161C2D"/>
                </a:solidFill>
                <a:effectLst/>
                <a:latin typeface="Nunito" pitchFamily="2" charset="0"/>
              </a:rPr>
              <a:t> </a:t>
            </a:r>
            <a:r>
              <a:rPr lang="en-US" sz="2400" b="0" i="0" dirty="0" err="1">
                <a:solidFill>
                  <a:srgbClr val="161C2D"/>
                </a:solidFill>
                <a:effectLst/>
                <a:latin typeface="Nunito" pitchFamily="2" charset="0"/>
              </a:rPr>
              <a:t>thực</a:t>
            </a:r>
            <a:r>
              <a:rPr lang="en-US" sz="2400" b="0" i="0" dirty="0">
                <a:solidFill>
                  <a:srgbClr val="161C2D"/>
                </a:solidFill>
                <a:effectLst/>
                <a:latin typeface="Nunito" pitchFamily="2" charset="0"/>
              </a:rPr>
              <a:t> </a:t>
            </a:r>
            <a:r>
              <a:rPr lang="en-US" sz="2400" b="0" i="0" dirty="0" err="1">
                <a:solidFill>
                  <a:srgbClr val="161C2D"/>
                </a:solidFill>
                <a:effectLst/>
                <a:latin typeface="Nunito" pitchFamily="2" charset="0"/>
              </a:rPr>
              <a:t>thể</a:t>
            </a:r>
            <a:r>
              <a:rPr lang="en-US" sz="2400" b="0" i="0" dirty="0">
                <a:solidFill>
                  <a:srgbClr val="161C2D"/>
                </a:solidFill>
                <a:effectLst/>
                <a:latin typeface="Nunito" pitchFamily="2" charset="0"/>
              </a:rPr>
              <a:t>.</a:t>
            </a:r>
          </a:p>
          <a:p>
            <a:pPr algn="l"/>
            <a:r>
              <a:rPr lang="vi-VN" sz="1800" b="0" i="0" dirty="0">
                <a:solidFill>
                  <a:srgbClr val="161C2D"/>
                </a:solidFill>
                <a:effectLst/>
                <a:latin typeface="+mj-lt"/>
              </a:rPr>
              <a:t>protected override void OnModelCreating(DbModelBuilder modelBuilder)</a:t>
            </a:r>
          </a:p>
          <a:p>
            <a:pPr algn="l"/>
            <a:r>
              <a:rPr lang="vi-VN" sz="1800" b="0" i="0" dirty="0">
                <a:solidFill>
                  <a:srgbClr val="161C2D"/>
                </a:solidFill>
                <a:effectLst/>
                <a:latin typeface="+mj-lt"/>
              </a:rPr>
              <a:t>{</a:t>
            </a:r>
          </a:p>
          <a:p>
            <a:pPr algn="l"/>
            <a:r>
              <a:rPr lang="vi-VN" sz="1800" b="0" i="0" dirty="0">
                <a:solidFill>
                  <a:srgbClr val="161C2D"/>
                </a:solidFill>
                <a:effectLst/>
                <a:latin typeface="+mj-lt"/>
              </a:rPr>
              <a:t>    modelBuilder.Entity&lt;Student&gt;()</a:t>
            </a:r>
          </a:p>
          <a:p>
            <a:pPr algn="l"/>
            <a:r>
              <a:rPr lang="vi-VN" sz="1800" b="0" i="0" dirty="0">
                <a:solidFill>
                  <a:srgbClr val="161C2D"/>
                </a:solidFill>
                <a:effectLst/>
                <a:latin typeface="+mj-lt"/>
              </a:rPr>
              <a:t>		.MapToStoredProcedures(p =&gt; p.Insert(sp =&gt; sp.HasName("sp_InsertStudent").Parameter(pm =&gt; pm.StudentName, "name").Result(rs =&gt; rs.StudentId, "Id"))</a:t>
            </a:r>
          </a:p>
          <a:p>
            <a:pPr algn="l"/>
            <a:r>
              <a:rPr lang="vi-VN" sz="1800" b="0" i="0" dirty="0">
                <a:solidFill>
                  <a:srgbClr val="161C2D"/>
                </a:solidFill>
                <a:effectLst/>
                <a:latin typeface="+mj-lt"/>
              </a:rPr>
              <a:t>			.Update(sp =&gt; sp.HasName("sp_UpdateStudent").Parameter(pm =&gt; pm.StudentName, "name"))</a:t>
            </a:r>
          </a:p>
          <a:p>
            <a:pPr algn="l"/>
            <a:r>
              <a:rPr lang="vi-VN" sz="1800" b="0" i="0" dirty="0">
                <a:solidFill>
                  <a:srgbClr val="161C2D"/>
                </a:solidFill>
                <a:effectLst/>
                <a:latin typeface="+mj-lt"/>
              </a:rPr>
              <a:t>			.Delete(sp =&gt; sp.HasName("sp_DeleteStudent").Parameter(pm =&gt; pm.StudentId, "Id"))</a:t>
            </a:r>
          </a:p>
          <a:p>
            <a:pPr algn="l"/>
            <a:r>
              <a:rPr lang="vi-VN" sz="1800" b="0" i="0" dirty="0">
                <a:solidFill>
                  <a:srgbClr val="161C2D"/>
                </a:solidFill>
                <a:effectLst/>
                <a:latin typeface="+mj-lt"/>
              </a:rPr>
              <a:t>            );</a:t>
            </a:r>
          </a:p>
          <a:p>
            <a:pPr algn="l"/>
            <a:r>
              <a:rPr lang="vi-VN" sz="1800" b="0" i="0" dirty="0">
                <a:solidFill>
                  <a:srgbClr val="161C2D"/>
                </a:solidFill>
                <a:effectLst/>
                <a:latin typeface="+mj-lt"/>
              </a:rPr>
              <a:t>}</a:t>
            </a:r>
          </a:p>
        </p:txBody>
      </p:sp>
      <p:sp>
        <p:nvSpPr>
          <p:cNvPr id="7" name="TextBox 6">
            <a:extLst>
              <a:ext uri="{FF2B5EF4-FFF2-40B4-BE49-F238E27FC236}">
                <a16:creationId xmlns:a16="http://schemas.microsoft.com/office/drawing/2014/main" id="{61DC8AA5-BB87-D094-FE21-05C499B24425}"/>
              </a:ext>
            </a:extLst>
          </p:cNvPr>
          <p:cNvSpPr txBox="1"/>
          <p:nvPr/>
        </p:nvSpPr>
        <p:spPr>
          <a:xfrm>
            <a:off x="876300" y="1491481"/>
            <a:ext cx="10126490" cy="584775"/>
          </a:xfrm>
          <a:prstGeom prst="rect">
            <a:avLst/>
          </a:prstGeom>
          <a:noFill/>
        </p:spPr>
        <p:txBody>
          <a:bodyPr wrap="none" rtlCol="0">
            <a:spAutoFit/>
          </a:bodyPr>
          <a:lstStyle/>
          <a:p>
            <a:pPr algn="l"/>
            <a:r>
              <a:rPr lang="en-US" sz="3200" b="1" i="0" dirty="0" err="1">
                <a:solidFill>
                  <a:srgbClr val="161C2D"/>
                </a:solidFill>
                <a:effectLst/>
                <a:latin typeface="Nunito" pitchFamily="2" charset="0"/>
              </a:rPr>
              <a:t>Ánh</a:t>
            </a:r>
            <a:r>
              <a:rPr lang="en-US" sz="3200" b="1" i="0" dirty="0">
                <a:solidFill>
                  <a:srgbClr val="161C2D"/>
                </a:solidFill>
                <a:effectLst/>
                <a:latin typeface="Nunito" pitchFamily="2" charset="0"/>
              </a:rPr>
              <a:t> </a:t>
            </a:r>
            <a:r>
              <a:rPr lang="en-US" sz="3200" b="1" i="0" dirty="0" err="1">
                <a:solidFill>
                  <a:srgbClr val="161C2D"/>
                </a:solidFill>
                <a:effectLst/>
                <a:latin typeface="Nunito" pitchFamily="2" charset="0"/>
              </a:rPr>
              <a:t>xạ</a:t>
            </a:r>
            <a:r>
              <a:rPr lang="en-US" sz="3200" b="1" i="0" dirty="0">
                <a:solidFill>
                  <a:srgbClr val="161C2D"/>
                </a:solidFill>
                <a:effectLst/>
                <a:latin typeface="Nunito" pitchFamily="2" charset="0"/>
              </a:rPr>
              <a:t> Stored procedure </a:t>
            </a:r>
            <a:r>
              <a:rPr lang="en-US" sz="3200" b="1" i="0" dirty="0" err="1">
                <a:solidFill>
                  <a:srgbClr val="161C2D"/>
                </a:solidFill>
                <a:effectLst/>
                <a:latin typeface="Nunito" pitchFamily="2" charset="0"/>
              </a:rPr>
              <a:t>tùy</a:t>
            </a:r>
            <a:r>
              <a:rPr lang="en-US" sz="3200" b="1" i="0" dirty="0">
                <a:solidFill>
                  <a:srgbClr val="161C2D"/>
                </a:solidFill>
                <a:effectLst/>
                <a:latin typeface="Nunito" pitchFamily="2" charset="0"/>
              </a:rPr>
              <a:t> </a:t>
            </a:r>
            <a:r>
              <a:rPr lang="en-US" sz="3200" b="1" i="0" dirty="0" err="1">
                <a:solidFill>
                  <a:srgbClr val="161C2D"/>
                </a:solidFill>
                <a:effectLst/>
                <a:latin typeface="Nunito" pitchFamily="2" charset="0"/>
              </a:rPr>
              <a:t>chỉnh</a:t>
            </a:r>
            <a:r>
              <a:rPr lang="en-US" sz="3200" b="1" i="0" dirty="0">
                <a:solidFill>
                  <a:srgbClr val="161C2D"/>
                </a:solidFill>
                <a:effectLst/>
                <a:latin typeface="Nunito" pitchFamily="2" charset="0"/>
              </a:rPr>
              <a:t> </a:t>
            </a:r>
            <a:r>
              <a:rPr lang="en-US" sz="3200" b="1" i="0" dirty="0" err="1">
                <a:solidFill>
                  <a:srgbClr val="161C2D"/>
                </a:solidFill>
                <a:effectLst/>
                <a:latin typeface="Nunito" pitchFamily="2" charset="0"/>
              </a:rPr>
              <a:t>cho</a:t>
            </a:r>
            <a:r>
              <a:rPr lang="en-US" sz="3200" b="1" i="0" dirty="0">
                <a:solidFill>
                  <a:srgbClr val="161C2D"/>
                </a:solidFill>
                <a:effectLst/>
                <a:latin typeface="Nunito" pitchFamily="2" charset="0"/>
              </a:rPr>
              <a:t> </a:t>
            </a:r>
            <a:r>
              <a:rPr lang="en-US" sz="3200" b="1" i="0" dirty="0" err="1">
                <a:solidFill>
                  <a:srgbClr val="161C2D"/>
                </a:solidFill>
                <a:effectLst/>
                <a:latin typeface="Nunito" pitchFamily="2" charset="0"/>
              </a:rPr>
              <a:t>một</a:t>
            </a:r>
            <a:r>
              <a:rPr lang="en-US" sz="3200" b="1" i="0" dirty="0">
                <a:solidFill>
                  <a:srgbClr val="161C2D"/>
                </a:solidFill>
                <a:effectLst/>
                <a:latin typeface="Nunito" pitchFamily="2" charset="0"/>
              </a:rPr>
              <a:t> </a:t>
            </a:r>
            <a:r>
              <a:rPr lang="en-US" sz="3200" b="1" i="0" dirty="0" err="1">
                <a:solidFill>
                  <a:srgbClr val="161C2D"/>
                </a:solidFill>
                <a:effectLst/>
                <a:latin typeface="Nunito" pitchFamily="2" charset="0"/>
              </a:rPr>
              <a:t>thực</a:t>
            </a:r>
            <a:r>
              <a:rPr lang="en-US" sz="3200" b="1" i="0" dirty="0">
                <a:solidFill>
                  <a:srgbClr val="161C2D"/>
                </a:solidFill>
                <a:effectLst/>
                <a:latin typeface="Nunito" pitchFamily="2" charset="0"/>
              </a:rPr>
              <a:t> </a:t>
            </a:r>
            <a:r>
              <a:rPr lang="en-US" sz="3200" b="1" i="0" dirty="0" err="1">
                <a:solidFill>
                  <a:srgbClr val="161C2D"/>
                </a:solidFill>
                <a:effectLst/>
                <a:latin typeface="Nunito" pitchFamily="2" charset="0"/>
              </a:rPr>
              <a:t>thể</a:t>
            </a:r>
            <a:endParaRPr lang="en-US" sz="3200" b="1" i="0" dirty="0">
              <a:solidFill>
                <a:srgbClr val="161C2D"/>
              </a:solidFill>
              <a:effectLst/>
              <a:latin typeface="Nunito" pitchFamily="2" charset="0"/>
            </a:endParaRPr>
          </a:p>
        </p:txBody>
      </p:sp>
    </p:spTree>
    <p:extLst>
      <p:ext uri="{BB962C8B-B14F-4D97-AF65-F5344CB8AC3E}">
        <p14:creationId xmlns:p14="http://schemas.microsoft.com/office/powerpoint/2010/main" val="17226628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3">
            <a:alphaModFix/>
          </a:blip>
          <a:srcRect/>
          <a:stretch/>
        </p:blipFill>
        <p:spPr>
          <a:xfrm>
            <a:off x="30480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9" name="TextBox 8">
            <a:extLst>
              <a:ext uri="{FF2B5EF4-FFF2-40B4-BE49-F238E27FC236}">
                <a16:creationId xmlns:a16="http://schemas.microsoft.com/office/drawing/2014/main" id="{B36BD585-441C-49C6-B897-01E37EE9C911}"/>
              </a:ext>
            </a:extLst>
          </p:cNvPr>
          <p:cNvSpPr txBox="1"/>
          <p:nvPr/>
        </p:nvSpPr>
        <p:spPr>
          <a:xfrm>
            <a:off x="2238233" y="2784143"/>
            <a:ext cx="184731" cy="307777"/>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8A483D8A-DBBF-7698-A933-DB45CEFE4910}"/>
              </a:ext>
            </a:extLst>
          </p:cNvPr>
          <p:cNvSpPr txBox="1"/>
          <p:nvPr/>
        </p:nvSpPr>
        <p:spPr>
          <a:xfrm>
            <a:off x="876300" y="2069900"/>
            <a:ext cx="10599594" cy="3416320"/>
          </a:xfrm>
          <a:prstGeom prst="rect">
            <a:avLst/>
          </a:prstGeom>
          <a:noFill/>
        </p:spPr>
        <p:txBody>
          <a:bodyPr wrap="square" rtlCol="0">
            <a:spAutoFit/>
          </a:bodyPr>
          <a:lstStyle/>
          <a:p>
            <a:pPr algn="l"/>
            <a:r>
              <a:rPr lang="vi-VN" sz="1800" b="0" i="0" dirty="0">
                <a:solidFill>
                  <a:srgbClr val="161C2D"/>
                </a:solidFill>
                <a:effectLst/>
                <a:latin typeface="+mj-lt"/>
              </a:rPr>
              <a:t>Sử dụng phương thức MapToStoredProcedures() để ánh xạ một thực thể với các stored procedure mặc định (các stored procedure mặc định này sẽ được tạo bởi EF API). </a:t>
            </a:r>
          </a:p>
          <a:p>
            <a:pPr algn="l"/>
            <a:r>
              <a:rPr lang="vi-VN" sz="1800" b="0" i="0" dirty="0">
                <a:solidFill>
                  <a:srgbClr val="161C2D"/>
                </a:solidFill>
                <a:effectLst/>
                <a:latin typeface="+mj-lt"/>
              </a:rPr>
              <a:t>Ví dụ sau ánh xạ thực thể Student với các stored procedure mặc định.</a:t>
            </a:r>
            <a:endParaRPr lang="en-US" sz="1800" b="0" i="0" dirty="0">
              <a:solidFill>
                <a:srgbClr val="161C2D"/>
              </a:solidFill>
              <a:effectLst/>
              <a:latin typeface="+mj-lt"/>
            </a:endParaRPr>
          </a:p>
          <a:p>
            <a:pPr algn="l"/>
            <a:endParaRPr lang="en-US" sz="1800" dirty="0">
              <a:solidFill>
                <a:srgbClr val="161C2D"/>
              </a:solidFill>
              <a:latin typeface="+mj-lt"/>
            </a:endParaRPr>
          </a:p>
          <a:p>
            <a:pPr algn="l"/>
            <a:r>
              <a:rPr lang="vi-VN" sz="1800" b="0" i="0" dirty="0">
                <a:solidFill>
                  <a:srgbClr val="161C2D"/>
                </a:solidFill>
                <a:effectLst/>
                <a:latin typeface="+mj-lt"/>
              </a:rPr>
              <a:t>protected override void OnModelCreating(DbModelBuilder modelBuilder)</a:t>
            </a:r>
          </a:p>
          <a:p>
            <a:pPr algn="l"/>
            <a:r>
              <a:rPr lang="vi-VN" sz="1800" b="0" i="0" dirty="0">
                <a:solidFill>
                  <a:srgbClr val="161C2D"/>
                </a:solidFill>
                <a:effectLst/>
                <a:latin typeface="+mj-lt"/>
              </a:rPr>
              <a:t>    {</a:t>
            </a:r>
          </a:p>
          <a:p>
            <a:pPr algn="l"/>
            <a:r>
              <a:rPr lang="vi-VN" sz="1800" b="0" i="0" dirty="0">
                <a:solidFill>
                  <a:srgbClr val="161C2D"/>
                </a:solidFill>
                <a:effectLst/>
                <a:latin typeface="+mj-lt"/>
              </a:rPr>
              <a:t>        modelBuilder.Entity&lt;Student&gt;()</a:t>
            </a:r>
          </a:p>
          <a:p>
            <a:pPr algn="l"/>
            <a:r>
              <a:rPr lang="vi-VN" sz="1800" b="0" i="0" dirty="0">
                <a:solidFill>
                  <a:srgbClr val="161C2D"/>
                </a:solidFill>
                <a:effectLst/>
                <a:latin typeface="+mj-lt"/>
              </a:rPr>
              <a:t>                    .MapToStoredProcedures();</a:t>
            </a:r>
          </a:p>
          <a:p>
            <a:pPr algn="l"/>
            <a:r>
              <a:rPr lang="vi-VN" sz="1800" b="0" i="0" dirty="0">
                <a:solidFill>
                  <a:srgbClr val="161C2D"/>
                </a:solidFill>
                <a:effectLst/>
                <a:latin typeface="+mj-lt"/>
              </a:rPr>
              <a:t>    }</a:t>
            </a:r>
          </a:p>
          <a:p>
            <a:pPr algn="l"/>
            <a:endParaRPr lang="vi-VN" sz="1800" b="0" i="0" dirty="0">
              <a:solidFill>
                <a:srgbClr val="161C2D"/>
              </a:solidFill>
              <a:effectLst/>
              <a:latin typeface="+mj-lt"/>
            </a:endParaRPr>
          </a:p>
          <a:p>
            <a:pPr algn="l"/>
            <a:r>
              <a:rPr lang="vi-VN" sz="1800" b="0" i="0" dirty="0">
                <a:solidFill>
                  <a:srgbClr val="161C2D"/>
                </a:solidFill>
                <a:effectLst/>
                <a:latin typeface="+mj-lt"/>
              </a:rPr>
              <a:t>    public DbSet&lt;Student&gt; Students { get; set; }</a:t>
            </a:r>
          </a:p>
          <a:p>
            <a:pPr algn="l"/>
            <a:r>
              <a:rPr lang="vi-VN" sz="1800" b="0" i="0" dirty="0">
                <a:solidFill>
                  <a:srgbClr val="161C2D"/>
                </a:solidFill>
                <a:effectLst/>
                <a:latin typeface="+mj-lt"/>
              </a:rPr>
              <a:t>}</a:t>
            </a:r>
          </a:p>
        </p:txBody>
      </p:sp>
      <p:sp>
        <p:nvSpPr>
          <p:cNvPr id="7" name="TextBox 6">
            <a:extLst>
              <a:ext uri="{FF2B5EF4-FFF2-40B4-BE49-F238E27FC236}">
                <a16:creationId xmlns:a16="http://schemas.microsoft.com/office/drawing/2014/main" id="{61DC8AA5-BB87-D094-FE21-05C499B24425}"/>
              </a:ext>
            </a:extLst>
          </p:cNvPr>
          <p:cNvSpPr txBox="1"/>
          <p:nvPr/>
        </p:nvSpPr>
        <p:spPr>
          <a:xfrm>
            <a:off x="876300" y="1491481"/>
            <a:ext cx="6062878" cy="461665"/>
          </a:xfrm>
          <a:prstGeom prst="rect">
            <a:avLst/>
          </a:prstGeom>
          <a:noFill/>
        </p:spPr>
        <p:txBody>
          <a:bodyPr wrap="none" rtlCol="0">
            <a:spAutoFit/>
          </a:bodyPr>
          <a:lstStyle/>
          <a:p>
            <a:pPr algn="l"/>
            <a:r>
              <a:rPr lang="en-US" sz="2400" b="1" i="0" dirty="0" err="1">
                <a:solidFill>
                  <a:srgbClr val="161C2D"/>
                </a:solidFill>
                <a:effectLst/>
                <a:latin typeface="Times New Roman" panose="02020603050405020304" pitchFamily="18" charset="0"/>
                <a:cs typeface="Times New Roman" panose="02020603050405020304" pitchFamily="18" charset="0"/>
              </a:rPr>
              <a:t>Sử</a:t>
            </a:r>
            <a:r>
              <a:rPr lang="en-US" sz="2400" b="1" i="0" dirty="0">
                <a:solidFill>
                  <a:srgbClr val="161C2D"/>
                </a:solidFill>
                <a:effectLst/>
                <a:latin typeface="Times New Roman" panose="02020603050405020304" pitchFamily="18" charset="0"/>
                <a:cs typeface="Times New Roman" panose="02020603050405020304" pitchFamily="18" charset="0"/>
              </a:rPr>
              <a:t> </a:t>
            </a:r>
            <a:r>
              <a:rPr lang="en-US" sz="2400" b="1" i="0" dirty="0" err="1">
                <a:solidFill>
                  <a:srgbClr val="161C2D"/>
                </a:solidFill>
                <a:effectLst/>
                <a:latin typeface="Times New Roman" panose="02020603050405020304" pitchFamily="18" charset="0"/>
                <a:cs typeface="Times New Roman" panose="02020603050405020304" pitchFamily="18" charset="0"/>
              </a:rPr>
              <a:t>dụng</a:t>
            </a:r>
            <a:r>
              <a:rPr lang="en-US" sz="2400" b="1" i="0" dirty="0">
                <a:solidFill>
                  <a:srgbClr val="161C2D"/>
                </a:solidFill>
                <a:effectLst/>
                <a:latin typeface="Times New Roman" panose="02020603050405020304" pitchFamily="18" charset="0"/>
                <a:cs typeface="Times New Roman" panose="02020603050405020304" pitchFamily="18" charset="0"/>
              </a:rPr>
              <a:t> Stored Procedures </a:t>
            </a:r>
            <a:r>
              <a:rPr lang="en-US" sz="2400" b="1" i="0" dirty="0" err="1">
                <a:solidFill>
                  <a:srgbClr val="161C2D"/>
                </a:solidFill>
                <a:effectLst/>
                <a:latin typeface="Times New Roman" panose="02020603050405020304" pitchFamily="18" charset="0"/>
                <a:cs typeface="Times New Roman" panose="02020603050405020304" pitchFamily="18" charset="0"/>
              </a:rPr>
              <a:t>trong</a:t>
            </a:r>
            <a:r>
              <a:rPr lang="en-US" sz="2400" b="1" i="0" dirty="0">
                <a:solidFill>
                  <a:srgbClr val="161C2D"/>
                </a:solidFill>
                <a:effectLst/>
                <a:latin typeface="Times New Roman" panose="02020603050405020304" pitchFamily="18" charset="0"/>
                <a:cs typeface="Times New Roman" panose="02020603050405020304" pitchFamily="18" charset="0"/>
              </a:rPr>
              <a:t> Code First</a:t>
            </a:r>
          </a:p>
        </p:txBody>
      </p:sp>
    </p:spTree>
    <p:extLst>
      <p:ext uri="{BB962C8B-B14F-4D97-AF65-F5344CB8AC3E}">
        <p14:creationId xmlns:p14="http://schemas.microsoft.com/office/powerpoint/2010/main" val="7970149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3">
            <a:alphaModFix/>
          </a:blip>
          <a:srcRect/>
          <a:stretch/>
        </p:blipFill>
        <p:spPr>
          <a:xfrm>
            <a:off x="30480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9" name="TextBox 8">
            <a:extLst>
              <a:ext uri="{FF2B5EF4-FFF2-40B4-BE49-F238E27FC236}">
                <a16:creationId xmlns:a16="http://schemas.microsoft.com/office/drawing/2014/main" id="{B36BD585-441C-49C6-B897-01E37EE9C911}"/>
              </a:ext>
            </a:extLst>
          </p:cNvPr>
          <p:cNvSpPr txBox="1"/>
          <p:nvPr/>
        </p:nvSpPr>
        <p:spPr>
          <a:xfrm>
            <a:off x="2238233" y="2784143"/>
            <a:ext cx="184731" cy="307777"/>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8A483D8A-DBBF-7698-A933-DB45CEFE4910}"/>
              </a:ext>
            </a:extLst>
          </p:cNvPr>
          <p:cNvSpPr txBox="1"/>
          <p:nvPr/>
        </p:nvSpPr>
        <p:spPr>
          <a:xfrm>
            <a:off x="876300" y="2069900"/>
            <a:ext cx="10599594" cy="1200329"/>
          </a:xfrm>
          <a:prstGeom prst="rect">
            <a:avLst/>
          </a:prstGeom>
          <a:noFill/>
        </p:spPr>
        <p:txBody>
          <a:bodyPr wrap="square" rtlCol="0">
            <a:spAutoFit/>
          </a:bodyPr>
          <a:lstStyle/>
          <a:p>
            <a:pPr algn="l"/>
            <a:r>
              <a:rPr lang="vi-VN" sz="1800" b="0" i="0" dirty="0">
                <a:solidFill>
                  <a:srgbClr val="161C2D"/>
                </a:solidFill>
                <a:effectLst/>
                <a:latin typeface="+mj-lt"/>
              </a:rPr>
              <a:t>protected override void OnModelCreating(DbModelBuilder modelBuilder)</a:t>
            </a:r>
          </a:p>
          <a:p>
            <a:pPr algn="l"/>
            <a:r>
              <a:rPr lang="vi-VN" sz="1800" b="0" i="0" dirty="0">
                <a:solidFill>
                  <a:srgbClr val="161C2D"/>
                </a:solidFill>
                <a:effectLst/>
                <a:latin typeface="+mj-lt"/>
              </a:rPr>
              <a:t>{</a:t>
            </a:r>
          </a:p>
          <a:p>
            <a:pPr algn="l"/>
            <a:r>
              <a:rPr lang="vi-VN" sz="1800" b="0" i="0" dirty="0">
                <a:solidFill>
                  <a:srgbClr val="161C2D"/>
                </a:solidFill>
                <a:effectLst/>
                <a:latin typeface="+mj-lt"/>
              </a:rPr>
              <a:t>    modelBuilder.Types().Configure(t =&gt; t.MapToStoredProcedures());</a:t>
            </a:r>
          </a:p>
          <a:p>
            <a:pPr algn="l"/>
            <a:r>
              <a:rPr lang="vi-VN" sz="1800" b="0" i="0" dirty="0">
                <a:solidFill>
                  <a:srgbClr val="161C2D"/>
                </a:solidFill>
                <a:effectLst/>
                <a:latin typeface="+mj-lt"/>
              </a:rPr>
              <a:t>}</a:t>
            </a:r>
          </a:p>
        </p:txBody>
      </p:sp>
      <p:sp>
        <p:nvSpPr>
          <p:cNvPr id="7" name="TextBox 6">
            <a:extLst>
              <a:ext uri="{FF2B5EF4-FFF2-40B4-BE49-F238E27FC236}">
                <a16:creationId xmlns:a16="http://schemas.microsoft.com/office/drawing/2014/main" id="{61DC8AA5-BB87-D094-FE21-05C499B24425}"/>
              </a:ext>
            </a:extLst>
          </p:cNvPr>
          <p:cNvSpPr txBox="1"/>
          <p:nvPr/>
        </p:nvSpPr>
        <p:spPr>
          <a:xfrm>
            <a:off x="876300" y="1491481"/>
            <a:ext cx="9488495" cy="584775"/>
          </a:xfrm>
          <a:prstGeom prst="rect">
            <a:avLst/>
          </a:prstGeom>
          <a:noFill/>
        </p:spPr>
        <p:txBody>
          <a:bodyPr wrap="none" rtlCol="0">
            <a:spAutoFit/>
          </a:bodyPr>
          <a:lstStyle/>
          <a:p>
            <a:pPr algn="l"/>
            <a:r>
              <a:rPr lang="en-US" sz="3200" b="1" i="0" dirty="0" err="1">
                <a:solidFill>
                  <a:srgbClr val="161C2D"/>
                </a:solidFill>
                <a:effectLst/>
                <a:latin typeface="Nunito" pitchFamily="2" charset="0"/>
              </a:rPr>
              <a:t>Sử</a:t>
            </a:r>
            <a:r>
              <a:rPr lang="en-US" sz="3200" b="1" i="0" dirty="0">
                <a:solidFill>
                  <a:srgbClr val="161C2D"/>
                </a:solidFill>
                <a:effectLst/>
                <a:latin typeface="Nunito" pitchFamily="2" charset="0"/>
              </a:rPr>
              <a:t> </a:t>
            </a:r>
            <a:r>
              <a:rPr lang="en-US" sz="3200" b="1" i="0" dirty="0" err="1">
                <a:solidFill>
                  <a:srgbClr val="161C2D"/>
                </a:solidFill>
                <a:effectLst/>
                <a:latin typeface="Nunito" pitchFamily="2" charset="0"/>
              </a:rPr>
              <a:t>dụng</a:t>
            </a:r>
            <a:r>
              <a:rPr lang="en-US" sz="3200" b="1" i="0" dirty="0">
                <a:solidFill>
                  <a:srgbClr val="161C2D"/>
                </a:solidFill>
                <a:effectLst/>
                <a:latin typeface="Nunito" pitchFamily="2" charset="0"/>
              </a:rPr>
              <a:t> stored procedure </a:t>
            </a:r>
            <a:r>
              <a:rPr lang="en-US" sz="3200" b="1" i="0" dirty="0" err="1">
                <a:solidFill>
                  <a:srgbClr val="161C2D"/>
                </a:solidFill>
                <a:effectLst/>
                <a:latin typeface="Nunito" pitchFamily="2" charset="0"/>
              </a:rPr>
              <a:t>cho</a:t>
            </a:r>
            <a:r>
              <a:rPr lang="en-US" sz="3200" b="1" i="0" dirty="0">
                <a:solidFill>
                  <a:srgbClr val="161C2D"/>
                </a:solidFill>
                <a:effectLst/>
                <a:latin typeface="Nunito" pitchFamily="2" charset="0"/>
              </a:rPr>
              <a:t> </a:t>
            </a:r>
            <a:r>
              <a:rPr lang="en-US" sz="3200" b="1" i="0" dirty="0" err="1">
                <a:solidFill>
                  <a:srgbClr val="161C2D"/>
                </a:solidFill>
                <a:effectLst/>
                <a:latin typeface="Nunito" pitchFamily="2" charset="0"/>
              </a:rPr>
              <a:t>tất</a:t>
            </a:r>
            <a:r>
              <a:rPr lang="en-US" sz="3200" b="1" i="0" dirty="0">
                <a:solidFill>
                  <a:srgbClr val="161C2D"/>
                </a:solidFill>
                <a:effectLst/>
                <a:latin typeface="Nunito" pitchFamily="2" charset="0"/>
              </a:rPr>
              <a:t> </a:t>
            </a:r>
            <a:r>
              <a:rPr lang="en-US" sz="3200" b="1" i="0" dirty="0" err="1">
                <a:solidFill>
                  <a:srgbClr val="161C2D"/>
                </a:solidFill>
                <a:effectLst/>
                <a:latin typeface="Nunito" pitchFamily="2" charset="0"/>
              </a:rPr>
              <a:t>cả</a:t>
            </a:r>
            <a:r>
              <a:rPr lang="en-US" sz="3200" b="1" i="0" dirty="0">
                <a:solidFill>
                  <a:srgbClr val="161C2D"/>
                </a:solidFill>
                <a:effectLst/>
                <a:latin typeface="Nunito" pitchFamily="2" charset="0"/>
              </a:rPr>
              <a:t> </a:t>
            </a:r>
            <a:r>
              <a:rPr lang="en-US" sz="3200" b="1" i="0" dirty="0" err="1">
                <a:solidFill>
                  <a:srgbClr val="161C2D"/>
                </a:solidFill>
                <a:effectLst/>
                <a:latin typeface="Nunito" pitchFamily="2" charset="0"/>
              </a:rPr>
              <a:t>các</a:t>
            </a:r>
            <a:r>
              <a:rPr lang="en-US" sz="3200" b="1" i="0" dirty="0">
                <a:solidFill>
                  <a:srgbClr val="161C2D"/>
                </a:solidFill>
                <a:effectLst/>
                <a:latin typeface="Nunito" pitchFamily="2" charset="0"/>
              </a:rPr>
              <a:t> </a:t>
            </a:r>
            <a:r>
              <a:rPr lang="en-US" sz="3200" b="1" i="0" dirty="0" err="1">
                <a:solidFill>
                  <a:srgbClr val="161C2D"/>
                </a:solidFill>
                <a:effectLst/>
                <a:latin typeface="Nunito" pitchFamily="2" charset="0"/>
              </a:rPr>
              <a:t>thực</a:t>
            </a:r>
            <a:r>
              <a:rPr lang="en-US" sz="3200" b="1" i="0" dirty="0">
                <a:solidFill>
                  <a:srgbClr val="161C2D"/>
                </a:solidFill>
                <a:effectLst/>
                <a:latin typeface="Nunito" pitchFamily="2" charset="0"/>
              </a:rPr>
              <a:t> </a:t>
            </a:r>
            <a:r>
              <a:rPr lang="en-US" sz="3200" b="1" i="0" dirty="0" err="1">
                <a:solidFill>
                  <a:srgbClr val="161C2D"/>
                </a:solidFill>
                <a:effectLst/>
                <a:latin typeface="Nunito" pitchFamily="2" charset="0"/>
              </a:rPr>
              <a:t>thể</a:t>
            </a:r>
            <a:endParaRPr lang="en-US" sz="3200" b="1" i="0" dirty="0">
              <a:solidFill>
                <a:srgbClr val="161C2D"/>
              </a:solidFill>
              <a:effectLst/>
              <a:latin typeface="Nunito" pitchFamily="2" charset="0"/>
            </a:endParaRPr>
          </a:p>
        </p:txBody>
      </p:sp>
    </p:spTree>
    <p:extLst>
      <p:ext uri="{BB962C8B-B14F-4D97-AF65-F5344CB8AC3E}">
        <p14:creationId xmlns:p14="http://schemas.microsoft.com/office/powerpoint/2010/main" val="34731639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3">
            <a:alphaModFix/>
          </a:blip>
          <a:srcRect/>
          <a:stretch/>
        </p:blipFill>
        <p:spPr>
          <a:xfrm>
            <a:off x="30480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9" name="TextBox 8">
            <a:extLst>
              <a:ext uri="{FF2B5EF4-FFF2-40B4-BE49-F238E27FC236}">
                <a16:creationId xmlns:a16="http://schemas.microsoft.com/office/drawing/2014/main" id="{B36BD585-441C-49C6-B897-01E37EE9C911}"/>
              </a:ext>
            </a:extLst>
          </p:cNvPr>
          <p:cNvSpPr txBox="1"/>
          <p:nvPr/>
        </p:nvSpPr>
        <p:spPr>
          <a:xfrm>
            <a:off x="2238233" y="2784143"/>
            <a:ext cx="184731" cy="307777"/>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8A483D8A-DBBF-7698-A933-DB45CEFE4910}"/>
              </a:ext>
            </a:extLst>
          </p:cNvPr>
          <p:cNvSpPr txBox="1"/>
          <p:nvPr/>
        </p:nvSpPr>
        <p:spPr>
          <a:xfrm>
            <a:off x="838200" y="2214757"/>
            <a:ext cx="10515600" cy="2031325"/>
          </a:xfrm>
          <a:prstGeom prst="rect">
            <a:avLst/>
          </a:prstGeom>
          <a:noFill/>
        </p:spPr>
        <p:txBody>
          <a:bodyPr wrap="square" rtlCol="0">
            <a:spAutoFit/>
          </a:bodyPr>
          <a:lstStyle/>
          <a:p>
            <a:pPr algn="l"/>
            <a:r>
              <a:rPr lang="en-US" sz="1800" b="0" i="0" dirty="0" err="1" smtClean="0">
                <a:solidFill>
                  <a:srgbClr val="161C2D"/>
                </a:solidFill>
                <a:effectLst/>
                <a:latin typeface="+mj-lt"/>
              </a:rPr>
              <a:t>Bước</a:t>
            </a:r>
            <a:r>
              <a:rPr lang="en-US" sz="1800" b="0" i="0" dirty="0" smtClean="0">
                <a:solidFill>
                  <a:srgbClr val="161C2D"/>
                </a:solidFill>
                <a:effectLst/>
                <a:latin typeface="+mj-lt"/>
              </a:rPr>
              <a:t> 1: </a:t>
            </a:r>
            <a:r>
              <a:rPr lang="en-US" sz="1800" b="0" i="0" dirty="0" err="1" smtClean="0">
                <a:solidFill>
                  <a:srgbClr val="161C2D"/>
                </a:solidFill>
                <a:effectLst/>
                <a:latin typeface="+mj-lt"/>
              </a:rPr>
              <a:t>Tạo</a:t>
            </a:r>
            <a:r>
              <a:rPr lang="en-US" sz="1800" b="0" i="0" dirty="0" smtClean="0">
                <a:solidFill>
                  <a:srgbClr val="161C2D"/>
                </a:solidFill>
                <a:effectLst/>
                <a:latin typeface="+mj-lt"/>
              </a:rPr>
              <a:t> </a:t>
            </a:r>
            <a:r>
              <a:rPr lang="en-US" sz="1800" b="0" i="0" dirty="0" err="1" smtClean="0">
                <a:solidFill>
                  <a:srgbClr val="161C2D"/>
                </a:solidFill>
                <a:effectLst/>
                <a:latin typeface="+mj-lt"/>
              </a:rPr>
              <a:t>tên</a:t>
            </a:r>
            <a:r>
              <a:rPr lang="en-US" sz="1800" b="0" i="0" dirty="0" smtClean="0">
                <a:solidFill>
                  <a:srgbClr val="161C2D"/>
                </a:solidFill>
                <a:effectLst/>
                <a:latin typeface="+mj-lt"/>
              </a:rPr>
              <a:t> Database</a:t>
            </a:r>
          </a:p>
          <a:p>
            <a:pPr algn="l"/>
            <a:r>
              <a:rPr lang="en-US" sz="1800" dirty="0" err="1" smtClean="0">
                <a:solidFill>
                  <a:srgbClr val="161C2D"/>
                </a:solidFill>
                <a:latin typeface="+mj-lt"/>
              </a:rPr>
              <a:t>Bước</a:t>
            </a:r>
            <a:r>
              <a:rPr lang="en-US" sz="1800" dirty="0" smtClean="0">
                <a:solidFill>
                  <a:srgbClr val="161C2D"/>
                </a:solidFill>
                <a:latin typeface="+mj-lt"/>
              </a:rPr>
              <a:t> 2 : </a:t>
            </a:r>
            <a:r>
              <a:rPr lang="en-US" sz="1800" dirty="0" err="1" smtClean="0">
                <a:solidFill>
                  <a:srgbClr val="161C2D"/>
                </a:solidFill>
                <a:latin typeface="+mj-lt"/>
              </a:rPr>
              <a:t>Tạo</a:t>
            </a:r>
            <a:r>
              <a:rPr lang="en-US" sz="1800" dirty="0" smtClean="0">
                <a:solidFill>
                  <a:srgbClr val="161C2D"/>
                </a:solidFill>
                <a:latin typeface="+mj-lt"/>
              </a:rPr>
              <a:t> Class </a:t>
            </a:r>
            <a:r>
              <a:rPr lang="en-US" sz="1800" dirty="0" err="1" smtClean="0">
                <a:solidFill>
                  <a:srgbClr val="161C2D"/>
                </a:solidFill>
                <a:latin typeface="+mj-lt"/>
              </a:rPr>
              <a:t>cho</a:t>
            </a:r>
            <a:r>
              <a:rPr lang="en-US" sz="1800" dirty="0" smtClean="0">
                <a:solidFill>
                  <a:srgbClr val="161C2D"/>
                </a:solidFill>
                <a:latin typeface="+mj-lt"/>
              </a:rPr>
              <a:t> </a:t>
            </a:r>
            <a:r>
              <a:rPr lang="en-US" sz="1800" dirty="0" err="1" smtClean="0">
                <a:solidFill>
                  <a:srgbClr val="161C2D"/>
                </a:solidFill>
                <a:latin typeface="+mj-lt"/>
              </a:rPr>
              <a:t>các</a:t>
            </a:r>
            <a:r>
              <a:rPr lang="en-US" sz="1800" dirty="0" smtClean="0">
                <a:solidFill>
                  <a:srgbClr val="161C2D"/>
                </a:solidFill>
                <a:latin typeface="+mj-lt"/>
              </a:rPr>
              <a:t> </a:t>
            </a:r>
            <a:r>
              <a:rPr lang="en-US" sz="1800" dirty="0" err="1" smtClean="0">
                <a:solidFill>
                  <a:srgbClr val="161C2D"/>
                </a:solidFill>
                <a:latin typeface="+mj-lt"/>
              </a:rPr>
              <a:t>bảng</a:t>
            </a:r>
            <a:r>
              <a:rPr lang="en-US" sz="1800" dirty="0" smtClean="0">
                <a:solidFill>
                  <a:srgbClr val="161C2D"/>
                </a:solidFill>
                <a:latin typeface="+mj-lt"/>
              </a:rPr>
              <a:t> </a:t>
            </a:r>
            <a:r>
              <a:rPr lang="en-US" sz="1800" b="0" i="0" dirty="0" smtClean="0">
                <a:solidFill>
                  <a:srgbClr val="161C2D"/>
                </a:solidFill>
                <a:effectLst/>
                <a:latin typeface="+mj-lt"/>
              </a:rPr>
              <a:t> </a:t>
            </a:r>
          </a:p>
          <a:p>
            <a:pPr algn="l"/>
            <a:r>
              <a:rPr lang="en-US" sz="1800" dirty="0" err="1" smtClean="0">
                <a:solidFill>
                  <a:srgbClr val="161C2D"/>
                </a:solidFill>
                <a:latin typeface="+mj-lt"/>
              </a:rPr>
              <a:t>Bước</a:t>
            </a:r>
            <a:r>
              <a:rPr lang="en-US" sz="1800" dirty="0" smtClean="0">
                <a:solidFill>
                  <a:srgbClr val="161C2D"/>
                </a:solidFill>
                <a:latin typeface="+mj-lt"/>
              </a:rPr>
              <a:t> 3 : </a:t>
            </a:r>
            <a:r>
              <a:rPr lang="en-US" sz="1800" dirty="0" err="1" smtClean="0">
                <a:solidFill>
                  <a:srgbClr val="161C2D"/>
                </a:solidFill>
                <a:latin typeface="+mj-lt"/>
              </a:rPr>
              <a:t>Tạo</a:t>
            </a:r>
            <a:r>
              <a:rPr lang="en-US" sz="1800" dirty="0" smtClean="0">
                <a:solidFill>
                  <a:srgbClr val="161C2D"/>
                </a:solidFill>
                <a:latin typeface="+mj-lt"/>
              </a:rPr>
              <a:t> </a:t>
            </a:r>
            <a:r>
              <a:rPr lang="en-US" sz="1800" dirty="0" err="1" smtClean="0">
                <a:solidFill>
                  <a:srgbClr val="161C2D"/>
                </a:solidFill>
                <a:latin typeface="+mj-lt"/>
              </a:rPr>
              <a:t>chuỗi</a:t>
            </a:r>
            <a:r>
              <a:rPr lang="en-US" sz="1800" dirty="0" smtClean="0">
                <a:solidFill>
                  <a:srgbClr val="161C2D"/>
                </a:solidFill>
                <a:latin typeface="+mj-lt"/>
              </a:rPr>
              <a:t> </a:t>
            </a:r>
            <a:r>
              <a:rPr lang="en-US" sz="1800" dirty="0" err="1" smtClean="0">
                <a:solidFill>
                  <a:srgbClr val="161C2D"/>
                </a:solidFill>
                <a:latin typeface="+mj-lt"/>
              </a:rPr>
              <a:t>Connectionstring</a:t>
            </a:r>
            <a:r>
              <a:rPr lang="en-US" sz="1800" dirty="0" smtClean="0">
                <a:solidFill>
                  <a:srgbClr val="161C2D"/>
                </a:solidFill>
                <a:latin typeface="+mj-lt"/>
              </a:rPr>
              <a:t> </a:t>
            </a:r>
            <a:r>
              <a:rPr lang="en-US" sz="1800" dirty="0" err="1" smtClean="0">
                <a:solidFill>
                  <a:srgbClr val="161C2D"/>
                </a:solidFill>
                <a:latin typeface="+mj-lt"/>
              </a:rPr>
              <a:t>trong</a:t>
            </a:r>
            <a:r>
              <a:rPr lang="en-US" sz="1800" dirty="0" smtClean="0">
                <a:solidFill>
                  <a:srgbClr val="161C2D"/>
                </a:solidFill>
                <a:latin typeface="+mj-lt"/>
              </a:rPr>
              <a:t> file </a:t>
            </a:r>
            <a:r>
              <a:rPr lang="en-US" sz="1800" dirty="0" err="1" smtClean="0">
                <a:solidFill>
                  <a:srgbClr val="161C2D"/>
                </a:solidFill>
                <a:latin typeface="+mj-lt"/>
              </a:rPr>
              <a:t>App.Config</a:t>
            </a:r>
            <a:r>
              <a:rPr lang="en-US" sz="1800" dirty="0" smtClean="0">
                <a:solidFill>
                  <a:srgbClr val="161C2D"/>
                </a:solidFill>
                <a:latin typeface="+mj-lt"/>
              </a:rPr>
              <a:t> </a:t>
            </a:r>
            <a:r>
              <a:rPr lang="en-US" sz="1800" dirty="0" err="1" smtClean="0">
                <a:solidFill>
                  <a:srgbClr val="161C2D"/>
                </a:solidFill>
                <a:latin typeface="+mj-lt"/>
              </a:rPr>
              <a:t>hoặc</a:t>
            </a:r>
            <a:r>
              <a:rPr lang="en-US" sz="1800" dirty="0" smtClean="0">
                <a:solidFill>
                  <a:srgbClr val="161C2D"/>
                </a:solidFill>
                <a:latin typeface="+mj-lt"/>
              </a:rPr>
              <a:t> </a:t>
            </a:r>
            <a:r>
              <a:rPr lang="en-US" sz="1800" dirty="0" err="1" smtClean="0">
                <a:solidFill>
                  <a:srgbClr val="161C2D"/>
                </a:solidFill>
                <a:latin typeface="+mj-lt"/>
              </a:rPr>
              <a:t>Web.Cofig</a:t>
            </a:r>
            <a:endParaRPr lang="en-US" sz="1800" dirty="0" smtClean="0">
              <a:solidFill>
                <a:srgbClr val="161C2D"/>
              </a:solidFill>
              <a:latin typeface="+mj-lt"/>
            </a:endParaRPr>
          </a:p>
          <a:p>
            <a:pPr algn="l"/>
            <a:r>
              <a:rPr lang="en-US" sz="1800" b="0" i="0" dirty="0" err="1" smtClean="0">
                <a:solidFill>
                  <a:srgbClr val="161C2D"/>
                </a:solidFill>
                <a:effectLst/>
                <a:latin typeface="+mj-lt"/>
              </a:rPr>
              <a:t>Bước</a:t>
            </a:r>
            <a:r>
              <a:rPr lang="en-US" sz="1800" b="0" i="0" dirty="0" smtClean="0">
                <a:solidFill>
                  <a:srgbClr val="161C2D"/>
                </a:solidFill>
                <a:effectLst/>
                <a:latin typeface="+mj-lt"/>
              </a:rPr>
              <a:t> 4: </a:t>
            </a:r>
            <a:r>
              <a:rPr lang="en-US" sz="1800" b="0" i="0" dirty="0" err="1" smtClean="0">
                <a:solidFill>
                  <a:srgbClr val="161C2D"/>
                </a:solidFill>
                <a:effectLst/>
                <a:latin typeface="+mj-lt"/>
              </a:rPr>
              <a:t>Thêm</a:t>
            </a:r>
            <a:r>
              <a:rPr lang="en-US" sz="1800" b="0" i="0" dirty="0" smtClean="0">
                <a:solidFill>
                  <a:srgbClr val="161C2D"/>
                </a:solidFill>
                <a:effectLst/>
                <a:latin typeface="+mj-lt"/>
              </a:rPr>
              <a:t> </a:t>
            </a:r>
            <a:r>
              <a:rPr lang="en-US" sz="1800" b="0" i="0" dirty="0" err="1" smtClean="0">
                <a:solidFill>
                  <a:srgbClr val="161C2D"/>
                </a:solidFill>
                <a:effectLst/>
                <a:latin typeface="+mj-lt"/>
              </a:rPr>
              <a:t>thư</a:t>
            </a:r>
            <a:r>
              <a:rPr lang="en-US" sz="1800" b="0" i="0" dirty="0" smtClean="0">
                <a:solidFill>
                  <a:srgbClr val="161C2D"/>
                </a:solidFill>
                <a:effectLst/>
                <a:latin typeface="+mj-lt"/>
              </a:rPr>
              <a:t> </a:t>
            </a:r>
            <a:r>
              <a:rPr lang="en-US" sz="1800" b="0" i="0" dirty="0" err="1" smtClean="0">
                <a:solidFill>
                  <a:srgbClr val="161C2D"/>
                </a:solidFill>
                <a:effectLst/>
                <a:latin typeface="+mj-lt"/>
              </a:rPr>
              <a:t>viện</a:t>
            </a:r>
            <a:r>
              <a:rPr lang="en-US" sz="1800" b="0" i="0" dirty="0" smtClean="0">
                <a:solidFill>
                  <a:srgbClr val="161C2D"/>
                </a:solidFill>
                <a:effectLst/>
                <a:latin typeface="+mj-lt"/>
              </a:rPr>
              <a:t> </a:t>
            </a:r>
            <a:r>
              <a:rPr lang="en-US" sz="1800" b="0" i="0" dirty="0" err="1" smtClean="0">
                <a:solidFill>
                  <a:srgbClr val="161C2D"/>
                </a:solidFill>
                <a:effectLst/>
                <a:latin typeface="+mj-lt"/>
              </a:rPr>
              <a:t>của</a:t>
            </a:r>
            <a:r>
              <a:rPr lang="en-US" sz="1800" b="0" i="0" dirty="0" smtClean="0">
                <a:solidFill>
                  <a:srgbClr val="161C2D"/>
                </a:solidFill>
                <a:effectLst/>
                <a:latin typeface="+mj-lt"/>
              </a:rPr>
              <a:t> Entities </a:t>
            </a:r>
            <a:r>
              <a:rPr lang="en-US" sz="1800" b="0" i="0" dirty="0" err="1" smtClean="0">
                <a:solidFill>
                  <a:srgbClr val="161C2D"/>
                </a:solidFill>
                <a:effectLst/>
                <a:latin typeface="+mj-lt"/>
              </a:rPr>
              <a:t>FrameWork</a:t>
            </a:r>
            <a:r>
              <a:rPr lang="en-US" sz="1800" b="0" i="0" smtClean="0">
                <a:solidFill>
                  <a:srgbClr val="161C2D"/>
                </a:solidFill>
                <a:effectLst/>
                <a:latin typeface="+mj-lt"/>
              </a:rPr>
              <a:t> 6.4.4  </a:t>
            </a:r>
            <a:r>
              <a:rPr lang="en-US" sz="1800" b="0" i="0" dirty="0" err="1" smtClean="0">
                <a:solidFill>
                  <a:srgbClr val="161C2D"/>
                </a:solidFill>
                <a:effectLst/>
                <a:latin typeface="+mj-lt"/>
              </a:rPr>
              <a:t>trên</a:t>
            </a:r>
            <a:r>
              <a:rPr lang="en-US" sz="1800" b="0" i="0" dirty="0" smtClean="0">
                <a:solidFill>
                  <a:srgbClr val="161C2D"/>
                </a:solidFill>
                <a:effectLst/>
                <a:latin typeface="+mj-lt"/>
              </a:rPr>
              <a:t> </a:t>
            </a:r>
            <a:r>
              <a:rPr lang="en-US" sz="1800" b="0" i="0" dirty="0" err="1" smtClean="0">
                <a:solidFill>
                  <a:srgbClr val="161C2D"/>
                </a:solidFill>
                <a:effectLst/>
                <a:latin typeface="+mj-lt"/>
              </a:rPr>
              <a:t>NuGet</a:t>
            </a:r>
            <a:r>
              <a:rPr lang="en-US" sz="1800" b="0" i="0" dirty="0" smtClean="0">
                <a:solidFill>
                  <a:srgbClr val="161C2D"/>
                </a:solidFill>
                <a:effectLst/>
                <a:latin typeface="+mj-lt"/>
              </a:rPr>
              <a:t> </a:t>
            </a:r>
            <a:r>
              <a:rPr lang="en-US" sz="1800" b="0" i="0" dirty="0" err="1" smtClean="0">
                <a:solidFill>
                  <a:srgbClr val="161C2D"/>
                </a:solidFill>
                <a:effectLst/>
                <a:latin typeface="+mj-lt"/>
              </a:rPr>
              <a:t>hoặc</a:t>
            </a:r>
            <a:r>
              <a:rPr lang="en-US" sz="1800" b="0" i="0" dirty="0" smtClean="0">
                <a:solidFill>
                  <a:srgbClr val="161C2D"/>
                </a:solidFill>
                <a:effectLst/>
                <a:latin typeface="+mj-lt"/>
              </a:rPr>
              <a:t> Package Manager</a:t>
            </a:r>
          </a:p>
          <a:p>
            <a:pPr algn="l"/>
            <a:r>
              <a:rPr lang="en-US" sz="1800" dirty="0" err="1" smtClean="0">
                <a:solidFill>
                  <a:srgbClr val="161C2D"/>
                </a:solidFill>
                <a:latin typeface="+mj-lt"/>
              </a:rPr>
              <a:t>Bước</a:t>
            </a:r>
            <a:r>
              <a:rPr lang="en-US" sz="1800" dirty="0" smtClean="0">
                <a:solidFill>
                  <a:srgbClr val="161C2D"/>
                </a:solidFill>
                <a:latin typeface="+mj-lt"/>
              </a:rPr>
              <a:t> 5: </a:t>
            </a:r>
            <a:r>
              <a:rPr lang="en-US" sz="1800" dirty="0" err="1" smtClean="0">
                <a:solidFill>
                  <a:srgbClr val="161C2D"/>
                </a:solidFill>
                <a:latin typeface="+mj-lt"/>
              </a:rPr>
              <a:t>Tạo</a:t>
            </a:r>
            <a:r>
              <a:rPr lang="en-US" sz="1800" dirty="0" smtClean="0">
                <a:solidFill>
                  <a:srgbClr val="161C2D"/>
                </a:solidFill>
                <a:latin typeface="+mj-lt"/>
              </a:rPr>
              <a:t> Model </a:t>
            </a:r>
            <a:r>
              <a:rPr lang="en-US" sz="1800" dirty="0" err="1" smtClean="0">
                <a:solidFill>
                  <a:srgbClr val="161C2D"/>
                </a:solidFill>
                <a:latin typeface="+mj-lt"/>
              </a:rPr>
              <a:t>kế</a:t>
            </a:r>
            <a:r>
              <a:rPr lang="en-US" sz="1800" dirty="0" smtClean="0">
                <a:solidFill>
                  <a:srgbClr val="161C2D"/>
                </a:solidFill>
                <a:latin typeface="+mj-lt"/>
              </a:rPr>
              <a:t> </a:t>
            </a:r>
            <a:r>
              <a:rPr lang="en-US" sz="1800" dirty="0" err="1" smtClean="0">
                <a:solidFill>
                  <a:srgbClr val="161C2D"/>
                </a:solidFill>
                <a:latin typeface="+mj-lt"/>
              </a:rPr>
              <a:t>thừa</a:t>
            </a:r>
            <a:r>
              <a:rPr lang="en-US" sz="1800" dirty="0" smtClean="0">
                <a:solidFill>
                  <a:srgbClr val="161C2D"/>
                </a:solidFill>
                <a:latin typeface="+mj-lt"/>
              </a:rPr>
              <a:t> </a:t>
            </a:r>
            <a:r>
              <a:rPr lang="en-US" sz="1800" dirty="0" err="1" smtClean="0">
                <a:solidFill>
                  <a:srgbClr val="161C2D"/>
                </a:solidFill>
                <a:latin typeface="+mj-lt"/>
              </a:rPr>
              <a:t>từ</a:t>
            </a:r>
            <a:r>
              <a:rPr lang="en-US" sz="1800" dirty="0" smtClean="0">
                <a:solidFill>
                  <a:srgbClr val="161C2D"/>
                </a:solidFill>
                <a:latin typeface="+mj-lt"/>
              </a:rPr>
              <a:t> class </a:t>
            </a:r>
            <a:r>
              <a:rPr lang="en-US" sz="1800" dirty="0" err="1" smtClean="0">
                <a:solidFill>
                  <a:srgbClr val="161C2D"/>
                </a:solidFill>
                <a:latin typeface="+mj-lt"/>
              </a:rPr>
              <a:t>DbContext</a:t>
            </a:r>
            <a:r>
              <a:rPr lang="en-US" sz="1800" dirty="0" smtClean="0">
                <a:solidFill>
                  <a:srgbClr val="161C2D"/>
                </a:solidFill>
                <a:latin typeface="+mj-lt"/>
              </a:rPr>
              <a:t> </a:t>
            </a:r>
            <a:r>
              <a:rPr lang="en-US" sz="1800" dirty="0" err="1" smtClean="0">
                <a:solidFill>
                  <a:srgbClr val="161C2D"/>
                </a:solidFill>
                <a:latin typeface="+mj-lt"/>
              </a:rPr>
              <a:t>của</a:t>
            </a:r>
            <a:r>
              <a:rPr lang="en-US" sz="1800" dirty="0" smtClean="0">
                <a:solidFill>
                  <a:srgbClr val="161C2D"/>
                </a:solidFill>
                <a:latin typeface="+mj-lt"/>
              </a:rPr>
              <a:t> entity </a:t>
            </a:r>
            <a:r>
              <a:rPr lang="en-US" sz="1800" dirty="0" err="1" smtClean="0">
                <a:solidFill>
                  <a:srgbClr val="161C2D"/>
                </a:solidFill>
                <a:latin typeface="+mj-lt"/>
              </a:rPr>
              <a:t>FrameWork</a:t>
            </a:r>
            <a:endParaRPr lang="en-US" sz="1800" dirty="0" smtClean="0">
              <a:solidFill>
                <a:srgbClr val="161C2D"/>
              </a:solidFill>
              <a:latin typeface="+mj-lt"/>
            </a:endParaRPr>
          </a:p>
          <a:p>
            <a:pPr algn="l"/>
            <a:r>
              <a:rPr lang="en-US" sz="1800" b="0" i="0" dirty="0" err="1" smtClean="0">
                <a:solidFill>
                  <a:srgbClr val="161C2D"/>
                </a:solidFill>
                <a:effectLst/>
                <a:latin typeface="+mj-lt"/>
              </a:rPr>
              <a:t>Bước</a:t>
            </a:r>
            <a:r>
              <a:rPr lang="en-US" sz="1800" b="0" i="0" dirty="0" smtClean="0">
                <a:solidFill>
                  <a:srgbClr val="161C2D"/>
                </a:solidFill>
                <a:effectLst/>
                <a:latin typeface="+mj-lt"/>
              </a:rPr>
              <a:t> 6: </a:t>
            </a:r>
            <a:r>
              <a:rPr lang="en-US" sz="1800" b="0" i="0" dirty="0" err="1" smtClean="0">
                <a:solidFill>
                  <a:srgbClr val="161C2D"/>
                </a:solidFill>
                <a:effectLst/>
                <a:latin typeface="+mj-lt"/>
              </a:rPr>
              <a:t>Dùng</a:t>
            </a:r>
            <a:r>
              <a:rPr lang="en-US" sz="1800" b="0" i="0" dirty="0" smtClean="0">
                <a:solidFill>
                  <a:srgbClr val="161C2D"/>
                </a:solidFill>
                <a:effectLst/>
                <a:latin typeface="+mj-lt"/>
              </a:rPr>
              <a:t> Model </a:t>
            </a:r>
            <a:r>
              <a:rPr lang="en-US" sz="1800" b="0" i="0" dirty="0" err="1" smtClean="0">
                <a:solidFill>
                  <a:srgbClr val="161C2D"/>
                </a:solidFill>
                <a:effectLst/>
                <a:latin typeface="+mj-lt"/>
              </a:rPr>
              <a:t>để</a:t>
            </a:r>
            <a:r>
              <a:rPr lang="en-US" sz="1800" b="0" i="0" dirty="0" smtClean="0">
                <a:solidFill>
                  <a:srgbClr val="161C2D"/>
                </a:solidFill>
                <a:effectLst/>
                <a:latin typeface="+mj-lt"/>
              </a:rPr>
              <a:t> </a:t>
            </a:r>
            <a:r>
              <a:rPr lang="en-US" sz="1800" b="0" i="0" dirty="0" err="1" smtClean="0">
                <a:solidFill>
                  <a:srgbClr val="161C2D"/>
                </a:solidFill>
                <a:effectLst/>
                <a:latin typeface="+mj-lt"/>
              </a:rPr>
              <a:t>gọi</a:t>
            </a:r>
            <a:r>
              <a:rPr lang="en-US" sz="1800" b="0" i="0" dirty="0" smtClean="0">
                <a:solidFill>
                  <a:srgbClr val="161C2D"/>
                </a:solidFill>
                <a:effectLst/>
                <a:latin typeface="+mj-lt"/>
              </a:rPr>
              <a:t> </a:t>
            </a:r>
            <a:r>
              <a:rPr lang="en-US" sz="1800" b="0" i="0" dirty="0" err="1" smtClean="0">
                <a:solidFill>
                  <a:srgbClr val="161C2D"/>
                </a:solidFill>
                <a:effectLst/>
                <a:latin typeface="+mj-lt"/>
              </a:rPr>
              <a:t>tạo</a:t>
            </a:r>
            <a:r>
              <a:rPr lang="en-US" sz="1800" b="0" i="0" dirty="0" smtClean="0">
                <a:solidFill>
                  <a:srgbClr val="161C2D"/>
                </a:solidFill>
                <a:effectLst/>
                <a:latin typeface="+mj-lt"/>
              </a:rPr>
              <a:t> table  </a:t>
            </a:r>
            <a:r>
              <a:rPr lang="en-US" sz="1800" b="0" i="0" dirty="0" err="1" smtClean="0">
                <a:solidFill>
                  <a:srgbClr val="161C2D"/>
                </a:solidFill>
                <a:effectLst/>
                <a:latin typeface="+mj-lt"/>
              </a:rPr>
              <a:t>và</a:t>
            </a:r>
            <a:r>
              <a:rPr lang="en-US" sz="1800" dirty="0">
                <a:solidFill>
                  <a:srgbClr val="161C2D"/>
                </a:solidFill>
                <a:latin typeface="+mj-lt"/>
              </a:rPr>
              <a:t> </a:t>
            </a:r>
            <a:r>
              <a:rPr lang="en-US" sz="1800" dirty="0" err="1" smtClean="0">
                <a:solidFill>
                  <a:srgbClr val="161C2D"/>
                </a:solidFill>
                <a:latin typeface="+mj-lt"/>
              </a:rPr>
              <a:t>dữ</a:t>
            </a:r>
            <a:r>
              <a:rPr lang="en-US" sz="1800" dirty="0" smtClean="0">
                <a:solidFill>
                  <a:srgbClr val="161C2D"/>
                </a:solidFill>
                <a:latin typeface="+mj-lt"/>
              </a:rPr>
              <a:t> </a:t>
            </a:r>
            <a:r>
              <a:rPr lang="en-US" sz="1800" dirty="0" err="1" smtClean="0">
                <a:solidFill>
                  <a:srgbClr val="161C2D"/>
                </a:solidFill>
                <a:latin typeface="+mj-lt"/>
              </a:rPr>
              <a:t>liệu</a:t>
            </a:r>
            <a:r>
              <a:rPr lang="en-US" sz="1800" dirty="0" smtClean="0">
                <a:solidFill>
                  <a:srgbClr val="161C2D"/>
                </a:solidFill>
                <a:latin typeface="+mj-lt"/>
              </a:rPr>
              <a:t> </a:t>
            </a:r>
            <a:r>
              <a:rPr lang="en-US" sz="1800" dirty="0" err="1" smtClean="0">
                <a:solidFill>
                  <a:srgbClr val="161C2D"/>
                </a:solidFill>
                <a:latin typeface="+mj-lt"/>
              </a:rPr>
              <a:t>cho</a:t>
            </a:r>
            <a:r>
              <a:rPr lang="en-US" sz="1800" dirty="0" smtClean="0">
                <a:solidFill>
                  <a:srgbClr val="161C2D"/>
                </a:solidFill>
                <a:latin typeface="+mj-lt"/>
              </a:rPr>
              <a:t> </a:t>
            </a:r>
            <a:r>
              <a:rPr lang="en-US" sz="1800" dirty="0" err="1" smtClean="0">
                <a:solidFill>
                  <a:srgbClr val="161C2D"/>
                </a:solidFill>
                <a:latin typeface="+mj-lt"/>
              </a:rPr>
              <a:t>bảng</a:t>
            </a:r>
            <a:r>
              <a:rPr lang="en-US" sz="1800" dirty="0" smtClean="0">
                <a:solidFill>
                  <a:srgbClr val="161C2D"/>
                </a:solidFill>
                <a:latin typeface="+mj-lt"/>
              </a:rPr>
              <a:t> </a:t>
            </a:r>
            <a:r>
              <a:rPr lang="en-US" sz="1800" dirty="0" err="1" smtClean="0">
                <a:solidFill>
                  <a:srgbClr val="161C2D"/>
                </a:solidFill>
                <a:latin typeface="+mj-lt"/>
              </a:rPr>
              <a:t>trong</a:t>
            </a:r>
            <a:r>
              <a:rPr lang="en-US" sz="1800" dirty="0" smtClean="0">
                <a:solidFill>
                  <a:srgbClr val="161C2D"/>
                </a:solidFill>
                <a:latin typeface="+mj-lt"/>
              </a:rPr>
              <a:t> Database </a:t>
            </a:r>
            <a:r>
              <a:rPr lang="en-US" sz="1800" b="0" i="0" dirty="0" smtClean="0">
                <a:solidFill>
                  <a:srgbClr val="161C2D"/>
                </a:solidFill>
                <a:effectLst/>
                <a:latin typeface="+mj-lt"/>
              </a:rPr>
              <a:t>( dung </a:t>
            </a:r>
            <a:r>
              <a:rPr lang="en-US" sz="1800" b="0" i="0" dirty="0" err="1" smtClean="0">
                <a:solidFill>
                  <a:srgbClr val="161C2D"/>
                </a:solidFill>
                <a:effectLst/>
                <a:latin typeface="+mj-lt"/>
              </a:rPr>
              <a:t>hàm</a:t>
            </a:r>
            <a:r>
              <a:rPr lang="en-US" sz="1800" b="0" i="0" dirty="0" smtClean="0">
                <a:solidFill>
                  <a:srgbClr val="161C2D"/>
                </a:solidFill>
                <a:effectLst/>
                <a:latin typeface="+mj-lt"/>
              </a:rPr>
              <a:t> </a:t>
            </a:r>
            <a:r>
              <a:rPr lang="en-US" sz="1800" b="0" i="0" dirty="0" err="1" smtClean="0">
                <a:solidFill>
                  <a:srgbClr val="161C2D"/>
                </a:solidFill>
                <a:effectLst/>
                <a:latin typeface="+mj-lt"/>
              </a:rPr>
              <a:t>SaveChange</a:t>
            </a:r>
            <a:r>
              <a:rPr lang="en-US" sz="1800" b="0" i="0" dirty="0" smtClean="0">
                <a:solidFill>
                  <a:srgbClr val="161C2D"/>
                </a:solidFill>
                <a:effectLst/>
                <a:latin typeface="+mj-lt"/>
              </a:rPr>
              <a:t>()</a:t>
            </a:r>
          </a:p>
          <a:p>
            <a:pPr algn="l"/>
            <a:r>
              <a:rPr lang="en-US" sz="1800" dirty="0" err="1" smtClean="0">
                <a:solidFill>
                  <a:srgbClr val="161C2D"/>
                </a:solidFill>
                <a:latin typeface="+mj-lt"/>
              </a:rPr>
              <a:t>Bước</a:t>
            </a:r>
            <a:r>
              <a:rPr lang="en-US" sz="1800" dirty="0" smtClean="0">
                <a:solidFill>
                  <a:srgbClr val="161C2D"/>
                </a:solidFill>
                <a:latin typeface="+mj-lt"/>
              </a:rPr>
              <a:t> 7: </a:t>
            </a:r>
            <a:r>
              <a:rPr lang="en-US" sz="1800" dirty="0" err="1" smtClean="0">
                <a:solidFill>
                  <a:srgbClr val="161C2D"/>
                </a:solidFill>
                <a:latin typeface="+mj-lt"/>
              </a:rPr>
              <a:t>Sử</a:t>
            </a:r>
            <a:r>
              <a:rPr lang="en-US" sz="1800" dirty="0" smtClean="0">
                <a:solidFill>
                  <a:srgbClr val="161C2D"/>
                </a:solidFill>
                <a:latin typeface="+mj-lt"/>
              </a:rPr>
              <a:t> </a:t>
            </a:r>
            <a:r>
              <a:rPr lang="en-US" sz="1800" dirty="0" err="1" smtClean="0">
                <a:solidFill>
                  <a:srgbClr val="161C2D"/>
                </a:solidFill>
                <a:latin typeface="+mj-lt"/>
              </a:rPr>
              <a:t>dụng</a:t>
            </a:r>
            <a:r>
              <a:rPr lang="en-US" sz="1800" dirty="0" smtClean="0">
                <a:solidFill>
                  <a:srgbClr val="161C2D"/>
                </a:solidFill>
                <a:latin typeface="+mj-lt"/>
              </a:rPr>
              <a:t> Auto Migration </a:t>
            </a:r>
            <a:r>
              <a:rPr lang="en-US" sz="1800" dirty="0" err="1" smtClean="0">
                <a:solidFill>
                  <a:srgbClr val="161C2D"/>
                </a:solidFill>
                <a:latin typeface="+mj-lt"/>
              </a:rPr>
              <a:t>để</a:t>
            </a:r>
            <a:r>
              <a:rPr lang="en-US" sz="1800" dirty="0" smtClean="0">
                <a:solidFill>
                  <a:srgbClr val="161C2D"/>
                </a:solidFill>
                <a:latin typeface="+mj-lt"/>
              </a:rPr>
              <a:t> </a:t>
            </a:r>
            <a:r>
              <a:rPr lang="en-US" sz="1800" dirty="0" err="1" smtClean="0">
                <a:solidFill>
                  <a:srgbClr val="161C2D"/>
                </a:solidFill>
                <a:latin typeface="+mj-lt"/>
              </a:rPr>
              <a:t>cập</a:t>
            </a:r>
            <a:r>
              <a:rPr lang="en-US" sz="1800" dirty="0" smtClean="0">
                <a:solidFill>
                  <a:srgbClr val="161C2D"/>
                </a:solidFill>
                <a:latin typeface="+mj-lt"/>
              </a:rPr>
              <a:t> </a:t>
            </a:r>
            <a:r>
              <a:rPr lang="en-US" sz="1800" dirty="0" err="1" smtClean="0">
                <a:solidFill>
                  <a:srgbClr val="161C2D"/>
                </a:solidFill>
                <a:latin typeface="+mj-lt"/>
              </a:rPr>
              <a:t>nhật</a:t>
            </a:r>
            <a:r>
              <a:rPr lang="en-US" sz="1800" dirty="0" smtClean="0">
                <a:solidFill>
                  <a:srgbClr val="161C2D"/>
                </a:solidFill>
                <a:latin typeface="+mj-lt"/>
              </a:rPr>
              <a:t> </a:t>
            </a:r>
            <a:r>
              <a:rPr lang="en-US" sz="1800" dirty="0" err="1" smtClean="0">
                <a:solidFill>
                  <a:srgbClr val="161C2D"/>
                </a:solidFill>
                <a:latin typeface="+mj-lt"/>
              </a:rPr>
              <a:t>lại</a:t>
            </a:r>
            <a:r>
              <a:rPr lang="en-US" sz="1800" dirty="0" smtClean="0">
                <a:solidFill>
                  <a:srgbClr val="161C2D"/>
                </a:solidFill>
                <a:latin typeface="+mj-lt"/>
              </a:rPr>
              <a:t> Table</a:t>
            </a:r>
            <a:endParaRPr lang="vi-VN" sz="1800" b="0" i="0" dirty="0">
              <a:solidFill>
                <a:srgbClr val="161C2D"/>
              </a:solidFill>
              <a:effectLst/>
              <a:latin typeface="+mj-lt"/>
            </a:endParaRPr>
          </a:p>
        </p:txBody>
      </p:sp>
      <p:sp>
        <p:nvSpPr>
          <p:cNvPr id="7" name="TextBox 6">
            <a:extLst>
              <a:ext uri="{FF2B5EF4-FFF2-40B4-BE49-F238E27FC236}">
                <a16:creationId xmlns:a16="http://schemas.microsoft.com/office/drawing/2014/main" id="{61DC8AA5-BB87-D094-FE21-05C499B24425}"/>
              </a:ext>
            </a:extLst>
          </p:cNvPr>
          <p:cNvSpPr txBox="1"/>
          <p:nvPr/>
        </p:nvSpPr>
        <p:spPr>
          <a:xfrm>
            <a:off x="876300" y="1491481"/>
            <a:ext cx="184731" cy="584775"/>
          </a:xfrm>
          <a:prstGeom prst="rect">
            <a:avLst/>
          </a:prstGeom>
          <a:noFill/>
        </p:spPr>
        <p:txBody>
          <a:bodyPr wrap="none" rtlCol="0">
            <a:spAutoFit/>
          </a:bodyPr>
          <a:lstStyle/>
          <a:p>
            <a:pPr algn="l"/>
            <a:endParaRPr lang="en-US" sz="3200" b="1" i="0" dirty="0">
              <a:solidFill>
                <a:srgbClr val="161C2D"/>
              </a:solidFill>
              <a:effectLst/>
              <a:latin typeface="Nunito" pitchFamily="2" charset="0"/>
            </a:endParaRPr>
          </a:p>
        </p:txBody>
      </p:sp>
    </p:spTree>
    <p:extLst>
      <p:ext uri="{BB962C8B-B14F-4D97-AF65-F5344CB8AC3E}">
        <p14:creationId xmlns:p14="http://schemas.microsoft.com/office/powerpoint/2010/main" val="32061927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EA999527-760E-DCA8-4429-2B735A23D9F0}"/>
              </a:ext>
            </a:extLst>
          </p:cNvPr>
          <p:cNvSpPr txBox="1"/>
          <p:nvPr/>
        </p:nvSpPr>
        <p:spPr>
          <a:xfrm>
            <a:off x="876300" y="1307689"/>
            <a:ext cx="10269657" cy="2123658"/>
          </a:xfrm>
          <a:prstGeom prst="rect">
            <a:avLst/>
          </a:prstGeom>
          <a:noFill/>
        </p:spPr>
        <p:txBody>
          <a:bodyPr wrap="square" rtlCol="0">
            <a:spAutoFit/>
          </a:bodyPr>
          <a:lstStyle/>
          <a:p>
            <a:pPr algn="l"/>
            <a:r>
              <a:rPr lang="en-US" sz="2800" b="1" i="0" dirty="0">
                <a:solidFill>
                  <a:srgbClr val="161C2D"/>
                </a:solidFill>
                <a:effectLst/>
                <a:latin typeface="Times New Roman" panose="02020603050405020304" pitchFamily="18" charset="0"/>
                <a:cs typeface="Times New Roman" panose="02020603050405020304" pitchFamily="18" charset="0"/>
              </a:rPr>
              <a:t>Code First </a:t>
            </a:r>
            <a:r>
              <a:rPr lang="en-US" sz="2800" b="1" i="0" dirty="0" err="1">
                <a:solidFill>
                  <a:srgbClr val="161C2D"/>
                </a:solidFill>
                <a:effectLst/>
                <a:latin typeface="Times New Roman" panose="02020603050405020304" pitchFamily="18" charset="0"/>
                <a:cs typeface="Times New Roman" panose="02020603050405020304" pitchFamily="18" charset="0"/>
              </a:rPr>
              <a:t>là</a:t>
            </a:r>
            <a:r>
              <a:rPr lang="en-US" sz="2800" b="1" i="0" dirty="0">
                <a:solidFill>
                  <a:srgbClr val="161C2D"/>
                </a:solidFill>
                <a:effectLst/>
                <a:latin typeface="Times New Roman" panose="02020603050405020304" pitchFamily="18" charset="0"/>
                <a:cs typeface="Times New Roman" panose="02020603050405020304" pitchFamily="18" charset="0"/>
              </a:rPr>
              <a:t> </a:t>
            </a:r>
            <a:r>
              <a:rPr lang="en-US" sz="2800" b="1" i="0" dirty="0" err="1">
                <a:solidFill>
                  <a:srgbClr val="161C2D"/>
                </a:solidFill>
                <a:effectLst/>
                <a:latin typeface="Times New Roman" panose="02020603050405020304" pitchFamily="18" charset="0"/>
                <a:cs typeface="Times New Roman" panose="02020603050405020304" pitchFamily="18" charset="0"/>
              </a:rPr>
              <a:t>gì</a:t>
            </a:r>
            <a:r>
              <a:rPr lang="en-US" sz="2800" b="1" i="0" dirty="0">
                <a:solidFill>
                  <a:srgbClr val="161C2D"/>
                </a:solidFill>
                <a:effectLst/>
                <a:latin typeface="Times New Roman" panose="02020603050405020304" pitchFamily="18" charset="0"/>
                <a:cs typeface="Times New Roman" panose="02020603050405020304" pitchFamily="18" charset="0"/>
              </a:rPr>
              <a:t>?</a:t>
            </a:r>
          </a:p>
          <a:p>
            <a:r>
              <a:rPr lang="vi-VN" sz="2800" b="0" i="0" dirty="0">
                <a:solidFill>
                  <a:srgbClr val="161C2D"/>
                </a:solidFill>
                <a:effectLst/>
                <a:latin typeface="Times New Roman" panose="02020603050405020304" pitchFamily="18" charset="0"/>
                <a:cs typeface="Times New Roman" panose="02020603050405020304" pitchFamily="18" charset="0"/>
              </a:rPr>
              <a:t>Trong cách tiếp cận Code First, bạn tập trung vào miền của ứng dụng và bắt đầu tạo các lớp cho thực thể miền thay vì thiết kế cơ sở dữ liệu trước rồi tạo các lớp khớp với thiết kế cơ sở dữ liệu</a:t>
            </a:r>
            <a:endParaRPr lang="en-US" sz="2800" b="0" i="0" dirty="0">
              <a:solidFill>
                <a:srgbClr val="161C2D"/>
              </a:solidFill>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1026" name="Picture 2" descr="Code First trong Entity Framework">
            <a:extLst>
              <a:ext uri="{FF2B5EF4-FFF2-40B4-BE49-F238E27FC236}">
                <a16:creationId xmlns:a16="http://schemas.microsoft.com/office/drawing/2014/main" id="{4F813C9B-C1DD-BD51-FF0D-D901A39A03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0261" y="3766729"/>
            <a:ext cx="7064108" cy="1783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748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584775"/>
          </a:xfrm>
          <a:prstGeom prst="rect">
            <a:avLst/>
          </a:prstGeom>
          <a:noFill/>
        </p:spPr>
        <p:txBody>
          <a:bodyPr wrap="square" rtlCol="0">
            <a:spAutoFit/>
          </a:bodyPr>
          <a:lstStyle/>
          <a:p>
            <a:pPr algn="l"/>
            <a:r>
              <a:rPr lang="en-US" sz="3200" b="1" i="0" dirty="0" err="1">
                <a:solidFill>
                  <a:srgbClr val="161C2D"/>
                </a:solidFill>
                <a:effectLst/>
                <a:latin typeface="Nunito" pitchFamily="2" charset="0"/>
              </a:rPr>
              <a:t>Quy</a:t>
            </a:r>
            <a:r>
              <a:rPr lang="en-US" sz="3200" b="1" i="0" dirty="0">
                <a:solidFill>
                  <a:srgbClr val="161C2D"/>
                </a:solidFill>
                <a:effectLst/>
                <a:latin typeface="Nunito" pitchFamily="2" charset="0"/>
              </a:rPr>
              <a:t> </a:t>
            </a:r>
            <a:r>
              <a:rPr lang="en-US" sz="3200" b="1" i="0" dirty="0" err="1">
                <a:solidFill>
                  <a:srgbClr val="161C2D"/>
                </a:solidFill>
                <a:effectLst/>
                <a:latin typeface="Nunito" pitchFamily="2" charset="0"/>
              </a:rPr>
              <a:t>trình</a:t>
            </a:r>
            <a:r>
              <a:rPr lang="en-US" sz="3200" b="1" i="0" dirty="0">
                <a:solidFill>
                  <a:srgbClr val="161C2D"/>
                </a:solidFill>
                <a:effectLst/>
                <a:latin typeface="Nunito" pitchFamily="2" charset="0"/>
              </a:rPr>
              <a:t> </a:t>
            </a:r>
            <a:r>
              <a:rPr lang="en-US" sz="3200" b="1" i="0" dirty="0" err="1">
                <a:solidFill>
                  <a:srgbClr val="161C2D"/>
                </a:solidFill>
                <a:effectLst/>
                <a:latin typeface="Nunito" pitchFamily="2" charset="0"/>
              </a:rPr>
              <a:t>làm</a:t>
            </a:r>
            <a:r>
              <a:rPr lang="en-US" sz="3200" b="1" i="0" dirty="0">
                <a:solidFill>
                  <a:srgbClr val="161C2D"/>
                </a:solidFill>
                <a:effectLst/>
                <a:latin typeface="Nunito" pitchFamily="2" charset="0"/>
              </a:rPr>
              <a:t> </a:t>
            </a:r>
            <a:r>
              <a:rPr lang="en-US" sz="3200" b="1" i="0" dirty="0" err="1">
                <a:solidFill>
                  <a:srgbClr val="161C2D"/>
                </a:solidFill>
                <a:effectLst/>
                <a:latin typeface="Nunito" pitchFamily="2" charset="0"/>
              </a:rPr>
              <a:t>việc</a:t>
            </a:r>
            <a:r>
              <a:rPr lang="en-US" sz="3200" b="1" i="0" dirty="0">
                <a:solidFill>
                  <a:srgbClr val="161C2D"/>
                </a:solidFill>
                <a:effectLst/>
                <a:latin typeface="Nunito" pitchFamily="2" charset="0"/>
              </a:rPr>
              <a:t> </a:t>
            </a:r>
            <a:r>
              <a:rPr lang="en-US" sz="3200" b="1" i="0" dirty="0" err="1">
                <a:solidFill>
                  <a:srgbClr val="161C2D"/>
                </a:solidFill>
                <a:effectLst/>
                <a:latin typeface="Nunito" pitchFamily="2" charset="0"/>
              </a:rPr>
              <a:t>với</a:t>
            </a:r>
            <a:r>
              <a:rPr lang="en-US" sz="3200" b="1" i="0" dirty="0">
                <a:solidFill>
                  <a:srgbClr val="161C2D"/>
                </a:solidFill>
                <a:effectLst/>
                <a:latin typeface="Nunito" pitchFamily="2" charset="0"/>
              </a:rPr>
              <a:t> Code First</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Quy trình làm việc với Code First">
            <a:extLst>
              <a:ext uri="{FF2B5EF4-FFF2-40B4-BE49-F238E27FC236}">
                <a16:creationId xmlns:a16="http://schemas.microsoft.com/office/drawing/2014/main" id="{9F360BEA-3F21-69C6-C537-26DEB4866D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7807" y="2902177"/>
            <a:ext cx="9379201" cy="16632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3" name="TextBox 2"/>
          <p:cNvSpPr txBox="1"/>
          <p:nvPr/>
        </p:nvSpPr>
        <p:spPr>
          <a:xfrm>
            <a:off x="1633044" y="303312"/>
            <a:ext cx="9535511" cy="307777"/>
          </a:xfrm>
          <a:prstGeom prst="rect">
            <a:avLst/>
          </a:prstGeom>
          <a:noFill/>
        </p:spPr>
        <p:txBody>
          <a:bodyPr wrap="square" rtlCol="0">
            <a:spAutoFit/>
          </a:bodyPr>
          <a:lstStyle/>
          <a:p>
            <a:r>
              <a:rPr lang="en-US" b="1" dirty="0" err="1"/>
              <a:t>Các</a:t>
            </a:r>
            <a:r>
              <a:rPr lang="en-US" b="1" dirty="0"/>
              <a:t> </a:t>
            </a:r>
            <a:r>
              <a:rPr lang="en-US" b="1" dirty="0" err="1"/>
              <a:t>quy</a:t>
            </a:r>
            <a:r>
              <a:rPr lang="en-US" b="1" dirty="0"/>
              <a:t> </a:t>
            </a:r>
            <a:r>
              <a:rPr lang="en-US" b="1" dirty="0" err="1"/>
              <a:t>ước</a:t>
            </a:r>
            <a:r>
              <a:rPr lang="en-US" b="1" dirty="0"/>
              <a:t> </a:t>
            </a:r>
            <a:r>
              <a:rPr lang="en-US" b="1" dirty="0" err="1"/>
              <a:t>trong</a:t>
            </a:r>
            <a:r>
              <a:rPr lang="en-US" b="1" dirty="0"/>
              <a:t> Code First</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F4A67C22-5E6E-3663-2AE9-240A2C965E6D}"/>
              </a:ext>
            </a:extLst>
          </p:cNvPr>
          <p:cNvSpPr txBox="1"/>
          <p:nvPr/>
        </p:nvSpPr>
        <p:spPr>
          <a:xfrm>
            <a:off x="801789" y="1049845"/>
            <a:ext cx="4461478" cy="307777"/>
          </a:xfrm>
          <a:prstGeom prst="rect">
            <a:avLst/>
          </a:prstGeom>
          <a:noFill/>
        </p:spPr>
        <p:txBody>
          <a:bodyPr wrap="none" rtlCol="0">
            <a:spAutoFit/>
          </a:bodyPr>
          <a:lstStyle/>
          <a:p>
            <a:r>
              <a:rPr lang="vi-VN" b="0" i="0" dirty="0">
                <a:solidFill>
                  <a:srgbClr val="161C2D"/>
                </a:solidFill>
                <a:effectLst/>
                <a:latin typeface="Nunito" pitchFamily="2" charset="0"/>
              </a:rPr>
              <a:t>Bảng sau liệt kê các quy ước mặc định của Code First:</a:t>
            </a:r>
            <a:endParaRPr lang="en-US" dirty="0"/>
          </a:p>
        </p:txBody>
      </p:sp>
      <p:pic>
        <p:nvPicPr>
          <p:cNvPr id="8" name="Picture 7">
            <a:extLst>
              <a:ext uri="{FF2B5EF4-FFF2-40B4-BE49-F238E27FC236}">
                <a16:creationId xmlns:a16="http://schemas.microsoft.com/office/drawing/2014/main" id="{BE90DF1A-E3C5-7100-91C9-8D3F51FC4141}"/>
              </a:ext>
            </a:extLst>
          </p:cNvPr>
          <p:cNvPicPr>
            <a:picLocks noChangeAspect="1"/>
          </p:cNvPicPr>
          <p:nvPr/>
        </p:nvPicPr>
        <p:blipFill>
          <a:blip r:embed="rId4"/>
          <a:stretch>
            <a:fillRect/>
          </a:stretch>
        </p:blipFill>
        <p:spPr>
          <a:xfrm>
            <a:off x="5518274" y="1196581"/>
            <a:ext cx="5164815" cy="5554496"/>
          </a:xfrm>
          <a:prstGeom prst="rect">
            <a:avLst/>
          </a:prstGeom>
        </p:spPr>
      </p:pic>
    </p:spTree>
    <p:extLst>
      <p:ext uri="{BB962C8B-B14F-4D97-AF65-F5344CB8AC3E}">
        <p14:creationId xmlns:p14="http://schemas.microsoft.com/office/powerpoint/2010/main" val="297037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400110"/>
          </a:xfrm>
          <a:prstGeom prst="rect">
            <a:avLst/>
          </a:prstGeom>
          <a:noFill/>
        </p:spPr>
        <p:txBody>
          <a:bodyPr wrap="square" rtlCol="0">
            <a:spAutoFit/>
          </a:bodyPr>
          <a:lstStyle/>
          <a:p>
            <a:pPr algn="l"/>
            <a:r>
              <a:rPr lang="vi-VN" sz="2000" b="0" i="0" dirty="0">
                <a:solidFill>
                  <a:srgbClr val="161C2D"/>
                </a:solidFill>
                <a:effectLst/>
                <a:latin typeface="+mj-lt"/>
              </a:rPr>
              <a:t>Bảng sau liệt kê kiểu dữ liệu C# được ánh xạ với kiểu dữ liệu SQL Server</a:t>
            </a:r>
            <a:endParaRPr lang="en-US" sz="2000" b="1" i="0" dirty="0">
              <a:solidFill>
                <a:srgbClr val="161C2D"/>
              </a:solidFill>
              <a:effectLst/>
              <a:latin typeface="+mj-lt"/>
            </a:endParaRP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5351FAED-7FD5-1A92-2ED2-90D78BD585CB}"/>
              </a:ext>
            </a:extLst>
          </p:cNvPr>
          <p:cNvPicPr>
            <a:picLocks noChangeAspect="1"/>
          </p:cNvPicPr>
          <p:nvPr/>
        </p:nvPicPr>
        <p:blipFill>
          <a:blip r:embed="rId4"/>
          <a:stretch>
            <a:fillRect/>
          </a:stretch>
        </p:blipFill>
        <p:spPr>
          <a:xfrm>
            <a:off x="3529013" y="1584911"/>
            <a:ext cx="5214937" cy="5174077"/>
          </a:xfrm>
          <a:prstGeom prst="rect">
            <a:avLst/>
          </a:prstGeom>
        </p:spPr>
      </p:pic>
    </p:spTree>
    <p:extLst>
      <p:ext uri="{BB962C8B-B14F-4D97-AF65-F5344CB8AC3E}">
        <p14:creationId xmlns:p14="http://schemas.microsoft.com/office/powerpoint/2010/main" val="3796253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461665"/>
          </a:xfrm>
          <a:prstGeom prst="rect">
            <a:avLst/>
          </a:prstGeom>
          <a:noFill/>
        </p:spPr>
        <p:txBody>
          <a:bodyPr wrap="square" rtlCol="0">
            <a:spAutoFit/>
          </a:bodyPr>
          <a:lstStyle/>
          <a:p>
            <a:pPr algn="l"/>
            <a:r>
              <a:rPr lang="vi-VN" sz="2400" b="1" i="0" dirty="0">
                <a:solidFill>
                  <a:srgbClr val="161C2D"/>
                </a:solidFill>
                <a:effectLst/>
                <a:latin typeface="+mj-lt"/>
              </a:rPr>
              <a:t>Khởi tạo cơ sở dữ liệu trong Code First</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Khởi tạo cơ sở dữ liệu trong Entity Framework">
            <a:extLst>
              <a:ext uri="{FF2B5EF4-FFF2-40B4-BE49-F238E27FC236}">
                <a16:creationId xmlns:a16="http://schemas.microsoft.com/office/drawing/2014/main" id="{409F1599-94BF-146E-7B74-D9E37ECB5D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9246" y="1676495"/>
            <a:ext cx="5357954" cy="447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176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646331"/>
          </a:xfrm>
          <a:prstGeom prst="rect">
            <a:avLst/>
          </a:prstGeom>
          <a:noFill/>
        </p:spPr>
        <p:txBody>
          <a:bodyPr wrap="square" rtlCol="0">
            <a:spAutoFit/>
          </a:bodyPr>
          <a:lstStyle/>
          <a:p>
            <a:r>
              <a:rPr lang="vi-VN" sz="3600" b="1" dirty="0"/>
              <a:t>Tên cơ sở dữ liệu</a:t>
            </a:r>
            <a:endParaRPr lang="en-US" sz="5400" dirty="0"/>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a:extLst>
              <a:ext uri="{FF2B5EF4-FFF2-40B4-BE49-F238E27FC236}">
                <a16:creationId xmlns:a16="http://schemas.microsoft.com/office/drawing/2014/main" id="{8EE80088-7621-C296-5690-5BBADEDA4B13}"/>
              </a:ext>
            </a:extLst>
          </p:cNvPr>
          <p:cNvSpPr txBox="1"/>
          <p:nvPr/>
        </p:nvSpPr>
        <p:spPr>
          <a:xfrm>
            <a:off x="973402" y="2128707"/>
            <a:ext cx="8536311" cy="1815882"/>
          </a:xfrm>
          <a:prstGeom prst="rect">
            <a:avLst/>
          </a:prstGeom>
          <a:noFill/>
        </p:spPr>
        <p:txBody>
          <a:bodyPr wrap="none" rtlCol="0">
            <a:spAutoFit/>
          </a:bodyPr>
          <a:lstStyle/>
          <a:p>
            <a:r>
              <a:rPr lang="vi-VN" b="0" i="0" dirty="0">
                <a:solidFill>
                  <a:srgbClr val="161C2D"/>
                </a:solidFill>
                <a:effectLst/>
                <a:latin typeface="Times New Roman" panose="02020603050405020304" pitchFamily="18" charset="0"/>
                <a:cs typeface="Times New Roman" panose="02020603050405020304" pitchFamily="18" charset="0"/>
              </a:rPr>
              <a:t>Nếu bạn chỉ định tham số tên cơ sở dữ liệu, thì Code First sẽ tạo cơ sở dữ liệu với tên bạn đã chỉ định trong phương </a:t>
            </a:r>
            <a:endParaRPr lang="en-US" b="0" i="0" dirty="0">
              <a:solidFill>
                <a:srgbClr val="161C2D"/>
              </a:solidFill>
              <a:effectLst/>
              <a:latin typeface="Times New Roman" panose="02020603050405020304" pitchFamily="18" charset="0"/>
              <a:cs typeface="Times New Roman" panose="02020603050405020304" pitchFamily="18" charset="0"/>
            </a:endParaRPr>
          </a:p>
          <a:p>
            <a:r>
              <a:rPr lang="vi-VN" b="0" i="0" dirty="0">
                <a:solidFill>
                  <a:srgbClr val="161C2D"/>
                </a:solidFill>
                <a:effectLst/>
                <a:latin typeface="Times New Roman" panose="02020603050405020304" pitchFamily="18" charset="0"/>
                <a:cs typeface="Times New Roman" panose="02020603050405020304" pitchFamily="18" charset="0"/>
              </a:rPr>
              <a:t>thức khởi tạo cơ sở trong máy chủ cơ sở dữ liệu SQLEXPRESS cục bộ.</a:t>
            </a:r>
            <a:endParaRPr lang="en-US" b="0" i="0" dirty="0">
              <a:solidFill>
                <a:srgbClr val="161C2D"/>
              </a:solidFill>
              <a:effectLst/>
              <a:latin typeface="Times New Roman" panose="02020603050405020304" pitchFamily="18" charset="0"/>
              <a:cs typeface="Times New Roman" panose="02020603050405020304" pitchFamily="18" charset="0"/>
            </a:endParaRPr>
          </a:p>
          <a:p>
            <a:endParaRPr lang="en-US" dirty="0">
              <a:solidFill>
                <a:srgbClr val="161C2D"/>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public class Context: </a:t>
            </a:r>
            <a:r>
              <a:rPr lang="en-US" dirty="0" err="1">
                <a:latin typeface="Times New Roman" panose="02020603050405020304" pitchFamily="18" charset="0"/>
                <a:cs typeface="Times New Roman" panose="02020603050405020304" pitchFamily="18" charset="0"/>
              </a:rPr>
              <a:t>DbContext</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public Context(): base("</a:t>
            </a:r>
            <a:r>
              <a:rPr lang="en-US" dirty="0" err="1">
                <a:latin typeface="Times New Roman" panose="02020603050405020304" pitchFamily="18" charset="0"/>
                <a:cs typeface="Times New Roman" panose="02020603050405020304" pitchFamily="18" charset="0"/>
              </a:rPr>
              <a:t>MyDB</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 }</a:t>
            </a:r>
          </a:p>
          <a:p>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94367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646331"/>
          </a:xfrm>
          <a:prstGeom prst="rect">
            <a:avLst/>
          </a:prstGeom>
          <a:noFill/>
        </p:spPr>
        <p:txBody>
          <a:bodyPr wrap="square" rtlCol="0">
            <a:spAutoFit/>
          </a:bodyPr>
          <a:lstStyle/>
          <a:p>
            <a:pPr algn="l"/>
            <a:r>
              <a:rPr lang="en-US" sz="3600" b="1" i="0" dirty="0" err="1">
                <a:solidFill>
                  <a:srgbClr val="161C2D"/>
                </a:solidFill>
                <a:effectLst/>
                <a:latin typeface="Nunito" pitchFamily="2" charset="0"/>
              </a:rPr>
              <a:t>Tên</a:t>
            </a:r>
            <a:r>
              <a:rPr lang="en-US" sz="3600" b="1" i="0" dirty="0">
                <a:solidFill>
                  <a:srgbClr val="161C2D"/>
                </a:solidFill>
                <a:effectLst/>
                <a:latin typeface="Nunito" pitchFamily="2" charset="0"/>
              </a:rPr>
              <a:t> </a:t>
            </a:r>
            <a:r>
              <a:rPr lang="en-US" sz="3600" b="1" i="0" dirty="0" err="1">
                <a:solidFill>
                  <a:srgbClr val="161C2D"/>
                </a:solidFill>
                <a:effectLst/>
                <a:latin typeface="Nunito" pitchFamily="2" charset="0"/>
              </a:rPr>
              <a:t>chuỗi</a:t>
            </a:r>
            <a:r>
              <a:rPr lang="en-US" sz="3600" b="1" i="0" dirty="0">
                <a:solidFill>
                  <a:srgbClr val="161C2D"/>
                </a:solidFill>
                <a:effectLst/>
                <a:latin typeface="Nunito" pitchFamily="2" charset="0"/>
              </a:rPr>
              <a:t> </a:t>
            </a:r>
            <a:r>
              <a:rPr lang="en-US" sz="3600" b="1" i="0" dirty="0" err="1">
                <a:solidFill>
                  <a:srgbClr val="161C2D"/>
                </a:solidFill>
                <a:effectLst/>
                <a:latin typeface="Nunito" pitchFamily="2" charset="0"/>
              </a:rPr>
              <a:t>kết</a:t>
            </a:r>
            <a:r>
              <a:rPr lang="en-US" sz="3600" b="1" i="0" dirty="0">
                <a:solidFill>
                  <a:srgbClr val="161C2D"/>
                </a:solidFill>
                <a:effectLst/>
                <a:latin typeface="Nunito" pitchFamily="2" charset="0"/>
              </a:rPr>
              <a:t> </a:t>
            </a:r>
            <a:r>
              <a:rPr lang="en-US" sz="3600" b="1" i="0" dirty="0" err="1">
                <a:solidFill>
                  <a:srgbClr val="161C2D"/>
                </a:solidFill>
                <a:effectLst/>
                <a:latin typeface="Nunito" pitchFamily="2" charset="0"/>
              </a:rPr>
              <a:t>nối</a:t>
            </a:r>
            <a:endParaRPr lang="en-US" sz="2800" b="1" i="0" dirty="0">
              <a:solidFill>
                <a:srgbClr val="555555"/>
              </a:solidFill>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BE6819F0-C5D9-C94B-34CF-5F94E834057F}"/>
              </a:ext>
            </a:extLst>
          </p:cNvPr>
          <p:cNvSpPr txBox="1"/>
          <p:nvPr/>
        </p:nvSpPr>
        <p:spPr>
          <a:xfrm>
            <a:off x="1077362" y="1891643"/>
            <a:ext cx="10442282" cy="4185761"/>
          </a:xfrm>
          <a:prstGeom prst="rect">
            <a:avLst/>
          </a:prstGeom>
          <a:noFill/>
        </p:spPr>
        <p:txBody>
          <a:bodyPr wrap="none" rtlCol="0">
            <a:spAutoFit/>
          </a:bodyPr>
          <a:lstStyle/>
          <a:p>
            <a:r>
              <a:rPr lang="vi-VN" b="1" i="0" dirty="0">
                <a:solidFill>
                  <a:srgbClr val="777777"/>
                </a:solidFill>
                <a:effectLst/>
                <a:latin typeface="Arial" panose="020B0604020202020204" pitchFamily="34" charset="0"/>
              </a:rPr>
              <a:t>Có thể chỉ định chuỗi kết nối trong app.config hoặc web.config và </a:t>
            </a:r>
          </a:p>
          <a:p>
            <a:r>
              <a:rPr lang="vi-VN" b="1" i="0" dirty="0">
                <a:solidFill>
                  <a:srgbClr val="777777"/>
                </a:solidFill>
                <a:effectLst/>
                <a:latin typeface="Arial" panose="020B0604020202020204" pitchFamily="34" charset="0"/>
              </a:rPr>
              <a:t>chỉ định tên chuỗi kết nối bắt đầu bằng "name =" trong phương thức khởi tạo cơ sở của lớp Context.</a:t>
            </a:r>
          </a:p>
          <a:p>
            <a:endParaRPr lang="vi-VN" b="1" i="0" dirty="0">
              <a:solidFill>
                <a:srgbClr val="777777"/>
              </a:solidFill>
              <a:effectLst/>
              <a:latin typeface="Arial" panose="020B0604020202020204" pitchFamily="34" charset="0"/>
            </a:endParaRPr>
          </a:p>
          <a:p>
            <a:r>
              <a:rPr lang="vi-VN" b="1" i="0" dirty="0">
                <a:solidFill>
                  <a:srgbClr val="777777"/>
                </a:solidFill>
                <a:effectLst/>
                <a:latin typeface="Arial" panose="020B0604020202020204" pitchFamily="34" charset="0"/>
              </a:rPr>
              <a:t>Hãy xem xét ví dụ sau nơi chúng ta truyền tham số name=</a:t>
            </a:r>
            <a:r>
              <a:rPr lang="en-US" b="1" dirty="0">
                <a:solidFill>
                  <a:srgbClr val="777777"/>
                </a:solidFill>
                <a:latin typeface="Arial" panose="020B0604020202020204" pitchFamily="34" charset="0"/>
              </a:rPr>
              <a:t>Name</a:t>
            </a:r>
            <a:r>
              <a:rPr lang="vi-VN" b="1" i="0" dirty="0">
                <a:solidFill>
                  <a:srgbClr val="777777"/>
                </a:solidFill>
                <a:effectLst/>
                <a:latin typeface="Arial" panose="020B0604020202020204" pitchFamily="34" charset="0"/>
              </a:rPr>
              <a:t>DBConnectionString trong phương thức khởi tạo cơ sở.</a:t>
            </a:r>
            <a:endParaRPr lang="en-US" b="1" i="0" dirty="0">
              <a:solidFill>
                <a:srgbClr val="777777"/>
              </a:solidFill>
              <a:effectLst/>
              <a:latin typeface="Arial" panose="020B0604020202020204" pitchFamily="34" charset="0"/>
            </a:endParaRPr>
          </a:p>
          <a:p>
            <a:endParaRPr lang="en-US" b="1" dirty="0">
              <a:solidFill>
                <a:srgbClr val="777777"/>
              </a:solidFill>
              <a:latin typeface="Arial" panose="020B0604020202020204" pitchFamily="34" charset="0"/>
            </a:endParaRPr>
          </a:p>
          <a:p>
            <a:r>
              <a:rPr lang="en-US" dirty="0"/>
              <a:t> public </a:t>
            </a:r>
            <a:r>
              <a:rPr lang="en-US" dirty="0" err="1"/>
              <a:t>DBContext</a:t>
            </a:r>
            <a:r>
              <a:rPr lang="en-US" dirty="0"/>
              <a:t>() : base("name=</a:t>
            </a:r>
            <a:r>
              <a:rPr lang="en-US" dirty="0" err="1"/>
              <a:t>NameDBConnectionString</a:t>
            </a:r>
            <a:r>
              <a:rPr lang="en-US" dirty="0"/>
              <a:t>") </a:t>
            </a:r>
          </a:p>
          <a:p>
            <a:r>
              <a:rPr lang="en-US" dirty="0"/>
              <a:t>        {</a:t>
            </a:r>
          </a:p>
          <a:p>
            <a:endParaRPr lang="en-US" dirty="0"/>
          </a:p>
          <a:p>
            <a:r>
              <a:rPr lang="en-US" dirty="0"/>
              <a:t>        }</a:t>
            </a:r>
          </a:p>
          <a:p>
            <a:r>
              <a:rPr lang="en-US" dirty="0"/>
              <a:t>		</a:t>
            </a:r>
          </a:p>
          <a:p>
            <a:r>
              <a:rPr lang="en-US" dirty="0"/>
              <a:t>		</a:t>
            </a:r>
          </a:p>
          <a:p>
            <a:r>
              <a:rPr lang="en-US" dirty="0"/>
              <a:t>		&lt;?xml version="1.0" encoding="utf-8" ?&gt;</a:t>
            </a:r>
          </a:p>
          <a:p>
            <a:r>
              <a:rPr lang="en-US" dirty="0"/>
              <a:t>&lt;configuration&gt;</a:t>
            </a:r>
          </a:p>
          <a:p>
            <a:r>
              <a:rPr lang="en-US" dirty="0"/>
              <a:t>    &lt;</a:t>
            </a:r>
            <a:r>
              <a:rPr lang="en-US" dirty="0" err="1"/>
              <a:t>connectionStrings</a:t>
            </a:r>
            <a:r>
              <a:rPr lang="en-US" dirty="0"/>
              <a:t>&gt;</a:t>
            </a:r>
          </a:p>
          <a:p>
            <a:r>
              <a:rPr lang="en-US" dirty="0"/>
              <a:t>        &lt;add name="</a:t>
            </a:r>
            <a:r>
              <a:rPr lang="en-US" dirty="0" err="1"/>
              <a:t>SchoolDBConnectionString</a:t>
            </a:r>
            <a:r>
              <a:rPr lang="en-US" dirty="0"/>
              <a:t>" </a:t>
            </a:r>
          </a:p>
          <a:p>
            <a:r>
              <a:rPr lang="en-US" dirty="0"/>
              <a:t>             </a:t>
            </a:r>
            <a:r>
              <a:rPr lang="en-US" dirty="0" err="1"/>
              <a:t>connectionString</a:t>
            </a:r>
            <a:r>
              <a:rPr lang="en-US" dirty="0"/>
              <a:t>="Data Source=.;Initial Catalog=</a:t>
            </a:r>
            <a:r>
              <a:rPr lang="en-US" dirty="0" err="1"/>
              <a:t>SchoolDB;Integrated</a:t>
            </a:r>
            <a:r>
              <a:rPr lang="en-US" dirty="0"/>
              <a:t> Security=true" </a:t>
            </a:r>
          </a:p>
          <a:p>
            <a:r>
              <a:rPr lang="en-US" dirty="0"/>
              <a:t>             </a:t>
            </a:r>
            <a:r>
              <a:rPr lang="en-US" dirty="0" err="1"/>
              <a:t>providerName</a:t>
            </a:r>
            <a:r>
              <a:rPr lang="en-US" dirty="0"/>
              <a:t>="</a:t>
            </a:r>
            <a:r>
              <a:rPr lang="en-US" dirty="0" err="1"/>
              <a:t>System.Data.SqlClient</a:t>
            </a:r>
            <a:r>
              <a:rPr lang="en-US" dirty="0"/>
              <a:t>"/&gt;</a:t>
            </a:r>
          </a:p>
          <a:p>
            <a:r>
              <a:rPr lang="en-US" dirty="0"/>
              <a:t>    &lt;/</a:t>
            </a:r>
            <a:r>
              <a:rPr lang="en-US" dirty="0" err="1"/>
              <a:t>connectionStrings</a:t>
            </a:r>
            <a:r>
              <a:rPr lang="en-US" dirty="0"/>
              <a:t>&gt;</a:t>
            </a:r>
          </a:p>
          <a:p>
            <a:r>
              <a:rPr lang="en-US" dirty="0"/>
              <a:t>&lt;/configuration&gt;</a:t>
            </a:r>
          </a:p>
        </p:txBody>
      </p:sp>
    </p:spTree>
    <p:extLst>
      <p:ext uri="{BB962C8B-B14F-4D97-AF65-F5344CB8AC3E}">
        <p14:creationId xmlns:p14="http://schemas.microsoft.com/office/powerpoint/2010/main" val="2508603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theme/theme1.xml><?xml version="1.0" encoding="utf-8"?>
<a:theme xmlns:a="http://schemas.openxmlformats.org/drawingml/2006/main"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1152</TotalTime>
  <Words>2461</Words>
  <Application>Microsoft Office PowerPoint</Application>
  <PresentationFormat>Widescreen</PresentationFormat>
  <Paragraphs>415</Paragraphs>
  <Slides>27</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Nunito</vt:lpstr>
      <vt:lpstr>Times New Roman</vt:lpstr>
      <vt:lpstr>Cascadia Mono</vt:lpstr>
      <vt:lpstr>Consolas</vt:lpstr>
      <vt:lpstr>Arial</vt:lpstr>
      <vt:lpstr>Oi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581</cp:revision>
  <dcterms:created xsi:type="dcterms:W3CDTF">2020-08-07T13:14:06Z</dcterms:created>
  <dcterms:modified xsi:type="dcterms:W3CDTF">2022-09-22T15:41:45Z</dcterms:modified>
</cp:coreProperties>
</file>