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63" r:id="rId3"/>
    <p:sldId id="300" r:id="rId4"/>
    <p:sldId id="306" r:id="rId5"/>
    <p:sldId id="309" r:id="rId6"/>
    <p:sldId id="310" r:id="rId7"/>
    <p:sldId id="311" r:id="rId8"/>
    <p:sldId id="312" r:id="rId9"/>
    <p:sldId id="313" r:id="rId10"/>
    <p:sldId id="314" r:id="rId11"/>
    <p:sldId id="305" r:id="rId12"/>
    <p:sldId id="307" r:id="rId13"/>
    <p:sldId id="302" r:id="rId14"/>
    <p:sldId id="303" r:id="rId15"/>
    <p:sldId id="298" r:id="rId16"/>
    <p:sldId id="308" r:id="rId17"/>
    <p:sldId id="299" r:id="rId18"/>
    <p:sldId id="266" r:id="rId19"/>
    <p:sldId id="292" r:id="rId20"/>
    <p:sldId id="315" r:id="rId21"/>
    <p:sldId id="316" r:id="rId22"/>
    <p:sldId id="317" r:id="rId23"/>
    <p:sldId id="318" r:id="rId24"/>
    <p:sldId id="319" r:id="rId25"/>
    <p:sldId id="320" r:id="rId26"/>
    <p:sldId id="321" r:id="rId27"/>
  </p:sldIdLst>
  <p:sldSz cx="12192000" cy="6858000"/>
  <p:notesSz cx="6858000" cy="9144000"/>
  <p:embeddedFontLst>
    <p:embeddedFont>
      <p:font typeface="Oi" panose="020B0604020202020204" charset="0"/>
      <p:regular r:id="rId29"/>
    </p:embeddedFont>
    <p:embeddedFont>
      <p:font typeface="Nunito"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htyW5ytG2QzhO0bomHZxkHQZwE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06" autoAdjust="0"/>
  </p:normalViewPr>
  <p:slideViewPr>
    <p:cSldViewPr snapToGrid="0">
      <p:cViewPr varScale="1">
        <p:scale>
          <a:sx n="67" d="100"/>
          <a:sy n="67" d="100"/>
        </p:scale>
        <p:origin x="840" y="-5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1117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0413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6088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9408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6356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793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2645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7155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8040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6755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1254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8265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03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8970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8792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2"/>
          <p:cNvSpPr>
            <a:spLocks noGrp="1"/>
          </p:cNvSpPr>
          <p:nvPr>
            <p:ph type="pic" idx="2"/>
          </p:nvPr>
        </p:nvSpPr>
        <p:spPr>
          <a:xfrm>
            <a:off x="5183188" y="987425"/>
            <a:ext cx="6172200" cy="4873625"/>
          </a:xfrm>
          <a:prstGeom prst="rect">
            <a:avLst/>
          </a:prstGeom>
          <a:noFill/>
          <a:ln>
            <a:noFill/>
          </a:ln>
        </p:spPr>
      </p:sp>
      <p:sp>
        <p:nvSpPr>
          <p:cNvPr id="38" name="Google Shape;38;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9" name="Google Shape;3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p:nvPr/>
        </p:nvSpPr>
        <p:spPr>
          <a:xfrm>
            <a:off x="0" y="-712232"/>
            <a:ext cx="121920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0" i="0" u="none" strike="noStrike" cap="none">
                <a:solidFill>
                  <a:srgbClr val="D7D7D7"/>
                </a:solidFill>
                <a:latin typeface="Oi"/>
                <a:ea typeface="Oi"/>
                <a:cs typeface="Oi"/>
                <a:sym typeface="Oi"/>
              </a:rPr>
              <a:t>www.9slide.vn</a:t>
            </a:r>
            <a:endParaRPr/>
          </a:p>
        </p:txBody>
      </p:sp>
      <p:sp>
        <p:nvSpPr>
          <p:cNvPr id="7" name="Google Shape;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i"/>
                <a:ea typeface="Oi"/>
                <a:cs typeface="Oi"/>
                <a:sym typeface="O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i"/>
                <a:ea typeface="Oi"/>
                <a:cs typeface="Oi"/>
                <a:sym typeface="O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9pPr>
          </a:lstStyle>
          <a:p>
            <a:endParaRPr/>
          </a:p>
        </p:txBody>
      </p:sp>
      <p:sp>
        <p:nvSpPr>
          <p:cNvPr id="9" name="Google Shape;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0" name="Google Shape;1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1" name="Google Shape;1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i"/>
                <a:ea typeface="Oi"/>
                <a:cs typeface="Oi"/>
                <a:sym typeface="Oi"/>
              </a:defRPr>
            </a:lvl1pPr>
            <a:lvl2pPr marL="0" marR="0" lvl="1" indent="0" algn="r" rtl="0">
              <a:spcBef>
                <a:spcPts val="0"/>
              </a:spcBef>
              <a:buNone/>
              <a:defRPr sz="1200" b="0" i="0" u="none" strike="noStrike" cap="none">
                <a:solidFill>
                  <a:srgbClr val="888888"/>
                </a:solidFill>
                <a:latin typeface="Oi"/>
                <a:ea typeface="Oi"/>
                <a:cs typeface="Oi"/>
                <a:sym typeface="Oi"/>
              </a:defRPr>
            </a:lvl2pPr>
            <a:lvl3pPr marL="0" marR="0" lvl="2" indent="0" algn="r" rtl="0">
              <a:spcBef>
                <a:spcPts val="0"/>
              </a:spcBef>
              <a:buNone/>
              <a:defRPr sz="1200" b="0" i="0" u="none" strike="noStrike" cap="none">
                <a:solidFill>
                  <a:srgbClr val="888888"/>
                </a:solidFill>
                <a:latin typeface="Oi"/>
                <a:ea typeface="Oi"/>
                <a:cs typeface="Oi"/>
                <a:sym typeface="Oi"/>
              </a:defRPr>
            </a:lvl3pPr>
            <a:lvl4pPr marL="0" marR="0" lvl="3" indent="0" algn="r" rtl="0">
              <a:spcBef>
                <a:spcPts val="0"/>
              </a:spcBef>
              <a:buNone/>
              <a:defRPr sz="1200" b="0" i="0" u="none" strike="noStrike" cap="none">
                <a:solidFill>
                  <a:srgbClr val="888888"/>
                </a:solidFill>
                <a:latin typeface="Oi"/>
                <a:ea typeface="Oi"/>
                <a:cs typeface="Oi"/>
                <a:sym typeface="Oi"/>
              </a:defRPr>
            </a:lvl4pPr>
            <a:lvl5pPr marL="0" marR="0" lvl="4" indent="0" algn="r" rtl="0">
              <a:spcBef>
                <a:spcPts val="0"/>
              </a:spcBef>
              <a:buNone/>
              <a:defRPr sz="1200" b="0" i="0" u="none" strike="noStrike" cap="none">
                <a:solidFill>
                  <a:srgbClr val="888888"/>
                </a:solidFill>
                <a:latin typeface="Oi"/>
                <a:ea typeface="Oi"/>
                <a:cs typeface="Oi"/>
                <a:sym typeface="Oi"/>
              </a:defRPr>
            </a:lvl5pPr>
            <a:lvl6pPr marL="0" marR="0" lvl="5" indent="0" algn="r" rtl="0">
              <a:spcBef>
                <a:spcPts val="0"/>
              </a:spcBef>
              <a:buNone/>
              <a:defRPr sz="1200" b="0" i="0" u="none" strike="noStrike" cap="none">
                <a:solidFill>
                  <a:srgbClr val="888888"/>
                </a:solidFill>
                <a:latin typeface="Oi"/>
                <a:ea typeface="Oi"/>
                <a:cs typeface="Oi"/>
                <a:sym typeface="Oi"/>
              </a:defRPr>
            </a:lvl6pPr>
            <a:lvl7pPr marL="0" marR="0" lvl="6" indent="0" algn="r" rtl="0">
              <a:spcBef>
                <a:spcPts val="0"/>
              </a:spcBef>
              <a:buNone/>
              <a:defRPr sz="1200" b="0" i="0" u="none" strike="noStrike" cap="none">
                <a:solidFill>
                  <a:srgbClr val="888888"/>
                </a:solidFill>
                <a:latin typeface="Oi"/>
                <a:ea typeface="Oi"/>
                <a:cs typeface="Oi"/>
                <a:sym typeface="Oi"/>
              </a:defRPr>
            </a:lvl7pPr>
            <a:lvl8pPr marL="0" marR="0" lvl="7" indent="0" algn="r" rtl="0">
              <a:spcBef>
                <a:spcPts val="0"/>
              </a:spcBef>
              <a:buNone/>
              <a:defRPr sz="1200" b="0" i="0" u="none" strike="noStrike" cap="none">
                <a:solidFill>
                  <a:srgbClr val="888888"/>
                </a:solidFill>
                <a:latin typeface="Oi"/>
                <a:ea typeface="Oi"/>
                <a:cs typeface="Oi"/>
                <a:sym typeface="Oi"/>
              </a:defRPr>
            </a:lvl8pPr>
            <a:lvl9pPr marL="0" marR="0" lvl="8" indent="0" algn="r" rtl="0">
              <a:spcBef>
                <a:spcPts val="0"/>
              </a:spcBef>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8"/>
          <p:cNvSpPr/>
          <p:nvPr/>
        </p:nvSpPr>
        <p:spPr>
          <a:xfrm>
            <a:off x="-23164800"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3" name="Google Shape;13;p8"/>
          <p:cNvSpPr/>
          <p:nvPr/>
        </p:nvSpPr>
        <p:spPr>
          <a:xfrm>
            <a:off x="34961778"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4" name="Google Shape;14;p8"/>
          <p:cNvSpPr/>
          <p:nvPr/>
        </p:nvSpPr>
        <p:spPr>
          <a:xfrm>
            <a:off x="34961778"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5" name="Google Shape;15;p8"/>
          <p:cNvSpPr/>
          <p:nvPr/>
        </p:nvSpPr>
        <p:spPr>
          <a:xfrm>
            <a:off x="-23164800"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nvGrpSpPr>
          <p:cNvPr id="16" name="Google Shape;16;p8"/>
          <p:cNvGrpSpPr/>
          <p:nvPr/>
        </p:nvGrpSpPr>
        <p:grpSpPr>
          <a:xfrm>
            <a:off x="-2202100" y="-2224223"/>
            <a:ext cx="16596200" cy="11284323"/>
            <a:chOff x="-2202100" y="-2224223"/>
            <a:chExt cx="16596200" cy="11284323"/>
          </a:xfrm>
        </p:grpSpPr>
        <p:sp>
          <p:nvSpPr>
            <p:cNvPr id="17" name="Google Shape;17;p8"/>
            <p:cNvSpPr/>
            <p:nvPr/>
          </p:nvSpPr>
          <p:spPr>
            <a:xfrm>
              <a:off x="4851540" y="8494776"/>
              <a:ext cx="2488920" cy="565324"/>
            </a:xfrm>
            <a:prstGeom prst="rect">
              <a:avLst/>
            </a:prstGeom>
            <a:noFill/>
            <a:ln w="215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Oi"/>
                <a:ea typeface="Oi"/>
                <a:cs typeface="Oi"/>
                <a:sym typeface="Oi"/>
              </a:endParaRPr>
            </a:p>
          </p:txBody>
        </p:sp>
        <p:sp>
          <p:nvSpPr>
            <p:cNvPr id="18" name="Google Shape;18;p8"/>
            <p:cNvSpPr/>
            <p:nvPr/>
          </p:nvSpPr>
          <p:spPr>
            <a:xfrm>
              <a:off x="5006988" y="8647176"/>
              <a:ext cx="2178025" cy="260524"/>
            </a:xfrm>
            <a:custGeom>
              <a:avLst/>
              <a:gdLst/>
              <a:ahLst/>
              <a:cxnLst/>
              <a:rect l="l" t="t" r="r" b="b"/>
              <a:pathLst>
                <a:path w="2178025" h="260524" extrusionOk="0">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b="0" i="0" u="none" strike="noStrike" cap="none">
                <a:solidFill>
                  <a:srgbClr val="BFBFBF"/>
                </a:solidFill>
                <a:latin typeface="Oi"/>
                <a:ea typeface="Oi"/>
                <a:cs typeface="Oi"/>
                <a:sym typeface="Oi"/>
              </a:endParaRPr>
            </a:p>
          </p:txBody>
        </p:sp>
        <p:sp>
          <p:nvSpPr>
            <p:cNvPr id="19" name="Google Shape;19;p8"/>
            <p:cNvSpPr/>
            <p:nvPr/>
          </p:nvSpPr>
          <p:spPr>
            <a:xfrm>
              <a:off x="-2202100" y="-2224223"/>
              <a:ext cx="16596200" cy="1128432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11.jpe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60" name="Google Shape;60;p1"/>
          <p:cNvSpPr txBox="1"/>
          <p:nvPr/>
        </p:nvSpPr>
        <p:spPr>
          <a:xfrm>
            <a:off x="1639214" y="1878024"/>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môn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dirty="0"/>
          </a:p>
        </p:txBody>
      </p:sp>
      <p:sp>
        <p:nvSpPr>
          <p:cNvPr id="61" name="Google Shape;61;p1"/>
          <p:cNvSpPr txBox="1"/>
          <p:nvPr/>
        </p:nvSpPr>
        <p:spPr>
          <a:xfrm>
            <a:off x="166765" y="2435426"/>
            <a:ext cx="5219856" cy="1231106"/>
          </a:xfrm>
          <a:prstGeom prst="rect">
            <a:avLst/>
          </a:prstGeom>
          <a:noFill/>
          <a:ln>
            <a:noFill/>
          </a:ln>
        </p:spPr>
        <p:txBody>
          <a:bodyPr spcFirstLastPara="1" wrap="square" lIns="0" tIns="0" rIns="0" bIns="0" anchor="t" anchorCtr="0">
            <a:spAutoFit/>
          </a:bodyPr>
          <a:lstStyle/>
          <a:p>
            <a:pPr algn="l"/>
            <a:r>
              <a:rPr lang="en-US" sz="4000" b="1" i="0" dirty="0" err="1">
                <a:solidFill>
                  <a:srgbClr val="00B0F0"/>
                </a:solidFill>
                <a:effectLst/>
                <a:latin typeface="Times New Roman" panose="02020603050405020304" pitchFamily="18" charset="0"/>
                <a:cs typeface="Times New Roman" panose="02020603050405020304" pitchFamily="18" charset="0"/>
              </a:rPr>
              <a:t>Sử</a:t>
            </a:r>
            <a:r>
              <a:rPr lang="en-US" sz="4000" b="1" i="0" dirty="0">
                <a:solidFill>
                  <a:srgbClr val="00B0F0"/>
                </a:solidFill>
                <a:effectLst/>
                <a:latin typeface="Times New Roman" panose="02020603050405020304" pitchFamily="18" charset="0"/>
                <a:cs typeface="Times New Roman" panose="02020603050405020304" pitchFamily="18" charset="0"/>
              </a:rPr>
              <a:t> </a:t>
            </a:r>
            <a:r>
              <a:rPr lang="en-US" sz="4000" b="1" i="0" dirty="0" err="1">
                <a:solidFill>
                  <a:srgbClr val="00B0F0"/>
                </a:solidFill>
                <a:effectLst/>
                <a:latin typeface="Times New Roman" panose="02020603050405020304" pitchFamily="18" charset="0"/>
                <a:cs typeface="Times New Roman" panose="02020603050405020304" pitchFamily="18" charset="0"/>
              </a:rPr>
              <a:t>dụng</a:t>
            </a:r>
            <a:r>
              <a:rPr lang="en-US" sz="4000" b="1" i="0" dirty="0">
                <a:solidFill>
                  <a:srgbClr val="00B0F0"/>
                </a:solidFill>
                <a:effectLst/>
                <a:latin typeface="Times New Roman" panose="02020603050405020304" pitchFamily="18" charset="0"/>
                <a:cs typeface="Times New Roman" panose="02020603050405020304" pitchFamily="18" charset="0"/>
              </a:rPr>
              <a:t> </a:t>
            </a:r>
            <a:r>
              <a:rPr lang="en-US" sz="4000" b="1" i="0" dirty="0" err="1">
                <a:solidFill>
                  <a:srgbClr val="00B0F0"/>
                </a:solidFill>
                <a:effectLst/>
                <a:latin typeface="Times New Roman" panose="02020603050405020304" pitchFamily="18" charset="0"/>
                <a:cs typeface="Times New Roman" panose="02020603050405020304" pitchFamily="18" charset="0"/>
              </a:rPr>
              <a:t>Linq</a:t>
            </a:r>
            <a:r>
              <a:rPr lang="en-US" sz="4000" b="1" i="0" dirty="0">
                <a:solidFill>
                  <a:srgbClr val="00B0F0"/>
                </a:solidFill>
                <a:effectLst/>
                <a:latin typeface="Times New Roman" panose="02020603050405020304" pitchFamily="18" charset="0"/>
                <a:cs typeface="Times New Roman" panose="02020603050405020304" pitchFamily="18" charset="0"/>
              </a:rPr>
              <a:t> </a:t>
            </a:r>
            <a:r>
              <a:rPr lang="en-US" sz="4000" b="1" i="0" dirty="0" err="1">
                <a:solidFill>
                  <a:srgbClr val="00B0F0"/>
                </a:solidFill>
                <a:effectLst/>
                <a:latin typeface="Times New Roman" panose="02020603050405020304" pitchFamily="18" charset="0"/>
                <a:cs typeface="Times New Roman" panose="02020603050405020304" pitchFamily="18" charset="0"/>
              </a:rPr>
              <a:t>để</a:t>
            </a:r>
            <a:r>
              <a:rPr lang="en-US" sz="4000" b="1" i="0" dirty="0">
                <a:solidFill>
                  <a:srgbClr val="00B0F0"/>
                </a:solidFill>
                <a:effectLst/>
                <a:latin typeface="Times New Roman" panose="02020603050405020304" pitchFamily="18" charset="0"/>
                <a:cs typeface="Times New Roman" panose="02020603050405020304" pitchFamily="18" charset="0"/>
              </a:rPr>
              <a:t> </a:t>
            </a:r>
            <a:r>
              <a:rPr lang="en-US" sz="4000" b="1" i="0" dirty="0" err="1">
                <a:solidFill>
                  <a:srgbClr val="00B0F0"/>
                </a:solidFill>
                <a:effectLst/>
                <a:latin typeface="Times New Roman" panose="02020603050405020304" pitchFamily="18" charset="0"/>
                <a:cs typeface="Times New Roman" panose="02020603050405020304" pitchFamily="18" charset="0"/>
              </a:rPr>
              <a:t>truy</a:t>
            </a:r>
            <a:r>
              <a:rPr lang="en-US" sz="4000" b="1" i="0" dirty="0">
                <a:solidFill>
                  <a:srgbClr val="00B0F0"/>
                </a:solidFill>
                <a:effectLst/>
                <a:latin typeface="Times New Roman" panose="02020603050405020304" pitchFamily="18" charset="0"/>
                <a:cs typeface="Times New Roman" panose="02020603050405020304" pitchFamily="18" charset="0"/>
              </a:rPr>
              <a:t> </a:t>
            </a:r>
            <a:r>
              <a:rPr lang="en-US" sz="4000" b="1" i="0" dirty="0" err="1">
                <a:solidFill>
                  <a:srgbClr val="00B0F0"/>
                </a:solidFill>
                <a:effectLst/>
                <a:latin typeface="Times New Roman" panose="02020603050405020304" pitchFamily="18" charset="0"/>
                <a:cs typeface="Times New Roman" panose="02020603050405020304" pitchFamily="18" charset="0"/>
              </a:rPr>
              <a:t>vấn</a:t>
            </a:r>
            <a:r>
              <a:rPr lang="en-US" sz="4000" b="1" i="0" dirty="0">
                <a:solidFill>
                  <a:srgbClr val="00B0F0"/>
                </a:solidFill>
                <a:effectLst/>
                <a:latin typeface="Times New Roman" panose="02020603050405020304" pitchFamily="18" charset="0"/>
                <a:cs typeface="Times New Roman" panose="02020603050405020304" pitchFamily="18" charset="0"/>
              </a:rPr>
              <a:t> </a:t>
            </a:r>
            <a:r>
              <a:rPr lang="en-US" sz="4000" b="1" i="0" dirty="0" err="1">
                <a:solidFill>
                  <a:srgbClr val="00B0F0"/>
                </a:solidFill>
                <a:effectLst/>
                <a:latin typeface="Times New Roman" panose="02020603050405020304" pitchFamily="18" charset="0"/>
                <a:cs typeface="Times New Roman" panose="02020603050405020304" pitchFamily="18" charset="0"/>
              </a:rPr>
              <a:t>dữ</a:t>
            </a:r>
            <a:r>
              <a:rPr lang="en-US" sz="4000" b="1" i="0" dirty="0">
                <a:solidFill>
                  <a:srgbClr val="00B0F0"/>
                </a:solidFill>
                <a:effectLst/>
                <a:latin typeface="Times New Roman" panose="02020603050405020304" pitchFamily="18" charset="0"/>
                <a:cs typeface="Times New Roman" panose="02020603050405020304" pitchFamily="18" charset="0"/>
              </a:rPr>
              <a:t> </a:t>
            </a:r>
            <a:r>
              <a:rPr lang="en-US" sz="4000" b="1" i="0" dirty="0" err="1">
                <a:solidFill>
                  <a:srgbClr val="00B0F0"/>
                </a:solidFill>
                <a:effectLst/>
                <a:latin typeface="Times New Roman" panose="02020603050405020304" pitchFamily="18" charset="0"/>
                <a:cs typeface="Times New Roman" panose="02020603050405020304" pitchFamily="18" charset="0"/>
              </a:rPr>
              <a:t>liệu</a:t>
            </a:r>
            <a:endParaRPr lang="en-US" sz="4000" b="1" i="0" dirty="0">
              <a:solidFill>
                <a:srgbClr val="00B0F0"/>
              </a:solidFill>
              <a:effectLst/>
              <a:latin typeface="Times New Roman" panose="02020603050405020304" pitchFamily="18" charset="0"/>
              <a:cs typeface="Times New Roman" panose="02020603050405020304" pitchFamily="18" charset="0"/>
            </a:endParaRPr>
          </a:p>
        </p:txBody>
      </p:sp>
      <p:sp>
        <p:nvSpPr>
          <p:cNvPr id="62" name="Google Shape;62;p1"/>
          <p:cNvSpPr txBox="1"/>
          <p:nvPr/>
        </p:nvSpPr>
        <p:spPr>
          <a:xfrm>
            <a:off x="1676400" y="376178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Giảng</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viên</a:t>
            </a:r>
            <a:endParaRPr dirty="0"/>
          </a:p>
        </p:txBody>
      </p:sp>
      <p:pic>
        <p:nvPicPr>
          <p:cNvPr id="63" name="Google Shape;63;p1"/>
          <p:cNvPicPr preferRelativeResize="0"/>
          <p:nvPr/>
        </p:nvPicPr>
        <p:blipFill rotWithShape="1">
          <a:blip r:embed="rId4">
            <a:alphaModFix/>
          </a:blip>
          <a:srcRect/>
          <a:stretch/>
        </p:blipFill>
        <p:spPr>
          <a:xfrm>
            <a:off x="4153212" y="914400"/>
            <a:ext cx="7445124" cy="5029200"/>
          </a:xfrm>
          <a:prstGeom prst="rect">
            <a:avLst/>
          </a:prstGeom>
          <a:noFill/>
          <a:ln>
            <a:noFill/>
          </a:ln>
        </p:spPr>
      </p:pic>
      <p:pic>
        <p:nvPicPr>
          <p:cNvPr id="64" name="Google Shape;64;p1"/>
          <p:cNvPicPr preferRelativeResize="0"/>
          <p:nvPr/>
        </p:nvPicPr>
        <p:blipFill rotWithShape="1">
          <a:blip r:embed="rId5">
            <a:alphaModFix/>
          </a:blip>
          <a:srcRect/>
          <a:stretch/>
        </p:blipFill>
        <p:spPr>
          <a:xfrm>
            <a:off x="304800" y="228600"/>
            <a:ext cx="1143000" cy="821245"/>
          </a:xfrm>
          <a:prstGeom prst="rect">
            <a:avLst/>
          </a:prstGeom>
          <a:noFill/>
          <a:ln>
            <a:noFill/>
          </a:ln>
        </p:spPr>
      </p:pic>
      <p:sp>
        <p:nvSpPr>
          <p:cNvPr id="2" name="Rectangle 1"/>
          <p:cNvSpPr/>
          <p:nvPr/>
        </p:nvSpPr>
        <p:spPr>
          <a:xfrm>
            <a:off x="950051" y="4191268"/>
            <a:ext cx="4273927" cy="523220"/>
          </a:xfrm>
          <a:prstGeom prst="rect">
            <a:avLst/>
          </a:prstGeom>
        </p:spPr>
        <p:txBody>
          <a:bodyPr wrap="none">
            <a:spAutoFit/>
          </a:bodyPr>
          <a:lstStyle/>
          <a:p>
            <a:r>
              <a:rPr lang="en-US" sz="2800" b="1" dirty="0"/>
              <a:t>NGUYỄN TRỌNG QUÂN</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8077200" y="795010"/>
            <a:ext cx="3637984" cy="338554"/>
          </a:xfrm>
          <a:prstGeom prst="rect">
            <a:avLst/>
          </a:prstGeom>
          <a:noFill/>
        </p:spPr>
        <p:txBody>
          <a:bodyPr wrap="square" rtlCol="0">
            <a:spAutoFit/>
          </a:bodyPr>
          <a:lstStyle/>
          <a:p>
            <a:pPr algn="l"/>
            <a:r>
              <a:rPr lang="en-US" sz="1600" b="1" i="0" dirty="0" err="1">
                <a:solidFill>
                  <a:srgbClr val="1B1B1B"/>
                </a:solidFill>
                <a:effectLst/>
                <a:latin typeface="Times New Roman" panose="02020603050405020304" pitchFamily="18" charset="0"/>
                <a:cs typeface="Times New Roman" panose="02020603050405020304" pitchFamily="18" charset="0"/>
              </a:rPr>
              <a:t>Giới</a:t>
            </a:r>
            <a:r>
              <a:rPr lang="en-US" sz="1600" b="1" i="0" dirty="0">
                <a:solidFill>
                  <a:srgbClr val="1B1B1B"/>
                </a:solidFill>
                <a:effectLst/>
                <a:latin typeface="Times New Roman" panose="02020603050405020304" pitchFamily="18" charset="0"/>
                <a:cs typeface="Times New Roman" panose="02020603050405020304" pitchFamily="18" charset="0"/>
              </a:rPr>
              <a:t> </a:t>
            </a:r>
            <a:r>
              <a:rPr lang="en-US" sz="1600" b="1" i="0" dirty="0" err="1">
                <a:solidFill>
                  <a:srgbClr val="1B1B1B"/>
                </a:solidFill>
                <a:effectLst/>
                <a:latin typeface="Times New Roman" panose="02020603050405020304" pitchFamily="18" charset="0"/>
                <a:cs typeface="Times New Roman" panose="02020603050405020304" pitchFamily="18" charset="0"/>
              </a:rPr>
              <a:t>thiệu</a:t>
            </a:r>
            <a:r>
              <a:rPr lang="en-US" sz="1600" b="1" i="0" dirty="0">
                <a:solidFill>
                  <a:srgbClr val="1B1B1B"/>
                </a:solidFill>
                <a:effectLst/>
                <a:latin typeface="Times New Roman" panose="02020603050405020304" pitchFamily="18" charset="0"/>
                <a:cs typeface="Times New Roman" panose="02020603050405020304" pitchFamily="18" charset="0"/>
              </a:rPr>
              <a:t> LINQ</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67B4870A-6CAD-63A9-6C81-0E0B227068FE}"/>
              </a:ext>
            </a:extLst>
          </p:cNvPr>
          <p:cNvSpPr txBox="1"/>
          <p:nvPr/>
        </p:nvSpPr>
        <p:spPr>
          <a:xfrm>
            <a:off x="519247" y="1277505"/>
            <a:ext cx="5202065" cy="707886"/>
          </a:xfrm>
          <a:prstGeom prst="rect">
            <a:avLst/>
          </a:prstGeom>
          <a:noFill/>
        </p:spPr>
        <p:txBody>
          <a:bodyPr wrap="none" rtlCol="0">
            <a:spAutoFit/>
          </a:bodyPr>
          <a:lstStyle/>
          <a:p>
            <a:pPr algn="l"/>
            <a:r>
              <a:rPr lang="vi-VN" sz="4000" b="1" i="0" dirty="0">
                <a:solidFill>
                  <a:srgbClr val="161C2D"/>
                </a:solidFill>
                <a:effectLst/>
                <a:latin typeface="Nunito" pitchFamily="2" charset="0"/>
              </a:rPr>
              <a:t>Những điểm cần nhớ:</a:t>
            </a:r>
          </a:p>
        </p:txBody>
      </p:sp>
      <p:sp>
        <p:nvSpPr>
          <p:cNvPr id="3" name="TextBox 2">
            <a:extLst>
              <a:ext uri="{FF2B5EF4-FFF2-40B4-BE49-F238E27FC236}">
                <a16:creationId xmlns:a16="http://schemas.microsoft.com/office/drawing/2014/main" id="{926EBF73-692A-CFEC-6A38-73A73CC6F441}"/>
              </a:ext>
            </a:extLst>
          </p:cNvPr>
          <p:cNvSpPr txBox="1"/>
          <p:nvPr/>
        </p:nvSpPr>
        <p:spPr>
          <a:xfrm>
            <a:off x="1" y="2340006"/>
            <a:ext cx="12007270" cy="3046988"/>
          </a:xfrm>
          <a:prstGeom prst="rect">
            <a:avLst/>
          </a:prstGeom>
          <a:noFill/>
        </p:spPr>
        <p:txBody>
          <a:bodyPr wrap="square" rtlCol="0">
            <a:spAutoFit/>
          </a:bodyPr>
          <a:lstStyle/>
          <a:p>
            <a:pPr marL="285750" indent="-285750">
              <a:buFont typeface="Wingdings" panose="05000000000000000000" pitchFamily="2" charset="2"/>
              <a:buChar char="v"/>
            </a:pPr>
            <a:r>
              <a:rPr lang="vi-VN" sz="2400" dirty="0">
                <a:latin typeface="+mj-lt"/>
              </a:rPr>
              <a:t>Sử dụng namespace System.Linq để sử dụng LINQ.</a:t>
            </a:r>
          </a:p>
          <a:p>
            <a:pPr marL="285750" indent="-285750">
              <a:buFont typeface="Wingdings" panose="05000000000000000000" pitchFamily="2" charset="2"/>
              <a:buChar char="v"/>
            </a:pPr>
            <a:r>
              <a:rPr lang="vi-VN" sz="2400" dirty="0">
                <a:latin typeface="+mj-lt"/>
              </a:rPr>
              <a:t>LINQ API bao gồm hai lớp tĩnh chính </a:t>
            </a:r>
            <a:r>
              <a:rPr lang="vi-VN" sz="2400" b="1" dirty="0">
                <a:latin typeface="+mj-lt"/>
              </a:rPr>
              <a:t>Enumerable</a:t>
            </a:r>
            <a:r>
              <a:rPr lang="vi-VN" sz="2400" dirty="0">
                <a:latin typeface="+mj-lt"/>
              </a:rPr>
              <a:t> và </a:t>
            </a:r>
            <a:r>
              <a:rPr lang="vi-VN" sz="2400" b="1" dirty="0">
                <a:latin typeface="+mj-lt"/>
              </a:rPr>
              <a:t>Queryable</a:t>
            </a:r>
            <a:r>
              <a:rPr lang="vi-VN" sz="2400" dirty="0">
                <a:latin typeface="+mj-lt"/>
              </a:rPr>
              <a:t>.</a:t>
            </a:r>
          </a:p>
          <a:p>
            <a:pPr marL="285750" indent="-285750">
              <a:buFont typeface="Wingdings" panose="05000000000000000000" pitchFamily="2" charset="2"/>
              <a:buChar char="v"/>
            </a:pPr>
            <a:r>
              <a:rPr lang="vi-VN" sz="2400" dirty="0">
                <a:latin typeface="+mj-lt"/>
              </a:rPr>
              <a:t>Lớp </a:t>
            </a:r>
            <a:r>
              <a:rPr lang="vi-VN" sz="2400" b="1" dirty="0">
                <a:latin typeface="+mj-lt"/>
              </a:rPr>
              <a:t>Enumerable</a:t>
            </a:r>
            <a:r>
              <a:rPr lang="vi-VN" sz="2400" dirty="0">
                <a:latin typeface="+mj-lt"/>
              </a:rPr>
              <a:t> tĩnh bao gồm các phương thức mở rộng cho các lớp triển khai interface IEnumerable&lt;T&gt;.</a:t>
            </a:r>
          </a:p>
          <a:p>
            <a:pPr marL="285750" indent="-285750">
              <a:buFont typeface="Wingdings" panose="05000000000000000000" pitchFamily="2" charset="2"/>
              <a:buChar char="v"/>
            </a:pPr>
            <a:r>
              <a:rPr lang="vi-VN" sz="2400" dirty="0">
                <a:latin typeface="+mj-lt"/>
              </a:rPr>
              <a:t>Kiểu </a:t>
            </a:r>
            <a:r>
              <a:rPr lang="vi-VN" sz="2400" b="1" dirty="0">
                <a:latin typeface="+mj-lt"/>
              </a:rPr>
              <a:t>IEnumerable</a:t>
            </a:r>
            <a:r>
              <a:rPr lang="vi-VN" sz="2400" dirty="0">
                <a:latin typeface="+mj-lt"/>
              </a:rPr>
              <a:t>&lt;T&gt; là collection trong bộ nhớ như List&lt;T&gt;, Dictionary&lt;TKey, TValue&gt;, SortedList&lt;TKey, TValue&gt;, Queue&lt;T&gt;, Stack&lt;T&gt;, Hashset&lt;T&gt;.</a:t>
            </a:r>
          </a:p>
          <a:p>
            <a:pPr marL="285750" indent="-285750">
              <a:buFont typeface="Wingdings" panose="05000000000000000000" pitchFamily="2" charset="2"/>
              <a:buChar char="v"/>
            </a:pPr>
            <a:r>
              <a:rPr lang="vi-VN" sz="2400" dirty="0">
                <a:latin typeface="+mj-lt"/>
              </a:rPr>
              <a:t>Lớp </a:t>
            </a:r>
            <a:r>
              <a:rPr lang="vi-VN" sz="2400" b="1" dirty="0">
                <a:latin typeface="+mj-lt"/>
              </a:rPr>
              <a:t>Queryable</a:t>
            </a:r>
            <a:r>
              <a:rPr lang="vi-VN" sz="2400" dirty="0">
                <a:latin typeface="+mj-lt"/>
              </a:rPr>
              <a:t> tĩnh bao gồm các phương thức mở rộng cho các lớp triển khai interface IQueryable&lt;T&gt;.</a:t>
            </a:r>
            <a:endParaRPr lang="en-US" sz="2400" dirty="0">
              <a:latin typeface="+mj-lt"/>
            </a:endParaRPr>
          </a:p>
        </p:txBody>
      </p:sp>
    </p:spTree>
    <p:extLst>
      <p:ext uri="{BB962C8B-B14F-4D97-AF65-F5344CB8AC3E}">
        <p14:creationId xmlns:p14="http://schemas.microsoft.com/office/powerpoint/2010/main" val="2153437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646331"/>
          </a:xfrm>
          <a:prstGeom prst="rect">
            <a:avLst/>
          </a:prstGeom>
          <a:noFill/>
        </p:spPr>
        <p:txBody>
          <a:bodyPr wrap="square" rtlCol="0">
            <a:spAutoFit/>
          </a:bodyPr>
          <a:lstStyle/>
          <a:p>
            <a:pPr algn="l"/>
            <a:r>
              <a:rPr lang="en-US" sz="3600" b="1" i="0" dirty="0" err="1">
                <a:solidFill>
                  <a:srgbClr val="1B1B1B"/>
                </a:solidFill>
                <a:effectLst/>
                <a:latin typeface="Times New Roman" panose="02020603050405020304" pitchFamily="18" charset="0"/>
                <a:cs typeface="Times New Roman" panose="02020603050405020304" pitchFamily="18" charset="0"/>
              </a:rPr>
              <a:t>Giới</a:t>
            </a:r>
            <a:r>
              <a:rPr lang="en-US" sz="3600" b="1" i="0" dirty="0">
                <a:solidFill>
                  <a:srgbClr val="1B1B1B"/>
                </a:solidFill>
                <a:effectLst/>
                <a:latin typeface="Times New Roman" panose="02020603050405020304" pitchFamily="18" charset="0"/>
                <a:cs typeface="Times New Roman" panose="02020603050405020304" pitchFamily="18" charset="0"/>
              </a:rPr>
              <a:t> </a:t>
            </a:r>
            <a:r>
              <a:rPr lang="en-US" sz="3600" b="1" i="0" dirty="0" err="1">
                <a:solidFill>
                  <a:srgbClr val="1B1B1B"/>
                </a:solidFill>
                <a:effectLst/>
                <a:latin typeface="Times New Roman" panose="02020603050405020304" pitchFamily="18" charset="0"/>
                <a:cs typeface="Times New Roman" panose="02020603050405020304" pitchFamily="18" charset="0"/>
              </a:rPr>
              <a:t>thiệu</a:t>
            </a:r>
            <a:r>
              <a:rPr lang="en-US" sz="3600" b="1" i="0" dirty="0">
                <a:solidFill>
                  <a:srgbClr val="1B1B1B"/>
                </a:solidFill>
                <a:effectLst/>
                <a:latin typeface="Times New Roman" panose="02020603050405020304" pitchFamily="18" charset="0"/>
                <a:cs typeface="Times New Roman" panose="02020603050405020304" pitchFamily="18" charset="0"/>
              </a:rPr>
              <a:t> LINQ</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BE6819F0-C5D9-C94B-34CF-5F94E834057F}"/>
              </a:ext>
            </a:extLst>
          </p:cNvPr>
          <p:cNvSpPr txBox="1"/>
          <p:nvPr/>
        </p:nvSpPr>
        <p:spPr>
          <a:xfrm>
            <a:off x="418118" y="2686050"/>
            <a:ext cx="11769569" cy="1384995"/>
          </a:xfrm>
          <a:prstGeom prst="rect">
            <a:avLst/>
          </a:prstGeom>
          <a:noFill/>
        </p:spPr>
        <p:txBody>
          <a:bodyPr wrap="none" rtlCol="0">
            <a:spAutoFit/>
          </a:bodyPr>
          <a:lstStyle/>
          <a:p>
            <a:pPr algn="l"/>
            <a:r>
              <a:rPr lang="vi-VN" sz="2000" b="0" i="0" dirty="0">
                <a:solidFill>
                  <a:srgbClr val="161C2D"/>
                </a:solidFill>
                <a:effectLst/>
                <a:latin typeface="Nunito" pitchFamily="2" charset="0"/>
              </a:rPr>
              <a:t>Có hai cách cơ bản để viết truy vấn LINQ cho danh sách </a:t>
            </a:r>
            <a:r>
              <a:rPr lang="vi-VN" sz="2000" b="1" i="0" dirty="0">
                <a:solidFill>
                  <a:srgbClr val="161C2D"/>
                </a:solidFill>
                <a:effectLst/>
                <a:latin typeface="Nunito" pitchFamily="2" charset="0"/>
              </a:rPr>
              <a:t>IEnumerable</a:t>
            </a:r>
            <a:r>
              <a:rPr lang="vi-VN" sz="2000" b="0" i="0" dirty="0">
                <a:solidFill>
                  <a:srgbClr val="161C2D"/>
                </a:solidFill>
                <a:effectLst/>
                <a:latin typeface="Nunito" pitchFamily="2" charset="0"/>
              </a:rPr>
              <a:t> hoặc nguồn dữ liệu </a:t>
            </a:r>
            <a:r>
              <a:rPr lang="vi-VN" sz="2000" b="1" i="0" dirty="0">
                <a:solidFill>
                  <a:srgbClr val="161C2D"/>
                </a:solidFill>
                <a:effectLst/>
                <a:latin typeface="Nunito" pitchFamily="2" charset="0"/>
              </a:rPr>
              <a:t>IQueryable</a:t>
            </a:r>
            <a:r>
              <a:rPr lang="vi-VN" sz="2000" b="0" i="0" dirty="0">
                <a:solidFill>
                  <a:srgbClr val="161C2D"/>
                </a:solidFill>
                <a:effectLst/>
                <a:latin typeface="Nunito" pitchFamily="2" charset="0"/>
              </a:rPr>
              <a:t>.</a:t>
            </a:r>
            <a:endParaRPr lang="en-US" sz="2000" b="0" i="0" dirty="0">
              <a:solidFill>
                <a:srgbClr val="161C2D"/>
              </a:solidFill>
              <a:effectLst/>
              <a:latin typeface="Nunito" pitchFamily="2" charset="0"/>
            </a:endParaRPr>
          </a:p>
          <a:p>
            <a:pPr marL="457200" indent="-457200" algn="l">
              <a:buFont typeface="Wingdings" panose="05000000000000000000" pitchFamily="2" charset="2"/>
              <a:buChar char="Ø"/>
            </a:pPr>
            <a:r>
              <a:rPr lang="en-US" sz="3200" b="1" i="0" dirty="0">
                <a:solidFill>
                  <a:srgbClr val="333333"/>
                </a:solidFill>
                <a:effectLst/>
                <a:latin typeface="+mj-lt"/>
              </a:rPr>
              <a:t>C</a:t>
            </a:r>
            <a:r>
              <a:rPr lang="vi-VN" sz="3200" b="1" i="0" dirty="0">
                <a:solidFill>
                  <a:srgbClr val="333333"/>
                </a:solidFill>
                <a:effectLst/>
                <a:latin typeface="+mj-lt"/>
              </a:rPr>
              <a:t>ú pháp truy vấn (query syntax) </a:t>
            </a:r>
            <a:endParaRPr lang="en-US" sz="3200" b="1" i="0" dirty="0">
              <a:solidFill>
                <a:srgbClr val="333333"/>
              </a:solidFill>
              <a:effectLst/>
              <a:latin typeface="+mj-lt"/>
            </a:endParaRPr>
          </a:p>
          <a:p>
            <a:pPr marL="285750" indent="-285750" algn="l">
              <a:buFont typeface="Wingdings" panose="05000000000000000000" pitchFamily="2" charset="2"/>
              <a:buChar char="Ø"/>
            </a:pPr>
            <a:r>
              <a:rPr lang="en-US" sz="3200" b="1" i="0" dirty="0">
                <a:solidFill>
                  <a:srgbClr val="333333"/>
                </a:solidFill>
                <a:effectLst/>
                <a:latin typeface="+mj-lt"/>
              </a:rPr>
              <a:t>C</a:t>
            </a:r>
            <a:r>
              <a:rPr lang="vi-VN" sz="3200" b="1" i="0" dirty="0">
                <a:solidFill>
                  <a:srgbClr val="333333"/>
                </a:solidFill>
                <a:effectLst/>
                <a:latin typeface="+mj-lt"/>
              </a:rPr>
              <a:t>ú pháp phương thức (method syntax). </a:t>
            </a:r>
            <a:endParaRPr lang="en-US" sz="3200" b="1" i="0" dirty="0">
              <a:solidFill>
                <a:srgbClr val="333333"/>
              </a:solidFill>
              <a:effectLst/>
              <a:latin typeface="+mj-lt"/>
            </a:endParaRPr>
          </a:p>
        </p:txBody>
      </p:sp>
    </p:spTree>
    <p:extLst>
      <p:ext uri="{BB962C8B-B14F-4D97-AF65-F5344CB8AC3E}">
        <p14:creationId xmlns:p14="http://schemas.microsoft.com/office/powerpoint/2010/main" val="204253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646331"/>
          </a:xfrm>
          <a:prstGeom prst="rect">
            <a:avLst/>
          </a:prstGeom>
          <a:noFill/>
        </p:spPr>
        <p:txBody>
          <a:bodyPr wrap="square" rtlCol="0">
            <a:spAutoFit/>
          </a:bodyPr>
          <a:lstStyle/>
          <a:p>
            <a:r>
              <a:rPr lang="en-US" sz="3600" b="1" i="0" dirty="0">
                <a:solidFill>
                  <a:srgbClr val="333333"/>
                </a:solidFill>
                <a:effectLst/>
                <a:latin typeface="Times New Roman" panose="02020603050405020304" pitchFamily="18" charset="0"/>
                <a:cs typeface="Times New Roman" panose="02020603050405020304" pitchFamily="18" charset="0"/>
              </a:rPr>
              <a:t> 1. </a:t>
            </a:r>
            <a:r>
              <a:rPr lang="en-US" sz="3600" b="1" i="0" dirty="0" err="1">
                <a:solidFill>
                  <a:srgbClr val="333333"/>
                </a:solidFill>
                <a:effectLst/>
                <a:latin typeface="Times New Roman" panose="02020603050405020304" pitchFamily="18" charset="0"/>
                <a:cs typeface="Times New Roman" panose="02020603050405020304" pitchFamily="18" charset="0"/>
              </a:rPr>
              <a:t>Cú</a:t>
            </a:r>
            <a:r>
              <a:rPr lang="en-US" sz="3600" b="1" i="0" dirty="0">
                <a:solidFill>
                  <a:srgbClr val="333333"/>
                </a:solidFill>
                <a:effectLst/>
                <a:latin typeface="Times New Roman" panose="02020603050405020304" pitchFamily="18" charset="0"/>
                <a:cs typeface="Times New Roman" panose="02020603050405020304" pitchFamily="18" charset="0"/>
              </a:rPr>
              <a:t> </a:t>
            </a:r>
            <a:r>
              <a:rPr lang="en-US" sz="3600" b="1" i="0" dirty="0" err="1">
                <a:solidFill>
                  <a:srgbClr val="333333"/>
                </a:solidFill>
                <a:effectLst/>
                <a:latin typeface="Times New Roman" panose="02020603050405020304" pitchFamily="18" charset="0"/>
                <a:cs typeface="Times New Roman" panose="02020603050405020304" pitchFamily="18" charset="0"/>
              </a:rPr>
              <a:t>pháp</a:t>
            </a:r>
            <a:r>
              <a:rPr lang="en-US" sz="3600" b="1" i="0" dirty="0">
                <a:solidFill>
                  <a:srgbClr val="333333"/>
                </a:solidFill>
                <a:effectLst/>
                <a:latin typeface="Times New Roman" panose="02020603050405020304" pitchFamily="18" charset="0"/>
                <a:cs typeface="Times New Roman" panose="02020603050405020304" pitchFamily="18" charset="0"/>
              </a:rPr>
              <a:t> </a:t>
            </a:r>
            <a:r>
              <a:rPr lang="en-US" sz="3600" b="1" i="0" dirty="0" err="1">
                <a:solidFill>
                  <a:srgbClr val="333333"/>
                </a:solidFill>
                <a:effectLst/>
                <a:latin typeface="Times New Roman" panose="02020603050405020304" pitchFamily="18" charset="0"/>
                <a:cs typeface="Times New Roman" panose="02020603050405020304" pitchFamily="18" charset="0"/>
              </a:rPr>
              <a:t>truy</a:t>
            </a:r>
            <a:r>
              <a:rPr lang="en-US" sz="3600" b="1" i="0" dirty="0">
                <a:solidFill>
                  <a:srgbClr val="333333"/>
                </a:solidFill>
                <a:effectLst/>
                <a:latin typeface="Times New Roman" panose="02020603050405020304" pitchFamily="18" charset="0"/>
                <a:cs typeface="Times New Roman" panose="02020603050405020304" pitchFamily="18" charset="0"/>
              </a:rPr>
              <a:t> </a:t>
            </a:r>
            <a:r>
              <a:rPr lang="en-US" sz="3600" b="1" i="0" dirty="0" err="1">
                <a:solidFill>
                  <a:srgbClr val="333333"/>
                </a:solidFill>
                <a:effectLst/>
                <a:latin typeface="Times New Roman" panose="02020603050405020304" pitchFamily="18" charset="0"/>
                <a:cs typeface="Times New Roman" panose="02020603050405020304" pitchFamily="18" charset="0"/>
              </a:rPr>
              <a:t>vấn</a:t>
            </a:r>
            <a:endParaRPr lang="en-US" sz="3600" b="1" i="0" dirty="0">
              <a:solidFill>
                <a:srgbClr val="333333"/>
              </a:solidFill>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BE6819F0-C5D9-C94B-34CF-5F94E834057F}"/>
              </a:ext>
            </a:extLst>
          </p:cNvPr>
          <p:cNvSpPr txBox="1"/>
          <p:nvPr/>
        </p:nvSpPr>
        <p:spPr>
          <a:xfrm>
            <a:off x="1077362" y="1891643"/>
            <a:ext cx="10871887" cy="2769989"/>
          </a:xfrm>
          <a:prstGeom prst="rect">
            <a:avLst/>
          </a:prstGeom>
          <a:noFill/>
        </p:spPr>
        <p:txBody>
          <a:bodyPr wrap="none" rtlCol="0">
            <a:spAutoFit/>
          </a:bodyPr>
          <a:lstStyle/>
          <a:p>
            <a:r>
              <a:rPr lang="vi-VN" i="0" dirty="0">
                <a:solidFill>
                  <a:srgbClr val="1B1B1B"/>
                </a:solidFill>
                <a:effectLst/>
                <a:latin typeface="Times New Roman" panose="02020603050405020304" pitchFamily="18" charset="0"/>
                <a:cs typeface="Times New Roman" panose="02020603050405020304" pitchFamily="18" charset="0"/>
              </a:rPr>
              <a:t>Cú pháp truy vấn tương tự như truy vấn SQL (Ngôn ngữ truy vấn có cấu trúc) cho cơ sở dữ liệu. </a:t>
            </a:r>
            <a:r>
              <a:rPr lang="vi-VN" i="0" dirty="0" smtClean="0">
                <a:solidFill>
                  <a:srgbClr val="1B1B1B"/>
                </a:solidFill>
                <a:effectLst/>
                <a:latin typeface="Times New Roman" panose="02020603050405020304" pitchFamily="18" charset="0"/>
                <a:cs typeface="Times New Roman" panose="02020603050405020304" pitchFamily="18" charset="0"/>
              </a:rPr>
              <a:t>Nó có cú pháp trong mã C# hoặc VB.NET như </a:t>
            </a:r>
            <a:r>
              <a:rPr lang="vi-VN" i="0" dirty="0">
                <a:solidFill>
                  <a:srgbClr val="1B1B1B"/>
                </a:solidFill>
                <a:effectLst/>
                <a:latin typeface="Times New Roman" panose="02020603050405020304" pitchFamily="18" charset="0"/>
                <a:cs typeface="Times New Roman" panose="02020603050405020304" pitchFamily="18" charset="0"/>
              </a:rPr>
              <a:t>sau:</a:t>
            </a:r>
            <a:endParaRPr lang="en-US" i="0" dirty="0">
              <a:solidFill>
                <a:srgbClr val="1B1B1B"/>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vi-VN" sz="1800" b="1" i="0" dirty="0">
                <a:solidFill>
                  <a:srgbClr val="1B1B1B"/>
                </a:solidFill>
                <a:effectLst/>
                <a:latin typeface="Times New Roman" panose="02020603050405020304" pitchFamily="18" charset="0"/>
                <a:cs typeface="Times New Roman" panose="02020603050405020304" pitchFamily="18" charset="0"/>
              </a:rPr>
              <a:t>Mệnh đề from ...in </a:t>
            </a:r>
            <a:r>
              <a:rPr lang="vi-VN" sz="1800" b="1" i="0" dirty="0" smtClean="0">
                <a:solidFill>
                  <a:srgbClr val="1B1B1B"/>
                </a:solidFill>
                <a:effectLst/>
                <a:latin typeface="Times New Roman" panose="02020603050405020304" pitchFamily="18" charset="0"/>
                <a:cs typeface="Times New Roman" panose="02020603050405020304" pitchFamily="18" charset="0"/>
              </a:rPr>
              <a:t>..</a:t>
            </a:r>
            <a:endParaRPr lang="en-US" sz="1800" i="0" dirty="0">
              <a:solidFill>
                <a:srgbClr val="1B1B1B"/>
              </a:solidFill>
              <a:effectLst/>
              <a:latin typeface="Times New Roman" panose="02020603050405020304" pitchFamily="18" charset="0"/>
              <a:cs typeface="Times New Roman" panose="02020603050405020304" pitchFamily="18" charset="0"/>
            </a:endParaRPr>
          </a:p>
          <a:p>
            <a:pPr algn="l"/>
            <a:r>
              <a:rPr lang="vi-VN" sz="1800" i="0" dirty="0">
                <a:solidFill>
                  <a:srgbClr val="1B1B1B"/>
                </a:solidFill>
                <a:effectLst/>
                <a:latin typeface="Times New Roman" panose="02020603050405020304" pitchFamily="18" charset="0"/>
                <a:cs typeface="Times New Roman" panose="02020603050405020304" pitchFamily="18" charset="0"/>
              </a:rPr>
              <a:t>var lists = </a:t>
            </a:r>
            <a:r>
              <a:rPr lang="vi-VN" sz="1800" i="0" dirty="0">
                <a:solidFill>
                  <a:srgbClr val="FF0000"/>
                </a:solidFill>
                <a:effectLst/>
                <a:latin typeface="Times New Roman" panose="02020603050405020304" pitchFamily="18" charset="0"/>
                <a:cs typeface="Times New Roman" panose="02020603050405020304" pitchFamily="18" charset="0"/>
              </a:rPr>
              <a:t>from</a:t>
            </a:r>
            <a:r>
              <a:rPr lang="vi-VN" sz="1800" i="0" dirty="0">
                <a:solidFill>
                  <a:srgbClr val="1B1B1B"/>
                </a:solidFill>
                <a:effectLst/>
                <a:latin typeface="Times New Roman" panose="02020603050405020304" pitchFamily="18" charset="0"/>
                <a:cs typeface="Times New Roman" panose="02020603050405020304" pitchFamily="18" charset="0"/>
              </a:rPr>
              <a:t> &lt;</a:t>
            </a:r>
            <a:r>
              <a:rPr lang="vi-VN" sz="1800" b="1" i="1" dirty="0">
                <a:solidFill>
                  <a:srgbClr val="1B1B1B"/>
                </a:solidFill>
                <a:effectLst/>
                <a:latin typeface="Times New Roman" panose="02020603050405020304" pitchFamily="18" charset="0"/>
                <a:cs typeface="Times New Roman" panose="02020603050405020304" pitchFamily="18" charset="0"/>
              </a:rPr>
              <a:t>Biến lưu thông tin từng phần tử</a:t>
            </a:r>
            <a:r>
              <a:rPr lang="vi-VN" sz="1800" i="0" dirty="0">
                <a:solidFill>
                  <a:srgbClr val="1B1B1B"/>
                </a:solidFill>
                <a:effectLst/>
                <a:latin typeface="Times New Roman" panose="02020603050405020304" pitchFamily="18" charset="0"/>
                <a:cs typeface="Times New Roman" panose="02020603050405020304" pitchFamily="18" charset="0"/>
              </a:rPr>
              <a:t>&gt; </a:t>
            </a:r>
            <a:r>
              <a:rPr lang="vi-VN" sz="1800" i="0" dirty="0">
                <a:solidFill>
                  <a:srgbClr val="FF0000"/>
                </a:solidFill>
                <a:effectLst/>
                <a:latin typeface="Times New Roman" panose="02020603050405020304" pitchFamily="18" charset="0"/>
                <a:cs typeface="Times New Roman" panose="02020603050405020304" pitchFamily="18" charset="0"/>
              </a:rPr>
              <a:t>in</a:t>
            </a:r>
            <a:r>
              <a:rPr lang="vi-VN" sz="1800" i="0" dirty="0">
                <a:solidFill>
                  <a:srgbClr val="1B1B1B"/>
                </a:solidFill>
                <a:effectLst/>
                <a:latin typeface="Times New Roman" panose="02020603050405020304" pitchFamily="18" charset="0"/>
                <a:cs typeface="Times New Roman" panose="02020603050405020304" pitchFamily="18" charset="0"/>
              </a:rPr>
              <a:t> &lt;</a:t>
            </a:r>
            <a:r>
              <a:rPr lang="vi-VN" sz="1800" b="1" dirty="0">
                <a:solidFill>
                  <a:srgbClr val="1B1B1B"/>
                </a:solidFill>
                <a:effectLst/>
                <a:latin typeface="Times New Roman" panose="02020603050405020304" pitchFamily="18" charset="0"/>
                <a:cs typeface="Times New Roman" panose="02020603050405020304" pitchFamily="18" charset="0"/>
              </a:rPr>
              <a:t>Nguồn dữ liệu</a:t>
            </a:r>
            <a:r>
              <a:rPr lang="vi-VN" sz="1800" i="0" dirty="0">
                <a:solidFill>
                  <a:srgbClr val="1B1B1B"/>
                </a:solidFill>
                <a:effectLst/>
                <a:latin typeface="Times New Roman" panose="02020603050405020304" pitchFamily="18" charset="0"/>
                <a:cs typeface="Times New Roman" panose="02020603050405020304" pitchFamily="18" charset="0"/>
              </a:rPr>
              <a:t>&gt;</a:t>
            </a:r>
          </a:p>
          <a:p>
            <a:pPr algn="l"/>
            <a:r>
              <a:rPr lang="vi-VN" sz="1800" i="0" dirty="0">
                <a:solidFill>
                  <a:srgbClr val="1B1B1B"/>
                </a:solidFill>
                <a:effectLst/>
                <a:latin typeface="Times New Roman" panose="02020603050405020304" pitchFamily="18" charset="0"/>
                <a:cs typeface="Times New Roman" panose="02020603050405020304" pitchFamily="18" charset="0"/>
              </a:rPr>
              <a:t>[&lt;Phép toán truy vấn: where, join ... in, order by...&gt; Biều thức lambda]</a:t>
            </a:r>
          </a:p>
          <a:p>
            <a:pPr algn="l"/>
            <a:r>
              <a:rPr lang="vi-VN" sz="1800" i="0" dirty="0">
                <a:solidFill>
                  <a:srgbClr val="1B1B1B"/>
                </a:solidFill>
                <a:effectLst/>
                <a:latin typeface="Times New Roman" panose="02020603050405020304" pitchFamily="18" charset="0"/>
                <a:cs typeface="Times New Roman" panose="02020603050405020304" pitchFamily="18" charset="0"/>
              </a:rPr>
              <a:t>select &lt;</a:t>
            </a:r>
            <a:r>
              <a:rPr lang="vi-VN" sz="1800" b="1" dirty="0">
                <a:solidFill>
                  <a:srgbClr val="1B1B1B"/>
                </a:solidFill>
                <a:effectLst/>
                <a:latin typeface="Times New Roman" panose="02020603050405020304" pitchFamily="18" charset="0"/>
                <a:cs typeface="Times New Roman" panose="02020603050405020304" pitchFamily="18" charset="0"/>
              </a:rPr>
              <a:t>Biến lưu thông tin từng phần tử</a:t>
            </a:r>
            <a:r>
              <a:rPr lang="vi-VN" sz="1800" i="0" dirty="0">
                <a:solidFill>
                  <a:srgbClr val="1B1B1B"/>
                </a:solidFill>
                <a:effectLst/>
                <a:latin typeface="Times New Roman" panose="02020603050405020304" pitchFamily="18" charset="0"/>
                <a:cs typeface="Times New Roman" panose="02020603050405020304" pitchFamily="18" charset="0"/>
              </a:rPr>
              <a:t>&gt;</a:t>
            </a:r>
            <a:endParaRPr lang="en-US" sz="1800" i="0" dirty="0">
              <a:solidFill>
                <a:srgbClr val="1B1B1B"/>
              </a:solidFill>
              <a:effectLst/>
              <a:latin typeface="Times New Roman" panose="02020603050405020304" pitchFamily="18" charset="0"/>
              <a:cs typeface="Times New Roman" panose="02020603050405020304" pitchFamily="18" charset="0"/>
            </a:endParaRPr>
          </a:p>
          <a:p>
            <a:pPr algn="l"/>
            <a:endParaRPr lang="en-US" sz="1800" i="0" dirty="0">
              <a:solidFill>
                <a:srgbClr val="1B1B1B"/>
              </a:solidFill>
              <a:effectLst/>
              <a:latin typeface="Times New Roman" panose="02020603050405020304" pitchFamily="18" charset="0"/>
              <a:cs typeface="Times New Roman" panose="02020603050405020304" pitchFamily="18" charset="0"/>
            </a:endParaRPr>
          </a:p>
          <a:p>
            <a:pPr algn="l"/>
            <a:r>
              <a:rPr lang="vi-VN" sz="1800" b="1" i="1" dirty="0">
                <a:solidFill>
                  <a:srgbClr val="FF0000"/>
                </a:solidFill>
                <a:effectLst/>
                <a:latin typeface="Times New Roman" panose="02020603050405020304" pitchFamily="18" charset="0"/>
                <a:cs typeface="Times New Roman" panose="02020603050405020304" pitchFamily="18" charset="0"/>
              </a:rPr>
              <a:t>ví dụ :</a:t>
            </a:r>
            <a:r>
              <a:rPr lang="en-US" sz="1600" b="1" i="1" dirty="0" err="1">
                <a:solidFill>
                  <a:srgbClr val="FF0000"/>
                </a:solidFill>
                <a:effectLst/>
                <a:latin typeface="Times New Roman" panose="02020603050405020304" pitchFamily="18" charset="0"/>
                <a:cs typeface="Times New Roman" panose="02020603050405020304" pitchFamily="18" charset="0"/>
              </a:rPr>
              <a:t>hiển</a:t>
            </a:r>
            <a:r>
              <a:rPr lang="en-US" sz="1600" b="1" i="1" dirty="0">
                <a:solidFill>
                  <a:srgbClr val="FF0000"/>
                </a:solidFill>
                <a:effectLst/>
                <a:latin typeface="Times New Roman" panose="02020603050405020304" pitchFamily="18" charset="0"/>
                <a:cs typeface="Times New Roman" panose="02020603050405020304" pitchFamily="18" charset="0"/>
              </a:rPr>
              <a:t> </a:t>
            </a:r>
            <a:r>
              <a:rPr lang="en-US" sz="1600" b="1" i="1" dirty="0" err="1">
                <a:solidFill>
                  <a:srgbClr val="FF0000"/>
                </a:solidFill>
                <a:effectLst/>
                <a:latin typeface="Times New Roman" panose="02020603050405020304" pitchFamily="18" charset="0"/>
                <a:cs typeface="Times New Roman" panose="02020603050405020304" pitchFamily="18" charset="0"/>
              </a:rPr>
              <a:t>thị</a:t>
            </a:r>
            <a:r>
              <a:rPr lang="en-US" sz="1600" b="1" i="1" dirty="0">
                <a:solidFill>
                  <a:srgbClr val="FF0000"/>
                </a:solidFill>
                <a:effectLst/>
                <a:latin typeface="Times New Roman" panose="02020603050405020304" pitchFamily="18" charset="0"/>
                <a:cs typeface="Times New Roman" panose="02020603050405020304" pitchFamily="18" charset="0"/>
              </a:rPr>
              <a:t> </a:t>
            </a:r>
            <a:r>
              <a:rPr lang="en-US" sz="1600" b="1" i="1" dirty="0" err="1">
                <a:solidFill>
                  <a:srgbClr val="FF0000"/>
                </a:solidFill>
                <a:effectLst/>
                <a:latin typeface="Times New Roman" panose="02020603050405020304" pitchFamily="18" charset="0"/>
                <a:cs typeface="Times New Roman" panose="02020603050405020304" pitchFamily="18" charset="0"/>
              </a:rPr>
              <a:t>danh</a:t>
            </a:r>
            <a:r>
              <a:rPr lang="en-US" sz="1600" b="1" i="1" dirty="0">
                <a:solidFill>
                  <a:srgbClr val="FF0000"/>
                </a:solidFill>
                <a:effectLst/>
                <a:latin typeface="Times New Roman" panose="02020603050405020304" pitchFamily="18" charset="0"/>
                <a:cs typeface="Times New Roman" panose="02020603050405020304" pitchFamily="18" charset="0"/>
              </a:rPr>
              <a:t> </a:t>
            </a:r>
            <a:r>
              <a:rPr lang="en-US" sz="1600" b="1" i="1" dirty="0" err="1">
                <a:solidFill>
                  <a:srgbClr val="FF0000"/>
                </a:solidFill>
                <a:effectLst/>
                <a:latin typeface="Times New Roman" panose="02020603050405020304" pitchFamily="18" charset="0"/>
                <a:cs typeface="Times New Roman" panose="02020603050405020304" pitchFamily="18" charset="0"/>
              </a:rPr>
              <a:t>sách</a:t>
            </a:r>
            <a:r>
              <a:rPr lang="en-US" sz="1600" b="1" i="1" dirty="0">
                <a:solidFill>
                  <a:srgbClr val="FF0000"/>
                </a:solidFill>
                <a:effectLst/>
                <a:latin typeface="Times New Roman" panose="02020603050405020304" pitchFamily="18" charset="0"/>
                <a:cs typeface="Times New Roman" panose="02020603050405020304" pitchFamily="18" charset="0"/>
              </a:rPr>
              <a:t> </a:t>
            </a:r>
            <a:r>
              <a:rPr lang="en-US" sz="1600" b="1" i="1" dirty="0" err="1">
                <a:solidFill>
                  <a:srgbClr val="FF0000"/>
                </a:solidFill>
                <a:effectLst/>
                <a:latin typeface="Times New Roman" panose="02020603050405020304" pitchFamily="18" charset="0"/>
                <a:cs typeface="Times New Roman" panose="02020603050405020304" pitchFamily="18" charset="0"/>
              </a:rPr>
              <a:t>các</a:t>
            </a:r>
            <a:r>
              <a:rPr lang="en-US" sz="1600" b="1" i="1" dirty="0">
                <a:solidFill>
                  <a:srgbClr val="FF0000"/>
                </a:solidFill>
                <a:effectLst/>
                <a:latin typeface="Times New Roman" panose="02020603050405020304" pitchFamily="18" charset="0"/>
                <a:cs typeface="Times New Roman" panose="02020603050405020304" pitchFamily="18" charset="0"/>
              </a:rPr>
              <a:t> </a:t>
            </a:r>
            <a:r>
              <a:rPr lang="en-US" sz="1600" b="1" i="1" dirty="0" err="1">
                <a:solidFill>
                  <a:srgbClr val="FF0000"/>
                </a:solidFill>
                <a:effectLst/>
                <a:latin typeface="Times New Roman" panose="02020603050405020304" pitchFamily="18" charset="0"/>
                <a:cs typeface="Times New Roman" panose="02020603050405020304" pitchFamily="18" charset="0"/>
              </a:rPr>
              <a:t>xe</a:t>
            </a:r>
            <a:r>
              <a:rPr lang="en-US" sz="1600" b="1" i="1" dirty="0">
                <a:solidFill>
                  <a:srgbClr val="FF0000"/>
                </a:solidFill>
                <a:effectLst/>
                <a:latin typeface="Times New Roman" panose="02020603050405020304" pitchFamily="18" charset="0"/>
                <a:cs typeface="Times New Roman" panose="02020603050405020304" pitchFamily="18" charset="0"/>
              </a:rPr>
              <a:t> </a:t>
            </a:r>
            <a:r>
              <a:rPr lang="en-US" sz="1600" b="1" i="1" dirty="0" err="1">
                <a:solidFill>
                  <a:srgbClr val="FF0000"/>
                </a:solidFill>
                <a:effectLst/>
                <a:latin typeface="Times New Roman" panose="02020603050405020304" pitchFamily="18" charset="0"/>
                <a:cs typeface="Times New Roman" panose="02020603050405020304" pitchFamily="18" charset="0"/>
              </a:rPr>
              <a:t>có</a:t>
            </a:r>
            <a:r>
              <a:rPr lang="en-US" sz="1600" b="1" i="1" dirty="0">
                <a:solidFill>
                  <a:srgbClr val="FF0000"/>
                </a:solidFill>
                <a:effectLst/>
                <a:latin typeface="Times New Roman" panose="02020603050405020304" pitchFamily="18" charset="0"/>
                <a:cs typeface="Times New Roman" panose="02020603050405020304" pitchFamily="18" charset="0"/>
              </a:rPr>
              <a:t> </a:t>
            </a:r>
            <a:r>
              <a:rPr lang="en-US" sz="1600" b="1" i="1" dirty="0" err="1">
                <a:solidFill>
                  <a:srgbClr val="FF0000"/>
                </a:solidFill>
                <a:effectLst/>
                <a:latin typeface="Times New Roman" panose="02020603050405020304" pitchFamily="18" charset="0"/>
                <a:cs typeface="Times New Roman" panose="02020603050405020304" pitchFamily="18" charset="0"/>
              </a:rPr>
              <a:t>năm</a:t>
            </a:r>
            <a:r>
              <a:rPr lang="en-US" sz="1600" b="1" i="1" dirty="0">
                <a:solidFill>
                  <a:srgbClr val="FF0000"/>
                </a:solidFill>
                <a:effectLst/>
                <a:latin typeface="Times New Roman" panose="02020603050405020304" pitchFamily="18" charset="0"/>
                <a:cs typeface="Times New Roman" panose="02020603050405020304" pitchFamily="18" charset="0"/>
              </a:rPr>
              <a:t> </a:t>
            </a:r>
            <a:r>
              <a:rPr lang="en-US" sz="1600" b="1" i="1" dirty="0" err="1">
                <a:solidFill>
                  <a:srgbClr val="FF0000"/>
                </a:solidFill>
                <a:effectLst/>
                <a:latin typeface="Times New Roman" panose="02020603050405020304" pitchFamily="18" charset="0"/>
                <a:cs typeface="Times New Roman" panose="02020603050405020304" pitchFamily="18" charset="0"/>
              </a:rPr>
              <a:t>sản</a:t>
            </a:r>
            <a:r>
              <a:rPr lang="en-US" sz="1600" b="1" i="1" dirty="0">
                <a:solidFill>
                  <a:srgbClr val="FF0000"/>
                </a:solidFill>
                <a:effectLst/>
                <a:latin typeface="Times New Roman" panose="02020603050405020304" pitchFamily="18" charset="0"/>
                <a:cs typeface="Times New Roman" panose="02020603050405020304" pitchFamily="18" charset="0"/>
              </a:rPr>
              <a:t> </a:t>
            </a:r>
            <a:r>
              <a:rPr lang="en-US" sz="1600" b="1" i="1" dirty="0" err="1">
                <a:solidFill>
                  <a:srgbClr val="FF0000"/>
                </a:solidFill>
                <a:effectLst/>
                <a:latin typeface="Times New Roman" panose="02020603050405020304" pitchFamily="18" charset="0"/>
                <a:cs typeface="Times New Roman" panose="02020603050405020304" pitchFamily="18" charset="0"/>
              </a:rPr>
              <a:t>xuất</a:t>
            </a:r>
            <a:r>
              <a:rPr lang="en-US" sz="1600" b="1" i="1" dirty="0">
                <a:solidFill>
                  <a:srgbClr val="FF0000"/>
                </a:solidFill>
                <a:effectLst/>
                <a:latin typeface="Times New Roman" panose="02020603050405020304" pitchFamily="18" charset="0"/>
                <a:cs typeface="Times New Roman" panose="02020603050405020304" pitchFamily="18" charset="0"/>
              </a:rPr>
              <a:t> &gt;= 1990</a:t>
            </a:r>
            <a:r>
              <a:rPr lang="en-US" sz="1600" b="0" i="1" dirty="0" smtClean="0">
                <a:solidFill>
                  <a:srgbClr val="FF0000"/>
                </a:solidFill>
                <a:effectLst/>
                <a:latin typeface="Times New Roman" panose="02020603050405020304" pitchFamily="18" charset="0"/>
                <a:cs typeface="Times New Roman" panose="02020603050405020304" pitchFamily="18" charset="0"/>
              </a:rPr>
              <a:t>.</a:t>
            </a:r>
          </a:p>
          <a:p>
            <a:pPr algn="l"/>
            <a:endParaRPr lang="en-US" sz="1600" i="1" dirty="0">
              <a:solidFill>
                <a:srgbClr val="FF0000"/>
              </a:solidFill>
              <a:effectLst/>
              <a:latin typeface="Times New Roman" panose="02020603050405020304" pitchFamily="18" charset="0"/>
              <a:cs typeface="Times New Roman" panose="02020603050405020304" pitchFamily="18" charset="0"/>
            </a:endParaRPr>
          </a:p>
          <a:p>
            <a:pPr algn="l"/>
            <a:r>
              <a:rPr lang="vi-VN" sz="1800" i="1" dirty="0">
                <a:solidFill>
                  <a:srgbClr val="FF0000"/>
                </a:solidFill>
                <a:effectLst/>
                <a:latin typeface="Times New Roman" panose="02020603050405020304" pitchFamily="18" charset="0"/>
                <a:cs typeface="Times New Roman" panose="02020603050405020304" pitchFamily="18" charset="0"/>
              </a:rPr>
              <a:t> </a:t>
            </a:r>
            <a:r>
              <a:rPr lang="en-US" sz="1800" i="1" dirty="0">
                <a:solidFill>
                  <a:srgbClr val="FF0000"/>
                </a:solidFill>
                <a:effectLst/>
                <a:latin typeface="Times New Roman" panose="02020603050405020304" pitchFamily="18" charset="0"/>
                <a:cs typeface="Times New Roman" panose="02020603050405020304" pitchFamily="18" charset="0"/>
              </a:rPr>
              <a:t>var list = from item in cars where </a:t>
            </a:r>
            <a:r>
              <a:rPr lang="en-US" sz="1800" i="1" dirty="0" err="1">
                <a:solidFill>
                  <a:srgbClr val="FF0000"/>
                </a:solidFill>
                <a:effectLst/>
                <a:latin typeface="Times New Roman" panose="02020603050405020304" pitchFamily="18" charset="0"/>
                <a:cs typeface="Times New Roman" panose="02020603050405020304" pitchFamily="18" charset="0"/>
              </a:rPr>
              <a:t>item.YearOfManufacture</a:t>
            </a:r>
            <a:r>
              <a:rPr lang="en-US" sz="1800" i="1" dirty="0">
                <a:solidFill>
                  <a:srgbClr val="FF0000"/>
                </a:solidFill>
                <a:effectLst/>
                <a:latin typeface="Times New Roman" panose="02020603050405020304" pitchFamily="18" charset="0"/>
                <a:cs typeface="Times New Roman" panose="02020603050405020304" pitchFamily="18" charset="0"/>
              </a:rPr>
              <a:t> &gt;= 1990 select item</a:t>
            </a:r>
            <a:r>
              <a:rPr lang="en-US" sz="1800" i="1" dirty="0">
                <a:solidFill>
                  <a:srgbClr val="1B1B1B"/>
                </a:solidFill>
                <a:effectLst/>
                <a:latin typeface="Times New Roman" panose="02020603050405020304" pitchFamily="18" charset="0"/>
                <a:cs typeface="Times New Roman" panose="02020603050405020304" pitchFamily="18" charset="0"/>
              </a:rPr>
              <a:t>;</a:t>
            </a:r>
            <a:endParaRPr lang="vi-VN" sz="1800" i="1" dirty="0">
              <a:solidFill>
                <a:srgbClr val="1B1B1B"/>
              </a:solidFill>
              <a:effectLst/>
              <a:latin typeface="Times New Roman" panose="02020603050405020304" pitchFamily="18" charset="0"/>
              <a:cs typeface="Times New Roman" panose="02020603050405020304" pitchFamily="18" charset="0"/>
            </a:endParaRPr>
          </a:p>
          <a:p>
            <a:pPr algn="l"/>
            <a:endParaRPr lang="vi-VN" sz="1800" b="0" i="0" dirty="0">
              <a:solidFill>
                <a:srgbClr val="1B1B1B"/>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7436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646331"/>
          </a:xfrm>
          <a:prstGeom prst="rect">
            <a:avLst/>
          </a:prstGeom>
          <a:noFill/>
        </p:spPr>
        <p:txBody>
          <a:bodyPr wrap="square" rtlCol="0">
            <a:spAutoFit/>
          </a:bodyPr>
          <a:lstStyle/>
          <a:p>
            <a:r>
              <a:rPr lang="en-US" sz="3600" b="1" i="0" dirty="0">
                <a:solidFill>
                  <a:srgbClr val="333333"/>
                </a:solidFill>
                <a:effectLst/>
                <a:latin typeface="Times New Roman" panose="02020603050405020304" pitchFamily="18" charset="0"/>
                <a:cs typeface="Times New Roman" panose="02020603050405020304" pitchFamily="18" charset="0"/>
              </a:rPr>
              <a:t> 1. </a:t>
            </a:r>
            <a:r>
              <a:rPr lang="en-US" sz="3600" b="1" i="0" dirty="0" err="1">
                <a:solidFill>
                  <a:srgbClr val="333333"/>
                </a:solidFill>
                <a:effectLst/>
                <a:latin typeface="Times New Roman" panose="02020603050405020304" pitchFamily="18" charset="0"/>
                <a:cs typeface="Times New Roman" panose="02020603050405020304" pitchFamily="18" charset="0"/>
              </a:rPr>
              <a:t>Cú</a:t>
            </a:r>
            <a:r>
              <a:rPr lang="en-US" sz="3600" b="1" i="0" dirty="0">
                <a:solidFill>
                  <a:srgbClr val="333333"/>
                </a:solidFill>
                <a:effectLst/>
                <a:latin typeface="Times New Roman" panose="02020603050405020304" pitchFamily="18" charset="0"/>
                <a:cs typeface="Times New Roman" panose="02020603050405020304" pitchFamily="18" charset="0"/>
              </a:rPr>
              <a:t> </a:t>
            </a:r>
            <a:r>
              <a:rPr lang="en-US" sz="3600" b="1" i="0" dirty="0" err="1">
                <a:solidFill>
                  <a:srgbClr val="333333"/>
                </a:solidFill>
                <a:effectLst/>
                <a:latin typeface="Times New Roman" panose="02020603050405020304" pitchFamily="18" charset="0"/>
                <a:cs typeface="Times New Roman" panose="02020603050405020304" pitchFamily="18" charset="0"/>
              </a:rPr>
              <a:t>pháp</a:t>
            </a:r>
            <a:r>
              <a:rPr lang="en-US" sz="3600" b="1" i="0" dirty="0">
                <a:solidFill>
                  <a:srgbClr val="333333"/>
                </a:solidFill>
                <a:effectLst/>
                <a:latin typeface="Times New Roman" panose="02020603050405020304" pitchFamily="18" charset="0"/>
                <a:cs typeface="Times New Roman" panose="02020603050405020304" pitchFamily="18" charset="0"/>
              </a:rPr>
              <a:t> </a:t>
            </a:r>
            <a:r>
              <a:rPr lang="en-US" sz="3600" b="1" i="0" dirty="0" err="1">
                <a:solidFill>
                  <a:srgbClr val="333333"/>
                </a:solidFill>
                <a:effectLst/>
                <a:latin typeface="Times New Roman" panose="02020603050405020304" pitchFamily="18" charset="0"/>
                <a:cs typeface="Times New Roman" panose="02020603050405020304" pitchFamily="18" charset="0"/>
              </a:rPr>
              <a:t>truy</a:t>
            </a:r>
            <a:r>
              <a:rPr lang="en-US" sz="3600" b="1" i="0" dirty="0">
                <a:solidFill>
                  <a:srgbClr val="333333"/>
                </a:solidFill>
                <a:effectLst/>
                <a:latin typeface="Times New Roman" panose="02020603050405020304" pitchFamily="18" charset="0"/>
                <a:cs typeface="Times New Roman" panose="02020603050405020304" pitchFamily="18" charset="0"/>
              </a:rPr>
              <a:t> </a:t>
            </a:r>
            <a:r>
              <a:rPr lang="en-US" sz="3600" b="1" i="0" dirty="0" err="1">
                <a:solidFill>
                  <a:srgbClr val="333333"/>
                </a:solidFill>
                <a:effectLst/>
                <a:latin typeface="Times New Roman" panose="02020603050405020304" pitchFamily="18" charset="0"/>
                <a:cs typeface="Times New Roman" panose="02020603050405020304" pitchFamily="18" charset="0"/>
              </a:rPr>
              <a:t>vấn</a:t>
            </a:r>
            <a:endParaRPr lang="en-US" sz="3600" b="1" i="0" dirty="0">
              <a:solidFill>
                <a:srgbClr val="333333"/>
              </a:solidFill>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BE6819F0-C5D9-C94B-34CF-5F94E834057F}"/>
              </a:ext>
            </a:extLst>
          </p:cNvPr>
          <p:cNvSpPr txBox="1"/>
          <p:nvPr/>
        </p:nvSpPr>
        <p:spPr>
          <a:xfrm>
            <a:off x="1077361" y="1891643"/>
            <a:ext cx="10529181" cy="4247317"/>
          </a:xfrm>
          <a:prstGeom prst="rect">
            <a:avLst/>
          </a:prstGeom>
          <a:noFill/>
        </p:spPr>
        <p:txBody>
          <a:bodyPr wrap="square" rtlCol="0">
            <a:spAutoFit/>
          </a:bodyPr>
          <a:lstStyle/>
          <a:p>
            <a:pPr marL="285750" indent="-285750" algn="l">
              <a:buFont typeface="Wingdings" panose="05000000000000000000" pitchFamily="2" charset="2"/>
              <a:buChar char="Ø"/>
            </a:pPr>
            <a:r>
              <a:rPr lang="vi-VN" sz="1800" b="1" i="0" dirty="0">
                <a:solidFill>
                  <a:srgbClr val="1B1B1B"/>
                </a:solidFill>
                <a:effectLst/>
                <a:latin typeface="+mj-lt"/>
              </a:rPr>
              <a:t>Mệnh đề Select</a:t>
            </a:r>
          </a:p>
          <a:p>
            <a:pPr algn="l"/>
            <a:r>
              <a:rPr lang="vi-VN" sz="1800" i="0" dirty="0">
                <a:solidFill>
                  <a:srgbClr val="1B1B1B"/>
                </a:solidFill>
                <a:effectLst/>
                <a:latin typeface="+mj-lt"/>
              </a:rPr>
              <a:t>Một câu truy vấn phải kết thúc bằng mệnh đề select hoặc group. </a:t>
            </a:r>
            <a:endParaRPr lang="en-US" sz="1800" i="0" dirty="0">
              <a:solidFill>
                <a:srgbClr val="1B1B1B"/>
              </a:solidFill>
              <a:effectLst/>
              <a:latin typeface="+mj-lt"/>
            </a:endParaRPr>
          </a:p>
          <a:p>
            <a:pPr algn="l"/>
            <a:r>
              <a:rPr lang="vi-VN" sz="1800" i="0" dirty="0">
                <a:solidFill>
                  <a:srgbClr val="1B1B1B"/>
                </a:solidFill>
                <a:effectLst/>
                <a:latin typeface="+mj-lt"/>
              </a:rPr>
              <a:t>Mệnh đề select chỉ ra các dữ liệu được lấy ra (xuất ra) của câu lệnh LINQ.</a:t>
            </a:r>
          </a:p>
          <a:p>
            <a:pPr algn="l"/>
            <a:r>
              <a:rPr lang="vi-VN" sz="1800" i="0" dirty="0">
                <a:solidFill>
                  <a:srgbClr val="1B1B1B"/>
                </a:solidFill>
                <a:effectLst/>
                <a:latin typeface="+mj-lt"/>
              </a:rPr>
              <a:t>Ví dụ:</a:t>
            </a:r>
          </a:p>
          <a:p>
            <a:pPr algn="l"/>
            <a:r>
              <a:rPr lang="vi-VN" sz="1800" i="0" dirty="0">
                <a:solidFill>
                  <a:srgbClr val="FF0000"/>
                </a:solidFill>
                <a:effectLst/>
                <a:latin typeface="+mj-lt"/>
              </a:rPr>
              <a:t>var ketqua = from product in products</a:t>
            </a:r>
          </a:p>
          <a:p>
            <a:pPr algn="l"/>
            <a:r>
              <a:rPr lang="vi-VN" sz="1800" i="0" dirty="0">
                <a:solidFill>
                  <a:srgbClr val="FF0000"/>
                </a:solidFill>
                <a:effectLst/>
                <a:latin typeface="+mj-lt"/>
              </a:rPr>
              <a:t>select product;</a:t>
            </a:r>
          </a:p>
          <a:p>
            <a:pPr algn="l"/>
            <a:r>
              <a:rPr lang="vi-VN" sz="1800" i="0" dirty="0">
                <a:solidFill>
                  <a:srgbClr val="FF0000"/>
                </a:solidFill>
                <a:effectLst/>
                <a:latin typeface="+mj-lt"/>
              </a:rPr>
              <a:t>foreach (var name in ketqua) Console.WriteLine(name);</a:t>
            </a:r>
            <a:endParaRPr lang="en-US" sz="1800" i="0" dirty="0">
              <a:solidFill>
                <a:srgbClr val="FF0000"/>
              </a:solidFill>
              <a:effectLst/>
              <a:latin typeface="+mj-lt"/>
            </a:endParaRPr>
          </a:p>
          <a:p>
            <a:pPr algn="l"/>
            <a:endParaRPr lang="en-US" sz="1800" i="0" dirty="0">
              <a:solidFill>
                <a:srgbClr val="1B1B1B"/>
              </a:solidFill>
              <a:effectLst/>
              <a:latin typeface="+mj-lt"/>
            </a:endParaRPr>
          </a:p>
          <a:p>
            <a:pPr marL="285750" indent="-285750" algn="l">
              <a:buFont typeface="Wingdings" panose="05000000000000000000" pitchFamily="2" charset="2"/>
              <a:buChar char="Ø"/>
            </a:pPr>
            <a:r>
              <a:rPr lang="vi-VN" sz="1800" b="1" i="0" dirty="0">
                <a:solidFill>
                  <a:srgbClr val="1B1B1B"/>
                </a:solidFill>
                <a:effectLst/>
                <a:latin typeface="+mj-lt"/>
              </a:rPr>
              <a:t>Mệnh đề where lọc dữ liệu trong LINQ</a:t>
            </a:r>
          </a:p>
          <a:p>
            <a:pPr algn="l"/>
            <a:r>
              <a:rPr lang="vi-VN" sz="1800" i="0" dirty="0">
                <a:solidFill>
                  <a:srgbClr val="1B1B1B"/>
                </a:solidFill>
                <a:effectLst/>
                <a:latin typeface="+mj-lt"/>
              </a:rPr>
              <a:t>Mệnh đề where để lọc dữ liệu, sau từ khóa where là biểu thức logic xác định các phần tử lọc ra. Ví dụ:</a:t>
            </a:r>
          </a:p>
          <a:p>
            <a:pPr algn="l"/>
            <a:endParaRPr lang="vi-VN" sz="1800" i="0" dirty="0">
              <a:solidFill>
                <a:srgbClr val="FF0000"/>
              </a:solidFill>
              <a:effectLst/>
              <a:latin typeface="+mj-lt"/>
            </a:endParaRPr>
          </a:p>
          <a:p>
            <a:pPr algn="l"/>
            <a:r>
              <a:rPr lang="vi-VN" sz="1800" i="0" dirty="0">
                <a:solidFill>
                  <a:srgbClr val="FF0000"/>
                </a:solidFill>
                <a:effectLst/>
                <a:latin typeface="+mj-lt"/>
              </a:rPr>
              <a:t>var ketqua = from product in products</a:t>
            </a:r>
          </a:p>
          <a:p>
            <a:pPr algn="l"/>
            <a:r>
              <a:rPr lang="vi-VN" sz="1800" i="0" dirty="0">
                <a:solidFill>
                  <a:srgbClr val="FF0000"/>
                </a:solidFill>
                <a:effectLst/>
                <a:latin typeface="+mj-lt"/>
              </a:rPr>
              <a:t>     where product.Price &gt;= 500</a:t>
            </a:r>
          </a:p>
          <a:p>
            <a:pPr algn="l"/>
            <a:r>
              <a:rPr lang="vi-VN" sz="1800" i="0" dirty="0">
                <a:solidFill>
                  <a:srgbClr val="FF0000"/>
                </a:solidFill>
                <a:effectLst/>
                <a:latin typeface="+mj-lt"/>
              </a:rPr>
              <a:t>     where product.Name.StartsWith("Giường")</a:t>
            </a:r>
          </a:p>
          <a:p>
            <a:pPr algn="l"/>
            <a:r>
              <a:rPr lang="vi-VN" sz="1800" i="0" dirty="0">
                <a:solidFill>
                  <a:srgbClr val="FF0000"/>
                </a:solidFill>
                <a:effectLst/>
                <a:latin typeface="+mj-lt"/>
              </a:rPr>
              <a:t>     select product;</a:t>
            </a:r>
          </a:p>
        </p:txBody>
      </p:sp>
    </p:spTree>
    <p:extLst>
      <p:ext uri="{BB962C8B-B14F-4D97-AF65-F5344CB8AC3E}">
        <p14:creationId xmlns:p14="http://schemas.microsoft.com/office/powerpoint/2010/main" val="1835774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646331"/>
          </a:xfrm>
          <a:prstGeom prst="rect">
            <a:avLst/>
          </a:prstGeom>
          <a:noFill/>
        </p:spPr>
        <p:txBody>
          <a:bodyPr wrap="square" rtlCol="0">
            <a:spAutoFit/>
          </a:bodyPr>
          <a:lstStyle/>
          <a:p>
            <a:r>
              <a:rPr lang="en-US" sz="3600" b="1" i="0" dirty="0">
                <a:solidFill>
                  <a:srgbClr val="333333"/>
                </a:solidFill>
                <a:effectLst/>
                <a:latin typeface="Times New Roman" panose="02020603050405020304" pitchFamily="18" charset="0"/>
                <a:cs typeface="Times New Roman" panose="02020603050405020304" pitchFamily="18" charset="0"/>
              </a:rPr>
              <a:t> 1.Cú </a:t>
            </a:r>
            <a:r>
              <a:rPr lang="en-US" sz="3600" b="1" i="0" dirty="0" err="1">
                <a:solidFill>
                  <a:srgbClr val="333333"/>
                </a:solidFill>
                <a:effectLst/>
                <a:latin typeface="Times New Roman" panose="02020603050405020304" pitchFamily="18" charset="0"/>
                <a:cs typeface="Times New Roman" panose="02020603050405020304" pitchFamily="18" charset="0"/>
              </a:rPr>
              <a:t>pháp</a:t>
            </a:r>
            <a:r>
              <a:rPr lang="en-US" sz="3600" b="1" i="0" dirty="0">
                <a:solidFill>
                  <a:srgbClr val="333333"/>
                </a:solidFill>
                <a:effectLst/>
                <a:latin typeface="Times New Roman" panose="02020603050405020304" pitchFamily="18" charset="0"/>
                <a:cs typeface="Times New Roman" panose="02020603050405020304" pitchFamily="18" charset="0"/>
              </a:rPr>
              <a:t> </a:t>
            </a:r>
            <a:r>
              <a:rPr lang="en-US" sz="3600" b="1" i="0" dirty="0" err="1">
                <a:solidFill>
                  <a:srgbClr val="333333"/>
                </a:solidFill>
                <a:effectLst/>
                <a:latin typeface="Times New Roman" panose="02020603050405020304" pitchFamily="18" charset="0"/>
                <a:cs typeface="Times New Roman" panose="02020603050405020304" pitchFamily="18" charset="0"/>
              </a:rPr>
              <a:t>truy</a:t>
            </a:r>
            <a:r>
              <a:rPr lang="en-US" sz="3600" b="1" i="0" dirty="0">
                <a:solidFill>
                  <a:srgbClr val="333333"/>
                </a:solidFill>
                <a:effectLst/>
                <a:latin typeface="Times New Roman" panose="02020603050405020304" pitchFamily="18" charset="0"/>
                <a:cs typeface="Times New Roman" panose="02020603050405020304" pitchFamily="18" charset="0"/>
              </a:rPr>
              <a:t> </a:t>
            </a:r>
            <a:r>
              <a:rPr lang="en-US" sz="3600" b="1" i="0" dirty="0" err="1">
                <a:solidFill>
                  <a:srgbClr val="333333"/>
                </a:solidFill>
                <a:effectLst/>
                <a:latin typeface="Times New Roman" panose="02020603050405020304" pitchFamily="18" charset="0"/>
                <a:cs typeface="Times New Roman" panose="02020603050405020304" pitchFamily="18" charset="0"/>
              </a:rPr>
              <a:t>vấn</a:t>
            </a:r>
            <a:endParaRPr lang="en-US" sz="3600" b="1" i="0" dirty="0">
              <a:solidFill>
                <a:srgbClr val="333333"/>
              </a:solidFill>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BE6819F0-C5D9-C94B-34CF-5F94E834057F}"/>
              </a:ext>
            </a:extLst>
          </p:cNvPr>
          <p:cNvSpPr txBox="1"/>
          <p:nvPr/>
        </p:nvSpPr>
        <p:spPr>
          <a:xfrm>
            <a:off x="1050200" y="1742782"/>
            <a:ext cx="10529181" cy="5047536"/>
          </a:xfrm>
          <a:prstGeom prst="rect">
            <a:avLst/>
          </a:prstGeom>
          <a:noFill/>
        </p:spPr>
        <p:txBody>
          <a:bodyPr wrap="square" rtlCol="0">
            <a:spAutoFit/>
          </a:bodyPr>
          <a:lstStyle/>
          <a:p>
            <a:pPr marL="285750" indent="-285750" algn="l">
              <a:buFont typeface="Wingdings" panose="05000000000000000000" pitchFamily="2" charset="2"/>
              <a:buChar char="Ø"/>
            </a:pPr>
            <a:r>
              <a:rPr lang="vi-VN" b="1" i="0" dirty="0">
                <a:solidFill>
                  <a:srgbClr val="1B1B1B"/>
                </a:solidFill>
                <a:effectLst/>
                <a:latin typeface="+mj-lt"/>
              </a:rPr>
              <a:t>Mệnh đề orderby sắp xếp kết quả trong LINQ</a:t>
            </a:r>
          </a:p>
          <a:p>
            <a:pPr algn="l"/>
            <a:r>
              <a:rPr lang="vi-VN" i="0" dirty="0">
                <a:solidFill>
                  <a:srgbClr val="1B1B1B"/>
                </a:solidFill>
                <a:effectLst/>
                <a:latin typeface="+mj-lt"/>
              </a:rPr>
              <a:t>Để sắp xếp kết quả sử dụng orderby viết sau mệnh đề where nếu có, </a:t>
            </a:r>
          </a:p>
          <a:p>
            <a:pPr algn="l"/>
            <a:r>
              <a:rPr lang="vi-VN" i="0" dirty="0">
                <a:solidFill>
                  <a:srgbClr val="1B1B1B"/>
                </a:solidFill>
                <a:effectLst/>
                <a:latin typeface="+mj-lt"/>
              </a:rPr>
              <a:t>ví dụ sắp xếp tăng dần (từ nhỏ đến lớn) theo thuộc tính dữ liệu (hoặc thuộc tính) thuoctinh thì viết</a:t>
            </a:r>
          </a:p>
          <a:p>
            <a:pPr algn="l"/>
            <a:endParaRPr lang="vi-VN" i="0" dirty="0">
              <a:solidFill>
                <a:srgbClr val="1B1B1B"/>
              </a:solidFill>
              <a:effectLst/>
              <a:latin typeface="+mj-lt"/>
            </a:endParaRPr>
          </a:p>
          <a:p>
            <a:pPr algn="l"/>
            <a:r>
              <a:rPr lang="vi-VN" i="0" dirty="0">
                <a:solidFill>
                  <a:srgbClr val="FF0000"/>
                </a:solidFill>
                <a:effectLst/>
                <a:latin typeface="+mj-lt"/>
              </a:rPr>
              <a:t>var ketqua = from product in products</a:t>
            </a:r>
          </a:p>
          <a:p>
            <a:pPr algn="l"/>
            <a:r>
              <a:rPr lang="vi-VN" i="0" dirty="0">
                <a:solidFill>
                  <a:srgbClr val="FF0000"/>
                </a:solidFill>
                <a:effectLst/>
                <a:latin typeface="+mj-lt"/>
              </a:rPr>
              <a:t>            where product.Price &lt;= 300</a:t>
            </a:r>
          </a:p>
          <a:p>
            <a:pPr algn="l"/>
            <a:r>
              <a:rPr lang="vi-VN" i="0" dirty="0">
                <a:solidFill>
                  <a:srgbClr val="FF0000"/>
                </a:solidFill>
                <a:effectLst/>
                <a:latin typeface="+mj-lt"/>
              </a:rPr>
              <a:t>            orderby product.Price descending</a:t>
            </a:r>
          </a:p>
          <a:p>
            <a:pPr algn="l"/>
            <a:r>
              <a:rPr lang="vi-VN" i="0" dirty="0">
                <a:solidFill>
                  <a:srgbClr val="FF0000"/>
                </a:solidFill>
                <a:effectLst/>
                <a:latin typeface="+mj-lt"/>
              </a:rPr>
              <a:t>            select product;</a:t>
            </a:r>
            <a:endParaRPr lang="en-US" i="0" dirty="0">
              <a:solidFill>
                <a:srgbClr val="FF0000"/>
              </a:solidFill>
              <a:effectLst/>
              <a:latin typeface="+mj-lt"/>
            </a:endParaRPr>
          </a:p>
          <a:p>
            <a:pPr algn="l"/>
            <a:endParaRPr lang="vi-VN" i="0" dirty="0">
              <a:solidFill>
                <a:srgbClr val="1B1B1B"/>
              </a:solidFill>
              <a:effectLst/>
              <a:latin typeface="+mj-lt"/>
            </a:endParaRPr>
          </a:p>
          <a:p>
            <a:pPr algn="l"/>
            <a:r>
              <a:rPr lang="vi-VN" i="0" dirty="0">
                <a:solidFill>
                  <a:srgbClr val="1B1B1B"/>
                </a:solidFill>
                <a:effectLst/>
                <a:latin typeface="+mj-lt"/>
              </a:rPr>
              <a:t>foreach (var product in ketqua) Console.WriteLine($"{product.Name} - {product.Price}");</a:t>
            </a:r>
            <a:endParaRPr lang="en-US" i="0" dirty="0">
              <a:solidFill>
                <a:srgbClr val="1B1B1B"/>
              </a:solidFill>
              <a:effectLst/>
              <a:latin typeface="+mj-lt"/>
            </a:endParaRPr>
          </a:p>
          <a:p>
            <a:pPr marL="285750" indent="-285750" algn="l">
              <a:buFont typeface="Wingdings" panose="05000000000000000000" pitchFamily="2" charset="2"/>
              <a:buChar char="Ø"/>
            </a:pPr>
            <a:r>
              <a:rPr lang="vi-VN" b="1" i="0" dirty="0">
                <a:solidFill>
                  <a:srgbClr val="1B1B1B"/>
                </a:solidFill>
                <a:effectLst/>
                <a:latin typeface="+mj-lt"/>
              </a:rPr>
              <a:t>Mệnh đề join - khớp nối nguồn truy vấn LINQ</a:t>
            </a:r>
          </a:p>
          <a:p>
            <a:pPr algn="l"/>
            <a:r>
              <a:rPr lang="vi-VN" i="0" dirty="0">
                <a:solidFill>
                  <a:srgbClr val="1B1B1B"/>
                </a:solidFill>
                <a:effectLst/>
                <a:latin typeface="+mj-lt"/>
              </a:rPr>
              <a:t>join là thực hiện kết hợp hai nguyền dữ liệu lại với nhau để truy vấn thông tin, </a:t>
            </a:r>
          </a:p>
          <a:p>
            <a:pPr algn="l"/>
            <a:r>
              <a:rPr lang="vi-VN" i="0" dirty="0">
                <a:solidFill>
                  <a:srgbClr val="FF0000"/>
                </a:solidFill>
                <a:effectLst/>
                <a:latin typeface="+mj-lt"/>
              </a:rPr>
              <a:t>var ketqua = from product in products</a:t>
            </a:r>
          </a:p>
          <a:p>
            <a:pPr algn="l"/>
            <a:r>
              <a:rPr lang="vi-VN" i="0" dirty="0">
                <a:solidFill>
                  <a:srgbClr val="FF0000"/>
                </a:solidFill>
                <a:effectLst/>
                <a:latin typeface="+mj-lt"/>
              </a:rPr>
              <a:t>             join brand in brands on product.Brand equals brand.ID</a:t>
            </a:r>
          </a:p>
          <a:p>
            <a:pPr algn="l"/>
            <a:r>
              <a:rPr lang="vi-VN" i="0" dirty="0">
                <a:solidFill>
                  <a:srgbClr val="FF0000"/>
                </a:solidFill>
                <a:effectLst/>
                <a:latin typeface="+mj-lt"/>
              </a:rPr>
              <a:t>             select new {</a:t>
            </a:r>
          </a:p>
          <a:p>
            <a:pPr algn="l"/>
            <a:r>
              <a:rPr lang="vi-VN" i="0" dirty="0">
                <a:solidFill>
                  <a:srgbClr val="FF0000"/>
                </a:solidFill>
                <a:effectLst/>
                <a:latin typeface="+mj-lt"/>
              </a:rPr>
              <a:t>                 name  = product.Name,</a:t>
            </a:r>
          </a:p>
          <a:p>
            <a:pPr algn="l"/>
            <a:r>
              <a:rPr lang="vi-VN" i="0" dirty="0">
                <a:solidFill>
                  <a:srgbClr val="FF0000"/>
                </a:solidFill>
                <a:effectLst/>
                <a:latin typeface="+mj-lt"/>
              </a:rPr>
              <a:t>                 brand = brand.Name,</a:t>
            </a:r>
          </a:p>
          <a:p>
            <a:pPr algn="l"/>
            <a:r>
              <a:rPr lang="vi-VN" i="0" dirty="0">
                <a:solidFill>
                  <a:srgbClr val="FF0000"/>
                </a:solidFill>
                <a:effectLst/>
                <a:latin typeface="+mj-lt"/>
              </a:rPr>
              <a:t>                 price = product.Price</a:t>
            </a:r>
          </a:p>
          <a:p>
            <a:pPr algn="l"/>
            <a:r>
              <a:rPr lang="vi-VN" i="0" dirty="0">
                <a:solidFill>
                  <a:srgbClr val="FF0000"/>
                </a:solidFill>
                <a:effectLst/>
                <a:latin typeface="+mj-lt"/>
              </a:rPr>
              <a:t>             };</a:t>
            </a:r>
          </a:p>
          <a:p>
            <a:pPr algn="l"/>
            <a:r>
              <a:rPr lang="vi-VN" i="0" dirty="0">
                <a:solidFill>
                  <a:srgbClr val="FF0000"/>
                </a:solidFill>
                <a:effectLst/>
                <a:latin typeface="+mj-lt"/>
              </a:rPr>
              <a:t>foreach (var item in ketqua)</a:t>
            </a:r>
          </a:p>
          <a:p>
            <a:pPr algn="l"/>
            <a:r>
              <a:rPr lang="vi-VN" i="0" dirty="0">
                <a:solidFill>
                  <a:srgbClr val="FF0000"/>
                </a:solidFill>
                <a:effectLst/>
                <a:latin typeface="+mj-lt"/>
              </a:rPr>
              <a:t>{</a:t>
            </a:r>
          </a:p>
          <a:p>
            <a:pPr algn="l"/>
            <a:r>
              <a:rPr lang="vi-VN" i="0" dirty="0">
                <a:solidFill>
                  <a:srgbClr val="FF0000"/>
                </a:solidFill>
                <a:effectLst/>
                <a:latin typeface="+mj-lt"/>
              </a:rPr>
              <a:t>    Console.WriteLine($"{item.name,10} {item.price, 4} {item.brand,12}");</a:t>
            </a:r>
          </a:p>
          <a:p>
            <a:pPr algn="l"/>
            <a:r>
              <a:rPr lang="vi-VN" i="0" dirty="0">
                <a:solidFill>
                  <a:srgbClr val="FF0000"/>
                </a:solidFill>
                <a:effectLst/>
                <a:latin typeface="+mj-lt"/>
              </a:rPr>
              <a:t>}</a:t>
            </a:r>
          </a:p>
        </p:txBody>
      </p:sp>
    </p:spTree>
    <p:extLst>
      <p:ext uri="{BB962C8B-B14F-4D97-AF65-F5344CB8AC3E}">
        <p14:creationId xmlns:p14="http://schemas.microsoft.com/office/powerpoint/2010/main" val="2570857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523220"/>
          </a:xfrm>
          <a:prstGeom prst="rect">
            <a:avLst/>
          </a:prstGeom>
          <a:noFill/>
        </p:spPr>
        <p:txBody>
          <a:bodyPr wrap="square" rtlCol="0">
            <a:spAutoFit/>
          </a:bodyPr>
          <a:lstStyle/>
          <a:p>
            <a:r>
              <a:rPr lang="en-US" sz="2800" b="1" i="0" dirty="0">
                <a:solidFill>
                  <a:srgbClr val="333333"/>
                </a:solidFill>
                <a:effectLst/>
                <a:latin typeface="Times New Roman" panose="02020603050405020304" pitchFamily="18" charset="0"/>
                <a:cs typeface="Times New Roman" panose="02020603050405020304" pitchFamily="18" charset="0"/>
              </a:rPr>
              <a:t> </a:t>
            </a:r>
            <a:r>
              <a:rPr lang="en-US" sz="2800" b="1" i="0" dirty="0" err="1">
                <a:solidFill>
                  <a:srgbClr val="333333"/>
                </a:solidFill>
                <a:effectLst/>
                <a:latin typeface="Times New Roman" panose="02020603050405020304" pitchFamily="18" charset="0"/>
                <a:cs typeface="Times New Roman" panose="02020603050405020304" pitchFamily="18" charset="0"/>
              </a:rPr>
              <a:t>Cú</a:t>
            </a:r>
            <a:r>
              <a:rPr lang="en-US" sz="2800" b="1" i="0" dirty="0">
                <a:solidFill>
                  <a:srgbClr val="333333"/>
                </a:solidFill>
                <a:effectLst/>
                <a:latin typeface="Times New Roman" panose="02020603050405020304" pitchFamily="18" charset="0"/>
                <a:cs typeface="Times New Roman" panose="02020603050405020304" pitchFamily="18" charset="0"/>
              </a:rPr>
              <a:t> </a:t>
            </a:r>
            <a:r>
              <a:rPr lang="en-US" sz="2800" b="1" i="0" dirty="0" err="1">
                <a:solidFill>
                  <a:srgbClr val="333333"/>
                </a:solidFill>
                <a:effectLst/>
                <a:latin typeface="Times New Roman" panose="02020603050405020304" pitchFamily="18" charset="0"/>
                <a:cs typeface="Times New Roman" panose="02020603050405020304" pitchFamily="18" charset="0"/>
              </a:rPr>
              <a:t>pháp</a:t>
            </a:r>
            <a:r>
              <a:rPr lang="en-US" sz="2800" b="1" i="0" dirty="0">
                <a:solidFill>
                  <a:srgbClr val="333333"/>
                </a:solidFill>
                <a:effectLst/>
                <a:latin typeface="Times New Roman" panose="02020603050405020304" pitchFamily="18" charset="0"/>
                <a:cs typeface="Times New Roman" panose="02020603050405020304" pitchFamily="18" charset="0"/>
              </a:rPr>
              <a:t> </a:t>
            </a:r>
            <a:r>
              <a:rPr lang="en-US" sz="2800" b="1" i="0" dirty="0" err="1">
                <a:solidFill>
                  <a:srgbClr val="333333"/>
                </a:solidFill>
                <a:effectLst/>
                <a:latin typeface="Times New Roman" panose="02020603050405020304" pitchFamily="18" charset="0"/>
                <a:cs typeface="Times New Roman" panose="02020603050405020304" pitchFamily="18" charset="0"/>
              </a:rPr>
              <a:t>truy</a:t>
            </a:r>
            <a:r>
              <a:rPr lang="en-US" sz="2800" b="1" i="0" dirty="0">
                <a:solidFill>
                  <a:srgbClr val="333333"/>
                </a:solidFill>
                <a:effectLst/>
                <a:latin typeface="Times New Roman" panose="02020603050405020304" pitchFamily="18" charset="0"/>
                <a:cs typeface="Times New Roman" panose="02020603050405020304" pitchFamily="18" charset="0"/>
              </a:rPr>
              <a:t> </a:t>
            </a:r>
            <a:r>
              <a:rPr lang="en-US" sz="2800" b="1" i="0" dirty="0" err="1">
                <a:solidFill>
                  <a:srgbClr val="333333"/>
                </a:solidFill>
                <a:effectLst/>
                <a:latin typeface="Times New Roman" panose="02020603050405020304" pitchFamily="18" charset="0"/>
                <a:cs typeface="Times New Roman" panose="02020603050405020304" pitchFamily="18" charset="0"/>
              </a:rPr>
              <a:t>vấn</a:t>
            </a:r>
            <a:endParaRPr lang="en-US" sz="2800" b="1" i="0" dirty="0">
              <a:solidFill>
                <a:srgbClr val="333333"/>
              </a:solidFill>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764BE1DB-2977-877F-BBBB-37352CF68EFB}"/>
              </a:ext>
            </a:extLst>
          </p:cNvPr>
          <p:cNvSpPr txBox="1"/>
          <p:nvPr/>
        </p:nvSpPr>
        <p:spPr>
          <a:xfrm>
            <a:off x="973402" y="1676232"/>
            <a:ext cx="10205038" cy="4185761"/>
          </a:xfrm>
          <a:prstGeom prst="rect">
            <a:avLst/>
          </a:prstGeom>
          <a:noFill/>
        </p:spPr>
        <p:txBody>
          <a:bodyPr wrap="none" rtlCol="0">
            <a:spAutoFit/>
          </a:bodyPr>
          <a:lstStyle/>
          <a:p>
            <a:pPr marL="285750" indent="-285750">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Mệnh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đề</a:t>
            </a:r>
            <a:r>
              <a:rPr lang="en-US" b="1" dirty="0">
                <a:latin typeface="Times New Roman" panose="02020603050405020304" pitchFamily="18" charset="0"/>
                <a:cs typeface="Times New Roman" panose="02020603050405020304" pitchFamily="18" charset="0"/>
              </a:rPr>
              <a:t> group ... By</a:t>
            </a:r>
          </a:p>
          <a:p>
            <a:r>
              <a:rPr lang="vi-VN" dirty="0">
                <a:latin typeface="Times New Roman" panose="02020603050405020304" pitchFamily="18" charset="0"/>
                <a:cs typeface="Times New Roman" panose="02020603050405020304" pitchFamily="18" charset="0"/>
              </a:rPr>
              <a:t>Cuối truy vấn có thể sử dụng group thay cho select, nếu sử dụng group thì nó trả về theo từng nhóm (nhóm lại theo trường dữ liệu nào đó), </a:t>
            </a:r>
          </a:p>
          <a:p>
            <a:r>
              <a:rPr lang="vi-VN" dirty="0">
                <a:latin typeface="Times New Roman" panose="02020603050405020304" pitchFamily="18" charset="0"/>
                <a:cs typeface="Times New Roman" panose="02020603050405020304" pitchFamily="18" charset="0"/>
              </a:rPr>
              <a:t>mỗi phần tử của cấu truy vấn trả về là kiểu IGrouping&lt;TKey,TElement&gt;, chứa các phần tử thuộc một nhóm.</a:t>
            </a:r>
          </a:p>
          <a:p>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Ví dụ, lấy sản phẩm có giá từ 400 - 500, nhóm lại theo giá (cùng giá cho vào một nhóm)</a:t>
            </a:r>
            <a:endParaRPr lang="en-US" dirty="0">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var </a:t>
            </a:r>
            <a:r>
              <a:rPr lang="en-US" dirty="0" err="1">
                <a:solidFill>
                  <a:srgbClr val="FF0000"/>
                </a:solidFill>
                <a:latin typeface="Times New Roman" panose="02020603050405020304" pitchFamily="18" charset="0"/>
                <a:cs typeface="Times New Roman" panose="02020603050405020304" pitchFamily="18" charset="0"/>
              </a:rPr>
              <a:t>ketqua</a:t>
            </a:r>
            <a:r>
              <a:rPr lang="en-US" dirty="0">
                <a:solidFill>
                  <a:srgbClr val="FF0000"/>
                </a:solidFill>
                <a:latin typeface="Times New Roman" panose="02020603050405020304" pitchFamily="18" charset="0"/>
                <a:cs typeface="Times New Roman" panose="02020603050405020304" pitchFamily="18" charset="0"/>
              </a:rPr>
              <a:t> = from product in products</a:t>
            </a:r>
          </a:p>
          <a:p>
            <a:r>
              <a:rPr lang="en-US" dirty="0">
                <a:solidFill>
                  <a:srgbClr val="FF0000"/>
                </a:solidFill>
                <a:latin typeface="Times New Roman" panose="02020603050405020304" pitchFamily="18" charset="0"/>
                <a:cs typeface="Times New Roman" panose="02020603050405020304" pitchFamily="18" charset="0"/>
              </a:rPr>
              <a:t>             where </a:t>
            </a:r>
            <a:r>
              <a:rPr lang="en-US" dirty="0" err="1">
                <a:solidFill>
                  <a:srgbClr val="FF0000"/>
                </a:solidFill>
                <a:latin typeface="Times New Roman" panose="02020603050405020304" pitchFamily="18" charset="0"/>
                <a:cs typeface="Times New Roman" panose="02020603050405020304" pitchFamily="18" charset="0"/>
              </a:rPr>
              <a:t>product.Price</a:t>
            </a:r>
            <a:r>
              <a:rPr lang="en-US" dirty="0">
                <a:solidFill>
                  <a:srgbClr val="FF0000"/>
                </a:solidFill>
                <a:latin typeface="Times New Roman" panose="02020603050405020304" pitchFamily="18" charset="0"/>
                <a:cs typeface="Times New Roman" panose="02020603050405020304" pitchFamily="18" charset="0"/>
              </a:rPr>
              <a:t> &gt;=400 &amp;&amp; </a:t>
            </a:r>
            <a:r>
              <a:rPr lang="en-US" dirty="0" err="1">
                <a:solidFill>
                  <a:srgbClr val="FF0000"/>
                </a:solidFill>
                <a:latin typeface="Times New Roman" panose="02020603050405020304" pitchFamily="18" charset="0"/>
                <a:cs typeface="Times New Roman" panose="02020603050405020304" pitchFamily="18" charset="0"/>
              </a:rPr>
              <a:t>product.Price</a:t>
            </a:r>
            <a:r>
              <a:rPr lang="en-US" dirty="0">
                <a:solidFill>
                  <a:srgbClr val="FF0000"/>
                </a:solidFill>
                <a:latin typeface="Times New Roman" panose="02020603050405020304" pitchFamily="18" charset="0"/>
                <a:cs typeface="Times New Roman" panose="02020603050405020304" pitchFamily="18" charset="0"/>
              </a:rPr>
              <a:t> &lt;= 500</a:t>
            </a:r>
          </a:p>
          <a:p>
            <a:r>
              <a:rPr lang="en-US" dirty="0">
                <a:solidFill>
                  <a:srgbClr val="FF0000"/>
                </a:solidFill>
                <a:latin typeface="Times New Roman" panose="02020603050405020304" pitchFamily="18" charset="0"/>
                <a:cs typeface="Times New Roman" panose="02020603050405020304" pitchFamily="18" charset="0"/>
              </a:rPr>
              <a:t>             group product by </a:t>
            </a:r>
            <a:r>
              <a:rPr lang="en-US" dirty="0" err="1">
                <a:solidFill>
                  <a:srgbClr val="FF0000"/>
                </a:solidFill>
                <a:latin typeface="Times New Roman" panose="02020603050405020304" pitchFamily="18" charset="0"/>
                <a:cs typeface="Times New Roman" panose="02020603050405020304" pitchFamily="18" charset="0"/>
              </a:rPr>
              <a:t>product.Price</a:t>
            </a:r>
            <a:r>
              <a:rPr lang="en-US" dirty="0">
                <a:solidFill>
                  <a:srgbClr val="FF0000"/>
                </a:solidFill>
                <a:latin typeface="Times New Roman" panose="02020603050405020304" pitchFamily="18" charset="0"/>
                <a:cs typeface="Times New Roman" panose="02020603050405020304" pitchFamily="18" charset="0"/>
              </a:rPr>
              <a:t>;</a:t>
            </a:r>
          </a:p>
          <a:p>
            <a:r>
              <a:rPr lang="en-US" dirty="0">
                <a:solidFill>
                  <a:srgbClr val="FF0000"/>
                </a:solidFill>
                <a:latin typeface="Times New Roman" panose="02020603050405020304" pitchFamily="18" charset="0"/>
                <a:cs typeface="Times New Roman" panose="02020603050405020304" pitchFamily="18" charset="0"/>
              </a:rPr>
              <a:t>foreach (var group in </a:t>
            </a:r>
            <a:r>
              <a:rPr lang="en-US" dirty="0" err="1">
                <a:solidFill>
                  <a:srgbClr val="FF0000"/>
                </a:solidFill>
                <a:latin typeface="Times New Roman" panose="02020603050405020304" pitchFamily="18" charset="0"/>
                <a:cs typeface="Times New Roman" panose="02020603050405020304" pitchFamily="18" charset="0"/>
              </a:rPr>
              <a:t>ketqua</a:t>
            </a:r>
            <a:r>
              <a:rPr lang="en-US" dirty="0">
                <a:solidFill>
                  <a:srgbClr val="FF0000"/>
                </a:solidFill>
                <a:latin typeface="Times New Roman" panose="02020603050405020304" pitchFamily="18" charset="0"/>
                <a:cs typeface="Times New Roman" panose="02020603050405020304" pitchFamily="18" charset="0"/>
              </a:rPr>
              <a:t>)</a:t>
            </a:r>
          </a:p>
          <a:p>
            <a:r>
              <a:rPr lang="en-US" dirty="0">
                <a:solidFill>
                  <a:srgbClr val="FF0000"/>
                </a:solidFill>
                <a:latin typeface="Times New Roman" panose="02020603050405020304" pitchFamily="18" charset="0"/>
                <a:cs typeface="Times New Roman" panose="02020603050405020304" pitchFamily="18" charset="0"/>
              </a:rPr>
              <a:t>{</a:t>
            </a:r>
          </a:p>
          <a:p>
            <a:r>
              <a:rPr lang="en-US" dirty="0">
                <a:solidFill>
                  <a:srgbClr val="FF0000"/>
                </a:solidFill>
                <a:latin typeface="Times New Roman" panose="02020603050405020304" pitchFamily="18" charset="0"/>
                <a:cs typeface="Times New Roman" panose="02020603050405020304" pitchFamily="18" charset="0"/>
              </a:rPr>
              <a:t>    // Key </a:t>
            </a:r>
            <a:r>
              <a:rPr lang="en-US" dirty="0" err="1">
                <a:solidFill>
                  <a:srgbClr val="FF0000"/>
                </a:solidFill>
                <a:latin typeface="Times New Roman" panose="02020603050405020304" pitchFamily="18" charset="0"/>
                <a:cs typeface="Times New Roman" panose="02020603050405020304" pitchFamily="18" charset="0"/>
              </a:rPr>
              <a:t>là</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giá</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trị</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dùng</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để</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phân</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loại</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nhóm</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là</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giá</a:t>
            </a:r>
            <a:endParaRPr lang="en-US" dirty="0">
              <a:solidFill>
                <a:srgbClr val="FF0000"/>
              </a:solidFill>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Console.WriteLine</a:t>
            </a:r>
            <a:r>
              <a:rPr lang="en-US" dirty="0">
                <a:solidFill>
                  <a:srgbClr val="FF0000"/>
                </a:solidFill>
                <a:latin typeface="Times New Roman" panose="02020603050405020304" pitchFamily="18" charset="0"/>
                <a:cs typeface="Times New Roman" panose="02020603050405020304" pitchFamily="18" charset="0"/>
              </a:rPr>
              <a:t>(</a:t>
            </a:r>
            <a:r>
              <a:rPr lang="en-US" dirty="0" err="1">
                <a:solidFill>
                  <a:srgbClr val="FF0000"/>
                </a:solidFill>
                <a:latin typeface="Times New Roman" panose="02020603050405020304" pitchFamily="18" charset="0"/>
                <a:cs typeface="Times New Roman" panose="02020603050405020304" pitchFamily="18" charset="0"/>
              </a:rPr>
              <a:t>group.Key</a:t>
            </a:r>
            <a:r>
              <a:rPr lang="en-US" dirty="0">
                <a:solidFill>
                  <a:srgbClr val="FF0000"/>
                </a:solidFill>
                <a:latin typeface="Times New Roman" panose="02020603050405020304" pitchFamily="18" charset="0"/>
                <a:cs typeface="Times New Roman" panose="02020603050405020304" pitchFamily="18" charset="0"/>
              </a:rPr>
              <a:t>);</a:t>
            </a:r>
          </a:p>
          <a:p>
            <a:r>
              <a:rPr lang="en-US" dirty="0">
                <a:solidFill>
                  <a:srgbClr val="FF0000"/>
                </a:solidFill>
                <a:latin typeface="Times New Roman" panose="02020603050405020304" pitchFamily="18" charset="0"/>
                <a:cs typeface="Times New Roman" panose="02020603050405020304" pitchFamily="18" charset="0"/>
              </a:rPr>
              <a:t>    foreach (var product in group)</a:t>
            </a:r>
          </a:p>
          <a:p>
            <a:r>
              <a:rPr lang="en-US" dirty="0">
                <a:solidFill>
                  <a:srgbClr val="FF0000"/>
                </a:solidFill>
                <a:latin typeface="Times New Roman" panose="02020603050405020304" pitchFamily="18" charset="0"/>
                <a:cs typeface="Times New Roman" panose="02020603050405020304" pitchFamily="18" charset="0"/>
              </a:rPr>
              <a:t>    {</a:t>
            </a:r>
          </a:p>
          <a:p>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Console.WriteLine</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product.Name</a:t>
            </a:r>
            <a:r>
              <a:rPr lang="en-US" dirty="0">
                <a:solidFill>
                  <a:srgbClr val="FF0000"/>
                </a:solidFill>
                <a:latin typeface="Times New Roman" panose="02020603050405020304" pitchFamily="18" charset="0"/>
                <a:cs typeface="Times New Roman" panose="02020603050405020304" pitchFamily="18" charset="0"/>
              </a:rPr>
              <a:t>} - {</a:t>
            </a:r>
            <a:r>
              <a:rPr lang="en-US" dirty="0" err="1">
                <a:solidFill>
                  <a:srgbClr val="FF0000"/>
                </a:solidFill>
                <a:latin typeface="Times New Roman" panose="02020603050405020304" pitchFamily="18" charset="0"/>
                <a:cs typeface="Times New Roman" panose="02020603050405020304" pitchFamily="18" charset="0"/>
              </a:rPr>
              <a:t>product.Price</a:t>
            </a:r>
            <a:r>
              <a:rPr lang="en-US" dirty="0">
                <a:solidFill>
                  <a:srgbClr val="FF0000"/>
                </a:solidFill>
                <a:latin typeface="Times New Roman" panose="02020603050405020304" pitchFamily="18" charset="0"/>
                <a:cs typeface="Times New Roman" panose="02020603050405020304" pitchFamily="18" charset="0"/>
              </a:rPr>
              <a:t>}");</a:t>
            </a:r>
          </a:p>
          <a:p>
            <a:r>
              <a:rPr lang="en-US" dirty="0">
                <a:solidFill>
                  <a:srgbClr val="FF0000"/>
                </a:solidFill>
                <a:latin typeface="Times New Roman" panose="02020603050405020304" pitchFamily="18" charset="0"/>
                <a:cs typeface="Times New Roman" panose="02020603050405020304" pitchFamily="18" charset="0"/>
              </a:rPr>
              <a:t>    }</a:t>
            </a:r>
          </a:p>
          <a:p>
            <a:endParaRPr lang="en-US" dirty="0">
              <a:solidFill>
                <a:srgbClr val="FF0000"/>
              </a:solidFill>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549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646331"/>
          </a:xfrm>
          <a:prstGeom prst="rect">
            <a:avLst/>
          </a:prstGeom>
          <a:noFill/>
        </p:spPr>
        <p:txBody>
          <a:bodyPr wrap="square" rtlCol="0">
            <a:spAutoFit/>
          </a:bodyPr>
          <a:lstStyle/>
          <a:p>
            <a:pPr algn="l"/>
            <a:r>
              <a:rPr lang="en-US" sz="3600" b="1" i="0" dirty="0">
                <a:solidFill>
                  <a:srgbClr val="333333"/>
                </a:solidFill>
                <a:effectLst/>
                <a:latin typeface="Times New Roman" panose="02020603050405020304" pitchFamily="18" charset="0"/>
                <a:cs typeface="Times New Roman" panose="02020603050405020304" pitchFamily="18" charset="0"/>
              </a:rPr>
              <a:t>2.</a:t>
            </a:r>
            <a:r>
              <a:rPr lang="vi-VN" sz="3600" b="1" i="0" dirty="0">
                <a:solidFill>
                  <a:srgbClr val="333333"/>
                </a:solidFill>
                <a:effectLst/>
                <a:latin typeface="Times New Roman" panose="02020603050405020304" pitchFamily="18" charset="0"/>
                <a:cs typeface="Times New Roman" panose="02020603050405020304" pitchFamily="18" charset="0"/>
              </a:rPr>
              <a:t>Cú pháp phương thức</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20BA026D-1724-0439-4D99-1B3D655476CA}"/>
              </a:ext>
            </a:extLst>
          </p:cNvPr>
          <p:cNvSpPr txBox="1"/>
          <p:nvPr/>
        </p:nvSpPr>
        <p:spPr>
          <a:xfrm>
            <a:off x="543208" y="1921640"/>
            <a:ext cx="11724685" cy="954107"/>
          </a:xfrm>
          <a:prstGeom prst="rect">
            <a:avLst/>
          </a:prstGeom>
          <a:noFill/>
        </p:spPr>
        <p:txBody>
          <a:bodyPr wrap="none" rtlCol="0">
            <a:spAutoFit/>
          </a:bodyPr>
          <a:lstStyle/>
          <a:p>
            <a:pPr algn="l"/>
            <a:r>
              <a:rPr lang="en-US" b="1" i="0" dirty="0" err="1">
                <a:solidFill>
                  <a:srgbClr val="161C2D"/>
                </a:solidFill>
                <a:effectLst/>
                <a:latin typeface="Nunito" pitchFamily="2" charset="0"/>
              </a:rPr>
              <a:t>Biểu</a:t>
            </a:r>
            <a:r>
              <a:rPr lang="en-US" b="1" i="0" dirty="0">
                <a:solidFill>
                  <a:srgbClr val="161C2D"/>
                </a:solidFill>
                <a:effectLst/>
                <a:latin typeface="Nunito" pitchFamily="2" charset="0"/>
              </a:rPr>
              <a:t> </a:t>
            </a:r>
            <a:r>
              <a:rPr lang="en-US" b="1" i="0" dirty="0" err="1">
                <a:solidFill>
                  <a:srgbClr val="161C2D"/>
                </a:solidFill>
                <a:effectLst/>
                <a:latin typeface="Nunito" pitchFamily="2" charset="0"/>
              </a:rPr>
              <a:t>thức</a:t>
            </a:r>
            <a:r>
              <a:rPr lang="en-US" b="1" i="0" dirty="0">
                <a:solidFill>
                  <a:srgbClr val="161C2D"/>
                </a:solidFill>
                <a:effectLst/>
                <a:latin typeface="Nunito" pitchFamily="2" charset="0"/>
              </a:rPr>
              <a:t> Lambda </a:t>
            </a:r>
            <a:r>
              <a:rPr lang="en-US" b="1" i="0" dirty="0" err="1">
                <a:solidFill>
                  <a:srgbClr val="161C2D"/>
                </a:solidFill>
                <a:effectLst/>
                <a:latin typeface="Nunito" pitchFamily="2" charset="0"/>
              </a:rPr>
              <a:t>trong</a:t>
            </a:r>
            <a:r>
              <a:rPr lang="en-US" b="1" i="0" dirty="0">
                <a:solidFill>
                  <a:srgbClr val="161C2D"/>
                </a:solidFill>
                <a:effectLst/>
                <a:latin typeface="Nunito" pitchFamily="2" charset="0"/>
              </a:rPr>
              <a:t> </a:t>
            </a:r>
            <a:r>
              <a:rPr lang="en-US" b="1" i="0" dirty="0" err="1">
                <a:solidFill>
                  <a:srgbClr val="161C2D"/>
                </a:solidFill>
                <a:effectLst/>
                <a:latin typeface="Nunito" pitchFamily="2" charset="0"/>
              </a:rPr>
              <a:t>truy</a:t>
            </a:r>
            <a:r>
              <a:rPr lang="en-US" b="1" i="0" dirty="0">
                <a:solidFill>
                  <a:srgbClr val="161C2D"/>
                </a:solidFill>
                <a:effectLst/>
                <a:latin typeface="Nunito" pitchFamily="2" charset="0"/>
              </a:rPr>
              <a:t> </a:t>
            </a:r>
            <a:r>
              <a:rPr lang="en-US" b="1" i="0" dirty="0" err="1">
                <a:solidFill>
                  <a:srgbClr val="161C2D"/>
                </a:solidFill>
                <a:effectLst/>
                <a:latin typeface="Nunito" pitchFamily="2" charset="0"/>
              </a:rPr>
              <a:t>vấn</a:t>
            </a:r>
            <a:r>
              <a:rPr lang="en-US" b="1" i="0" dirty="0">
                <a:solidFill>
                  <a:srgbClr val="161C2D"/>
                </a:solidFill>
                <a:effectLst/>
                <a:latin typeface="Nunito" pitchFamily="2" charset="0"/>
              </a:rPr>
              <a:t> LINQ</a:t>
            </a:r>
          </a:p>
          <a:p>
            <a:pPr algn="l"/>
            <a:r>
              <a:rPr lang="vi-VN" i="0" dirty="0">
                <a:solidFill>
                  <a:srgbClr val="161C2D"/>
                </a:solidFill>
                <a:effectLst/>
                <a:latin typeface="+mj-lt"/>
              </a:rPr>
              <a:t>Lớp tĩnh Enumerable bao gồm phương thức mở rộng Where cho các lớp triển khai interface IEnumerable&lt;T&gt; chấp nhận tham số delegate Func&lt;TSource,bool&gt;.</a:t>
            </a:r>
          </a:p>
          <a:p>
            <a:pPr algn="l"/>
            <a:r>
              <a:rPr lang="vi-VN" i="0" dirty="0">
                <a:solidFill>
                  <a:srgbClr val="161C2D"/>
                </a:solidFill>
                <a:effectLst/>
                <a:latin typeface="+mj-lt"/>
              </a:rPr>
              <a:t>Vì vậy, phương thức mở rộng Where cho danh sách IEnumerable&lt;Student&gt; được yêu cầu phải truyền tham số Func&lt;Student,bool&gt;, </a:t>
            </a:r>
            <a:endParaRPr lang="en-US" i="0" dirty="0">
              <a:solidFill>
                <a:srgbClr val="161C2D"/>
              </a:solidFill>
              <a:effectLst/>
              <a:latin typeface="+mj-lt"/>
            </a:endParaRPr>
          </a:p>
          <a:p>
            <a:pPr algn="l"/>
            <a:r>
              <a:rPr lang="vi-VN" i="0" dirty="0">
                <a:solidFill>
                  <a:srgbClr val="161C2D"/>
                </a:solidFill>
                <a:effectLst/>
                <a:latin typeface="+mj-lt"/>
              </a:rPr>
              <a:t>như được hiển thị ở hình bên dưới</a:t>
            </a:r>
            <a:r>
              <a:rPr lang="vi-VN" i="0" dirty="0">
                <a:solidFill>
                  <a:srgbClr val="161C2D"/>
                </a:solidFill>
                <a:effectLst/>
                <a:latin typeface="Nunito" pitchFamily="2" charset="0"/>
              </a:rPr>
              <a:t>:</a:t>
            </a:r>
            <a:endParaRPr lang="en-US" i="0" dirty="0">
              <a:solidFill>
                <a:srgbClr val="161C2D"/>
              </a:solidFill>
              <a:effectLst/>
              <a:latin typeface="Nunito" pitchFamily="2" charset="0"/>
            </a:endParaRPr>
          </a:p>
        </p:txBody>
      </p:sp>
      <p:sp>
        <p:nvSpPr>
          <p:cNvPr id="10" name="TextBox 9">
            <a:extLst>
              <a:ext uri="{FF2B5EF4-FFF2-40B4-BE49-F238E27FC236}">
                <a16:creationId xmlns:a16="http://schemas.microsoft.com/office/drawing/2014/main" id="{9318BA1D-FF5C-6D9A-A069-C1E7111A23BB}"/>
              </a:ext>
            </a:extLst>
          </p:cNvPr>
          <p:cNvSpPr txBox="1"/>
          <p:nvPr/>
        </p:nvSpPr>
        <p:spPr>
          <a:xfrm>
            <a:off x="1432773" y="5188952"/>
            <a:ext cx="6628738" cy="523220"/>
          </a:xfrm>
          <a:prstGeom prst="rect">
            <a:avLst/>
          </a:prstGeom>
          <a:noFill/>
        </p:spPr>
        <p:txBody>
          <a:bodyPr wrap="none" rtlCol="0">
            <a:spAutoFit/>
          </a:bodyPr>
          <a:lstStyle/>
          <a:p>
            <a:r>
              <a:rPr lang="vi-VN" b="1" i="1" dirty="0"/>
              <a:t>Cú pháp biểu thức Lambda: parameters =&gt; body expression</a:t>
            </a:r>
          </a:p>
          <a:p>
            <a:r>
              <a:rPr lang="vi-VN" b="1" i="1" dirty="0"/>
              <a:t> Biểu thức Lambda có thể có nhiều tham số đặt trong cặp dấu ngoặc đơn ().</a:t>
            </a:r>
            <a:endParaRPr lang="en-US" b="1" i="1" dirty="0"/>
          </a:p>
        </p:txBody>
      </p:sp>
      <p:pic>
        <p:nvPicPr>
          <p:cNvPr id="7170" name="Picture 2" descr="Cú pháp phương thức truy vấn LINQ">
            <a:extLst>
              <a:ext uri="{FF2B5EF4-FFF2-40B4-BE49-F238E27FC236}">
                <a16:creationId xmlns:a16="http://schemas.microsoft.com/office/drawing/2014/main" id="{060A962C-8AD9-8A23-0E56-7648E6BC8B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971800"/>
            <a:ext cx="76581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052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646331"/>
          </a:xfrm>
          <a:prstGeom prst="rect">
            <a:avLst/>
          </a:prstGeom>
          <a:noFill/>
        </p:spPr>
        <p:txBody>
          <a:bodyPr wrap="square" rtlCol="0">
            <a:spAutoFit/>
          </a:bodyPr>
          <a:lstStyle/>
          <a:p>
            <a:pPr algn="l"/>
            <a:r>
              <a:rPr lang="en-US" sz="3600" b="1" i="0" dirty="0">
                <a:solidFill>
                  <a:srgbClr val="333333"/>
                </a:solidFill>
                <a:effectLst/>
                <a:latin typeface="Times New Roman" panose="02020603050405020304" pitchFamily="18" charset="0"/>
                <a:cs typeface="Times New Roman" panose="02020603050405020304" pitchFamily="18" charset="0"/>
              </a:rPr>
              <a:t>2.</a:t>
            </a:r>
            <a:r>
              <a:rPr lang="vi-VN" sz="3600" b="1" i="0" dirty="0">
                <a:solidFill>
                  <a:srgbClr val="333333"/>
                </a:solidFill>
                <a:effectLst/>
                <a:latin typeface="Times New Roman" panose="02020603050405020304" pitchFamily="18" charset="0"/>
                <a:cs typeface="Times New Roman" panose="02020603050405020304" pitchFamily="18" charset="0"/>
              </a:rPr>
              <a:t>Cú pháp phương thức</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20BA026D-1724-0439-4D99-1B3D655476CA}"/>
              </a:ext>
            </a:extLst>
          </p:cNvPr>
          <p:cNvSpPr txBox="1"/>
          <p:nvPr/>
        </p:nvSpPr>
        <p:spPr>
          <a:xfrm>
            <a:off x="1113576" y="2017514"/>
            <a:ext cx="10180992" cy="2739211"/>
          </a:xfrm>
          <a:prstGeom prst="rect">
            <a:avLst/>
          </a:prstGeom>
          <a:noFill/>
        </p:spPr>
        <p:txBody>
          <a:bodyPr wrap="none" rtlCol="0">
            <a:spAutoFit/>
          </a:bodyPr>
          <a:lstStyle/>
          <a:p>
            <a:r>
              <a:rPr lang="vi-VN" sz="2400" b="0" i="0" dirty="0">
                <a:solidFill>
                  <a:srgbClr val="333333"/>
                </a:solidFill>
                <a:effectLst/>
                <a:latin typeface="+mj-lt"/>
              </a:rPr>
              <a:t>Là những phương thức mở rộng của IEnumerable hoặc IEnumerable&lt;T&gt;.</a:t>
            </a:r>
            <a:endParaRPr lang="en-US" sz="2400" b="0" i="0" dirty="0">
              <a:solidFill>
                <a:srgbClr val="333333"/>
              </a:solidFill>
              <a:effectLst/>
              <a:latin typeface="+mj-lt"/>
            </a:endParaRPr>
          </a:p>
          <a:p>
            <a:pPr algn="l"/>
            <a:r>
              <a:rPr lang="vi-VN" sz="2400" b="1" i="1" dirty="0">
                <a:solidFill>
                  <a:srgbClr val="FF0000"/>
                </a:solidFill>
                <a:effectLst/>
                <a:latin typeface="Times New Roman" panose="02020603050405020304" pitchFamily="18" charset="0"/>
                <a:cs typeface="Times New Roman" panose="02020603050405020304" pitchFamily="18" charset="0"/>
              </a:rPr>
              <a:t>ví dụ :</a:t>
            </a:r>
            <a:r>
              <a:rPr lang="en-US" sz="2400" b="1" i="1" dirty="0" err="1">
                <a:solidFill>
                  <a:srgbClr val="FF0000"/>
                </a:solidFill>
                <a:effectLst/>
                <a:latin typeface="Times New Roman" panose="02020603050405020304" pitchFamily="18" charset="0"/>
                <a:cs typeface="Times New Roman" panose="02020603050405020304" pitchFamily="18" charset="0"/>
              </a:rPr>
              <a:t>hiển</a:t>
            </a:r>
            <a:r>
              <a:rPr lang="en-US" sz="2400" b="1" i="1" dirty="0">
                <a:solidFill>
                  <a:srgbClr val="FF0000"/>
                </a:solidFill>
                <a:effectLst/>
                <a:latin typeface="Times New Roman" panose="02020603050405020304" pitchFamily="18" charset="0"/>
                <a:cs typeface="Times New Roman" panose="02020603050405020304" pitchFamily="18" charset="0"/>
              </a:rPr>
              <a:t> </a:t>
            </a:r>
            <a:r>
              <a:rPr lang="en-US" sz="2400" b="1" i="1" dirty="0" err="1">
                <a:solidFill>
                  <a:srgbClr val="FF0000"/>
                </a:solidFill>
                <a:effectLst/>
                <a:latin typeface="Times New Roman" panose="02020603050405020304" pitchFamily="18" charset="0"/>
                <a:cs typeface="Times New Roman" panose="02020603050405020304" pitchFamily="18" charset="0"/>
              </a:rPr>
              <a:t>thị</a:t>
            </a:r>
            <a:r>
              <a:rPr lang="en-US" sz="2400" b="1" i="1" dirty="0">
                <a:solidFill>
                  <a:srgbClr val="FF0000"/>
                </a:solidFill>
                <a:effectLst/>
                <a:latin typeface="Times New Roman" panose="02020603050405020304" pitchFamily="18" charset="0"/>
                <a:cs typeface="Times New Roman" panose="02020603050405020304" pitchFamily="18" charset="0"/>
              </a:rPr>
              <a:t> </a:t>
            </a:r>
            <a:r>
              <a:rPr lang="en-US" sz="2400" b="1" i="1" dirty="0" err="1">
                <a:solidFill>
                  <a:srgbClr val="FF0000"/>
                </a:solidFill>
                <a:effectLst/>
                <a:latin typeface="Times New Roman" panose="02020603050405020304" pitchFamily="18" charset="0"/>
                <a:cs typeface="Times New Roman" panose="02020603050405020304" pitchFamily="18" charset="0"/>
              </a:rPr>
              <a:t>danh</a:t>
            </a:r>
            <a:r>
              <a:rPr lang="en-US" sz="2400" b="1" i="1" dirty="0">
                <a:solidFill>
                  <a:srgbClr val="FF0000"/>
                </a:solidFill>
                <a:effectLst/>
                <a:latin typeface="Times New Roman" panose="02020603050405020304" pitchFamily="18" charset="0"/>
                <a:cs typeface="Times New Roman" panose="02020603050405020304" pitchFamily="18" charset="0"/>
              </a:rPr>
              <a:t> </a:t>
            </a:r>
            <a:r>
              <a:rPr lang="en-US" sz="2400" b="1" i="1" dirty="0" err="1">
                <a:solidFill>
                  <a:srgbClr val="FF0000"/>
                </a:solidFill>
                <a:effectLst/>
                <a:latin typeface="Times New Roman" panose="02020603050405020304" pitchFamily="18" charset="0"/>
                <a:cs typeface="Times New Roman" panose="02020603050405020304" pitchFamily="18" charset="0"/>
              </a:rPr>
              <a:t>sách</a:t>
            </a:r>
            <a:r>
              <a:rPr lang="en-US" sz="2400" b="1" i="1" dirty="0">
                <a:solidFill>
                  <a:srgbClr val="FF0000"/>
                </a:solidFill>
                <a:effectLst/>
                <a:latin typeface="Times New Roman" panose="02020603050405020304" pitchFamily="18" charset="0"/>
                <a:cs typeface="Times New Roman" panose="02020603050405020304" pitchFamily="18" charset="0"/>
              </a:rPr>
              <a:t> </a:t>
            </a:r>
            <a:r>
              <a:rPr lang="en-US" sz="2400" b="1" i="1" dirty="0" err="1">
                <a:solidFill>
                  <a:srgbClr val="FF0000"/>
                </a:solidFill>
                <a:effectLst/>
                <a:latin typeface="Times New Roman" panose="02020603050405020304" pitchFamily="18" charset="0"/>
                <a:cs typeface="Times New Roman" panose="02020603050405020304" pitchFamily="18" charset="0"/>
              </a:rPr>
              <a:t>các</a:t>
            </a:r>
            <a:r>
              <a:rPr lang="en-US" sz="2400" b="1" i="1" dirty="0">
                <a:solidFill>
                  <a:srgbClr val="FF0000"/>
                </a:solidFill>
                <a:effectLst/>
                <a:latin typeface="Times New Roman" panose="02020603050405020304" pitchFamily="18" charset="0"/>
                <a:cs typeface="Times New Roman" panose="02020603050405020304" pitchFamily="18" charset="0"/>
              </a:rPr>
              <a:t> </a:t>
            </a:r>
            <a:r>
              <a:rPr lang="en-US" sz="2400" b="1" i="1" dirty="0" err="1">
                <a:solidFill>
                  <a:srgbClr val="FF0000"/>
                </a:solidFill>
                <a:effectLst/>
                <a:latin typeface="Times New Roman" panose="02020603050405020304" pitchFamily="18" charset="0"/>
                <a:cs typeface="Times New Roman" panose="02020603050405020304" pitchFamily="18" charset="0"/>
              </a:rPr>
              <a:t>xe</a:t>
            </a:r>
            <a:r>
              <a:rPr lang="en-US" sz="2400" b="1" i="1" dirty="0">
                <a:solidFill>
                  <a:srgbClr val="FF0000"/>
                </a:solidFill>
                <a:effectLst/>
                <a:latin typeface="Times New Roman" panose="02020603050405020304" pitchFamily="18" charset="0"/>
                <a:cs typeface="Times New Roman" panose="02020603050405020304" pitchFamily="18" charset="0"/>
              </a:rPr>
              <a:t> </a:t>
            </a:r>
            <a:r>
              <a:rPr lang="en-US" sz="2400" b="1" i="1" dirty="0" err="1">
                <a:solidFill>
                  <a:srgbClr val="FF0000"/>
                </a:solidFill>
                <a:effectLst/>
                <a:latin typeface="Times New Roman" panose="02020603050405020304" pitchFamily="18" charset="0"/>
                <a:cs typeface="Times New Roman" panose="02020603050405020304" pitchFamily="18" charset="0"/>
              </a:rPr>
              <a:t>có</a:t>
            </a:r>
            <a:r>
              <a:rPr lang="en-US" sz="2400" b="1" i="1" dirty="0">
                <a:solidFill>
                  <a:srgbClr val="FF0000"/>
                </a:solidFill>
                <a:effectLst/>
                <a:latin typeface="Times New Roman" panose="02020603050405020304" pitchFamily="18" charset="0"/>
                <a:cs typeface="Times New Roman" panose="02020603050405020304" pitchFamily="18" charset="0"/>
              </a:rPr>
              <a:t> </a:t>
            </a:r>
            <a:r>
              <a:rPr lang="en-US" sz="2400" b="1" i="1" dirty="0" err="1">
                <a:solidFill>
                  <a:srgbClr val="FF0000"/>
                </a:solidFill>
                <a:effectLst/>
                <a:latin typeface="Times New Roman" panose="02020603050405020304" pitchFamily="18" charset="0"/>
                <a:cs typeface="Times New Roman" panose="02020603050405020304" pitchFamily="18" charset="0"/>
              </a:rPr>
              <a:t>năm</a:t>
            </a:r>
            <a:r>
              <a:rPr lang="en-US" sz="2400" b="1" i="1" dirty="0">
                <a:solidFill>
                  <a:srgbClr val="FF0000"/>
                </a:solidFill>
                <a:effectLst/>
                <a:latin typeface="Times New Roman" panose="02020603050405020304" pitchFamily="18" charset="0"/>
                <a:cs typeface="Times New Roman" panose="02020603050405020304" pitchFamily="18" charset="0"/>
              </a:rPr>
              <a:t> </a:t>
            </a:r>
            <a:r>
              <a:rPr lang="en-US" sz="2400" b="1" i="1" dirty="0" err="1">
                <a:solidFill>
                  <a:srgbClr val="FF0000"/>
                </a:solidFill>
                <a:effectLst/>
                <a:latin typeface="Times New Roman" panose="02020603050405020304" pitchFamily="18" charset="0"/>
                <a:cs typeface="Times New Roman" panose="02020603050405020304" pitchFamily="18" charset="0"/>
              </a:rPr>
              <a:t>sản</a:t>
            </a:r>
            <a:r>
              <a:rPr lang="en-US" sz="2400" b="1" i="1" dirty="0">
                <a:solidFill>
                  <a:srgbClr val="FF0000"/>
                </a:solidFill>
                <a:effectLst/>
                <a:latin typeface="Times New Roman" panose="02020603050405020304" pitchFamily="18" charset="0"/>
                <a:cs typeface="Times New Roman" panose="02020603050405020304" pitchFamily="18" charset="0"/>
              </a:rPr>
              <a:t> </a:t>
            </a:r>
            <a:r>
              <a:rPr lang="en-US" sz="2400" b="1" i="1" dirty="0" err="1">
                <a:solidFill>
                  <a:srgbClr val="FF0000"/>
                </a:solidFill>
                <a:effectLst/>
                <a:latin typeface="Times New Roman" panose="02020603050405020304" pitchFamily="18" charset="0"/>
                <a:cs typeface="Times New Roman" panose="02020603050405020304" pitchFamily="18" charset="0"/>
              </a:rPr>
              <a:t>xuất</a:t>
            </a:r>
            <a:r>
              <a:rPr lang="en-US" sz="2400" b="1" i="1" dirty="0">
                <a:solidFill>
                  <a:srgbClr val="FF0000"/>
                </a:solidFill>
                <a:effectLst/>
                <a:latin typeface="Times New Roman" panose="02020603050405020304" pitchFamily="18" charset="0"/>
                <a:cs typeface="Times New Roman" panose="02020603050405020304" pitchFamily="18" charset="0"/>
              </a:rPr>
              <a:t> &gt;= 1990</a:t>
            </a:r>
            <a:r>
              <a:rPr lang="en-US" sz="2400" b="0" i="1" dirty="0">
                <a:solidFill>
                  <a:srgbClr val="FF0000"/>
                </a:solidFill>
                <a:effectLst/>
                <a:latin typeface="Times New Roman" panose="02020603050405020304" pitchFamily="18" charset="0"/>
                <a:cs typeface="Times New Roman" panose="02020603050405020304" pitchFamily="18" charset="0"/>
              </a:rPr>
              <a:t>.</a:t>
            </a:r>
            <a:endParaRPr lang="en-US" sz="2400" i="1" dirty="0">
              <a:solidFill>
                <a:srgbClr val="FF0000"/>
              </a:solidFill>
              <a:effectLst/>
              <a:latin typeface="Times New Roman" panose="02020603050405020304" pitchFamily="18" charset="0"/>
              <a:cs typeface="Times New Roman" panose="02020603050405020304" pitchFamily="18" charset="0"/>
            </a:endParaRPr>
          </a:p>
          <a:p>
            <a:pPr algn="l"/>
            <a:r>
              <a:rPr lang="vi-VN" sz="2400" i="1" dirty="0">
                <a:solidFill>
                  <a:srgbClr val="FF0000"/>
                </a:solidFill>
                <a:effectLst/>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Cú</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pháp</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truy</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vấn</a:t>
            </a:r>
            <a:r>
              <a:rPr lang="en-US" sz="2400" i="1" dirty="0">
                <a:solidFill>
                  <a:schemeClr val="tx1"/>
                </a:solidFill>
                <a:latin typeface="Times New Roman" panose="02020603050405020304" pitchFamily="18" charset="0"/>
                <a:cs typeface="Times New Roman" panose="02020603050405020304" pitchFamily="18" charset="0"/>
              </a:rPr>
              <a:t> :</a:t>
            </a:r>
          </a:p>
          <a:p>
            <a:pPr algn="l"/>
            <a:r>
              <a:rPr lang="en-US" sz="2400" i="1" dirty="0">
                <a:solidFill>
                  <a:srgbClr val="FF0000"/>
                </a:solidFill>
                <a:effectLst/>
                <a:latin typeface="Times New Roman" panose="02020603050405020304" pitchFamily="18" charset="0"/>
                <a:cs typeface="Times New Roman" panose="02020603050405020304" pitchFamily="18" charset="0"/>
              </a:rPr>
              <a:t>var list = from item in cars where </a:t>
            </a:r>
            <a:r>
              <a:rPr lang="en-US" sz="2400" i="1" dirty="0" err="1">
                <a:solidFill>
                  <a:srgbClr val="FF0000"/>
                </a:solidFill>
                <a:effectLst/>
                <a:latin typeface="Times New Roman" panose="02020603050405020304" pitchFamily="18" charset="0"/>
                <a:cs typeface="Times New Roman" panose="02020603050405020304" pitchFamily="18" charset="0"/>
              </a:rPr>
              <a:t>item.YearOfManufacture</a:t>
            </a:r>
            <a:r>
              <a:rPr lang="en-US" sz="2400" i="1" dirty="0">
                <a:solidFill>
                  <a:srgbClr val="FF0000"/>
                </a:solidFill>
                <a:effectLst/>
                <a:latin typeface="Times New Roman" panose="02020603050405020304" pitchFamily="18" charset="0"/>
                <a:cs typeface="Times New Roman" panose="02020603050405020304" pitchFamily="18" charset="0"/>
              </a:rPr>
              <a:t> &gt;= 1990 select item</a:t>
            </a:r>
            <a:r>
              <a:rPr lang="en-US" sz="2400" i="1" dirty="0">
                <a:solidFill>
                  <a:srgbClr val="1B1B1B"/>
                </a:solidFill>
                <a:effectLst/>
                <a:latin typeface="Times New Roman" panose="02020603050405020304" pitchFamily="18" charset="0"/>
                <a:cs typeface="Times New Roman" panose="02020603050405020304" pitchFamily="18" charset="0"/>
              </a:rPr>
              <a:t>;</a:t>
            </a:r>
          </a:p>
          <a:p>
            <a:pPr algn="l"/>
            <a:r>
              <a:rPr lang="en-US" sz="2400" i="1" dirty="0" err="1">
                <a:solidFill>
                  <a:srgbClr val="1B1B1B"/>
                </a:solidFill>
                <a:latin typeface="Times New Roman" panose="02020603050405020304" pitchFamily="18" charset="0"/>
                <a:cs typeface="Times New Roman" panose="02020603050405020304" pitchFamily="18" charset="0"/>
              </a:rPr>
              <a:t>Cú</a:t>
            </a:r>
            <a:r>
              <a:rPr lang="en-US" sz="2400" i="1" dirty="0">
                <a:solidFill>
                  <a:srgbClr val="1B1B1B"/>
                </a:solidFill>
                <a:latin typeface="Times New Roman" panose="02020603050405020304" pitchFamily="18" charset="0"/>
                <a:cs typeface="Times New Roman" panose="02020603050405020304" pitchFamily="18" charset="0"/>
              </a:rPr>
              <a:t> </a:t>
            </a:r>
            <a:r>
              <a:rPr lang="en-US" sz="2400" i="1" dirty="0" err="1">
                <a:solidFill>
                  <a:srgbClr val="1B1B1B"/>
                </a:solidFill>
                <a:latin typeface="Times New Roman" panose="02020603050405020304" pitchFamily="18" charset="0"/>
                <a:cs typeface="Times New Roman" panose="02020603050405020304" pitchFamily="18" charset="0"/>
              </a:rPr>
              <a:t>pháp</a:t>
            </a:r>
            <a:r>
              <a:rPr lang="en-US" sz="2400" i="1" dirty="0">
                <a:solidFill>
                  <a:srgbClr val="1B1B1B"/>
                </a:solidFill>
                <a:latin typeface="Times New Roman" panose="02020603050405020304" pitchFamily="18" charset="0"/>
                <a:cs typeface="Times New Roman" panose="02020603050405020304" pitchFamily="18" charset="0"/>
              </a:rPr>
              <a:t> </a:t>
            </a:r>
            <a:r>
              <a:rPr lang="en-US" sz="2400" i="1" dirty="0" err="1">
                <a:solidFill>
                  <a:srgbClr val="1B1B1B"/>
                </a:solidFill>
                <a:latin typeface="Times New Roman" panose="02020603050405020304" pitchFamily="18" charset="0"/>
                <a:cs typeface="Times New Roman" panose="02020603050405020304" pitchFamily="18" charset="0"/>
              </a:rPr>
              <a:t>phương</a:t>
            </a:r>
            <a:r>
              <a:rPr lang="en-US" sz="2400" i="1" dirty="0">
                <a:solidFill>
                  <a:srgbClr val="1B1B1B"/>
                </a:solidFill>
                <a:latin typeface="Times New Roman" panose="02020603050405020304" pitchFamily="18" charset="0"/>
                <a:cs typeface="Times New Roman" panose="02020603050405020304" pitchFamily="18" charset="0"/>
              </a:rPr>
              <a:t> </a:t>
            </a:r>
            <a:r>
              <a:rPr lang="en-US" sz="2400" i="1" dirty="0" err="1">
                <a:solidFill>
                  <a:srgbClr val="1B1B1B"/>
                </a:solidFill>
                <a:latin typeface="Times New Roman" panose="02020603050405020304" pitchFamily="18" charset="0"/>
                <a:cs typeface="Times New Roman" panose="02020603050405020304" pitchFamily="18" charset="0"/>
              </a:rPr>
              <a:t>thức</a:t>
            </a:r>
            <a:r>
              <a:rPr lang="en-US" sz="2400" i="1" dirty="0">
                <a:solidFill>
                  <a:srgbClr val="1B1B1B"/>
                </a:solidFill>
                <a:latin typeface="Times New Roman" panose="02020603050405020304" pitchFamily="18" charset="0"/>
                <a:cs typeface="Times New Roman" panose="02020603050405020304" pitchFamily="18" charset="0"/>
              </a:rPr>
              <a:t> :</a:t>
            </a:r>
          </a:p>
          <a:p>
            <a:pPr algn="l"/>
            <a:r>
              <a:rPr lang="en-US" sz="2400" i="1" dirty="0">
                <a:solidFill>
                  <a:srgbClr val="FF0000"/>
                </a:solidFill>
                <a:effectLst/>
                <a:latin typeface="Times New Roman" panose="02020603050405020304" pitchFamily="18" charset="0"/>
                <a:cs typeface="Times New Roman" panose="02020603050405020304" pitchFamily="18" charset="0"/>
              </a:rPr>
              <a:t>var list = </a:t>
            </a:r>
            <a:r>
              <a:rPr lang="en-US" sz="2400" i="1" dirty="0" err="1">
                <a:solidFill>
                  <a:srgbClr val="FF0000"/>
                </a:solidFill>
                <a:effectLst/>
                <a:latin typeface="Times New Roman" panose="02020603050405020304" pitchFamily="18" charset="0"/>
                <a:cs typeface="Times New Roman" panose="02020603050405020304" pitchFamily="18" charset="0"/>
              </a:rPr>
              <a:t>cars.Where</a:t>
            </a:r>
            <a:r>
              <a:rPr lang="en-US" sz="2400" i="1" dirty="0">
                <a:solidFill>
                  <a:srgbClr val="FF0000"/>
                </a:solidFill>
                <a:effectLst/>
                <a:latin typeface="Times New Roman" panose="02020603050405020304" pitchFamily="18" charset="0"/>
                <a:cs typeface="Times New Roman" panose="02020603050405020304" pitchFamily="18" charset="0"/>
              </a:rPr>
              <a:t>(f =&gt; </a:t>
            </a:r>
            <a:r>
              <a:rPr lang="en-US" sz="2400" i="1" dirty="0" err="1">
                <a:solidFill>
                  <a:srgbClr val="FF0000"/>
                </a:solidFill>
                <a:effectLst/>
                <a:latin typeface="Times New Roman" panose="02020603050405020304" pitchFamily="18" charset="0"/>
                <a:cs typeface="Times New Roman" panose="02020603050405020304" pitchFamily="18" charset="0"/>
              </a:rPr>
              <a:t>f.YearOfManufacture</a:t>
            </a:r>
            <a:r>
              <a:rPr lang="en-US" sz="2400" i="1" dirty="0">
                <a:solidFill>
                  <a:srgbClr val="FF0000"/>
                </a:solidFill>
                <a:effectLst/>
                <a:latin typeface="Times New Roman" panose="02020603050405020304" pitchFamily="18" charset="0"/>
                <a:cs typeface="Times New Roman" panose="02020603050405020304" pitchFamily="18" charset="0"/>
              </a:rPr>
              <a:t> &gt;= 1990);</a:t>
            </a:r>
          </a:p>
          <a:p>
            <a:endParaRPr lang="en-US" b="0" i="0" dirty="0">
              <a:solidFill>
                <a:srgbClr val="333333"/>
              </a:solidFill>
              <a:effectLst/>
              <a:latin typeface="+mj-lt"/>
            </a:endParaRPr>
          </a:p>
          <a:p>
            <a:endParaRPr lang="en-US" b="1" dirty="0">
              <a:latin typeface="+mj-lt"/>
            </a:endParaRPr>
          </a:p>
        </p:txBody>
      </p:sp>
    </p:spTree>
    <p:extLst>
      <p:ext uri="{BB962C8B-B14F-4D97-AF65-F5344CB8AC3E}">
        <p14:creationId xmlns:p14="http://schemas.microsoft.com/office/powerpoint/2010/main" val="328148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480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721576" y="1214915"/>
            <a:ext cx="5141151" cy="523220"/>
          </a:xfrm>
          <a:prstGeom prst="rect">
            <a:avLst/>
          </a:prstGeom>
          <a:noFill/>
        </p:spPr>
        <p:txBody>
          <a:bodyPr wrap="none" rtlCol="0">
            <a:spAutoFit/>
          </a:bodyPr>
          <a:lstStyle/>
          <a:p>
            <a:pPr algn="l"/>
            <a:r>
              <a:rPr lang="en-US" sz="2800" b="1" i="0" dirty="0" err="1">
                <a:solidFill>
                  <a:srgbClr val="333333"/>
                </a:solidFill>
                <a:effectLst/>
                <a:latin typeface="Times New Roman" panose="02020603050405020304" pitchFamily="18" charset="0"/>
                <a:cs typeface="Times New Roman" panose="02020603050405020304" pitchFamily="18" charset="0"/>
              </a:rPr>
              <a:t>Thực</a:t>
            </a:r>
            <a:r>
              <a:rPr lang="en-US" sz="2800" b="1" i="0" dirty="0">
                <a:solidFill>
                  <a:srgbClr val="333333"/>
                </a:solidFill>
                <a:effectLst/>
                <a:latin typeface="Times New Roman" panose="02020603050405020304" pitchFamily="18" charset="0"/>
                <a:cs typeface="Times New Roman" panose="02020603050405020304" pitchFamily="18" charset="0"/>
              </a:rPr>
              <a:t> </a:t>
            </a:r>
            <a:r>
              <a:rPr lang="en-US" sz="2800" b="1" i="0" dirty="0" err="1">
                <a:solidFill>
                  <a:srgbClr val="333333"/>
                </a:solidFill>
                <a:effectLst/>
                <a:latin typeface="Times New Roman" panose="02020603050405020304" pitchFamily="18" charset="0"/>
                <a:cs typeface="Times New Roman" panose="02020603050405020304" pitchFamily="18" charset="0"/>
              </a:rPr>
              <a:t>thi</a:t>
            </a:r>
            <a:r>
              <a:rPr lang="en-US" sz="2800" b="1" i="0" dirty="0">
                <a:solidFill>
                  <a:srgbClr val="333333"/>
                </a:solidFill>
                <a:effectLst/>
                <a:latin typeface="Times New Roman" panose="02020603050405020304" pitchFamily="18" charset="0"/>
                <a:cs typeface="Times New Roman" panose="02020603050405020304" pitchFamily="18" charset="0"/>
              </a:rPr>
              <a:t> </a:t>
            </a:r>
            <a:r>
              <a:rPr lang="en-US" sz="2800" b="1" i="0" dirty="0" err="1">
                <a:solidFill>
                  <a:srgbClr val="333333"/>
                </a:solidFill>
                <a:effectLst/>
                <a:latin typeface="Times New Roman" panose="02020603050405020304" pitchFamily="18" charset="0"/>
                <a:cs typeface="Times New Roman" panose="02020603050405020304" pitchFamily="18" charset="0"/>
              </a:rPr>
              <a:t>truy</a:t>
            </a:r>
            <a:r>
              <a:rPr lang="en-US" sz="2800" b="1" i="0" dirty="0">
                <a:solidFill>
                  <a:srgbClr val="333333"/>
                </a:solidFill>
                <a:effectLst/>
                <a:latin typeface="Times New Roman" panose="02020603050405020304" pitchFamily="18" charset="0"/>
                <a:cs typeface="Times New Roman" panose="02020603050405020304" pitchFamily="18" charset="0"/>
              </a:rPr>
              <a:t> </a:t>
            </a:r>
            <a:r>
              <a:rPr lang="en-US" sz="2800" b="1" i="0" dirty="0" err="1">
                <a:solidFill>
                  <a:srgbClr val="333333"/>
                </a:solidFill>
                <a:effectLst/>
                <a:latin typeface="Times New Roman" panose="02020603050405020304" pitchFamily="18" charset="0"/>
                <a:cs typeface="Times New Roman" panose="02020603050405020304" pitchFamily="18" charset="0"/>
              </a:rPr>
              <a:t>vấn</a:t>
            </a:r>
            <a:r>
              <a:rPr lang="en-US" sz="2800" b="1" i="0" dirty="0">
                <a:solidFill>
                  <a:srgbClr val="333333"/>
                </a:solidFill>
                <a:effectLst/>
                <a:latin typeface="Times New Roman" panose="02020603050405020304" pitchFamily="18" charset="0"/>
                <a:cs typeface="Times New Roman" panose="02020603050405020304" pitchFamily="18" charset="0"/>
              </a:rPr>
              <a:t> </a:t>
            </a:r>
            <a:r>
              <a:rPr lang="en-US" sz="2800" b="1" i="0" dirty="0" err="1">
                <a:solidFill>
                  <a:srgbClr val="333333"/>
                </a:solidFill>
                <a:effectLst/>
                <a:latin typeface="Times New Roman" panose="02020603050405020304" pitchFamily="18" charset="0"/>
                <a:cs typeface="Times New Roman" panose="02020603050405020304" pitchFamily="18" charset="0"/>
              </a:rPr>
              <a:t>để</a:t>
            </a:r>
            <a:r>
              <a:rPr lang="en-US" sz="2800" b="1" i="0" dirty="0">
                <a:solidFill>
                  <a:srgbClr val="333333"/>
                </a:solidFill>
                <a:effectLst/>
                <a:latin typeface="Times New Roman" panose="02020603050405020304" pitchFamily="18" charset="0"/>
                <a:cs typeface="Times New Roman" panose="02020603050405020304" pitchFamily="18" charset="0"/>
              </a:rPr>
              <a:t> </a:t>
            </a:r>
            <a:r>
              <a:rPr lang="en-US" sz="2800" b="1" i="0" dirty="0" err="1">
                <a:solidFill>
                  <a:srgbClr val="333333"/>
                </a:solidFill>
                <a:effectLst/>
                <a:latin typeface="Times New Roman" panose="02020603050405020304" pitchFamily="18" charset="0"/>
                <a:cs typeface="Times New Roman" panose="02020603050405020304" pitchFamily="18" charset="0"/>
              </a:rPr>
              <a:t>lấy</a:t>
            </a:r>
            <a:r>
              <a:rPr lang="en-US" sz="2800" b="1" i="0" dirty="0">
                <a:solidFill>
                  <a:srgbClr val="333333"/>
                </a:solidFill>
                <a:effectLst/>
                <a:latin typeface="Times New Roman" panose="02020603050405020304" pitchFamily="18" charset="0"/>
                <a:cs typeface="Times New Roman" panose="02020603050405020304" pitchFamily="18" charset="0"/>
              </a:rPr>
              <a:t> </a:t>
            </a:r>
            <a:r>
              <a:rPr lang="en-US" sz="2800" b="1" i="0" dirty="0" err="1">
                <a:solidFill>
                  <a:srgbClr val="333333"/>
                </a:solidFill>
                <a:effectLst/>
                <a:latin typeface="Times New Roman" panose="02020603050405020304" pitchFamily="18" charset="0"/>
                <a:cs typeface="Times New Roman" panose="02020603050405020304" pitchFamily="18" charset="0"/>
              </a:rPr>
              <a:t>kết</a:t>
            </a:r>
            <a:r>
              <a:rPr lang="en-US" sz="2800" b="1" i="0" dirty="0">
                <a:solidFill>
                  <a:srgbClr val="333333"/>
                </a:solidFill>
                <a:effectLst/>
                <a:latin typeface="Times New Roman" panose="02020603050405020304" pitchFamily="18" charset="0"/>
                <a:cs typeface="Times New Roman" panose="02020603050405020304" pitchFamily="18" charset="0"/>
              </a:rPr>
              <a:t> </a:t>
            </a:r>
            <a:r>
              <a:rPr lang="en-US" sz="2800" b="1" i="0" dirty="0" err="1">
                <a:solidFill>
                  <a:srgbClr val="333333"/>
                </a:solidFill>
                <a:effectLst/>
                <a:latin typeface="Times New Roman" panose="02020603050405020304" pitchFamily="18" charset="0"/>
                <a:cs typeface="Times New Roman" panose="02020603050405020304" pitchFamily="18" charset="0"/>
              </a:rPr>
              <a:t>quả</a:t>
            </a:r>
            <a:endParaRPr lang="en-US" sz="2800" b="1" i="0" dirty="0">
              <a:solidFill>
                <a:srgbClr val="333333"/>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F66B7C8-B451-C2BD-DC50-62DD427CBE9C}"/>
              </a:ext>
            </a:extLst>
          </p:cNvPr>
          <p:cNvSpPr txBox="1"/>
          <p:nvPr/>
        </p:nvSpPr>
        <p:spPr>
          <a:xfrm>
            <a:off x="1077362" y="2016125"/>
            <a:ext cx="8772808" cy="3046988"/>
          </a:xfrm>
          <a:prstGeom prst="rect">
            <a:avLst/>
          </a:prstGeom>
          <a:noFill/>
        </p:spPr>
        <p:txBody>
          <a:bodyPr wrap="square" rtlCol="0">
            <a:spAutoFit/>
          </a:bodyPr>
          <a:lstStyle/>
          <a:p>
            <a:r>
              <a:rPr lang="en-US" sz="1600" b="0" i="0" dirty="0" err="1">
                <a:solidFill>
                  <a:srgbClr val="333333"/>
                </a:solidFill>
                <a:effectLst/>
                <a:latin typeface="Times New Roman" panose="02020603050405020304" pitchFamily="18" charset="0"/>
                <a:cs typeface="Times New Roman" panose="02020603050405020304" pitchFamily="18" charset="0"/>
              </a:rPr>
              <a:t>Có</a:t>
            </a:r>
            <a:r>
              <a:rPr lang="en-US" sz="1600" b="0" i="0" dirty="0">
                <a:solidFill>
                  <a:srgbClr val="333333"/>
                </a:solidFill>
                <a:effectLst/>
                <a:latin typeface="Times New Roman" panose="02020603050405020304" pitchFamily="18" charset="0"/>
                <a:cs typeface="Times New Roman" panose="02020603050405020304" pitchFamily="18" charset="0"/>
              </a:rPr>
              <a:t> 2 </a:t>
            </a:r>
            <a:r>
              <a:rPr lang="en-US" sz="1600" b="0" i="0" dirty="0" err="1">
                <a:solidFill>
                  <a:srgbClr val="333333"/>
                </a:solidFill>
                <a:effectLst/>
                <a:latin typeface="Times New Roman" panose="02020603050405020304" pitchFamily="18" charset="0"/>
                <a:cs typeface="Times New Roman" panose="02020603050405020304" pitchFamily="18" charset="0"/>
              </a:rPr>
              <a:t>loại</a:t>
            </a:r>
            <a:r>
              <a:rPr lang="en-US" sz="1600" b="0" i="0" dirty="0">
                <a:solidFill>
                  <a:srgbClr val="333333"/>
                </a:solidFill>
                <a:effectLst/>
                <a:latin typeface="Times New Roman" panose="02020603050405020304" pitchFamily="18" charset="0"/>
                <a:cs typeface="Times New Roman" panose="02020603050405020304" pitchFamily="18" charset="0"/>
              </a:rPr>
              <a:t> </a:t>
            </a:r>
            <a:r>
              <a:rPr lang="en-US" sz="1600" b="0" i="0" dirty="0" err="1">
                <a:solidFill>
                  <a:srgbClr val="333333"/>
                </a:solidFill>
                <a:effectLst/>
                <a:latin typeface="Times New Roman" panose="02020603050405020304" pitchFamily="18" charset="0"/>
                <a:cs typeface="Times New Roman" panose="02020603050405020304" pitchFamily="18" charset="0"/>
              </a:rPr>
              <a:t>thực</a:t>
            </a:r>
            <a:r>
              <a:rPr lang="en-US" sz="1600" b="0" i="0" dirty="0">
                <a:solidFill>
                  <a:srgbClr val="333333"/>
                </a:solidFill>
                <a:effectLst/>
                <a:latin typeface="Times New Roman" panose="02020603050405020304" pitchFamily="18" charset="0"/>
                <a:cs typeface="Times New Roman" panose="02020603050405020304" pitchFamily="18" charset="0"/>
              </a:rPr>
              <a:t> </a:t>
            </a:r>
            <a:r>
              <a:rPr lang="en-US" sz="1600" b="0" i="0" dirty="0" err="1">
                <a:solidFill>
                  <a:srgbClr val="333333"/>
                </a:solidFill>
                <a:effectLst/>
                <a:latin typeface="Times New Roman" panose="02020603050405020304" pitchFamily="18" charset="0"/>
                <a:cs typeface="Times New Roman" panose="02020603050405020304" pitchFamily="18" charset="0"/>
              </a:rPr>
              <a:t>thi</a:t>
            </a:r>
            <a:r>
              <a:rPr lang="en-US" sz="1600" b="0" i="0" dirty="0">
                <a:solidFill>
                  <a:srgbClr val="333333"/>
                </a:solidFill>
                <a:effectLst/>
                <a:latin typeface="Times New Roman" panose="02020603050405020304" pitchFamily="18" charset="0"/>
                <a:cs typeface="Times New Roman" panose="02020603050405020304" pitchFamily="18" charset="0"/>
              </a:rPr>
              <a:t> </a:t>
            </a:r>
            <a:r>
              <a:rPr lang="en-US" sz="1600" b="0" i="0" dirty="0" err="1">
                <a:solidFill>
                  <a:srgbClr val="333333"/>
                </a:solidFill>
                <a:effectLst/>
                <a:latin typeface="Times New Roman" panose="02020603050405020304" pitchFamily="18" charset="0"/>
                <a:cs typeface="Times New Roman" panose="02020603050405020304" pitchFamily="18" charset="0"/>
              </a:rPr>
              <a:t>truy</a:t>
            </a:r>
            <a:r>
              <a:rPr lang="en-US" sz="1600" b="0" i="0" dirty="0">
                <a:solidFill>
                  <a:srgbClr val="333333"/>
                </a:solidFill>
                <a:effectLst/>
                <a:latin typeface="Times New Roman" panose="02020603050405020304" pitchFamily="18" charset="0"/>
                <a:cs typeface="Times New Roman" panose="02020603050405020304" pitchFamily="18" charset="0"/>
              </a:rPr>
              <a:t> </a:t>
            </a:r>
            <a:r>
              <a:rPr lang="en-US" sz="1600" b="0" i="0" dirty="0" err="1">
                <a:solidFill>
                  <a:srgbClr val="333333"/>
                </a:solidFill>
                <a:effectLst/>
                <a:latin typeface="Times New Roman" panose="02020603050405020304" pitchFamily="18" charset="0"/>
                <a:cs typeface="Times New Roman" panose="02020603050405020304" pitchFamily="18" charset="0"/>
              </a:rPr>
              <a:t>vấn</a:t>
            </a:r>
            <a:r>
              <a:rPr lang="en-US" sz="1600" b="0" i="0" dirty="0">
                <a:solidFill>
                  <a:srgbClr val="333333"/>
                </a:solidFill>
                <a:effectLst/>
                <a:latin typeface="Times New Roman" panose="02020603050405020304" pitchFamily="18" charset="0"/>
                <a:cs typeface="Times New Roman" panose="02020603050405020304" pitchFamily="18" charset="0"/>
              </a:rPr>
              <a:t>:</a:t>
            </a:r>
            <a:endParaRPr lang="en-US" sz="1600" b="1" i="0" dirty="0">
              <a:solidFill>
                <a:srgbClr val="333333"/>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3200" b="1" i="0" dirty="0" err="1">
                <a:solidFill>
                  <a:srgbClr val="333333"/>
                </a:solidFill>
                <a:effectLst/>
                <a:latin typeface="Times New Roman" panose="02020603050405020304" pitchFamily="18" charset="0"/>
                <a:cs typeface="Times New Roman" panose="02020603050405020304" pitchFamily="18" charset="0"/>
              </a:rPr>
              <a:t>Trì</a:t>
            </a:r>
            <a:r>
              <a:rPr lang="en-US" sz="3200" b="1" i="0" dirty="0">
                <a:solidFill>
                  <a:srgbClr val="333333"/>
                </a:solidFill>
                <a:effectLst/>
                <a:latin typeface="Times New Roman" panose="02020603050405020304" pitchFamily="18" charset="0"/>
                <a:cs typeface="Times New Roman" panose="02020603050405020304" pitchFamily="18" charset="0"/>
              </a:rPr>
              <a:t> </a:t>
            </a:r>
            <a:r>
              <a:rPr lang="en-US" sz="3200" b="1" i="0" dirty="0" err="1">
                <a:solidFill>
                  <a:srgbClr val="333333"/>
                </a:solidFill>
                <a:effectLst/>
                <a:latin typeface="Times New Roman" panose="02020603050405020304" pitchFamily="18" charset="0"/>
                <a:cs typeface="Times New Roman" panose="02020603050405020304" pitchFamily="18" charset="0"/>
              </a:rPr>
              <a:t>hoãn</a:t>
            </a:r>
            <a:r>
              <a:rPr lang="en-US" sz="3200" b="1" i="0" dirty="0">
                <a:solidFill>
                  <a:srgbClr val="333333"/>
                </a:solidFill>
                <a:effectLst/>
                <a:latin typeface="Times New Roman" panose="02020603050405020304" pitchFamily="18" charset="0"/>
                <a:cs typeface="Times New Roman" panose="02020603050405020304" pitchFamily="18" charset="0"/>
              </a:rPr>
              <a:t> </a:t>
            </a:r>
            <a:r>
              <a:rPr lang="en-US" sz="3200" b="1" i="0" dirty="0" err="1">
                <a:solidFill>
                  <a:srgbClr val="333333"/>
                </a:solidFill>
                <a:effectLst/>
                <a:latin typeface="Times New Roman" panose="02020603050405020304" pitchFamily="18" charset="0"/>
                <a:cs typeface="Times New Roman" panose="02020603050405020304" pitchFamily="18" charset="0"/>
              </a:rPr>
              <a:t>thực</a:t>
            </a:r>
            <a:r>
              <a:rPr lang="en-US" sz="3200" b="1" i="0" dirty="0">
                <a:solidFill>
                  <a:srgbClr val="333333"/>
                </a:solidFill>
                <a:effectLst/>
                <a:latin typeface="Times New Roman" panose="02020603050405020304" pitchFamily="18" charset="0"/>
                <a:cs typeface="Times New Roman" panose="02020603050405020304" pitchFamily="18" charset="0"/>
              </a:rPr>
              <a:t> </a:t>
            </a:r>
            <a:r>
              <a:rPr lang="en-US" sz="3200" b="1" i="0" dirty="0" err="1">
                <a:solidFill>
                  <a:srgbClr val="333333"/>
                </a:solidFill>
                <a:effectLst/>
                <a:latin typeface="Times New Roman" panose="02020603050405020304" pitchFamily="18" charset="0"/>
                <a:cs typeface="Times New Roman" panose="02020603050405020304" pitchFamily="18" charset="0"/>
              </a:rPr>
              <a:t>thi</a:t>
            </a:r>
            <a:r>
              <a:rPr lang="en-US" sz="3200" b="0" i="0" dirty="0">
                <a:solidFill>
                  <a:srgbClr val="333333"/>
                </a:solidFill>
                <a:effectLst/>
                <a:latin typeface="Times New Roman" panose="02020603050405020304" pitchFamily="18" charset="0"/>
                <a:cs typeface="Times New Roman" panose="02020603050405020304" pitchFamily="18" charset="0"/>
              </a:rPr>
              <a:t> (Deferred Execution):</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Cải</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thiện</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hiệu</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năng</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vì</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chỉ</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thực</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thi</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một</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lần</a:t>
            </a:r>
            <a:r>
              <a:rPr lang="en-US" sz="2000" b="0" i="0" dirty="0">
                <a:solidFill>
                  <a:srgbClr val="333333"/>
                </a:solidFill>
                <a:effectLst/>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Dữ</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liệu</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trả</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về</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là</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mới</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nhất</a:t>
            </a:r>
            <a:r>
              <a:rPr lang="en-US" sz="2000" b="0" i="0" dirty="0">
                <a:solidFill>
                  <a:srgbClr val="333333"/>
                </a:solidFill>
                <a:effectLst/>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sz="3200" b="1" i="0" dirty="0" err="1">
                <a:solidFill>
                  <a:srgbClr val="333333"/>
                </a:solidFill>
                <a:effectLst/>
                <a:latin typeface="Times New Roman" panose="02020603050405020304" pitchFamily="18" charset="0"/>
                <a:cs typeface="Times New Roman" panose="02020603050405020304" pitchFamily="18" charset="0"/>
              </a:rPr>
              <a:t>Thực</a:t>
            </a:r>
            <a:r>
              <a:rPr lang="en-US" sz="3200" b="1" i="0" dirty="0">
                <a:solidFill>
                  <a:srgbClr val="333333"/>
                </a:solidFill>
                <a:effectLst/>
                <a:latin typeface="Times New Roman" panose="02020603050405020304" pitchFamily="18" charset="0"/>
                <a:cs typeface="Times New Roman" panose="02020603050405020304" pitchFamily="18" charset="0"/>
              </a:rPr>
              <a:t> </a:t>
            </a:r>
            <a:r>
              <a:rPr lang="en-US" sz="3200" b="1" i="0" dirty="0" err="1">
                <a:solidFill>
                  <a:srgbClr val="333333"/>
                </a:solidFill>
                <a:effectLst/>
                <a:latin typeface="Times New Roman" panose="02020603050405020304" pitchFamily="18" charset="0"/>
                <a:cs typeface="Times New Roman" panose="02020603050405020304" pitchFamily="18" charset="0"/>
              </a:rPr>
              <a:t>thi</a:t>
            </a:r>
            <a:r>
              <a:rPr lang="en-US" sz="3200" b="1" i="0" dirty="0">
                <a:solidFill>
                  <a:srgbClr val="333333"/>
                </a:solidFill>
                <a:effectLst/>
                <a:latin typeface="Times New Roman" panose="02020603050405020304" pitchFamily="18" charset="0"/>
                <a:cs typeface="Times New Roman" panose="02020603050405020304" pitchFamily="18" charset="0"/>
              </a:rPr>
              <a:t> </a:t>
            </a:r>
            <a:r>
              <a:rPr lang="en-US" sz="3200" b="1" i="0" dirty="0" err="1">
                <a:solidFill>
                  <a:srgbClr val="333333"/>
                </a:solidFill>
                <a:effectLst/>
                <a:latin typeface="Times New Roman" panose="02020603050405020304" pitchFamily="18" charset="0"/>
                <a:cs typeface="Times New Roman" panose="02020603050405020304" pitchFamily="18" charset="0"/>
              </a:rPr>
              <a:t>ngay</a:t>
            </a:r>
            <a:r>
              <a:rPr lang="en-US" sz="3200" b="1" i="0" dirty="0">
                <a:solidFill>
                  <a:srgbClr val="333333"/>
                </a:solidFill>
                <a:effectLst/>
                <a:latin typeface="Times New Roman" panose="02020603050405020304" pitchFamily="18" charset="0"/>
                <a:cs typeface="Times New Roman" panose="02020603050405020304" pitchFamily="18" charset="0"/>
              </a:rPr>
              <a:t> </a:t>
            </a:r>
            <a:r>
              <a:rPr lang="en-US" sz="3200" b="1" i="0" dirty="0" err="1">
                <a:solidFill>
                  <a:srgbClr val="333333"/>
                </a:solidFill>
                <a:effectLst/>
                <a:latin typeface="Times New Roman" panose="02020603050405020304" pitchFamily="18" charset="0"/>
                <a:cs typeface="Times New Roman" panose="02020603050405020304" pitchFamily="18" charset="0"/>
              </a:rPr>
              <a:t>lập</a:t>
            </a:r>
            <a:r>
              <a:rPr lang="en-US" sz="3200" b="1" i="0" dirty="0">
                <a:solidFill>
                  <a:srgbClr val="333333"/>
                </a:solidFill>
                <a:effectLst/>
                <a:latin typeface="Times New Roman" panose="02020603050405020304" pitchFamily="18" charset="0"/>
                <a:cs typeface="Times New Roman" panose="02020603050405020304" pitchFamily="18" charset="0"/>
              </a:rPr>
              <a:t> </a:t>
            </a:r>
            <a:r>
              <a:rPr lang="en-US" sz="3200" b="1" i="0" dirty="0" err="1">
                <a:solidFill>
                  <a:srgbClr val="333333"/>
                </a:solidFill>
                <a:effectLst/>
                <a:latin typeface="Times New Roman" panose="02020603050405020304" pitchFamily="18" charset="0"/>
                <a:cs typeface="Times New Roman" panose="02020603050405020304" pitchFamily="18" charset="0"/>
              </a:rPr>
              <a:t>tức</a:t>
            </a:r>
            <a:r>
              <a:rPr lang="en-US" sz="3200" b="0" i="0" dirty="0">
                <a:solidFill>
                  <a:srgbClr val="333333"/>
                </a:solidFill>
                <a:effectLst/>
                <a:latin typeface="Times New Roman" panose="02020603050405020304" pitchFamily="18" charset="0"/>
                <a:cs typeface="Times New Roman" panose="02020603050405020304" pitchFamily="18" charset="0"/>
              </a:rPr>
              <a:t> (Immediate Execution):</a:t>
            </a:r>
          </a:p>
          <a:p>
            <a:r>
              <a:rPr lang="vi-VN" sz="2000" b="0" i="0" dirty="0">
                <a:solidFill>
                  <a:srgbClr val="333333"/>
                </a:solidFill>
                <a:effectLst/>
                <a:latin typeface="+mj-lt"/>
              </a:rPr>
              <a:t>thực thi ngay lập tức câu lệnh và trả về kết quả. Để thực thi ngay lập tức, chúng ta có thể dùng những toán tử chuyển đổi như ToList, ToArray, ToDictionary... hoặc những toán tử thành phần như First, FirstOrDefault, Last, LastOrDefault...</a:t>
            </a:r>
            <a:r>
              <a:rPr lang="en-US" sz="3200" b="0" i="0" dirty="0">
                <a:solidFill>
                  <a:srgbClr val="333333"/>
                </a:solidFill>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74683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0" y="0"/>
            <a:ext cx="124968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739684" y="1340773"/>
            <a:ext cx="1938351" cy="367665"/>
          </a:xfrm>
          <a:prstGeom prst="rect">
            <a:avLst/>
          </a:prstGeom>
          <a:noFill/>
        </p:spPr>
        <p:txBody>
          <a:bodyPr wrap="none" rtlCol="0">
            <a:spAutoFit/>
          </a:bodyPr>
          <a:lstStyle/>
          <a:p>
            <a:pPr algn="l">
              <a:lnSpc>
                <a:spcPts val="2325"/>
              </a:lnSpc>
              <a:spcAft>
                <a:spcPts val="1950"/>
              </a:spcAft>
            </a:pPr>
            <a:r>
              <a:rPr lang="en-US" sz="1800" b="1" i="0" dirty="0" err="1">
                <a:solidFill>
                  <a:srgbClr val="333333"/>
                </a:solidFill>
                <a:effectLst/>
                <a:latin typeface="Times New Roman" panose="02020603050405020304" pitchFamily="18" charset="0"/>
                <a:cs typeface="Times New Roman" panose="02020603050405020304" pitchFamily="18" charset="0"/>
              </a:rPr>
              <a:t>Trì</a:t>
            </a:r>
            <a:r>
              <a:rPr lang="en-US" sz="1800" b="1" i="0" dirty="0">
                <a:solidFill>
                  <a:srgbClr val="333333"/>
                </a:solidFill>
                <a:effectLst/>
                <a:latin typeface="Times New Roman" panose="02020603050405020304" pitchFamily="18" charset="0"/>
                <a:cs typeface="Times New Roman" panose="02020603050405020304" pitchFamily="18" charset="0"/>
              </a:rPr>
              <a:t> </a:t>
            </a:r>
            <a:r>
              <a:rPr lang="en-US" sz="1800" b="1" i="0" dirty="0" err="1">
                <a:solidFill>
                  <a:srgbClr val="333333"/>
                </a:solidFill>
                <a:effectLst/>
                <a:latin typeface="Times New Roman" panose="02020603050405020304" pitchFamily="18" charset="0"/>
                <a:cs typeface="Times New Roman" panose="02020603050405020304" pitchFamily="18" charset="0"/>
              </a:rPr>
              <a:t>hoãn</a:t>
            </a:r>
            <a:r>
              <a:rPr lang="en-US" sz="1800" b="1" i="0" dirty="0">
                <a:solidFill>
                  <a:srgbClr val="333333"/>
                </a:solidFill>
                <a:effectLst/>
                <a:latin typeface="Times New Roman" panose="02020603050405020304" pitchFamily="18" charset="0"/>
                <a:cs typeface="Times New Roman" panose="02020603050405020304" pitchFamily="18" charset="0"/>
              </a:rPr>
              <a:t> </a:t>
            </a:r>
            <a:r>
              <a:rPr lang="en-US" sz="1800" b="1" i="0" dirty="0" err="1">
                <a:solidFill>
                  <a:srgbClr val="333333"/>
                </a:solidFill>
                <a:effectLst/>
                <a:latin typeface="Times New Roman" panose="02020603050405020304" pitchFamily="18" charset="0"/>
                <a:cs typeface="Times New Roman" panose="02020603050405020304" pitchFamily="18" charset="0"/>
              </a:rPr>
              <a:t>thực</a:t>
            </a:r>
            <a:r>
              <a:rPr lang="en-US" sz="1800" b="1" i="0" dirty="0">
                <a:solidFill>
                  <a:srgbClr val="333333"/>
                </a:solidFill>
                <a:effectLst/>
                <a:latin typeface="Times New Roman" panose="02020603050405020304" pitchFamily="18" charset="0"/>
                <a:cs typeface="Times New Roman" panose="02020603050405020304" pitchFamily="18" charset="0"/>
              </a:rPr>
              <a:t> </a:t>
            </a:r>
            <a:r>
              <a:rPr lang="en-US" sz="1800" b="1" i="0" dirty="0" err="1">
                <a:solidFill>
                  <a:srgbClr val="333333"/>
                </a:solidFill>
                <a:effectLst/>
                <a:latin typeface="Times New Roman" panose="02020603050405020304" pitchFamily="18" charset="0"/>
                <a:cs typeface="Times New Roman" panose="02020603050405020304" pitchFamily="18" charset="0"/>
              </a:rPr>
              <a:t>thi</a:t>
            </a:r>
            <a:r>
              <a:rPr lang="en-US" sz="1800" b="0" i="0" dirty="0">
                <a:solidFill>
                  <a:srgbClr val="333333"/>
                </a:solidFill>
                <a:effectLst/>
                <a:latin typeface="Times New Roman" panose="02020603050405020304" pitchFamily="18" charset="0"/>
                <a:cs typeface="Times New Roman" panose="02020603050405020304" pitchFamily="18" charset="0"/>
              </a:rPr>
              <a:t> </a:t>
            </a:r>
            <a:endParaRPr lang="en-US" sz="4000" b="1" i="0" dirty="0">
              <a:solidFill>
                <a:srgbClr val="555555"/>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972F3ED-1791-FB84-E1AA-FF05F378C740}"/>
              </a:ext>
            </a:extLst>
          </p:cNvPr>
          <p:cNvSpPr txBox="1"/>
          <p:nvPr/>
        </p:nvSpPr>
        <p:spPr>
          <a:xfrm>
            <a:off x="2562131" y="2729571"/>
            <a:ext cx="752129" cy="307777"/>
          </a:xfrm>
          <a:prstGeom prst="rect">
            <a:avLst/>
          </a:prstGeom>
          <a:noFill/>
        </p:spPr>
        <p:txBody>
          <a:bodyPr wrap="none" rtlCol="0">
            <a:spAutoFit/>
          </a:bodyPr>
          <a:lstStyle/>
          <a:p>
            <a:r>
              <a:rPr lang="en-US" dirty="0" err="1"/>
              <a:t>sdsdsd</a:t>
            </a:r>
            <a:endParaRPr lang="en-US" dirty="0"/>
          </a:p>
        </p:txBody>
      </p:sp>
      <p:pic>
        <p:nvPicPr>
          <p:cNvPr id="8194" name="Picture 2">
            <a:extLst>
              <a:ext uri="{FF2B5EF4-FFF2-40B4-BE49-F238E27FC236}">
                <a16:creationId xmlns:a16="http://schemas.microsoft.com/office/drawing/2014/main" id="{75EAD837-CCE9-928B-9833-C7CED072B6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6940" y="1770658"/>
            <a:ext cx="1024890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4588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18"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8" name="TextBox 7">
            <a:extLst>
              <a:ext uri="{FF2B5EF4-FFF2-40B4-BE49-F238E27FC236}">
                <a16:creationId xmlns:a16="http://schemas.microsoft.com/office/drawing/2014/main" id="{917C9F93-1593-370E-32CA-87759CFC3AE1}"/>
              </a:ext>
            </a:extLst>
          </p:cNvPr>
          <p:cNvSpPr txBox="1"/>
          <p:nvPr/>
        </p:nvSpPr>
        <p:spPr>
          <a:xfrm>
            <a:off x="5635782" y="2974063"/>
            <a:ext cx="914400" cy="914400"/>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BAF394FB-E864-BE92-826E-2723E4FE1AD7}"/>
              </a:ext>
            </a:extLst>
          </p:cNvPr>
          <p:cNvSpPr txBox="1"/>
          <p:nvPr/>
        </p:nvSpPr>
        <p:spPr>
          <a:xfrm>
            <a:off x="629283" y="1229896"/>
            <a:ext cx="5006499" cy="5262979"/>
          </a:xfrm>
          <a:prstGeom prst="rect">
            <a:avLst/>
          </a:prstGeom>
          <a:noFill/>
        </p:spPr>
        <p:txBody>
          <a:bodyPr wrap="none" rtlCol="0">
            <a:spAutoFit/>
          </a:bodyPr>
          <a:lstStyle/>
          <a:p>
            <a:pPr marL="457200" indent="-457200">
              <a:buFont typeface="Wingdings" panose="05000000000000000000" pitchFamily="2" charset="2"/>
              <a:buChar char="Ø"/>
            </a:pPr>
            <a:r>
              <a:rPr lang="en-US" sz="2800" b="1" i="0" dirty="0" err="1">
                <a:solidFill>
                  <a:schemeClr val="tx1"/>
                </a:solidFill>
                <a:effectLst/>
                <a:latin typeface="Times New Roman" panose="02020603050405020304" pitchFamily="18" charset="0"/>
                <a:cs typeface="Times New Roman" panose="02020603050405020304" pitchFamily="18" charset="0"/>
              </a:rPr>
              <a:t>Giới</a:t>
            </a:r>
            <a:r>
              <a:rPr lang="en-US" sz="2800" b="1" i="0" dirty="0">
                <a:solidFill>
                  <a:schemeClr val="tx1"/>
                </a:solidFill>
                <a:effectLst/>
                <a:latin typeface="Times New Roman" panose="02020603050405020304" pitchFamily="18" charset="0"/>
                <a:cs typeface="Times New Roman" panose="02020603050405020304" pitchFamily="18" charset="0"/>
              </a:rPr>
              <a:t> </a:t>
            </a:r>
            <a:r>
              <a:rPr lang="en-US" sz="2800" b="1" i="0" dirty="0" err="1">
                <a:solidFill>
                  <a:schemeClr val="tx1"/>
                </a:solidFill>
                <a:effectLst/>
                <a:latin typeface="Times New Roman" panose="02020603050405020304" pitchFamily="18" charset="0"/>
                <a:cs typeface="Times New Roman" panose="02020603050405020304" pitchFamily="18" charset="0"/>
              </a:rPr>
              <a:t>thiệu</a:t>
            </a:r>
            <a:r>
              <a:rPr lang="en-US" sz="2800" b="1" i="0" dirty="0">
                <a:solidFill>
                  <a:schemeClr val="tx1"/>
                </a:solidFill>
                <a:effectLst/>
                <a:latin typeface="Times New Roman" panose="02020603050405020304" pitchFamily="18" charset="0"/>
                <a:cs typeface="Times New Roman" panose="02020603050405020304" pitchFamily="18" charset="0"/>
              </a:rPr>
              <a:t> LINQ</a:t>
            </a:r>
          </a:p>
          <a:p>
            <a:pPr marL="457200" indent="-457200">
              <a:buFont typeface="Wingdings" panose="05000000000000000000" pitchFamily="2" charset="2"/>
              <a:buChar char="Ø"/>
            </a:pPr>
            <a:r>
              <a:rPr lang="en-US" sz="2800" b="1" i="0" dirty="0" err="1">
                <a:solidFill>
                  <a:schemeClr val="tx1"/>
                </a:solidFill>
                <a:effectLst/>
                <a:latin typeface="Times New Roman" panose="02020603050405020304" pitchFamily="18" charset="0"/>
                <a:cs typeface="Times New Roman" panose="02020603050405020304" pitchFamily="18" charset="0"/>
              </a:rPr>
              <a:t>Câu</a:t>
            </a:r>
            <a:r>
              <a:rPr lang="en-US" sz="2800" b="1" i="0" dirty="0">
                <a:solidFill>
                  <a:schemeClr val="tx1"/>
                </a:solidFill>
                <a:effectLst/>
                <a:latin typeface="Times New Roman" panose="02020603050405020304" pitchFamily="18" charset="0"/>
                <a:cs typeface="Times New Roman" panose="02020603050405020304" pitchFamily="18" charset="0"/>
              </a:rPr>
              <a:t> </a:t>
            </a:r>
            <a:r>
              <a:rPr lang="en-US" sz="2800" b="1" i="0" dirty="0" err="1">
                <a:solidFill>
                  <a:schemeClr val="tx1"/>
                </a:solidFill>
                <a:effectLst/>
                <a:latin typeface="Times New Roman" panose="02020603050405020304" pitchFamily="18" charset="0"/>
                <a:cs typeface="Times New Roman" panose="02020603050405020304" pitchFamily="18" charset="0"/>
              </a:rPr>
              <a:t>truy</a:t>
            </a:r>
            <a:r>
              <a:rPr lang="en-US" sz="2800" b="1" i="0" dirty="0">
                <a:solidFill>
                  <a:schemeClr val="tx1"/>
                </a:solidFill>
                <a:effectLst/>
                <a:latin typeface="Times New Roman" panose="02020603050405020304" pitchFamily="18" charset="0"/>
                <a:cs typeface="Times New Roman" panose="02020603050405020304" pitchFamily="18" charset="0"/>
              </a:rPr>
              <a:t> </a:t>
            </a:r>
            <a:r>
              <a:rPr lang="en-US" sz="2800" b="1" i="0" dirty="0" err="1">
                <a:solidFill>
                  <a:schemeClr val="tx1"/>
                </a:solidFill>
                <a:effectLst/>
                <a:latin typeface="Times New Roman" panose="02020603050405020304" pitchFamily="18" charset="0"/>
                <a:cs typeface="Times New Roman" panose="02020603050405020304" pitchFamily="18" charset="0"/>
              </a:rPr>
              <a:t>vấn</a:t>
            </a:r>
            <a:r>
              <a:rPr lang="en-US" sz="2800" b="1" i="0" dirty="0">
                <a:solidFill>
                  <a:schemeClr val="tx1"/>
                </a:solidFill>
                <a:effectLst/>
                <a:latin typeface="Times New Roman" panose="02020603050405020304" pitchFamily="18" charset="0"/>
                <a:cs typeface="Times New Roman" panose="02020603050405020304" pitchFamily="18" charset="0"/>
              </a:rPr>
              <a:t> LINQ</a:t>
            </a:r>
          </a:p>
          <a:p>
            <a:pPr marL="457200" indent="-457200">
              <a:buFont typeface="Wingdings" panose="05000000000000000000" pitchFamily="2" charset="2"/>
              <a:buChar char="Ø"/>
            </a:pPr>
            <a:r>
              <a:rPr lang="en-US" sz="2800" b="1" i="0" dirty="0" err="1">
                <a:solidFill>
                  <a:schemeClr val="tx1"/>
                </a:solidFill>
                <a:effectLst/>
                <a:latin typeface="Times New Roman" panose="02020603050405020304" pitchFamily="18" charset="0"/>
                <a:cs typeface="Times New Roman" panose="02020603050405020304" pitchFamily="18" charset="0"/>
              </a:rPr>
              <a:t>Mệnh</a:t>
            </a:r>
            <a:r>
              <a:rPr lang="en-US" sz="2800" b="1" i="0" dirty="0">
                <a:solidFill>
                  <a:schemeClr val="tx1"/>
                </a:solidFill>
                <a:effectLst/>
                <a:latin typeface="Times New Roman" panose="02020603050405020304" pitchFamily="18" charset="0"/>
                <a:cs typeface="Times New Roman" panose="02020603050405020304" pitchFamily="18" charset="0"/>
              </a:rPr>
              <a:t> </a:t>
            </a:r>
            <a:r>
              <a:rPr lang="en-US" sz="2800" b="1" i="0" dirty="0" err="1">
                <a:solidFill>
                  <a:schemeClr val="tx1"/>
                </a:solidFill>
                <a:effectLst/>
                <a:latin typeface="Times New Roman" panose="02020603050405020304" pitchFamily="18" charset="0"/>
                <a:cs typeface="Times New Roman" panose="02020603050405020304" pitchFamily="18" charset="0"/>
              </a:rPr>
              <a:t>đề</a:t>
            </a:r>
            <a:r>
              <a:rPr lang="en-US" sz="2800" b="1" i="0" dirty="0">
                <a:solidFill>
                  <a:schemeClr val="tx1"/>
                </a:solidFill>
                <a:effectLst/>
                <a:latin typeface="Times New Roman" panose="02020603050405020304" pitchFamily="18" charset="0"/>
                <a:cs typeface="Times New Roman" panose="02020603050405020304" pitchFamily="18" charset="0"/>
              </a:rPr>
              <a:t> from</a:t>
            </a:r>
          </a:p>
          <a:p>
            <a:pPr marL="457200" indent="-457200">
              <a:buFont typeface="Wingdings" panose="05000000000000000000" pitchFamily="2" charset="2"/>
              <a:buChar char="Ø"/>
            </a:pPr>
            <a:r>
              <a:rPr lang="en-US" sz="2800" b="1" i="0" dirty="0" err="1">
                <a:solidFill>
                  <a:schemeClr val="tx1"/>
                </a:solidFill>
                <a:effectLst/>
                <a:latin typeface="Times New Roman" panose="02020603050405020304" pitchFamily="18" charset="0"/>
                <a:cs typeface="Times New Roman" panose="02020603050405020304" pitchFamily="18" charset="0"/>
              </a:rPr>
              <a:t>Mệnh</a:t>
            </a:r>
            <a:r>
              <a:rPr lang="en-US" sz="2800" b="1" i="0" dirty="0">
                <a:solidFill>
                  <a:schemeClr val="tx1"/>
                </a:solidFill>
                <a:effectLst/>
                <a:latin typeface="Times New Roman" panose="02020603050405020304" pitchFamily="18" charset="0"/>
                <a:cs typeface="Times New Roman" panose="02020603050405020304" pitchFamily="18" charset="0"/>
              </a:rPr>
              <a:t> </a:t>
            </a:r>
            <a:r>
              <a:rPr lang="en-US" sz="2800" b="1" i="0" dirty="0" err="1">
                <a:solidFill>
                  <a:schemeClr val="tx1"/>
                </a:solidFill>
                <a:effectLst/>
                <a:latin typeface="Times New Roman" panose="02020603050405020304" pitchFamily="18" charset="0"/>
                <a:cs typeface="Times New Roman" panose="02020603050405020304" pitchFamily="18" charset="0"/>
              </a:rPr>
              <a:t>đề</a:t>
            </a:r>
            <a:r>
              <a:rPr lang="en-US" sz="2800" b="1" i="0" dirty="0">
                <a:solidFill>
                  <a:schemeClr val="tx1"/>
                </a:solidFill>
                <a:effectLst/>
                <a:latin typeface="Times New Roman" panose="02020603050405020304" pitchFamily="18" charset="0"/>
                <a:cs typeface="Times New Roman" panose="02020603050405020304" pitchFamily="18" charset="0"/>
              </a:rPr>
              <a:t> select</a:t>
            </a:r>
          </a:p>
          <a:p>
            <a:pPr marL="457200" indent="-457200">
              <a:buFont typeface="Wingdings" panose="05000000000000000000" pitchFamily="2" charset="2"/>
              <a:buChar char="Ø"/>
            </a:pPr>
            <a:r>
              <a:rPr lang="en-US" sz="2800" b="1" i="0" dirty="0" err="1">
                <a:solidFill>
                  <a:schemeClr val="tx1"/>
                </a:solidFill>
                <a:effectLst/>
                <a:latin typeface="Times New Roman" panose="02020603050405020304" pitchFamily="18" charset="0"/>
                <a:cs typeface="Times New Roman" panose="02020603050405020304" pitchFamily="18" charset="0"/>
              </a:rPr>
              <a:t>Lọc</a:t>
            </a:r>
            <a:r>
              <a:rPr lang="en-US" sz="2800" b="1" i="0" dirty="0">
                <a:solidFill>
                  <a:schemeClr val="tx1"/>
                </a:solidFill>
                <a:effectLst/>
                <a:latin typeface="Times New Roman" panose="02020603050405020304" pitchFamily="18" charset="0"/>
                <a:cs typeface="Times New Roman" panose="02020603050405020304" pitchFamily="18" charset="0"/>
              </a:rPr>
              <a:t> </a:t>
            </a:r>
            <a:r>
              <a:rPr lang="en-US" sz="2800" b="1" i="0" dirty="0" err="1">
                <a:solidFill>
                  <a:schemeClr val="tx1"/>
                </a:solidFill>
                <a:effectLst/>
                <a:latin typeface="Times New Roman" panose="02020603050405020304" pitchFamily="18" charset="0"/>
                <a:cs typeface="Times New Roman" panose="02020603050405020304" pitchFamily="18" charset="0"/>
              </a:rPr>
              <a:t>dữ</a:t>
            </a:r>
            <a:r>
              <a:rPr lang="en-US" sz="2800" b="1" i="0" dirty="0">
                <a:solidFill>
                  <a:schemeClr val="tx1"/>
                </a:solidFill>
                <a:effectLst/>
                <a:latin typeface="Times New Roman" panose="02020603050405020304" pitchFamily="18" charset="0"/>
                <a:cs typeface="Times New Roman" panose="02020603050405020304" pitchFamily="18" charset="0"/>
              </a:rPr>
              <a:t> </a:t>
            </a:r>
            <a:r>
              <a:rPr lang="en-US" sz="2800" b="1" i="0" dirty="0" err="1">
                <a:solidFill>
                  <a:schemeClr val="tx1"/>
                </a:solidFill>
                <a:effectLst/>
                <a:latin typeface="Times New Roman" panose="02020603050405020304" pitchFamily="18" charset="0"/>
                <a:cs typeface="Times New Roman" panose="02020603050405020304" pitchFamily="18" charset="0"/>
              </a:rPr>
              <a:t>liệu</a:t>
            </a:r>
            <a:r>
              <a:rPr lang="en-US" sz="2800" b="1" i="0" dirty="0">
                <a:solidFill>
                  <a:schemeClr val="tx1"/>
                </a:solidFill>
                <a:effectLst/>
                <a:latin typeface="Times New Roman" panose="02020603050405020304" pitchFamily="18" charset="0"/>
                <a:cs typeface="Times New Roman" panose="02020603050405020304" pitchFamily="18" charset="0"/>
              </a:rPr>
              <a:t> </a:t>
            </a:r>
            <a:r>
              <a:rPr lang="en-US" sz="2800" b="1" i="0" dirty="0" err="1">
                <a:solidFill>
                  <a:schemeClr val="tx1"/>
                </a:solidFill>
                <a:effectLst/>
                <a:latin typeface="Times New Roman" panose="02020603050405020304" pitchFamily="18" charset="0"/>
                <a:cs typeface="Times New Roman" panose="02020603050405020304" pitchFamily="18" charset="0"/>
              </a:rPr>
              <a:t>với</a:t>
            </a:r>
            <a:r>
              <a:rPr lang="en-US" sz="2800" b="1" i="0" dirty="0">
                <a:solidFill>
                  <a:schemeClr val="tx1"/>
                </a:solidFill>
                <a:effectLst/>
                <a:latin typeface="Times New Roman" panose="02020603050405020304" pitchFamily="18" charset="0"/>
                <a:cs typeface="Times New Roman" panose="02020603050405020304" pitchFamily="18" charset="0"/>
              </a:rPr>
              <a:t> where</a:t>
            </a:r>
          </a:p>
          <a:p>
            <a:pPr marL="457200" indent="-457200">
              <a:buFont typeface="Wingdings" panose="05000000000000000000" pitchFamily="2" charset="2"/>
              <a:buChar char="Ø"/>
            </a:pPr>
            <a:r>
              <a:rPr lang="en-US" sz="2800" b="1" i="0" dirty="0" err="1">
                <a:solidFill>
                  <a:schemeClr val="tx1"/>
                </a:solidFill>
                <a:effectLst/>
                <a:latin typeface="Times New Roman" panose="02020603050405020304" pitchFamily="18" charset="0"/>
                <a:cs typeface="Times New Roman" panose="02020603050405020304" pitchFamily="18" charset="0"/>
              </a:rPr>
              <a:t>Lọc</a:t>
            </a:r>
            <a:r>
              <a:rPr lang="en-US" sz="2800" b="1" i="0" dirty="0">
                <a:solidFill>
                  <a:schemeClr val="tx1"/>
                </a:solidFill>
                <a:effectLst/>
                <a:latin typeface="Times New Roman" panose="02020603050405020304" pitchFamily="18" charset="0"/>
                <a:cs typeface="Times New Roman" panose="02020603050405020304" pitchFamily="18" charset="0"/>
              </a:rPr>
              <a:t> </a:t>
            </a:r>
            <a:r>
              <a:rPr lang="en-US" sz="2800" b="1" i="0" dirty="0" err="1">
                <a:solidFill>
                  <a:schemeClr val="tx1"/>
                </a:solidFill>
                <a:effectLst/>
                <a:latin typeface="Times New Roman" panose="02020603050405020304" pitchFamily="18" charset="0"/>
                <a:cs typeface="Times New Roman" panose="02020603050405020304" pitchFamily="18" charset="0"/>
              </a:rPr>
              <a:t>dữ</a:t>
            </a:r>
            <a:r>
              <a:rPr lang="en-US" sz="2800" b="1" i="0" dirty="0">
                <a:solidFill>
                  <a:schemeClr val="tx1"/>
                </a:solidFill>
                <a:effectLst/>
                <a:latin typeface="Times New Roman" panose="02020603050405020304" pitchFamily="18" charset="0"/>
                <a:cs typeface="Times New Roman" panose="02020603050405020304" pitchFamily="18" charset="0"/>
              </a:rPr>
              <a:t> </a:t>
            </a:r>
            <a:r>
              <a:rPr lang="en-US" sz="2800" b="1" i="0" dirty="0" err="1">
                <a:solidFill>
                  <a:schemeClr val="tx1"/>
                </a:solidFill>
                <a:effectLst/>
                <a:latin typeface="Times New Roman" panose="02020603050405020304" pitchFamily="18" charset="0"/>
                <a:cs typeface="Times New Roman" panose="02020603050405020304" pitchFamily="18" charset="0"/>
              </a:rPr>
              <a:t>liệu</a:t>
            </a:r>
            <a:r>
              <a:rPr lang="en-US" sz="2800" b="1" i="0" dirty="0">
                <a:solidFill>
                  <a:schemeClr val="tx1"/>
                </a:solidFill>
                <a:effectLst/>
                <a:latin typeface="Times New Roman" panose="02020603050405020304" pitchFamily="18" charset="0"/>
                <a:cs typeface="Times New Roman" panose="02020603050405020304" pitchFamily="18" charset="0"/>
              </a:rPr>
              <a:t> - from </a:t>
            </a:r>
            <a:r>
              <a:rPr lang="en-US" sz="2800" b="1" i="0" dirty="0" err="1">
                <a:solidFill>
                  <a:schemeClr val="tx1"/>
                </a:solidFill>
                <a:effectLst/>
                <a:latin typeface="Times New Roman" panose="02020603050405020304" pitchFamily="18" charset="0"/>
                <a:cs typeface="Times New Roman" panose="02020603050405020304" pitchFamily="18" charset="0"/>
              </a:rPr>
              <a:t>kết</a:t>
            </a:r>
            <a:r>
              <a:rPr lang="en-US" sz="2800" b="1" i="0" dirty="0">
                <a:solidFill>
                  <a:schemeClr val="tx1"/>
                </a:solidFill>
                <a:effectLst/>
                <a:latin typeface="Times New Roman" panose="02020603050405020304" pitchFamily="18" charset="0"/>
                <a:cs typeface="Times New Roman" panose="02020603050405020304" pitchFamily="18" charset="0"/>
              </a:rPr>
              <a:t> </a:t>
            </a:r>
            <a:r>
              <a:rPr lang="en-US" sz="2800" b="1" i="0" dirty="0" err="1">
                <a:solidFill>
                  <a:schemeClr val="tx1"/>
                </a:solidFill>
                <a:effectLst/>
                <a:latin typeface="Times New Roman" panose="02020603050405020304" pitchFamily="18" charset="0"/>
                <a:cs typeface="Times New Roman" panose="02020603050405020304" pitchFamily="18" charset="0"/>
              </a:rPr>
              <a:t>hợp</a:t>
            </a:r>
            <a:endParaRPr lang="en-US" sz="2800" b="1" i="0" dirty="0">
              <a:solidFill>
                <a:schemeClr val="tx1"/>
              </a:solidFill>
              <a:effectLst/>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b="1" i="0" dirty="0" err="1">
                <a:solidFill>
                  <a:schemeClr val="tx1"/>
                </a:solidFill>
                <a:effectLst/>
                <a:latin typeface="Times New Roman" panose="02020603050405020304" pitchFamily="18" charset="0"/>
                <a:cs typeface="Times New Roman" panose="02020603050405020304" pitchFamily="18" charset="0"/>
              </a:rPr>
              <a:t>Sắp</a:t>
            </a:r>
            <a:r>
              <a:rPr lang="en-US" sz="2800" b="1" i="0" dirty="0">
                <a:solidFill>
                  <a:schemeClr val="tx1"/>
                </a:solidFill>
                <a:effectLst/>
                <a:latin typeface="Times New Roman" panose="02020603050405020304" pitchFamily="18" charset="0"/>
                <a:cs typeface="Times New Roman" panose="02020603050405020304" pitchFamily="18" charset="0"/>
              </a:rPr>
              <a:t> </a:t>
            </a:r>
            <a:r>
              <a:rPr lang="en-US" sz="2800" b="1" i="0" dirty="0" err="1">
                <a:solidFill>
                  <a:schemeClr val="tx1"/>
                </a:solidFill>
                <a:effectLst/>
                <a:latin typeface="Times New Roman" panose="02020603050405020304" pitchFamily="18" charset="0"/>
                <a:cs typeface="Times New Roman" panose="02020603050405020304" pitchFamily="18" charset="0"/>
              </a:rPr>
              <a:t>xếp</a:t>
            </a:r>
            <a:r>
              <a:rPr lang="en-US" sz="2800" b="1" i="0" dirty="0">
                <a:solidFill>
                  <a:schemeClr val="tx1"/>
                </a:solidFill>
                <a:effectLst/>
                <a:latin typeface="Times New Roman" panose="02020603050405020304" pitchFamily="18" charset="0"/>
                <a:cs typeface="Times New Roman" panose="02020603050405020304" pitchFamily="18" charset="0"/>
              </a:rPr>
              <a:t> </a:t>
            </a:r>
            <a:r>
              <a:rPr lang="en-US" sz="2800" b="1" i="0" dirty="0" err="1">
                <a:solidFill>
                  <a:schemeClr val="tx1"/>
                </a:solidFill>
                <a:effectLst/>
                <a:latin typeface="Times New Roman" panose="02020603050405020304" pitchFamily="18" charset="0"/>
                <a:cs typeface="Times New Roman" panose="02020603050405020304" pitchFamily="18" charset="0"/>
              </a:rPr>
              <a:t>kết</a:t>
            </a:r>
            <a:r>
              <a:rPr lang="en-US" sz="2800" b="1" i="0" dirty="0">
                <a:solidFill>
                  <a:schemeClr val="tx1"/>
                </a:solidFill>
                <a:effectLst/>
                <a:latin typeface="Times New Roman" panose="02020603050405020304" pitchFamily="18" charset="0"/>
                <a:cs typeface="Times New Roman" panose="02020603050405020304" pitchFamily="18" charset="0"/>
              </a:rPr>
              <a:t> </a:t>
            </a:r>
            <a:r>
              <a:rPr lang="en-US" sz="2800" b="1" i="0" dirty="0" err="1">
                <a:solidFill>
                  <a:schemeClr val="tx1"/>
                </a:solidFill>
                <a:effectLst/>
                <a:latin typeface="Times New Roman" panose="02020603050405020304" pitchFamily="18" charset="0"/>
                <a:cs typeface="Times New Roman" panose="02020603050405020304" pitchFamily="18" charset="0"/>
              </a:rPr>
              <a:t>quả</a:t>
            </a:r>
            <a:r>
              <a:rPr lang="en-US" sz="2800" b="1" i="0" dirty="0">
                <a:solidFill>
                  <a:schemeClr val="tx1"/>
                </a:solidFill>
                <a:effectLst/>
                <a:latin typeface="Times New Roman" panose="02020603050405020304" pitchFamily="18" charset="0"/>
                <a:cs typeface="Times New Roman" panose="02020603050405020304" pitchFamily="18" charset="0"/>
              </a:rPr>
              <a:t> </a:t>
            </a:r>
            <a:r>
              <a:rPr lang="en-US" sz="2800" b="1" i="0" dirty="0" err="1">
                <a:solidFill>
                  <a:schemeClr val="tx1"/>
                </a:solidFill>
                <a:effectLst/>
                <a:latin typeface="Times New Roman" panose="02020603050405020304" pitchFamily="18" charset="0"/>
                <a:cs typeface="Times New Roman" panose="02020603050405020304" pitchFamily="18" charset="0"/>
              </a:rPr>
              <a:t>với</a:t>
            </a:r>
            <a:r>
              <a:rPr lang="en-US" sz="2800" b="1" i="0" dirty="0">
                <a:solidFill>
                  <a:schemeClr val="tx1"/>
                </a:solidFill>
                <a:effectLst/>
                <a:latin typeface="Times New Roman" panose="02020603050405020304" pitchFamily="18" charset="0"/>
                <a:cs typeface="Times New Roman" panose="02020603050405020304" pitchFamily="18" charset="0"/>
              </a:rPr>
              <a:t> </a:t>
            </a:r>
            <a:r>
              <a:rPr lang="en-US" sz="2800" b="1" i="0" dirty="0" err="1">
                <a:solidFill>
                  <a:schemeClr val="tx1"/>
                </a:solidFill>
                <a:effectLst/>
                <a:latin typeface="Times New Roman" panose="02020603050405020304" pitchFamily="18" charset="0"/>
                <a:cs typeface="Times New Roman" panose="02020603050405020304" pitchFamily="18" charset="0"/>
              </a:rPr>
              <a:t>orderby</a:t>
            </a:r>
            <a:endParaRPr lang="en-US" sz="2800" b="1" i="0" dirty="0">
              <a:solidFill>
                <a:schemeClr val="tx1"/>
              </a:solidFill>
              <a:effectLst/>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b="1" i="0" dirty="0" err="1">
                <a:solidFill>
                  <a:schemeClr val="tx1"/>
                </a:solidFill>
                <a:effectLst/>
                <a:latin typeface="Times New Roman" panose="02020603050405020304" pitchFamily="18" charset="0"/>
                <a:cs typeface="Times New Roman" panose="02020603050405020304" pitchFamily="18" charset="0"/>
              </a:rPr>
              <a:t>Mệnh</a:t>
            </a:r>
            <a:r>
              <a:rPr lang="en-US" sz="2800" b="1" i="0" dirty="0">
                <a:solidFill>
                  <a:schemeClr val="tx1"/>
                </a:solidFill>
                <a:effectLst/>
                <a:latin typeface="Times New Roman" panose="02020603050405020304" pitchFamily="18" charset="0"/>
                <a:cs typeface="Times New Roman" panose="02020603050405020304" pitchFamily="18" charset="0"/>
              </a:rPr>
              <a:t> </a:t>
            </a:r>
            <a:r>
              <a:rPr lang="en-US" sz="2800" b="1" i="0" dirty="0" err="1">
                <a:solidFill>
                  <a:schemeClr val="tx1"/>
                </a:solidFill>
                <a:effectLst/>
                <a:latin typeface="Times New Roman" panose="02020603050405020304" pitchFamily="18" charset="0"/>
                <a:cs typeface="Times New Roman" panose="02020603050405020304" pitchFamily="18" charset="0"/>
              </a:rPr>
              <a:t>đề</a:t>
            </a:r>
            <a:r>
              <a:rPr lang="en-US" sz="2800" b="1" i="0" dirty="0">
                <a:solidFill>
                  <a:schemeClr val="tx1"/>
                </a:solidFill>
                <a:effectLst/>
                <a:latin typeface="Times New Roman" panose="02020603050405020304" pitchFamily="18" charset="0"/>
                <a:cs typeface="Times New Roman" panose="02020603050405020304" pitchFamily="18" charset="0"/>
              </a:rPr>
              <a:t> group ... by</a:t>
            </a:r>
          </a:p>
          <a:p>
            <a:pPr marL="457200" indent="-457200">
              <a:buFont typeface="Wingdings" panose="05000000000000000000" pitchFamily="2" charset="2"/>
              <a:buChar char="Ø"/>
            </a:pPr>
            <a:r>
              <a:rPr lang="en-US" sz="2800" b="1" i="0" dirty="0" err="1">
                <a:solidFill>
                  <a:schemeClr val="tx1"/>
                </a:solidFill>
                <a:effectLst/>
                <a:latin typeface="Times New Roman" panose="02020603050405020304" pitchFamily="18" charset="0"/>
                <a:cs typeface="Times New Roman" panose="02020603050405020304" pitchFamily="18" charset="0"/>
              </a:rPr>
              <a:t>Sử</a:t>
            </a:r>
            <a:r>
              <a:rPr lang="en-US" sz="2800" b="1" i="0" dirty="0">
                <a:solidFill>
                  <a:schemeClr val="tx1"/>
                </a:solidFill>
                <a:effectLst/>
                <a:latin typeface="Times New Roman" panose="02020603050405020304" pitchFamily="18" charset="0"/>
                <a:cs typeface="Times New Roman" panose="02020603050405020304" pitchFamily="18" charset="0"/>
              </a:rPr>
              <a:t> </a:t>
            </a:r>
            <a:r>
              <a:rPr lang="en-US" sz="2800" b="1" i="0" dirty="0" err="1">
                <a:solidFill>
                  <a:schemeClr val="tx1"/>
                </a:solidFill>
                <a:effectLst/>
                <a:latin typeface="Times New Roman" panose="02020603050405020304" pitchFamily="18" charset="0"/>
                <a:cs typeface="Times New Roman" panose="02020603050405020304" pitchFamily="18" charset="0"/>
              </a:rPr>
              <a:t>dụng</a:t>
            </a:r>
            <a:r>
              <a:rPr lang="en-US" sz="2800" b="1" i="0" dirty="0">
                <a:solidFill>
                  <a:schemeClr val="tx1"/>
                </a:solidFill>
                <a:effectLst/>
                <a:latin typeface="Times New Roman" panose="02020603050405020304" pitchFamily="18" charset="0"/>
                <a:cs typeface="Times New Roman" panose="02020603050405020304" pitchFamily="18" charset="0"/>
              </a:rPr>
              <a:t> </a:t>
            </a:r>
            <a:r>
              <a:rPr lang="en-US" sz="2800" b="1" i="0" dirty="0" err="1">
                <a:solidFill>
                  <a:schemeClr val="tx1"/>
                </a:solidFill>
                <a:effectLst/>
                <a:latin typeface="Times New Roman" panose="02020603050405020304" pitchFamily="18" charset="0"/>
                <a:cs typeface="Times New Roman" panose="02020603050405020304" pitchFamily="18" charset="0"/>
              </a:rPr>
              <a:t>biến</a:t>
            </a:r>
            <a:r>
              <a:rPr lang="en-US" sz="2800" b="1" i="0" dirty="0">
                <a:solidFill>
                  <a:schemeClr val="tx1"/>
                </a:solidFill>
                <a:effectLst/>
                <a:latin typeface="Times New Roman" panose="02020603050405020304" pitchFamily="18" charset="0"/>
                <a:cs typeface="Times New Roman" panose="02020603050405020304" pitchFamily="18" charset="0"/>
              </a:rPr>
              <a:t> </a:t>
            </a:r>
            <a:r>
              <a:rPr lang="en-US" sz="2800" b="1" i="0" dirty="0" err="1">
                <a:solidFill>
                  <a:schemeClr val="tx1"/>
                </a:solidFill>
                <a:effectLst/>
                <a:latin typeface="Times New Roman" panose="02020603050405020304" pitchFamily="18" charset="0"/>
                <a:cs typeface="Times New Roman" panose="02020603050405020304" pitchFamily="18" charset="0"/>
              </a:rPr>
              <a:t>trong</a:t>
            </a:r>
            <a:r>
              <a:rPr lang="en-US" sz="2800" b="1" i="0" dirty="0">
                <a:solidFill>
                  <a:schemeClr val="tx1"/>
                </a:solidFill>
                <a:effectLst/>
                <a:latin typeface="Times New Roman" panose="02020603050405020304" pitchFamily="18" charset="0"/>
                <a:cs typeface="Times New Roman" panose="02020603050405020304" pitchFamily="18" charset="0"/>
              </a:rPr>
              <a:t> </a:t>
            </a:r>
            <a:r>
              <a:rPr lang="en-US" sz="2800" b="1" i="0" dirty="0" err="1">
                <a:solidFill>
                  <a:schemeClr val="tx1"/>
                </a:solidFill>
                <a:effectLst/>
                <a:latin typeface="Times New Roman" panose="02020603050405020304" pitchFamily="18" charset="0"/>
                <a:cs typeface="Times New Roman" panose="02020603050405020304" pitchFamily="18" charset="0"/>
              </a:rPr>
              <a:t>truy</a:t>
            </a:r>
            <a:r>
              <a:rPr lang="en-US" sz="2800" b="1" i="0" dirty="0">
                <a:solidFill>
                  <a:schemeClr val="tx1"/>
                </a:solidFill>
                <a:effectLst/>
                <a:latin typeface="Times New Roman" panose="02020603050405020304" pitchFamily="18" charset="0"/>
                <a:cs typeface="Times New Roman" panose="02020603050405020304" pitchFamily="18" charset="0"/>
              </a:rPr>
              <a:t> </a:t>
            </a:r>
            <a:r>
              <a:rPr lang="en-US" sz="2800" b="1" i="0" dirty="0" err="1">
                <a:solidFill>
                  <a:schemeClr val="tx1"/>
                </a:solidFill>
                <a:effectLst/>
                <a:latin typeface="Times New Roman" panose="02020603050405020304" pitchFamily="18" charset="0"/>
                <a:cs typeface="Times New Roman" panose="02020603050405020304" pitchFamily="18" charset="0"/>
              </a:rPr>
              <a:t>vấn</a:t>
            </a:r>
            <a:endParaRPr lang="en-US" sz="2800" b="1" i="0" dirty="0">
              <a:solidFill>
                <a:schemeClr val="tx1"/>
              </a:solidFill>
              <a:effectLst/>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b="1" i="0" dirty="0" err="1">
                <a:solidFill>
                  <a:schemeClr val="tx1"/>
                </a:solidFill>
                <a:effectLst/>
                <a:latin typeface="Times New Roman" panose="02020603050405020304" pitchFamily="18" charset="0"/>
                <a:cs typeface="Times New Roman" panose="02020603050405020304" pitchFamily="18" charset="0"/>
              </a:rPr>
              <a:t>Mệnh</a:t>
            </a:r>
            <a:r>
              <a:rPr lang="en-US" sz="2800" b="1" i="0" dirty="0">
                <a:solidFill>
                  <a:schemeClr val="tx1"/>
                </a:solidFill>
                <a:effectLst/>
                <a:latin typeface="Times New Roman" panose="02020603050405020304" pitchFamily="18" charset="0"/>
                <a:cs typeface="Times New Roman" panose="02020603050405020304" pitchFamily="18" charset="0"/>
              </a:rPr>
              <a:t> </a:t>
            </a:r>
            <a:r>
              <a:rPr lang="en-US" sz="2800" b="1" i="0" dirty="0" err="1">
                <a:solidFill>
                  <a:schemeClr val="tx1"/>
                </a:solidFill>
                <a:effectLst/>
                <a:latin typeface="Times New Roman" panose="02020603050405020304" pitchFamily="18" charset="0"/>
                <a:cs typeface="Times New Roman" panose="02020603050405020304" pitchFamily="18" charset="0"/>
              </a:rPr>
              <a:t>đề</a:t>
            </a:r>
            <a:r>
              <a:rPr lang="en-US" sz="2800" b="1" i="0" dirty="0">
                <a:solidFill>
                  <a:schemeClr val="tx1"/>
                </a:solidFill>
                <a:effectLst/>
                <a:latin typeface="Times New Roman" panose="02020603050405020304" pitchFamily="18" charset="0"/>
                <a:cs typeface="Times New Roman" panose="02020603050405020304" pitchFamily="18" charset="0"/>
              </a:rPr>
              <a:t> join</a:t>
            </a:r>
          </a:p>
          <a:p>
            <a:endParaRPr lang="en-US" sz="2800" b="1" i="0" dirty="0">
              <a:solidFill>
                <a:schemeClr val="tx1"/>
              </a:solidFill>
              <a:effectLst/>
              <a:latin typeface="Times New Roman" panose="02020603050405020304" pitchFamily="18" charset="0"/>
              <a:cs typeface="Times New Roman" panose="02020603050405020304" pitchFamily="18" charset="0"/>
            </a:endParaRPr>
          </a:p>
          <a:p>
            <a:endParaRPr lang="en-US" sz="2800" b="1" i="0" dirty="0">
              <a:solidFill>
                <a:schemeClr val="tx1"/>
              </a:solidFill>
              <a:effectLst/>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75BC3177-E4B7-942E-9D6C-21D3636B1618}"/>
              </a:ext>
            </a:extLst>
          </p:cNvPr>
          <p:cNvPicPr>
            <a:picLocks noChangeAspect="1"/>
          </p:cNvPicPr>
          <p:nvPr/>
        </p:nvPicPr>
        <p:blipFill>
          <a:blip r:embed="rId4"/>
          <a:stretch>
            <a:fillRect/>
          </a:stretch>
        </p:blipFill>
        <p:spPr>
          <a:xfrm>
            <a:off x="5305232" y="1690688"/>
            <a:ext cx="6425780" cy="3049407"/>
          </a:xfrm>
          <a:prstGeom prst="rect">
            <a:avLst/>
          </a:prstGeom>
        </p:spPr>
      </p:pic>
    </p:spTree>
    <p:extLst>
      <p:ext uri="{BB962C8B-B14F-4D97-AF65-F5344CB8AC3E}">
        <p14:creationId xmlns:p14="http://schemas.microsoft.com/office/powerpoint/2010/main" val="32617567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0" y="0"/>
            <a:ext cx="124968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739684" y="1340773"/>
            <a:ext cx="4862228" cy="461665"/>
          </a:xfrm>
          <a:prstGeom prst="rect">
            <a:avLst/>
          </a:prstGeom>
          <a:noFill/>
        </p:spPr>
        <p:txBody>
          <a:bodyPr wrap="none" rtlCol="0">
            <a:spAutoFit/>
          </a:bodyPr>
          <a:lstStyle/>
          <a:p>
            <a:pPr algn="l"/>
            <a:r>
              <a:rPr lang="en-US" sz="2400" b="1" i="0" dirty="0" err="1">
                <a:solidFill>
                  <a:srgbClr val="161C2D"/>
                </a:solidFill>
                <a:effectLst/>
                <a:latin typeface="Nunito" pitchFamily="2" charset="0"/>
              </a:rPr>
              <a:t>Toán</a:t>
            </a:r>
            <a:r>
              <a:rPr lang="en-US" sz="2400" b="1" i="0" dirty="0">
                <a:solidFill>
                  <a:srgbClr val="161C2D"/>
                </a:solidFill>
                <a:effectLst/>
                <a:latin typeface="Nunito" pitchFamily="2" charset="0"/>
              </a:rPr>
              <a:t> </a:t>
            </a:r>
            <a:r>
              <a:rPr lang="en-US" sz="2400" b="1" i="0" dirty="0" err="1">
                <a:solidFill>
                  <a:srgbClr val="161C2D"/>
                </a:solidFill>
                <a:effectLst/>
                <a:latin typeface="Nunito" pitchFamily="2" charset="0"/>
              </a:rPr>
              <a:t>tử</a:t>
            </a:r>
            <a:r>
              <a:rPr lang="en-US" sz="2400" b="1" i="0" dirty="0">
                <a:solidFill>
                  <a:srgbClr val="161C2D"/>
                </a:solidFill>
                <a:effectLst/>
                <a:latin typeface="Nunito" pitchFamily="2" charset="0"/>
              </a:rPr>
              <a:t> </a:t>
            </a:r>
            <a:r>
              <a:rPr lang="en-US" sz="2400" b="1" i="0" dirty="0" err="1">
                <a:solidFill>
                  <a:srgbClr val="161C2D"/>
                </a:solidFill>
                <a:effectLst/>
                <a:latin typeface="Nunito" pitchFamily="2" charset="0"/>
              </a:rPr>
              <a:t>truy</a:t>
            </a:r>
            <a:r>
              <a:rPr lang="en-US" sz="2400" b="1" i="0" dirty="0">
                <a:solidFill>
                  <a:srgbClr val="161C2D"/>
                </a:solidFill>
                <a:effectLst/>
                <a:latin typeface="Nunito" pitchFamily="2" charset="0"/>
              </a:rPr>
              <a:t> </a:t>
            </a:r>
            <a:r>
              <a:rPr lang="en-US" sz="2400" b="1" i="0" dirty="0" err="1">
                <a:solidFill>
                  <a:srgbClr val="161C2D"/>
                </a:solidFill>
                <a:effectLst/>
                <a:latin typeface="Nunito" pitchFamily="2" charset="0"/>
              </a:rPr>
              <a:t>vấn</a:t>
            </a:r>
            <a:r>
              <a:rPr lang="en-US" sz="2400" b="1" i="0" dirty="0">
                <a:solidFill>
                  <a:srgbClr val="161C2D"/>
                </a:solidFill>
                <a:effectLst/>
                <a:latin typeface="Nunito" pitchFamily="2" charset="0"/>
              </a:rPr>
              <a:t> </a:t>
            </a:r>
            <a:r>
              <a:rPr lang="en-US" sz="2400" b="1" i="0" dirty="0" err="1">
                <a:solidFill>
                  <a:srgbClr val="161C2D"/>
                </a:solidFill>
                <a:effectLst/>
                <a:latin typeface="Nunito" pitchFamily="2" charset="0"/>
              </a:rPr>
              <a:t>chuẩn</a:t>
            </a:r>
            <a:r>
              <a:rPr lang="en-US" sz="2400" b="1" i="0" dirty="0">
                <a:solidFill>
                  <a:srgbClr val="161C2D"/>
                </a:solidFill>
                <a:effectLst/>
                <a:latin typeface="Nunito" pitchFamily="2" charset="0"/>
              </a:rPr>
              <a:t> </a:t>
            </a:r>
            <a:r>
              <a:rPr lang="en-US" sz="2400" b="1" i="0" dirty="0" err="1">
                <a:solidFill>
                  <a:srgbClr val="161C2D"/>
                </a:solidFill>
                <a:effectLst/>
                <a:latin typeface="Nunito" pitchFamily="2" charset="0"/>
              </a:rPr>
              <a:t>của</a:t>
            </a:r>
            <a:r>
              <a:rPr lang="en-US" sz="2400" b="1" i="0" dirty="0">
                <a:solidFill>
                  <a:srgbClr val="161C2D"/>
                </a:solidFill>
                <a:effectLst/>
                <a:latin typeface="Nunito" pitchFamily="2" charset="0"/>
              </a:rPr>
              <a:t> LINQ</a:t>
            </a:r>
          </a:p>
        </p:txBody>
      </p:sp>
      <p:sp>
        <p:nvSpPr>
          <p:cNvPr id="7" name="TextBox 6">
            <a:extLst>
              <a:ext uri="{FF2B5EF4-FFF2-40B4-BE49-F238E27FC236}">
                <a16:creationId xmlns:a16="http://schemas.microsoft.com/office/drawing/2014/main" id="{9972F3ED-1791-FB84-E1AA-FF05F378C740}"/>
              </a:ext>
            </a:extLst>
          </p:cNvPr>
          <p:cNvSpPr txBox="1"/>
          <p:nvPr/>
        </p:nvSpPr>
        <p:spPr>
          <a:xfrm>
            <a:off x="694025" y="2055813"/>
            <a:ext cx="11629904" cy="1323439"/>
          </a:xfrm>
          <a:prstGeom prst="rect">
            <a:avLst/>
          </a:prstGeom>
          <a:noFill/>
        </p:spPr>
        <p:txBody>
          <a:bodyPr wrap="square" rtlCol="0">
            <a:spAutoFit/>
          </a:bodyPr>
          <a:lstStyle/>
          <a:p>
            <a:r>
              <a:rPr lang="vi-VN" sz="2000" dirty="0">
                <a:latin typeface="+mj-lt"/>
              </a:rPr>
              <a:t>Các toán tử truy vấn chuẩn trong LINQ thực sự là các phương thức mở rộng cho các kiểu </a:t>
            </a:r>
            <a:r>
              <a:rPr lang="vi-VN" sz="2000" b="1" dirty="0">
                <a:latin typeface="+mj-lt"/>
              </a:rPr>
              <a:t>IEnumerable</a:t>
            </a:r>
            <a:r>
              <a:rPr lang="vi-VN" sz="2000" dirty="0">
                <a:latin typeface="+mj-lt"/>
              </a:rPr>
              <a:t>&lt;T&gt; và </a:t>
            </a:r>
            <a:r>
              <a:rPr lang="vi-VN" sz="2000" b="1" dirty="0">
                <a:latin typeface="+mj-lt"/>
              </a:rPr>
              <a:t>IQueryable</a:t>
            </a:r>
            <a:r>
              <a:rPr lang="vi-VN" sz="2000" dirty="0">
                <a:latin typeface="+mj-lt"/>
              </a:rPr>
              <a:t>&lt;T&gt;. </a:t>
            </a:r>
          </a:p>
          <a:p>
            <a:r>
              <a:rPr lang="vi-VN" sz="2000" dirty="0">
                <a:latin typeface="+mj-lt"/>
              </a:rPr>
              <a:t>Chúng được định nghĩa trong hai lớp </a:t>
            </a:r>
            <a:r>
              <a:rPr lang="vi-VN" sz="2000" b="1" dirty="0">
                <a:latin typeface="+mj-lt"/>
              </a:rPr>
              <a:t>System.Linq.Enumerable </a:t>
            </a:r>
            <a:r>
              <a:rPr lang="vi-VN" sz="2000" dirty="0">
                <a:latin typeface="+mj-lt"/>
              </a:rPr>
              <a:t>và </a:t>
            </a:r>
            <a:r>
              <a:rPr lang="vi-VN" sz="2000" b="1" dirty="0">
                <a:latin typeface="+mj-lt"/>
              </a:rPr>
              <a:t>System.Linq.Queryable</a:t>
            </a:r>
            <a:r>
              <a:rPr lang="vi-VN" sz="2000" dirty="0">
                <a:latin typeface="+mj-lt"/>
              </a:rPr>
              <a:t>.</a:t>
            </a:r>
            <a:endParaRPr lang="en-US" sz="2000" dirty="0">
              <a:latin typeface="+mj-lt"/>
            </a:endParaRPr>
          </a:p>
          <a:p>
            <a:endParaRPr lang="en-US" sz="2000" dirty="0">
              <a:latin typeface="+mj-lt"/>
            </a:endParaRPr>
          </a:p>
        </p:txBody>
      </p:sp>
      <p:pic>
        <p:nvPicPr>
          <p:cNvPr id="1036" name="Picture 12" descr="Cú pháp truy vấn LINQ">
            <a:extLst>
              <a:ext uri="{FF2B5EF4-FFF2-40B4-BE49-F238E27FC236}">
                <a16:creationId xmlns:a16="http://schemas.microsoft.com/office/drawing/2014/main" id="{C1999CD6-F204-0DE7-452B-D81BE34C75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0" y="3139535"/>
            <a:ext cx="8001000" cy="162877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Cú pháp phương thức LINQ">
            <a:extLst>
              <a:ext uri="{FF2B5EF4-FFF2-40B4-BE49-F238E27FC236}">
                <a16:creationId xmlns:a16="http://schemas.microsoft.com/office/drawing/2014/main" id="{EEB32EA8-5B47-2B21-B640-2F8C5BBDB2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5295885"/>
            <a:ext cx="6019800" cy="91019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2EEF9BC-A881-0F03-F915-59DB952CBCE0}"/>
              </a:ext>
            </a:extLst>
          </p:cNvPr>
          <p:cNvSpPr txBox="1"/>
          <p:nvPr/>
        </p:nvSpPr>
        <p:spPr>
          <a:xfrm>
            <a:off x="1447800" y="4988108"/>
            <a:ext cx="4887877" cy="307777"/>
          </a:xfrm>
          <a:prstGeom prst="rect">
            <a:avLst/>
          </a:prstGeom>
          <a:noFill/>
        </p:spPr>
        <p:txBody>
          <a:bodyPr wrap="none" rtlCol="0">
            <a:spAutoFit/>
          </a:bodyPr>
          <a:lstStyle/>
          <a:p>
            <a:r>
              <a:rPr lang="vi-VN" b="1" i="0" dirty="0">
                <a:solidFill>
                  <a:srgbClr val="161C2D"/>
                </a:solidFill>
                <a:effectLst/>
                <a:latin typeface="Nunito" pitchFamily="2" charset="0"/>
              </a:rPr>
              <a:t>Toán tử truy vấn chuẩn trong cú pháp phương thức LINQ</a:t>
            </a:r>
            <a:endParaRPr lang="en-US" dirty="0"/>
          </a:p>
        </p:txBody>
      </p:sp>
    </p:spTree>
    <p:extLst>
      <p:ext uri="{BB962C8B-B14F-4D97-AF65-F5344CB8AC3E}">
        <p14:creationId xmlns:p14="http://schemas.microsoft.com/office/powerpoint/2010/main" val="4485970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0" y="0"/>
            <a:ext cx="124968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739684" y="1340773"/>
            <a:ext cx="3547766" cy="1569660"/>
          </a:xfrm>
          <a:prstGeom prst="rect">
            <a:avLst/>
          </a:prstGeom>
          <a:noFill/>
        </p:spPr>
        <p:txBody>
          <a:bodyPr wrap="none" rtlCol="0">
            <a:spAutoFit/>
          </a:bodyPr>
          <a:lstStyle/>
          <a:p>
            <a:pPr algn="l"/>
            <a:r>
              <a:rPr lang="en-US" sz="3200" b="1" i="0" dirty="0" err="1">
                <a:solidFill>
                  <a:srgbClr val="161C2D"/>
                </a:solidFill>
                <a:effectLst/>
                <a:latin typeface="Nunito" pitchFamily="2" charset="0"/>
              </a:rPr>
              <a:t>Phân</a:t>
            </a:r>
            <a:r>
              <a:rPr lang="en-US" sz="3200" b="1" i="0" dirty="0">
                <a:solidFill>
                  <a:srgbClr val="161C2D"/>
                </a:solidFill>
                <a:effectLst/>
                <a:latin typeface="Nunito" pitchFamily="2" charset="0"/>
              </a:rPr>
              <a:t> </a:t>
            </a:r>
            <a:r>
              <a:rPr lang="en-US" sz="3200" b="1" i="0" dirty="0" err="1">
                <a:solidFill>
                  <a:srgbClr val="161C2D"/>
                </a:solidFill>
                <a:effectLst/>
                <a:latin typeface="Nunito" pitchFamily="2" charset="0"/>
              </a:rPr>
              <a:t>loại</a:t>
            </a:r>
            <a:r>
              <a:rPr lang="en-US" sz="3200" b="1" i="0" dirty="0">
                <a:solidFill>
                  <a:srgbClr val="161C2D"/>
                </a:solidFill>
                <a:effectLst/>
                <a:latin typeface="Nunito" pitchFamily="2" charset="0"/>
              </a:rPr>
              <a:t> </a:t>
            </a:r>
            <a:r>
              <a:rPr lang="en-US" sz="3200" b="1" i="0" dirty="0" err="1">
                <a:solidFill>
                  <a:srgbClr val="161C2D"/>
                </a:solidFill>
                <a:effectLst/>
                <a:latin typeface="Nunito" pitchFamily="2" charset="0"/>
              </a:rPr>
              <a:t>toán</a:t>
            </a:r>
            <a:r>
              <a:rPr lang="en-US" sz="3200" b="1" i="0" dirty="0">
                <a:solidFill>
                  <a:srgbClr val="161C2D"/>
                </a:solidFill>
                <a:effectLst/>
                <a:latin typeface="Nunito" pitchFamily="2" charset="0"/>
              </a:rPr>
              <a:t> </a:t>
            </a:r>
            <a:r>
              <a:rPr lang="en-US" sz="3200" b="1" i="0" dirty="0" err="1">
                <a:solidFill>
                  <a:srgbClr val="161C2D"/>
                </a:solidFill>
                <a:effectLst/>
                <a:latin typeface="Nunito" pitchFamily="2" charset="0"/>
              </a:rPr>
              <a:t>tử</a:t>
            </a:r>
            <a:r>
              <a:rPr lang="en-US" sz="3200" b="1" i="0" dirty="0">
                <a:solidFill>
                  <a:srgbClr val="161C2D"/>
                </a:solidFill>
                <a:effectLst/>
                <a:latin typeface="Nunito" pitchFamily="2" charset="0"/>
              </a:rPr>
              <a:t> </a:t>
            </a:r>
          </a:p>
          <a:p>
            <a:pPr algn="l"/>
            <a:r>
              <a:rPr lang="en-US" sz="3200" b="1" i="0" dirty="0" err="1">
                <a:solidFill>
                  <a:srgbClr val="161C2D"/>
                </a:solidFill>
                <a:effectLst/>
                <a:latin typeface="Nunito" pitchFamily="2" charset="0"/>
              </a:rPr>
              <a:t>truy</a:t>
            </a:r>
            <a:r>
              <a:rPr lang="en-US" sz="3200" b="1" i="0" dirty="0">
                <a:solidFill>
                  <a:srgbClr val="161C2D"/>
                </a:solidFill>
                <a:effectLst/>
                <a:latin typeface="Nunito" pitchFamily="2" charset="0"/>
              </a:rPr>
              <a:t> </a:t>
            </a:r>
            <a:r>
              <a:rPr lang="en-US" sz="3200" b="1" i="0" dirty="0" err="1">
                <a:solidFill>
                  <a:srgbClr val="161C2D"/>
                </a:solidFill>
                <a:effectLst/>
                <a:latin typeface="Nunito" pitchFamily="2" charset="0"/>
              </a:rPr>
              <a:t>vấn</a:t>
            </a:r>
            <a:r>
              <a:rPr lang="en-US" sz="3200" b="1" i="0" dirty="0">
                <a:solidFill>
                  <a:srgbClr val="161C2D"/>
                </a:solidFill>
                <a:effectLst/>
                <a:latin typeface="Nunito" pitchFamily="2" charset="0"/>
              </a:rPr>
              <a:t> </a:t>
            </a:r>
            <a:r>
              <a:rPr lang="en-US" sz="3200" b="1" i="0" dirty="0" err="1">
                <a:solidFill>
                  <a:srgbClr val="161C2D"/>
                </a:solidFill>
                <a:effectLst/>
                <a:latin typeface="Nunito" pitchFamily="2" charset="0"/>
              </a:rPr>
              <a:t>chuẩn</a:t>
            </a:r>
            <a:endParaRPr lang="en-US" sz="3200" b="1" i="0" dirty="0">
              <a:solidFill>
                <a:srgbClr val="161C2D"/>
              </a:solidFill>
              <a:effectLst/>
              <a:latin typeface="Nunito" pitchFamily="2" charset="0"/>
            </a:endParaRPr>
          </a:p>
          <a:p>
            <a:pPr algn="l"/>
            <a:r>
              <a:rPr lang="en-US" sz="3200" b="1" i="0" dirty="0">
                <a:solidFill>
                  <a:srgbClr val="161C2D"/>
                </a:solidFill>
                <a:effectLst/>
                <a:latin typeface="Nunito" pitchFamily="2" charset="0"/>
              </a:rPr>
              <a:t> </a:t>
            </a:r>
            <a:r>
              <a:rPr lang="en-US" sz="3200" b="1" i="0" dirty="0" err="1">
                <a:solidFill>
                  <a:srgbClr val="161C2D"/>
                </a:solidFill>
                <a:effectLst/>
                <a:latin typeface="Nunito" pitchFamily="2" charset="0"/>
              </a:rPr>
              <a:t>trong</a:t>
            </a:r>
            <a:r>
              <a:rPr lang="en-US" sz="3200" b="1" i="0" dirty="0">
                <a:solidFill>
                  <a:srgbClr val="161C2D"/>
                </a:solidFill>
                <a:effectLst/>
                <a:latin typeface="Nunito" pitchFamily="2" charset="0"/>
              </a:rPr>
              <a:t> LINQ</a:t>
            </a:r>
          </a:p>
        </p:txBody>
      </p:sp>
      <p:pic>
        <p:nvPicPr>
          <p:cNvPr id="9" name="Picture 8">
            <a:extLst>
              <a:ext uri="{FF2B5EF4-FFF2-40B4-BE49-F238E27FC236}">
                <a16:creationId xmlns:a16="http://schemas.microsoft.com/office/drawing/2014/main" id="{3738E571-A4A1-654E-D068-13EEE126C17D}"/>
              </a:ext>
            </a:extLst>
          </p:cNvPr>
          <p:cNvPicPr>
            <a:picLocks noChangeAspect="1"/>
          </p:cNvPicPr>
          <p:nvPr/>
        </p:nvPicPr>
        <p:blipFill>
          <a:blip r:embed="rId4"/>
          <a:stretch>
            <a:fillRect/>
          </a:stretch>
        </p:blipFill>
        <p:spPr>
          <a:xfrm>
            <a:off x="5619560" y="963285"/>
            <a:ext cx="5052990" cy="5728920"/>
          </a:xfrm>
          <a:prstGeom prst="rect">
            <a:avLst/>
          </a:prstGeom>
        </p:spPr>
      </p:pic>
    </p:spTree>
    <p:extLst>
      <p:ext uri="{BB962C8B-B14F-4D97-AF65-F5344CB8AC3E}">
        <p14:creationId xmlns:p14="http://schemas.microsoft.com/office/powerpoint/2010/main" val="98886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0" y="0"/>
            <a:ext cx="124968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739684" y="1340773"/>
            <a:ext cx="6718506" cy="707886"/>
          </a:xfrm>
          <a:prstGeom prst="rect">
            <a:avLst/>
          </a:prstGeom>
          <a:noFill/>
        </p:spPr>
        <p:txBody>
          <a:bodyPr wrap="none" rtlCol="0">
            <a:spAutoFit/>
          </a:bodyPr>
          <a:lstStyle/>
          <a:p>
            <a:pPr algn="l"/>
            <a:r>
              <a:rPr lang="en-US" sz="4000" b="1" i="0" dirty="0" err="1">
                <a:solidFill>
                  <a:srgbClr val="161C2D"/>
                </a:solidFill>
                <a:effectLst/>
                <a:latin typeface="Nunito" pitchFamily="2" charset="0"/>
              </a:rPr>
              <a:t>Các</a:t>
            </a:r>
            <a:r>
              <a:rPr lang="en-US" sz="4000" b="1" i="0" dirty="0">
                <a:solidFill>
                  <a:srgbClr val="161C2D"/>
                </a:solidFill>
                <a:effectLst/>
                <a:latin typeface="Nunito" pitchFamily="2" charset="0"/>
              </a:rPr>
              <a:t> </a:t>
            </a:r>
            <a:r>
              <a:rPr lang="en-US" sz="4000" b="1" i="0" dirty="0" err="1">
                <a:solidFill>
                  <a:srgbClr val="161C2D"/>
                </a:solidFill>
                <a:effectLst/>
                <a:latin typeface="Nunito" pitchFamily="2" charset="0"/>
              </a:rPr>
              <a:t>truy</a:t>
            </a:r>
            <a:r>
              <a:rPr lang="en-US" sz="4000" b="1" i="0" dirty="0">
                <a:solidFill>
                  <a:srgbClr val="161C2D"/>
                </a:solidFill>
                <a:effectLst/>
                <a:latin typeface="Nunito" pitchFamily="2" charset="0"/>
              </a:rPr>
              <a:t> </a:t>
            </a:r>
            <a:r>
              <a:rPr lang="en-US" sz="4000" b="1" i="0" dirty="0" err="1">
                <a:solidFill>
                  <a:srgbClr val="161C2D"/>
                </a:solidFill>
                <a:effectLst/>
                <a:latin typeface="Nunito" pitchFamily="2" charset="0"/>
              </a:rPr>
              <a:t>vấn</a:t>
            </a:r>
            <a:r>
              <a:rPr lang="en-US" sz="4000" b="1" i="0" dirty="0">
                <a:solidFill>
                  <a:srgbClr val="161C2D"/>
                </a:solidFill>
                <a:effectLst/>
                <a:latin typeface="Nunito" pitchFamily="2" charset="0"/>
              </a:rPr>
              <a:t> LINQ </a:t>
            </a:r>
            <a:r>
              <a:rPr lang="en-US" sz="4000" b="1" i="0" dirty="0" err="1">
                <a:solidFill>
                  <a:srgbClr val="161C2D"/>
                </a:solidFill>
                <a:effectLst/>
                <a:latin typeface="Nunito" pitchFamily="2" charset="0"/>
              </a:rPr>
              <a:t>phức</a:t>
            </a:r>
            <a:r>
              <a:rPr lang="en-US" sz="4000" b="1" i="0" dirty="0">
                <a:solidFill>
                  <a:srgbClr val="161C2D"/>
                </a:solidFill>
                <a:effectLst/>
                <a:latin typeface="Nunito" pitchFamily="2" charset="0"/>
              </a:rPr>
              <a:t> </a:t>
            </a:r>
            <a:r>
              <a:rPr lang="en-US" sz="4000" b="1" i="0" dirty="0" err="1">
                <a:solidFill>
                  <a:srgbClr val="161C2D"/>
                </a:solidFill>
                <a:effectLst/>
                <a:latin typeface="Nunito" pitchFamily="2" charset="0"/>
              </a:rPr>
              <a:t>tạp</a:t>
            </a:r>
            <a:endParaRPr lang="en-US" sz="4000" b="1" i="0" dirty="0">
              <a:solidFill>
                <a:srgbClr val="161C2D"/>
              </a:solidFill>
              <a:effectLst/>
              <a:latin typeface="Nunito" pitchFamily="2" charset="0"/>
            </a:endParaRPr>
          </a:p>
        </p:txBody>
      </p:sp>
      <p:sp>
        <p:nvSpPr>
          <p:cNvPr id="7" name="TextBox 6">
            <a:extLst>
              <a:ext uri="{FF2B5EF4-FFF2-40B4-BE49-F238E27FC236}">
                <a16:creationId xmlns:a16="http://schemas.microsoft.com/office/drawing/2014/main" id="{530F252D-E5B2-1031-AA5C-2BEC72B9B277}"/>
              </a:ext>
            </a:extLst>
          </p:cNvPr>
          <p:cNvSpPr txBox="1"/>
          <p:nvPr/>
        </p:nvSpPr>
        <p:spPr>
          <a:xfrm>
            <a:off x="3289111" y="2088592"/>
            <a:ext cx="7027886" cy="4832092"/>
          </a:xfrm>
          <a:prstGeom prst="rect">
            <a:avLst/>
          </a:prstGeom>
          <a:noFill/>
        </p:spPr>
        <p:txBody>
          <a:bodyPr wrap="none" rtlCol="0">
            <a:spAutoFit/>
          </a:bodyPr>
          <a:lstStyle/>
          <a:p>
            <a:r>
              <a:rPr lang="en-US" b="1" dirty="0" err="1"/>
              <a:t>Nhiều</a:t>
            </a:r>
            <a:r>
              <a:rPr lang="en-US" b="1" dirty="0"/>
              <a:t> </a:t>
            </a:r>
            <a:r>
              <a:rPr lang="en-US" b="1" dirty="0" err="1"/>
              <a:t>toán</a:t>
            </a:r>
            <a:r>
              <a:rPr lang="en-US" b="1" dirty="0"/>
              <a:t> </a:t>
            </a:r>
            <a:r>
              <a:rPr lang="en-US" b="1" dirty="0" err="1"/>
              <a:t>tử</a:t>
            </a:r>
            <a:r>
              <a:rPr lang="en-US" b="1" dirty="0"/>
              <a:t> Select </a:t>
            </a:r>
            <a:r>
              <a:rPr lang="en-US" b="1" dirty="0" err="1"/>
              <a:t>và</a:t>
            </a:r>
            <a:r>
              <a:rPr lang="en-US" b="1" dirty="0"/>
              <a:t> Where</a:t>
            </a:r>
          </a:p>
          <a:p>
            <a:endParaRPr lang="en-US" dirty="0"/>
          </a:p>
          <a:p>
            <a:r>
              <a:rPr lang="en-US" dirty="0" err="1"/>
              <a:t>IList</a:t>
            </a:r>
            <a:r>
              <a:rPr lang="en-US" dirty="0"/>
              <a:t>&lt;Student&gt; </a:t>
            </a:r>
            <a:r>
              <a:rPr lang="en-US" dirty="0" err="1"/>
              <a:t>studentList</a:t>
            </a:r>
            <a:r>
              <a:rPr lang="en-US" dirty="0"/>
              <a:t> = new List&lt;Student&gt;() </a:t>
            </a:r>
          </a:p>
          <a:p>
            <a:r>
              <a:rPr lang="en-US" dirty="0"/>
              <a:t>{ </a:t>
            </a:r>
          </a:p>
          <a:p>
            <a:r>
              <a:rPr lang="en-US" dirty="0"/>
              <a:t>    new Student() { </a:t>
            </a:r>
            <a:r>
              <a:rPr lang="en-US" dirty="0" err="1"/>
              <a:t>StudentID</a:t>
            </a:r>
            <a:r>
              <a:rPr lang="en-US" dirty="0"/>
              <a:t> = 1, </a:t>
            </a:r>
            <a:r>
              <a:rPr lang="en-US" dirty="0" err="1"/>
              <a:t>StudentName</a:t>
            </a:r>
            <a:r>
              <a:rPr lang="en-US" dirty="0"/>
              <a:t> = "John", Age = 18, </a:t>
            </a:r>
            <a:r>
              <a:rPr lang="en-US" dirty="0" err="1"/>
              <a:t>StandardID</a:t>
            </a:r>
            <a:r>
              <a:rPr lang="en-US" dirty="0"/>
              <a:t> = 1 },</a:t>
            </a:r>
          </a:p>
          <a:p>
            <a:r>
              <a:rPr lang="en-US" dirty="0"/>
              <a:t>    new Student() { </a:t>
            </a:r>
            <a:r>
              <a:rPr lang="en-US" dirty="0" err="1"/>
              <a:t>StudentID</a:t>
            </a:r>
            <a:r>
              <a:rPr lang="en-US" dirty="0"/>
              <a:t> = 2, </a:t>
            </a:r>
            <a:r>
              <a:rPr lang="en-US" dirty="0" err="1"/>
              <a:t>StudentName</a:t>
            </a:r>
            <a:r>
              <a:rPr lang="en-US" dirty="0"/>
              <a:t> = "Steve", Age = 21, </a:t>
            </a:r>
            <a:r>
              <a:rPr lang="en-US" dirty="0" err="1"/>
              <a:t>StandardID</a:t>
            </a:r>
            <a:r>
              <a:rPr lang="en-US" dirty="0"/>
              <a:t> = 1 },</a:t>
            </a:r>
          </a:p>
          <a:p>
            <a:r>
              <a:rPr lang="en-US" dirty="0"/>
              <a:t>    new Student() { </a:t>
            </a:r>
            <a:r>
              <a:rPr lang="en-US" dirty="0" err="1"/>
              <a:t>StudentID</a:t>
            </a:r>
            <a:r>
              <a:rPr lang="en-US" dirty="0"/>
              <a:t> = 3, </a:t>
            </a:r>
            <a:r>
              <a:rPr lang="en-US" dirty="0" err="1"/>
              <a:t>StudentName</a:t>
            </a:r>
            <a:r>
              <a:rPr lang="en-US" dirty="0"/>
              <a:t> = "Bill", Age = 18, </a:t>
            </a:r>
            <a:r>
              <a:rPr lang="en-US" dirty="0" err="1"/>
              <a:t>StandardID</a:t>
            </a:r>
            <a:r>
              <a:rPr lang="en-US" dirty="0"/>
              <a:t> = 2 },</a:t>
            </a:r>
          </a:p>
          <a:p>
            <a:r>
              <a:rPr lang="en-US" dirty="0"/>
              <a:t>    new Student() { </a:t>
            </a:r>
            <a:r>
              <a:rPr lang="en-US" dirty="0" err="1"/>
              <a:t>StudentID</a:t>
            </a:r>
            <a:r>
              <a:rPr lang="en-US" dirty="0"/>
              <a:t> = 4, </a:t>
            </a:r>
            <a:r>
              <a:rPr lang="en-US" dirty="0" err="1"/>
              <a:t>StudentName</a:t>
            </a:r>
            <a:r>
              <a:rPr lang="en-US" dirty="0"/>
              <a:t> = "Ram", Age = 20, </a:t>
            </a:r>
            <a:r>
              <a:rPr lang="en-US" dirty="0" err="1"/>
              <a:t>StandardID</a:t>
            </a:r>
            <a:r>
              <a:rPr lang="en-US" dirty="0"/>
              <a:t> = 2 },</a:t>
            </a:r>
          </a:p>
          <a:p>
            <a:r>
              <a:rPr lang="en-US" dirty="0"/>
              <a:t>    new Student() { </a:t>
            </a:r>
            <a:r>
              <a:rPr lang="en-US" dirty="0" err="1"/>
              <a:t>StudentID</a:t>
            </a:r>
            <a:r>
              <a:rPr lang="en-US" dirty="0"/>
              <a:t> = 5, </a:t>
            </a:r>
            <a:r>
              <a:rPr lang="en-US" dirty="0" err="1"/>
              <a:t>StudentName</a:t>
            </a:r>
            <a:r>
              <a:rPr lang="en-US" dirty="0"/>
              <a:t> = "Ron", Age = 21 } </a:t>
            </a:r>
          </a:p>
          <a:p>
            <a:r>
              <a:rPr lang="en-US" dirty="0"/>
              <a:t>};</a:t>
            </a:r>
          </a:p>
          <a:p>
            <a:endParaRPr lang="en-US" dirty="0"/>
          </a:p>
          <a:p>
            <a:r>
              <a:rPr lang="en-US" dirty="0" err="1"/>
              <a:t>IList</a:t>
            </a:r>
            <a:r>
              <a:rPr lang="en-US" dirty="0"/>
              <a:t>&lt;Standard&gt; </a:t>
            </a:r>
            <a:r>
              <a:rPr lang="en-US" dirty="0" err="1"/>
              <a:t>standardList</a:t>
            </a:r>
            <a:r>
              <a:rPr lang="en-US" dirty="0"/>
              <a:t> = new List&lt;Standard&gt;() </a:t>
            </a:r>
          </a:p>
          <a:p>
            <a:r>
              <a:rPr lang="en-US" dirty="0"/>
              <a:t>{ </a:t>
            </a:r>
          </a:p>
          <a:p>
            <a:r>
              <a:rPr lang="en-US" dirty="0"/>
              <a:t>    new Standard(){ </a:t>
            </a:r>
            <a:r>
              <a:rPr lang="en-US" dirty="0" err="1"/>
              <a:t>StandardID</a:t>
            </a:r>
            <a:r>
              <a:rPr lang="en-US" dirty="0"/>
              <a:t> = 1, </a:t>
            </a:r>
            <a:r>
              <a:rPr lang="en-US" dirty="0" err="1"/>
              <a:t>StandardName</a:t>
            </a:r>
            <a:r>
              <a:rPr lang="en-US" dirty="0"/>
              <a:t>="Standard 1"},</a:t>
            </a:r>
          </a:p>
          <a:p>
            <a:r>
              <a:rPr lang="en-US" dirty="0"/>
              <a:t>    new Standard(){ </a:t>
            </a:r>
            <a:r>
              <a:rPr lang="en-US" dirty="0" err="1"/>
              <a:t>StandardID</a:t>
            </a:r>
            <a:r>
              <a:rPr lang="en-US" dirty="0"/>
              <a:t> = 2, </a:t>
            </a:r>
            <a:r>
              <a:rPr lang="en-US" dirty="0" err="1"/>
              <a:t>StandardName</a:t>
            </a:r>
            <a:r>
              <a:rPr lang="en-US" dirty="0"/>
              <a:t>="Standard 2"},</a:t>
            </a:r>
          </a:p>
          <a:p>
            <a:r>
              <a:rPr lang="en-US" dirty="0"/>
              <a:t>    new Standard(){ </a:t>
            </a:r>
            <a:r>
              <a:rPr lang="en-US" dirty="0" err="1"/>
              <a:t>StandardID</a:t>
            </a:r>
            <a:r>
              <a:rPr lang="en-US" dirty="0"/>
              <a:t> = 3, </a:t>
            </a:r>
            <a:r>
              <a:rPr lang="en-US" dirty="0" err="1"/>
              <a:t>StandardName</a:t>
            </a:r>
            <a:r>
              <a:rPr lang="en-US" dirty="0"/>
              <a:t>="Standard 3"}</a:t>
            </a:r>
          </a:p>
          <a:p>
            <a:r>
              <a:rPr lang="en-US" dirty="0"/>
              <a:t>};</a:t>
            </a:r>
          </a:p>
          <a:p>
            <a:endParaRPr lang="en-US" dirty="0"/>
          </a:p>
          <a:p>
            <a:r>
              <a:rPr lang="en-US" dirty="0"/>
              <a:t>var </a:t>
            </a:r>
            <a:r>
              <a:rPr lang="en-US" dirty="0" err="1"/>
              <a:t>studentNames</a:t>
            </a:r>
            <a:r>
              <a:rPr lang="en-US" dirty="0"/>
              <a:t> = </a:t>
            </a:r>
            <a:r>
              <a:rPr lang="en-US" dirty="0" err="1"/>
              <a:t>studentList.Where</a:t>
            </a:r>
            <a:r>
              <a:rPr lang="en-US" dirty="0"/>
              <a:t>(s =&gt; </a:t>
            </a:r>
            <a:r>
              <a:rPr lang="en-US" dirty="0" err="1"/>
              <a:t>s.Age</a:t>
            </a:r>
            <a:r>
              <a:rPr lang="en-US" dirty="0"/>
              <a:t> &gt; 18)</a:t>
            </a:r>
          </a:p>
          <a:p>
            <a:r>
              <a:rPr lang="en-US" dirty="0"/>
              <a:t>                              .Select(s =&gt; s)</a:t>
            </a:r>
          </a:p>
          <a:p>
            <a:r>
              <a:rPr lang="en-US" dirty="0"/>
              <a:t>                              .Where(</a:t>
            </a:r>
            <a:r>
              <a:rPr lang="en-US" dirty="0" err="1"/>
              <a:t>st</a:t>
            </a:r>
            <a:r>
              <a:rPr lang="en-US" dirty="0"/>
              <a:t> =&gt; </a:t>
            </a:r>
            <a:r>
              <a:rPr lang="en-US" dirty="0" err="1"/>
              <a:t>st.StandardID</a:t>
            </a:r>
            <a:r>
              <a:rPr lang="en-US" dirty="0"/>
              <a:t> &gt; 0)</a:t>
            </a:r>
          </a:p>
          <a:p>
            <a:r>
              <a:rPr lang="en-US" dirty="0"/>
              <a:t>                              .Select(s =&gt; </a:t>
            </a:r>
            <a:r>
              <a:rPr lang="en-US" dirty="0" err="1"/>
              <a:t>s.StudentName</a:t>
            </a:r>
            <a:r>
              <a:rPr lang="en-US" dirty="0"/>
              <a:t>);</a:t>
            </a:r>
          </a:p>
        </p:txBody>
      </p:sp>
    </p:spTree>
    <p:extLst>
      <p:ext uri="{BB962C8B-B14F-4D97-AF65-F5344CB8AC3E}">
        <p14:creationId xmlns:p14="http://schemas.microsoft.com/office/powerpoint/2010/main" val="15628340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0" y="0"/>
            <a:ext cx="124968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739684" y="1340773"/>
            <a:ext cx="6718506" cy="707886"/>
          </a:xfrm>
          <a:prstGeom prst="rect">
            <a:avLst/>
          </a:prstGeom>
          <a:noFill/>
        </p:spPr>
        <p:txBody>
          <a:bodyPr wrap="none" rtlCol="0">
            <a:spAutoFit/>
          </a:bodyPr>
          <a:lstStyle/>
          <a:p>
            <a:pPr algn="l"/>
            <a:r>
              <a:rPr lang="en-US" sz="4000" b="1" i="0" dirty="0" err="1">
                <a:solidFill>
                  <a:srgbClr val="161C2D"/>
                </a:solidFill>
                <a:effectLst/>
                <a:latin typeface="Nunito" pitchFamily="2" charset="0"/>
              </a:rPr>
              <a:t>Các</a:t>
            </a:r>
            <a:r>
              <a:rPr lang="en-US" sz="4000" b="1" i="0" dirty="0">
                <a:solidFill>
                  <a:srgbClr val="161C2D"/>
                </a:solidFill>
                <a:effectLst/>
                <a:latin typeface="Nunito" pitchFamily="2" charset="0"/>
              </a:rPr>
              <a:t> </a:t>
            </a:r>
            <a:r>
              <a:rPr lang="en-US" sz="4000" b="1" i="0" dirty="0" err="1">
                <a:solidFill>
                  <a:srgbClr val="161C2D"/>
                </a:solidFill>
                <a:effectLst/>
                <a:latin typeface="Nunito" pitchFamily="2" charset="0"/>
              </a:rPr>
              <a:t>truy</a:t>
            </a:r>
            <a:r>
              <a:rPr lang="en-US" sz="4000" b="1" i="0" dirty="0">
                <a:solidFill>
                  <a:srgbClr val="161C2D"/>
                </a:solidFill>
                <a:effectLst/>
                <a:latin typeface="Nunito" pitchFamily="2" charset="0"/>
              </a:rPr>
              <a:t> </a:t>
            </a:r>
            <a:r>
              <a:rPr lang="en-US" sz="4000" b="1" i="0" dirty="0" err="1">
                <a:solidFill>
                  <a:srgbClr val="161C2D"/>
                </a:solidFill>
                <a:effectLst/>
                <a:latin typeface="Nunito" pitchFamily="2" charset="0"/>
              </a:rPr>
              <a:t>vấn</a:t>
            </a:r>
            <a:r>
              <a:rPr lang="en-US" sz="4000" b="1" i="0" dirty="0">
                <a:solidFill>
                  <a:srgbClr val="161C2D"/>
                </a:solidFill>
                <a:effectLst/>
                <a:latin typeface="Nunito" pitchFamily="2" charset="0"/>
              </a:rPr>
              <a:t> LINQ </a:t>
            </a:r>
            <a:r>
              <a:rPr lang="en-US" sz="4000" b="1" i="0" dirty="0" err="1">
                <a:solidFill>
                  <a:srgbClr val="161C2D"/>
                </a:solidFill>
                <a:effectLst/>
                <a:latin typeface="Nunito" pitchFamily="2" charset="0"/>
              </a:rPr>
              <a:t>phức</a:t>
            </a:r>
            <a:r>
              <a:rPr lang="en-US" sz="4000" b="1" i="0" dirty="0">
                <a:solidFill>
                  <a:srgbClr val="161C2D"/>
                </a:solidFill>
                <a:effectLst/>
                <a:latin typeface="Nunito" pitchFamily="2" charset="0"/>
              </a:rPr>
              <a:t> </a:t>
            </a:r>
            <a:r>
              <a:rPr lang="en-US" sz="4000" b="1" i="0" dirty="0" err="1">
                <a:solidFill>
                  <a:srgbClr val="161C2D"/>
                </a:solidFill>
                <a:effectLst/>
                <a:latin typeface="Nunito" pitchFamily="2" charset="0"/>
              </a:rPr>
              <a:t>tạp</a:t>
            </a:r>
            <a:endParaRPr lang="en-US" sz="4000" b="1" i="0" dirty="0">
              <a:solidFill>
                <a:srgbClr val="161C2D"/>
              </a:solidFill>
              <a:effectLst/>
              <a:latin typeface="Nunito" pitchFamily="2" charset="0"/>
            </a:endParaRPr>
          </a:p>
        </p:txBody>
      </p:sp>
      <p:sp>
        <p:nvSpPr>
          <p:cNvPr id="7" name="TextBox 6">
            <a:extLst>
              <a:ext uri="{FF2B5EF4-FFF2-40B4-BE49-F238E27FC236}">
                <a16:creationId xmlns:a16="http://schemas.microsoft.com/office/drawing/2014/main" id="{530F252D-E5B2-1031-AA5C-2BEC72B9B277}"/>
              </a:ext>
            </a:extLst>
          </p:cNvPr>
          <p:cNvSpPr txBox="1"/>
          <p:nvPr/>
        </p:nvSpPr>
        <p:spPr>
          <a:xfrm>
            <a:off x="838200" y="2088592"/>
            <a:ext cx="9902587" cy="3108543"/>
          </a:xfrm>
          <a:prstGeom prst="rect">
            <a:avLst/>
          </a:prstGeom>
          <a:noFill/>
        </p:spPr>
        <p:txBody>
          <a:bodyPr wrap="square" rtlCol="0">
            <a:spAutoFit/>
          </a:bodyPr>
          <a:lstStyle/>
          <a:p>
            <a:pPr algn="l"/>
            <a:r>
              <a:rPr lang="en-US" b="1" i="0" dirty="0">
                <a:solidFill>
                  <a:srgbClr val="161C2D"/>
                </a:solidFill>
                <a:effectLst/>
                <a:latin typeface="Nunito" pitchFamily="2" charset="0"/>
              </a:rPr>
              <a:t>Group By</a:t>
            </a:r>
          </a:p>
          <a:p>
            <a:endParaRPr lang="en-US" dirty="0"/>
          </a:p>
          <a:p>
            <a:r>
              <a:rPr lang="en-US" dirty="0"/>
              <a:t>var </a:t>
            </a:r>
            <a:r>
              <a:rPr lang="en-US" dirty="0" err="1"/>
              <a:t>studentsGroupByStandard</a:t>
            </a:r>
            <a:r>
              <a:rPr lang="en-US" dirty="0"/>
              <a:t> = from s in </a:t>
            </a:r>
            <a:r>
              <a:rPr lang="en-US" dirty="0" err="1"/>
              <a:t>studentList</a:t>
            </a:r>
            <a:endParaRPr lang="en-US" dirty="0"/>
          </a:p>
          <a:p>
            <a:r>
              <a:rPr lang="en-US" dirty="0"/>
              <a:t>                              group s by </a:t>
            </a:r>
            <a:r>
              <a:rPr lang="en-US" dirty="0" err="1"/>
              <a:t>s.StandardID</a:t>
            </a:r>
            <a:r>
              <a:rPr lang="en-US" dirty="0"/>
              <a:t> into sg</a:t>
            </a:r>
          </a:p>
          <a:p>
            <a:r>
              <a:rPr lang="en-US" dirty="0"/>
              <a:t>                              </a:t>
            </a:r>
            <a:r>
              <a:rPr lang="en-US" dirty="0" err="1"/>
              <a:t>orderby</a:t>
            </a:r>
            <a:r>
              <a:rPr lang="en-US" dirty="0"/>
              <a:t> </a:t>
            </a:r>
            <a:r>
              <a:rPr lang="en-US" dirty="0" err="1"/>
              <a:t>sg.Key</a:t>
            </a:r>
            <a:r>
              <a:rPr lang="en-US" dirty="0"/>
              <a:t> </a:t>
            </a:r>
          </a:p>
          <a:p>
            <a:r>
              <a:rPr lang="en-US" dirty="0"/>
              <a:t>                                    select new { </a:t>
            </a:r>
            <a:r>
              <a:rPr lang="en-US" dirty="0" err="1"/>
              <a:t>sg.Key</a:t>
            </a:r>
            <a:r>
              <a:rPr lang="en-US" dirty="0"/>
              <a:t>, sg };</a:t>
            </a:r>
          </a:p>
          <a:p>
            <a:endParaRPr lang="en-US" dirty="0"/>
          </a:p>
          <a:p>
            <a:endParaRPr lang="en-US" dirty="0"/>
          </a:p>
          <a:p>
            <a:r>
              <a:rPr lang="en-US" dirty="0"/>
              <a:t>foreach (var group in </a:t>
            </a:r>
            <a:r>
              <a:rPr lang="en-US" dirty="0" err="1"/>
              <a:t>studentsGroupByStandard</a:t>
            </a:r>
            <a:r>
              <a:rPr lang="en-US" dirty="0"/>
              <a:t>)</a:t>
            </a:r>
          </a:p>
          <a:p>
            <a:r>
              <a:rPr lang="en-US" dirty="0"/>
              <a:t>{</a:t>
            </a:r>
          </a:p>
          <a:p>
            <a:r>
              <a:rPr lang="en-US" dirty="0"/>
              <a:t>    </a:t>
            </a:r>
            <a:r>
              <a:rPr lang="en-US" dirty="0" err="1"/>
              <a:t>Console.WriteLine</a:t>
            </a:r>
            <a:r>
              <a:rPr lang="en-US" dirty="0"/>
              <a:t>("</a:t>
            </a:r>
            <a:r>
              <a:rPr lang="en-US" dirty="0" err="1"/>
              <a:t>StandardID</a:t>
            </a:r>
            <a:r>
              <a:rPr lang="en-US" dirty="0"/>
              <a:t> {0}:", </a:t>
            </a:r>
            <a:r>
              <a:rPr lang="en-US" dirty="0" err="1"/>
              <a:t>group.Key</a:t>
            </a:r>
            <a:r>
              <a:rPr lang="en-US" dirty="0"/>
              <a:t>);    </a:t>
            </a:r>
          </a:p>
          <a:p>
            <a:r>
              <a:rPr lang="en-US" dirty="0"/>
              <a:t>    </a:t>
            </a:r>
            <a:r>
              <a:rPr lang="en-US" dirty="0" err="1"/>
              <a:t>group.sg.ToList</a:t>
            </a:r>
            <a:r>
              <a:rPr lang="en-US" dirty="0"/>
              <a:t>().</a:t>
            </a:r>
            <a:r>
              <a:rPr lang="en-US" dirty="0" err="1"/>
              <a:t>ForEach</a:t>
            </a:r>
            <a:r>
              <a:rPr lang="en-US" dirty="0"/>
              <a:t>(</a:t>
            </a:r>
            <a:r>
              <a:rPr lang="en-US" dirty="0" err="1"/>
              <a:t>st</a:t>
            </a:r>
            <a:r>
              <a:rPr lang="en-US" dirty="0"/>
              <a:t> =&gt; </a:t>
            </a:r>
            <a:r>
              <a:rPr lang="en-US" dirty="0" err="1"/>
              <a:t>Console.WriteLine</a:t>
            </a:r>
            <a:r>
              <a:rPr lang="en-US" dirty="0"/>
              <a:t>(</a:t>
            </a:r>
            <a:r>
              <a:rPr lang="en-US" dirty="0" err="1"/>
              <a:t>st.StudentName</a:t>
            </a:r>
            <a:r>
              <a:rPr lang="en-US" dirty="0"/>
              <a:t> ));</a:t>
            </a:r>
          </a:p>
          <a:p>
            <a:r>
              <a:rPr lang="en-US" dirty="0"/>
              <a:t>}</a:t>
            </a:r>
          </a:p>
          <a:p>
            <a:r>
              <a:rPr lang="en-US" dirty="0"/>
              <a:t>		</a:t>
            </a:r>
          </a:p>
        </p:txBody>
      </p:sp>
    </p:spTree>
    <p:extLst>
      <p:ext uri="{BB962C8B-B14F-4D97-AF65-F5344CB8AC3E}">
        <p14:creationId xmlns:p14="http://schemas.microsoft.com/office/powerpoint/2010/main" val="33633077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0" y="0"/>
            <a:ext cx="124968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739684" y="1340773"/>
            <a:ext cx="6718506" cy="707886"/>
          </a:xfrm>
          <a:prstGeom prst="rect">
            <a:avLst/>
          </a:prstGeom>
          <a:noFill/>
        </p:spPr>
        <p:txBody>
          <a:bodyPr wrap="none" rtlCol="0">
            <a:spAutoFit/>
          </a:bodyPr>
          <a:lstStyle/>
          <a:p>
            <a:pPr algn="l"/>
            <a:r>
              <a:rPr lang="en-US" sz="4000" b="1" i="0" dirty="0" err="1">
                <a:solidFill>
                  <a:srgbClr val="161C2D"/>
                </a:solidFill>
                <a:effectLst/>
                <a:latin typeface="Nunito" pitchFamily="2" charset="0"/>
              </a:rPr>
              <a:t>Các</a:t>
            </a:r>
            <a:r>
              <a:rPr lang="en-US" sz="4000" b="1" i="0" dirty="0">
                <a:solidFill>
                  <a:srgbClr val="161C2D"/>
                </a:solidFill>
                <a:effectLst/>
                <a:latin typeface="Nunito" pitchFamily="2" charset="0"/>
              </a:rPr>
              <a:t> </a:t>
            </a:r>
            <a:r>
              <a:rPr lang="en-US" sz="4000" b="1" i="0" dirty="0" err="1">
                <a:solidFill>
                  <a:srgbClr val="161C2D"/>
                </a:solidFill>
                <a:effectLst/>
                <a:latin typeface="Nunito" pitchFamily="2" charset="0"/>
              </a:rPr>
              <a:t>truy</a:t>
            </a:r>
            <a:r>
              <a:rPr lang="en-US" sz="4000" b="1" i="0" dirty="0">
                <a:solidFill>
                  <a:srgbClr val="161C2D"/>
                </a:solidFill>
                <a:effectLst/>
                <a:latin typeface="Nunito" pitchFamily="2" charset="0"/>
              </a:rPr>
              <a:t> </a:t>
            </a:r>
            <a:r>
              <a:rPr lang="en-US" sz="4000" b="1" i="0" dirty="0" err="1">
                <a:solidFill>
                  <a:srgbClr val="161C2D"/>
                </a:solidFill>
                <a:effectLst/>
                <a:latin typeface="Nunito" pitchFamily="2" charset="0"/>
              </a:rPr>
              <a:t>vấn</a:t>
            </a:r>
            <a:r>
              <a:rPr lang="en-US" sz="4000" b="1" i="0" dirty="0">
                <a:solidFill>
                  <a:srgbClr val="161C2D"/>
                </a:solidFill>
                <a:effectLst/>
                <a:latin typeface="Nunito" pitchFamily="2" charset="0"/>
              </a:rPr>
              <a:t> LINQ </a:t>
            </a:r>
            <a:r>
              <a:rPr lang="en-US" sz="4000" b="1" i="0" dirty="0" err="1">
                <a:solidFill>
                  <a:srgbClr val="161C2D"/>
                </a:solidFill>
                <a:effectLst/>
                <a:latin typeface="Nunito" pitchFamily="2" charset="0"/>
              </a:rPr>
              <a:t>phức</a:t>
            </a:r>
            <a:r>
              <a:rPr lang="en-US" sz="4000" b="1" i="0" dirty="0">
                <a:solidFill>
                  <a:srgbClr val="161C2D"/>
                </a:solidFill>
                <a:effectLst/>
                <a:latin typeface="Nunito" pitchFamily="2" charset="0"/>
              </a:rPr>
              <a:t> </a:t>
            </a:r>
            <a:r>
              <a:rPr lang="en-US" sz="4000" b="1" i="0" dirty="0" err="1">
                <a:solidFill>
                  <a:srgbClr val="161C2D"/>
                </a:solidFill>
                <a:effectLst/>
                <a:latin typeface="Nunito" pitchFamily="2" charset="0"/>
              </a:rPr>
              <a:t>tạp</a:t>
            </a:r>
            <a:endParaRPr lang="en-US" sz="4000" b="1" i="0" dirty="0">
              <a:solidFill>
                <a:srgbClr val="161C2D"/>
              </a:solidFill>
              <a:effectLst/>
              <a:latin typeface="Nunito" pitchFamily="2" charset="0"/>
            </a:endParaRPr>
          </a:p>
        </p:txBody>
      </p:sp>
      <p:sp>
        <p:nvSpPr>
          <p:cNvPr id="7" name="TextBox 6">
            <a:extLst>
              <a:ext uri="{FF2B5EF4-FFF2-40B4-BE49-F238E27FC236}">
                <a16:creationId xmlns:a16="http://schemas.microsoft.com/office/drawing/2014/main" id="{530F252D-E5B2-1031-AA5C-2BEC72B9B277}"/>
              </a:ext>
            </a:extLst>
          </p:cNvPr>
          <p:cNvSpPr txBox="1"/>
          <p:nvPr/>
        </p:nvSpPr>
        <p:spPr>
          <a:xfrm>
            <a:off x="838200" y="2088592"/>
            <a:ext cx="9902587" cy="3754874"/>
          </a:xfrm>
          <a:prstGeom prst="rect">
            <a:avLst/>
          </a:prstGeom>
          <a:noFill/>
        </p:spPr>
        <p:txBody>
          <a:bodyPr wrap="square" rtlCol="0">
            <a:spAutoFit/>
          </a:bodyPr>
          <a:lstStyle/>
          <a:p>
            <a:pPr algn="l"/>
            <a:r>
              <a:rPr lang="en-US" b="1" i="0" dirty="0">
                <a:solidFill>
                  <a:srgbClr val="161C2D"/>
                </a:solidFill>
                <a:effectLst/>
                <a:latin typeface="Nunito" pitchFamily="2" charset="0"/>
              </a:rPr>
              <a:t>Left Join :</a:t>
            </a:r>
            <a:r>
              <a:rPr lang="en-US" b="0" i="0" dirty="0" err="1">
                <a:solidFill>
                  <a:srgbClr val="161C2D"/>
                </a:solidFill>
                <a:effectLst/>
                <a:latin typeface="Nunito" pitchFamily="2" charset="0"/>
              </a:rPr>
              <a:t>Sử</a:t>
            </a:r>
            <a:r>
              <a:rPr lang="en-US" b="0" i="0" dirty="0">
                <a:solidFill>
                  <a:srgbClr val="161C2D"/>
                </a:solidFill>
                <a:effectLst/>
                <a:latin typeface="Nunito" pitchFamily="2" charset="0"/>
              </a:rPr>
              <a:t> </a:t>
            </a:r>
            <a:r>
              <a:rPr lang="en-US" b="0" i="0" dirty="0" err="1">
                <a:solidFill>
                  <a:srgbClr val="161C2D"/>
                </a:solidFill>
                <a:effectLst/>
                <a:latin typeface="Nunito" pitchFamily="2" charset="0"/>
              </a:rPr>
              <a:t>dụng</a:t>
            </a:r>
            <a:r>
              <a:rPr lang="en-US" b="0" i="0" dirty="0">
                <a:solidFill>
                  <a:srgbClr val="161C2D"/>
                </a:solidFill>
                <a:effectLst/>
                <a:latin typeface="Nunito" pitchFamily="2" charset="0"/>
              </a:rPr>
              <a:t> Left Join </a:t>
            </a:r>
            <a:r>
              <a:rPr lang="en-US" b="0" i="0" dirty="0" err="1">
                <a:solidFill>
                  <a:srgbClr val="161C2D"/>
                </a:solidFill>
                <a:effectLst/>
                <a:latin typeface="Nunito" pitchFamily="2" charset="0"/>
              </a:rPr>
              <a:t>để</a:t>
            </a:r>
            <a:r>
              <a:rPr lang="en-US" b="0" i="0" dirty="0">
                <a:solidFill>
                  <a:srgbClr val="161C2D"/>
                </a:solidFill>
                <a:effectLst/>
                <a:latin typeface="Nunito" pitchFamily="2" charset="0"/>
              </a:rPr>
              <a:t> </a:t>
            </a:r>
            <a:r>
              <a:rPr lang="en-US" b="0" i="0" dirty="0" err="1">
                <a:solidFill>
                  <a:srgbClr val="161C2D"/>
                </a:solidFill>
                <a:effectLst/>
                <a:latin typeface="Nunito" pitchFamily="2" charset="0"/>
              </a:rPr>
              <a:t>hiển</a:t>
            </a:r>
            <a:r>
              <a:rPr lang="en-US" b="0" i="0" dirty="0">
                <a:solidFill>
                  <a:srgbClr val="161C2D"/>
                </a:solidFill>
                <a:effectLst/>
                <a:latin typeface="Nunito" pitchFamily="2" charset="0"/>
              </a:rPr>
              <a:t> </a:t>
            </a:r>
            <a:r>
              <a:rPr lang="en-US" b="0" i="0" dirty="0" err="1">
                <a:solidFill>
                  <a:srgbClr val="161C2D"/>
                </a:solidFill>
                <a:effectLst/>
                <a:latin typeface="Nunito" pitchFamily="2" charset="0"/>
              </a:rPr>
              <a:t>thị</a:t>
            </a:r>
            <a:r>
              <a:rPr lang="en-US" b="0" i="0" dirty="0">
                <a:solidFill>
                  <a:srgbClr val="161C2D"/>
                </a:solidFill>
                <a:effectLst/>
                <a:latin typeface="Nunito" pitchFamily="2" charset="0"/>
              </a:rPr>
              <a:t> Student </a:t>
            </a:r>
            <a:r>
              <a:rPr lang="en-US" b="0" i="0" dirty="0" err="1">
                <a:solidFill>
                  <a:srgbClr val="161C2D"/>
                </a:solidFill>
                <a:effectLst/>
                <a:latin typeface="Nunito" pitchFamily="2" charset="0"/>
              </a:rPr>
              <a:t>theo</a:t>
            </a:r>
            <a:r>
              <a:rPr lang="en-US" b="0" i="0" dirty="0">
                <a:solidFill>
                  <a:srgbClr val="161C2D"/>
                </a:solidFill>
                <a:effectLst/>
                <a:latin typeface="Nunito" pitchFamily="2" charset="0"/>
              </a:rPr>
              <a:t> </a:t>
            </a:r>
            <a:r>
              <a:rPr lang="en-US" b="0" i="0" dirty="0" err="1">
                <a:solidFill>
                  <a:srgbClr val="161C2D"/>
                </a:solidFill>
                <a:effectLst/>
                <a:latin typeface="Nunito" pitchFamily="2" charset="0"/>
              </a:rPr>
              <a:t>từng</a:t>
            </a:r>
            <a:r>
              <a:rPr lang="en-US" b="0" i="0" dirty="0">
                <a:solidFill>
                  <a:srgbClr val="161C2D"/>
                </a:solidFill>
                <a:effectLst/>
                <a:latin typeface="Nunito" pitchFamily="2" charset="0"/>
              </a:rPr>
              <a:t> Standard</a:t>
            </a:r>
            <a:endParaRPr lang="en-US" b="1" i="0" dirty="0">
              <a:solidFill>
                <a:srgbClr val="161C2D"/>
              </a:solidFill>
              <a:effectLst/>
              <a:latin typeface="Nunito" pitchFamily="2" charset="0"/>
            </a:endParaRPr>
          </a:p>
          <a:p>
            <a:endParaRPr lang="en-US" dirty="0"/>
          </a:p>
          <a:p>
            <a:r>
              <a:rPr lang="en-US" dirty="0"/>
              <a:t>var </a:t>
            </a:r>
            <a:r>
              <a:rPr lang="en-US" dirty="0" err="1"/>
              <a:t>studentsGroup</a:t>
            </a:r>
            <a:r>
              <a:rPr lang="en-US" dirty="0"/>
              <a:t> = from </a:t>
            </a:r>
            <a:r>
              <a:rPr lang="en-US" dirty="0" err="1"/>
              <a:t>stad</a:t>
            </a:r>
            <a:r>
              <a:rPr lang="en-US" dirty="0"/>
              <a:t> in </a:t>
            </a:r>
            <a:r>
              <a:rPr lang="en-US" dirty="0" err="1"/>
              <a:t>standardList</a:t>
            </a:r>
            <a:endParaRPr lang="en-US" dirty="0"/>
          </a:p>
          <a:p>
            <a:r>
              <a:rPr lang="en-US" dirty="0"/>
              <a:t>                    join s in </a:t>
            </a:r>
            <a:r>
              <a:rPr lang="en-US" dirty="0" err="1"/>
              <a:t>studentList</a:t>
            </a:r>
            <a:endParaRPr lang="en-US" dirty="0"/>
          </a:p>
          <a:p>
            <a:r>
              <a:rPr lang="en-US" dirty="0"/>
              <a:t>                    on </a:t>
            </a:r>
            <a:r>
              <a:rPr lang="en-US" dirty="0" err="1"/>
              <a:t>stad.StandardID</a:t>
            </a:r>
            <a:r>
              <a:rPr lang="en-US" dirty="0"/>
              <a:t> equals </a:t>
            </a:r>
            <a:r>
              <a:rPr lang="en-US" dirty="0" err="1"/>
              <a:t>s.StandardID</a:t>
            </a:r>
            <a:endParaRPr lang="en-US" dirty="0"/>
          </a:p>
          <a:p>
            <a:r>
              <a:rPr lang="en-US" dirty="0"/>
              <a:t>                        into sg</a:t>
            </a:r>
          </a:p>
          <a:p>
            <a:r>
              <a:rPr lang="en-US" dirty="0"/>
              <a:t>                        select new </a:t>
            </a:r>
          </a:p>
          <a:p>
            <a:r>
              <a:rPr lang="en-US" dirty="0"/>
              <a:t>                        { </a:t>
            </a:r>
          </a:p>
          <a:p>
            <a:r>
              <a:rPr lang="en-US" dirty="0"/>
              <a:t>                            </a:t>
            </a:r>
            <a:r>
              <a:rPr lang="en-US" dirty="0" err="1"/>
              <a:t>StandardName</a:t>
            </a:r>
            <a:r>
              <a:rPr lang="en-US" dirty="0"/>
              <a:t> = </a:t>
            </a:r>
            <a:r>
              <a:rPr lang="en-US" dirty="0" err="1"/>
              <a:t>stad.StandardName</a:t>
            </a:r>
            <a:r>
              <a:rPr lang="en-US" dirty="0"/>
              <a:t>, </a:t>
            </a:r>
          </a:p>
          <a:p>
            <a:r>
              <a:rPr lang="en-US" dirty="0"/>
              <a:t>                            Students = sg </a:t>
            </a:r>
          </a:p>
          <a:p>
            <a:r>
              <a:rPr lang="en-US" dirty="0"/>
              <a:t>                        };</a:t>
            </a:r>
          </a:p>
          <a:p>
            <a:endParaRPr lang="en-US" dirty="0"/>
          </a:p>
          <a:p>
            <a:r>
              <a:rPr lang="en-US" dirty="0"/>
              <a:t>foreach (var group in </a:t>
            </a:r>
            <a:r>
              <a:rPr lang="en-US" dirty="0" err="1"/>
              <a:t>studentsGroup</a:t>
            </a:r>
            <a:r>
              <a:rPr lang="en-US" dirty="0"/>
              <a:t>)</a:t>
            </a:r>
          </a:p>
          <a:p>
            <a:r>
              <a:rPr lang="en-US" dirty="0"/>
              <a:t>{</a:t>
            </a:r>
          </a:p>
          <a:p>
            <a:r>
              <a:rPr lang="en-US" dirty="0"/>
              <a:t>    </a:t>
            </a:r>
            <a:r>
              <a:rPr lang="en-US" dirty="0" err="1"/>
              <a:t>Console.WriteLine</a:t>
            </a:r>
            <a:r>
              <a:rPr lang="en-US" dirty="0"/>
              <a:t>(</a:t>
            </a:r>
            <a:r>
              <a:rPr lang="en-US" dirty="0" err="1"/>
              <a:t>group.StandardName</a:t>
            </a:r>
            <a:r>
              <a:rPr lang="en-US" dirty="0"/>
              <a:t>);    </a:t>
            </a:r>
          </a:p>
          <a:p>
            <a:r>
              <a:rPr lang="en-US" dirty="0"/>
              <a:t>    </a:t>
            </a:r>
            <a:r>
              <a:rPr lang="en-US" dirty="0" err="1"/>
              <a:t>group.Students.ToList</a:t>
            </a:r>
            <a:r>
              <a:rPr lang="en-US" dirty="0"/>
              <a:t>().</a:t>
            </a:r>
            <a:r>
              <a:rPr lang="en-US" dirty="0" err="1"/>
              <a:t>ForEach</a:t>
            </a:r>
            <a:r>
              <a:rPr lang="en-US" dirty="0"/>
              <a:t>(</a:t>
            </a:r>
            <a:r>
              <a:rPr lang="en-US" dirty="0" err="1"/>
              <a:t>st</a:t>
            </a:r>
            <a:r>
              <a:rPr lang="en-US" dirty="0"/>
              <a:t> =&gt; </a:t>
            </a:r>
            <a:r>
              <a:rPr lang="en-US" dirty="0" err="1"/>
              <a:t>Console.WriteLine</a:t>
            </a:r>
            <a:r>
              <a:rPr lang="en-US" dirty="0"/>
              <a:t>(</a:t>
            </a:r>
            <a:r>
              <a:rPr lang="en-US" dirty="0" err="1"/>
              <a:t>st.StudentName</a:t>
            </a:r>
            <a:r>
              <a:rPr lang="en-US" dirty="0"/>
              <a:t>));</a:t>
            </a:r>
          </a:p>
          <a:p>
            <a:r>
              <a:rPr lang="en-US" dirty="0"/>
              <a:t>}			</a:t>
            </a:r>
          </a:p>
        </p:txBody>
      </p:sp>
    </p:spTree>
    <p:extLst>
      <p:ext uri="{BB962C8B-B14F-4D97-AF65-F5344CB8AC3E}">
        <p14:creationId xmlns:p14="http://schemas.microsoft.com/office/powerpoint/2010/main" val="27042416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0" y="0"/>
            <a:ext cx="124968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739684" y="1340773"/>
            <a:ext cx="6718506" cy="707886"/>
          </a:xfrm>
          <a:prstGeom prst="rect">
            <a:avLst/>
          </a:prstGeom>
          <a:noFill/>
        </p:spPr>
        <p:txBody>
          <a:bodyPr wrap="none" rtlCol="0">
            <a:spAutoFit/>
          </a:bodyPr>
          <a:lstStyle/>
          <a:p>
            <a:pPr algn="l"/>
            <a:r>
              <a:rPr lang="en-US" sz="4000" b="1" i="0" dirty="0" err="1">
                <a:solidFill>
                  <a:srgbClr val="161C2D"/>
                </a:solidFill>
                <a:effectLst/>
                <a:latin typeface="Nunito" pitchFamily="2" charset="0"/>
              </a:rPr>
              <a:t>Các</a:t>
            </a:r>
            <a:r>
              <a:rPr lang="en-US" sz="4000" b="1" i="0" dirty="0">
                <a:solidFill>
                  <a:srgbClr val="161C2D"/>
                </a:solidFill>
                <a:effectLst/>
                <a:latin typeface="Nunito" pitchFamily="2" charset="0"/>
              </a:rPr>
              <a:t> </a:t>
            </a:r>
            <a:r>
              <a:rPr lang="en-US" sz="4000" b="1" i="0" dirty="0" err="1">
                <a:solidFill>
                  <a:srgbClr val="161C2D"/>
                </a:solidFill>
                <a:effectLst/>
                <a:latin typeface="Nunito" pitchFamily="2" charset="0"/>
              </a:rPr>
              <a:t>truy</a:t>
            </a:r>
            <a:r>
              <a:rPr lang="en-US" sz="4000" b="1" i="0" dirty="0">
                <a:solidFill>
                  <a:srgbClr val="161C2D"/>
                </a:solidFill>
                <a:effectLst/>
                <a:latin typeface="Nunito" pitchFamily="2" charset="0"/>
              </a:rPr>
              <a:t> </a:t>
            </a:r>
            <a:r>
              <a:rPr lang="en-US" sz="4000" b="1" i="0" dirty="0" err="1">
                <a:solidFill>
                  <a:srgbClr val="161C2D"/>
                </a:solidFill>
                <a:effectLst/>
                <a:latin typeface="Nunito" pitchFamily="2" charset="0"/>
              </a:rPr>
              <a:t>vấn</a:t>
            </a:r>
            <a:r>
              <a:rPr lang="en-US" sz="4000" b="1" i="0" dirty="0">
                <a:solidFill>
                  <a:srgbClr val="161C2D"/>
                </a:solidFill>
                <a:effectLst/>
                <a:latin typeface="Nunito" pitchFamily="2" charset="0"/>
              </a:rPr>
              <a:t> LINQ </a:t>
            </a:r>
            <a:r>
              <a:rPr lang="en-US" sz="4000" b="1" i="0" dirty="0" err="1">
                <a:solidFill>
                  <a:srgbClr val="161C2D"/>
                </a:solidFill>
                <a:effectLst/>
                <a:latin typeface="Nunito" pitchFamily="2" charset="0"/>
              </a:rPr>
              <a:t>phức</a:t>
            </a:r>
            <a:r>
              <a:rPr lang="en-US" sz="4000" b="1" i="0" dirty="0">
                <a:solidFill>
                  <a:srgbClr val="161C2D"/>
                </a:solidFill>
                <a:effectLst/>
                <a:latin typeface="Nunito" pitchFamily="2" charset="0"/>
              </a:rPr>
              <a:t> </a:t>
            </a:r>
            <a:r>
              <a:rPr lang="en-US" sz="4000" b="1" i="0" dirty="0" err="1">
                <a:solidFill>
                  <a:srgbClr val="161C2D"/>
                </a:solidFill>
                <a:effectLst/>
                <a:latin typeface="Nunito" pitchFamily="2" charset="0"/>
              </a:rPr>
              <a:t>tạp</a:t>
            </a:r>
            <a:endParaRPr lang="en-US" sz="4000" b="1" i="0" dirty="0">
              <a:solidFill>
                <a:srgbClr val="161C2D"/>
              </a:solidFill>
              <a:effectLst/>
              <a:latin typeface="Nunito" pitchFamily="2" charset="0"/>
            </a:endParaRPr>
          </a:p>
        </p:txBody>
      </p:sp>
      <p:sp>
        <p:nvSpPr>
          <p:cNvPr id="7" name="TextBox 6">
            <a:extLst>
              <a:ext uri="{FF2B5EF4-FFF2-40B4-BE49-F238E27FC236}">
                <a16:creationId xmlns:a16="http://schemas.microsoft.com/office/drawing/2014/main" id="{530F252D-E5B2-1031-AA5C-2BEC72B9B277}"/>
              </a:ext>
            </a:extLst>
          </p:cNvPr>
          <p:cNvSpPr txBox="1"/>
          <p:nvPr/>
        </p:nvSpPr>
        <p:spPr>
          <a:xfrm>
            <a:off x="838200" y="2088592"/>
            <a:ext cx="9902587" cy="2893100"/>
          </a:xfrm>
          <a:prstGeom prst="rect">
            <a:avLst/>
          </a:prstGeom>
          <a:noFill/>
        </p:spPr>
        <p:txBody>
          <a:bodyPr wrap="square" rtlCol="0">
            <a:spAutoFit/>
          </a:bodyPr>
          <a:lstStyle/>
          <a:p>
            <a:pPr algn="l"/>
            <a:r>
              <a:rPr lang="en-US" b="1" i="0" dirty="0" err="1">
                <a:solidFill>
                  <a:srgbClr val="161C2D"/>
                </a:solidFill>
                <a:effectLst/>
                <a:latin typeface="Nunito" pitchFamily="2" charset="0"/>
              </a:rPr>
              <a:t>Sắp</a:t>
            </a:r>
            <a:r>
              <a:rPr lang="en-US" b="1" i="0" dirty="0">
                <a:solidFill>
                  <a:srgbClr val="161C2D"/>
                </a:solidFill>
                <a:effectLst/>
                <a:latin typeface="Nunito" pitchFamily="2" charset="0"/>
              </a:rPr>
              <a:t> </a:t>
            </a:r>
            <a:r>
              <a:rPr lang="en-US" b="1" i="0" dirty="0" err="1">
                <a:solidFill>
                  <a:srgbClr val="161C2D"/>
                </a:solidFill>
                <a:effectLst/>
                <a:latin typeface="Nunito" pitchFamily="2" charset="0"/>
              </a:rPr>
              <a:t>xếp</a:t>
            </a:r>
            <a:r>
              <a:rPr lang="en-US" b="1" i="0" dirty="0">
                <a:solidFill>
                  <a:srgbClr val="161C2D"/>
                </a:solidFill>
                <a:effectLst/>
                <a:latin typeface="Nunito" pitchFamily="2" charset="0"/>
              </a:rPr>
              <a:t> :</a:t>
            </a:r>
            <a:r>
              <a:rPr lang="en-US" b="0" i="0" dirty="0" err="1">
                <a:solidFill>
                  <a:srgbClr val="161C2D"/>
                </a:solidFill>
                <a:effectLst/>
                <a:latin typeface="Nunito" pitchFamily="2" charset="0"/>
              </a:rPr>
              <a:t>Truy</a:t>
            </a:r>
            <a:r>
              <a:rPr lang="en-US" b="0" i="0" dirty="0">
                <a:solidFill>
                  <a:srgbClr val="161C2D"/>
                </a:solidFill>
                <a:effectLst/>
                <a:latin typeface="Nunito" pitchFamily="2" charset="0"/>
              </a:rPr>
              <a:t> </a:t>
            </a:r>
            <a:r>
              <a:rPr lang="en-US" b="0" i="0" dirty="0" err="1">
                <a:solidFill>
                  <a:srgbClr val="161C2D"/>
                </a:solidFill>
                <a:effectLst/>
                <a:latin typeface="Nunito" pitchFamily="2" charset="0"/>
              </a:rPr>
              <a:t>vấn</a:t>
            </a:r>
            <a:r>
              <a:rPr lang="en-US" b="0" i="0" dirty="0">
                <a:solidFill>
                  <a:srgbClr val="161C2D"/>
                </a:solidFill>
                <a:effectLst/>
                <a:latin typeface="Nunito" pitchFamily="2" charset="0"/>
              </a:rPr>
              <a:t> </a:t>
            </a:r>
            <a:r>
              <a:rPr lang="en-US" b="0" i="0" dirty="0" err="1">
                <a:solidFill>
                  <a:srgbClr val="161C2D"/>
                </a:solidFill>
                <a:effectLst/>
                <a:latin typeface="Nunito" pitchFamily="2" charset="0"/>
              </a:rPr>
              <a:t>sau</a:t>
            </a:r>
            <a:r>
              <a:rPr lang="en-US" b="0" i="0" dirty="0">
                <a:solidFill>
                  <a:srgbClr val="161C2D"/>
                </a:solidFill>
                <a:effectLst/>
                <a:latin typeface="Nunito" pitchFamily="2" charset="0"/>
              </a:rPr>
              <a:t> </a:t>
            </a:r>
            <a:r>
              <a:rPr lang="en-US" b="0" i="0" dirty="0" err="1">
                <a:solidFill>
                  <a:srgbClr val="161C2D"/>
                </a:solidFill>
                <a:effectLst/>
                <a:latin typeface="Nunito" pitchFamily="2" charset="0"/>
              </a:rPr>
              <a:t>đây</a:t>
            </a:r>
            <a:r>
              <a:rPr lang="en-US" b="0" i="0" dirty="0">
                <a:solidFill>
                  <a:srgbClr val="161C2D"/>
                </a:solidFill>
                <a:effectLst/>
                <a:latin typeface="Nunito" pitchFamily="2" charset="0"/>
              </a:rPr>
              <a:t> </a:t>
            </a:r>
            <a:r>
              <a:rPr lang="en-US" b="0" i="0" dirty="0" err="1">
                <a:solidFill>
                  <a:srgbClr val="161C2D"/>
                </a:solidFill>
                <a:effectLst/>
                <a:latin typeface="Nunito" pitchFamily="2" charset="0"/>
              </a:rPr>
              <a:t>trả</a:t>
            </a:r>
            <a:r>
              <a:rPr lang="en-US" b="0" i="0" dirty="0">
                <a:solidFill>
                  <a:srgbClr val="161C2D"/>
                </a:solidFill>
                <a:effectLst/>
                <a:latin typeface="Nunito" pitchFamily="2" charset="0"/>
              </a:rPr>
              <a:t> </a:t>
            </a:r>
            <a:r>
              <a:rPr lang="en-US" b="0" i="0" dirty="0" err="1">
                <a:solidFill>
                  <a:srgbClr val="161C2D"/>
                </a:solidFill>
                <a:effectLst/>
                <a:latin typeface="Nunito" pitchFamily="2" charset="0"/>
              </a:rPr>
              <a:t>về</a:t>
            </a:r>
            <a:r>
              <a:rPr lang="en-US" b="0" i="0" dirty="0">
                <a:solidFill>
                  <a:srgbClr val="161C2D"/>
                </a:solidFill>
                <a:effectLst/>
                <a:latin typeface="Nunito" pitchFamily="2" charset="0"/>
              </a:rPr>
              <a:t> </a:t>
            </a:r>
            <a:r>
              <a:rPr lang="en-US" b="0" i="0" dirty="0" err="1">
                <a:solidFill>
                  <a:srgbClr val="161C2D"/>
                </a:solidFill>
                <a:effectLst/>
                <a:latin typeface="Nunito" pitchFamily="2" charset="0"/>
              </a:rPr>
              <a:t>danh</a:t>
            </a:r>
            <a:r>
              <a:rPr lang="en-US" b="0" i="0" dirty="0">
                <a:solidFill>
                  <a:srgbClr val="161C2D"/>
                </a:solidFill>
                <a:effectLst/>
                <a:latin typeface="Nunito" pitchFamily="2" charset="0"/>
              </a:rPr>
              <a:t> </a:t>
            </a:r>
            <a:r>
              <a:rPr lang="en-US" b="0" i="0" dirty="0" err="1">
                <a:solidFill>
                  <a:srgbClr val="161C2D"/>
                </a:solidFill>
                <a:effectLst/>
                <a:latin typeface="Nunito" pitchFamily="2" charset="0"/>
              </a:rPr>
              <a:t>sách</a:t>
            </a:r>
            <a:r>
              <a:rPr lang="en-US" b="0" i="0" dirty="0">
                <a:solidFill>
                  <a:srgbClr val="161C2D"/>
                </a:solidFill>
                <a:effectLst/>
                <a:latin typeface="Nunito" pitchFamily="2" charset="0"/>
              </a:rPr>
              <a:t> Student </a:t>
            </a:r>
            <a:r>
              <a:rPr lang="en-US" b="0" i="0" dirty="0" err="1">
                <a:solidFill>
                  <a:srgbClr val="161C2D"/>
                </a:solidFill>
                <a:effectLst/>
                <a:latin typeface="Nunito" pitchFamily="2" charset="0"/>
              </a:rPr>
              <a:t>theo</a:t>
            </a:r>
            <a:r>
              <a:rPr lang="en-US" b="0" i="0" dirty="0">
                <a:solidFill>
                  <a:srgbClr val="161C2D"/>
                </a:solidFill>
                <a:effectLst/>
                <a:latin typeface="Nunito" pitchFamily="2" charset="0"/>
              </a:rPr>
              <a:t> </a:t>
            </a:r>
            <a:r>
              <a:rPr lang="en-US" b="0" i="0" dirty="0" err="1">
                <a:solidFill>
                  <a:srgbClr val="161C2D"/>
                </a:solidFill>
                <a:effectLst/>
                <a:latin typeface="Nunito" pitchFamily="2" charset="0"/>
              </a:rPr>
              <a:t>thứ</a:t>
            </a:r>
            <a:r>
              <a:rPr lang="en-US" b="0" i="0" dirty="0">
                <a:solidFill>
                  <a:srgbClr val="161C2D"/>
                </a:solidFill>
                <a:effectLst/>
                <a:latin typeface="Nunito" pitchFamily="2" charset="0"/>
              </a:rPr>
              <a:t> </a:t>
            </a:r>
            <a:r>
              <a:rPr lang="en-US" b="0" i="0" dirty="0" err="1">
                <a:solidFill>
                  <a:srgbClr val="161C2D"/>
                </a:solidFill>
                <a:effectLst/>
                <a:latin typeface="Nunito" pitchFamily="2" charset="0"/>
              </a:rPr>
              <a:t>tự</a:t>
            </a:r>
            <a:r>
              <a:rPr lang="en-US" b="0" i="0" dirty="0">
                <a:solidFill>
                  <a:srgbClr val="161C2D"/>
                </a:solidFill>
                <a:effectLst/>
                <a:latin typeface="Nunito" pitchFamily="2" charset="0"/>
              </a:rPr>
              <a:t> </a:t>
            </a:r>
            <a:r>
              <a:rPr lang="en-US" b="0" i="0" dirty="0" err="1">
                <a:solidFill>
                  <a:srgbClr val="161C2D"/>
                </a:solidFill>
                <a:effectLst/>
                <a:latin typeface="Nunito" pitchFamily="2" charset="0"/>
              </a:rPr>
              <a:t>tăng</a:t>
            </a:r>
            <a:r>
              <a:rPr lang="en-US" b="0" i="0" dirty="0">
                <a:solidFill>
                  <a:srgbClr val="161C2D"/>
                </a:solidFill>
                <a:effectLst/>
                <a:latin typeface="Nunito" pitchFamily="2" charset="0"/>
              </a:rPr>
              <a:t> </a:t>
            </a:r>
            <a:r>
              <a:rPr lang="en-US" b="0" i="0" dirty="0" err="1">
                <a:solidFill>
                  <a:srgbClr val="161C2D"/>
                </a:solidFill>
                <a:effectLst/>
                <a:latin typeface="Nunito" pitchFamily="2" charset="0"/>
              </a:rPr>
              <a:t>dần</a:t>
            </a:r>
            <a:r>
              <a:rPr lang="en-US" b="0" i="0" dirty="0">
                <a:solidFill>
                  <a:srgbClr val="161C2D"/>
                </a:solidFill>
                <a:effectLst/>
                <a:latin typeface="Nunito" pitchFamily="2" charset="0"/>
              </a:rPr>
              <a:t> </a:t>
            </a:r>
            <a:r>
              <a:rPr lang="en-US" b="0" i="0" dirty="0" err="1">
                <a:solidFill>
                  <a:srgbClr val="161C2D"/>
                </a:solidFill>
                <a:effectLst/>
                <a:latin typeface="Nunito" pitchFamily="2" charset="0"/>
              </a:rPr>
              <a:t>của</a:t>
            </a:r>
            <a:r>
              <a:rPr lang="en-US" b="0" i="0" dirty="0">
                <a:solidFill>
                  <a:srgbClr val="161C2D"/>
                </a:solidFill>
                <a:effectLst/>
                <a:latin typeface="Nunito" pitchFamily="2" charset="0"/>
              </a:rPr>
              <a:t> </a:t>
            </a:r>
            <a:r>
              <a:rPr lang="en-US" b="0" i="0" dirty="0" err="1">
                <a:solidFill>
                  <a:srgbClr val="161C2D"/>
                </a:solidFill>
                <a:effectLst/>
                <a:latin typeface="Nunito" pitchFamily="2" charset="0"/>
              </a:rPr>
              <a:t>StandardID</a:t>
            </a:r>
            <a:r>
              <a:rPr lang="en-US" b="0" i="0" dirty="0">
                <a:solidFill>
                  <a:srgbClr val="161C2D"/>
                </a:solidFill>
                <a:effectLst/>
                <a:latin typeface="Nunito" pitchFamily="2" charset="0"/>
              </a:rPr>
              <a:t> </a:t>
            </a:r>
            <a:r>
              <a:rPr lang="en-US" b="0" i="0" dirty="0" err="1">
                <a:solidFill>
                  <a:srgbClr val="161C2D"/>
                </a:solidFill>
                <a:effectLst/>
                <a:latin typeface="Nunito" pitchFamily="2" charset="0"/>
              </a:rPr>
              <a:t>và</a:t>
            </a:r>
            <a:r>
              <a:rPr lang="en-US" b="0" i="0" dirty="0">
                <a:solidFill>
                  <a:srgbClr val="161C2D"/>
                </a:solidFill>
                <a:effectLst/>
                <a:latin typeface="Nunito" pitchFamily="2" charset="0"/>
              </a:rPr>
              <a:t> Age.</a:t>
            </a:r>
            <a:endParaRPr lang="en-US" b="1" i="0" dirty="0">
              <a:solidFill>
                <a:srgbClr val="161C2D"/>
              </a:solidFill>
              <a:effectLst/>
              <a:latin typeface="Nunito" pitchFamily="2" charset="0"/>
            </a:endParaRPr>
          </a:p>
          <a:p>
            <a:endParaRPr lang="en-US" dirty="0"/>
          </a:p>
          <a:p>
            <a:r>
              <a:rPr lang="en-US" dirty="0"/>
              <a:t>var </a:t>
            </a:r>
            <a:r>
              <a:rPr lang="en-US" dirty="0" err="1"/>
              <a:t>sortedStudents</a:t>
            </a:r>
            <a:r>
              <a:rPr lang="en-US" dirty="0"/>
              <a:t> = from s in </a:t>
            </a:r>
            <a:r>
              <a:rPr lang="en-US" dirty="0" err="1"/>
              <a:t>studentList</a:t>
            </a:r>
            <a:endParaRPr lang="en-US" dirty="0"/>
          </a:p>
          <a:p>
            <a:r>
              <a:rPr lang="en-US" dirty="0" smtClean="0"/>
              <a:t>                     </a:t>
            </a:r>
            <a:r>
              <a:rPr lang="en-US" dirty="0" err="1" smtClean="0"/>
              <a:t>orderby</a:t>
            </a:r>
            <a:r>
              <a:rPr lang="en-US" dirty="0" smtClean="0"/>
              <a:t> </a:t>
            </a:r>
            <a:r>
              <a:rPr lang="en-US" dirty="0" err="1" smtClean="0"/>
              <a:t>s.StandardID</a:t>
            </a:r>
            <a:r>
              <a:rPr lang="en-US" dirty="0" smtClean="0"/>
              <a:t>, </a:t>
            </a:r>
            <a:r>
              <a:rPr lang="en-US" dirty="0" err="1" smtClean="0"/>
              <a:t>s.Age</a:t>
            </a:r>
            <a:endParaRPr lang="en-US" dirty="0"/>
          </a:p>
          <a:p>
            <a:r>
              <a:rPr lang="en-US" dirty="0"/>
              <a:t>                     select new </a:t>
            </a:r>
          </a:p>
          <a:p>
            <a:r>
              <a:rPr lang="en-US" dirty="0"/>
              <a:t>                     { </a:t>
            </a:r>
          </a:p>
          <a:p>
            <a:r>
              <a:rPr lang="en-US" dirty="0"/>
              <a:t>                          </a:t>
            </a:r>
            <a:r>
              <a:rPr lang="en-US" dirty="0" err="1"/>
              <a:t>StudentName</a:t>
            </a:r>
            <a:r>
              <a:rPr lang="en-US" dirty="0"/>
              <a:t> = </a:t>
            </a:r>
            <a:r>
              <a:rPr lang="en-US" dirty="0" err="1"/>
              <a:t>s.StudentName</a:t>
            </a:r>
            <a:r>
              <a:rPr lang="en-US" dirty="0"/>
              <a:t>, </a:t>
            </a:r>
          </a:p>
          <a:p>
            <a:r>
              <a:rPr lang="en-US" dirty="0"/>
              <a:t>                          Age = </a:t>
            </a:r>
            <a:r>
              <a:rPr lang="en-US" dirty="0" err="1"/>
              <a:t>s.Age</a:t>
            </a:r>
            <a:r>
              <a:rPr lang="en-US" dirty="0"/>
              <a:t>, </a:t>
            </a:r>
          </a:p>
          <a:p>
            <a:r>
              <a:rPr lang="en-US" dirty="0"/>
              <a:t>                          </a:t>
            </a:r>
            <a:r>
              <a:rPr lang="en-US" dirty="0" err="1"/>
              <a:t>StandardID</a:t>
            </a:r>
            <a:r>
              <a:rPr lang="en-US" dirty="0"/>
              <a:t> = </a:t>
            </a:r>
            <a:r>
              <a:rPr lang="en-US" dirty="0" err="1"/>
              <a:t>s.StandardID</a:t>
            </a:r>
            <a:r>
              <a:rPr lang="en-US" dirty="0"/>
              <a:t> </a:t>
            </a:r>
          </a:p>
          <a:p>
            <a:r>
              <a:rPr lang="en-US" dirty="0"/>
              <a:t>                     };</a:t>
            </a:r>
          </a:p>
          <a:p>
            <a:endParaRPr lang="en-US" dirty="0"/>
          </a:p>
          <a:p>
            <a:r>
              <a:rPr lang="en-US" dirty="0" err="1"/>
              <a:t>sortedStudents.ToList</a:t>
            </a:r>
            <a:r>
              <a:rPr lang="en-US" dirty="0"/>
              <a:t>().</a:t>
            </a:r>
            <a:r>
              <a:rPr lang="en-US" dirty="0" err="1"/>
              <a:t>ForEach</a:t>
            </a:r>
            <a:r>
              <a:rPr lang="en-US" dirty="0"/>
              <a:t>(s =&gt; </a:t>
            </a:r>
          </a:p>
          <a:p>
            <a:r>
              <a:rPr lang="en-US" dirty="0"/>
              <a:t>    </a:t>
            </a:r>
            <a:r>
              <a:rPr lang="en-US" dirty="0" err="1"/>
              <a:t>Console.WriteLine</a:t>
            </a:r>
            <a:r>
              <a:rPr lang="en-US" dirty="0"/>
              <a:t>("Student Name: {0}, Age: </a:t>
            </a:r>
          </a:p>
        </p:txBody>
      </p:sp>
    </p:spTree>
    <p:extLst>
      <p:ext uri="{BB962C8B-B14F-4D97-AF65-F5344CB8AC3E}">
        <p14:creationId xmlns:p14="http://schemas.microsoft.com/office/powerpoint/2010/main" val="26377593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0" y="0"/>
            <a:ext cx="124968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739684" y="1340773"/>
            <a:ext cx="6718506" cy="707886"/>
          </a:xfrm>
          <a:prstGeom prst="rect">
            <a:avLst/>
          </a:prstGeom>
          <a:noFill/>
        </p:spPr>
        <p:txBody>
          <a:bodyPr wrap="none" rtlCol="0">
            <a:spAutoFit/>
          </a:bodyPr>
          <a:lstStyle/>
          <a:p>
            <a:pPr algn="l"/>
            <a:r>
              <a:rPr lang="en-US" sz="4000" b="1" i="0" dirty="0" err="1">
                <a:solidFill>
                  <a:srgbClr val="161C2D"/>
                </a:solidFill>
                <a:effectLst/>
                <a:latin typeface="Nunito" pitchFamily="2" charset="0"/>
              </a:rPr>
              <a:t>Các</a:t>
            </a:r>
            <a:r>
              <a:rPr lang="en-US" sz="4000" b="1" i="0" dirty="0">
                <a:solidFill>
                  <a:srgbClr val="161C2D"/>
                </a:solidFill>
                <a:effectLst/>
                <a:latin typeface="Nunito" pitchFamily="2" charset="0"/>
              </a:rPr>
              <a:t> </a:t>
            </a:r>
            <a:r>
              <a:rPr lang="en-US" sz="4000" b="1" i="0" dirty="0" err="1">
                <a:solidFill>
                  <a:srgbClr val="161C2D"/>
                </a:solidFill>
                <a:effectLst/>
                <a:latin typeface="Nunito" pitchFamily="2" charset="0"/>
              </a:rPr>
              <a:t>truy</a:t>
            </a:r>
            <a:r>
              <a:rPr lang="en-US" sz="4000" b="1" i="0" dirty="0">
                <a:solidFill>
                  <a:srgbClr val="161C2D"/>
                </a:solidFill>
                <a:effectLst/>
                <a:latin typeface="Nunito" pitchFamily="2" charset="0"/>
              </a:rPr>
              <a:t> </a:t>
            </a:r>
            <a:r>
              <a:rPr lang="en-US" sz="4000" b="1" i="0" dirty="0" err="1">
                <a:solidFill>
                  <a:srgbClr val="161C2D"/>
                </a:solidFill>
                <a:effectLst/>
                <a:latin typeface="Nunito" pitchFamily="2" charset="0"/>
              </a:rPr>
              <a:t>vấn</a:t>
            </a:r>
            <a:r>
              <a:rPr lang="en-US" sz="4000" b="1" i="0" dirty="0">
                <a:solidFill>
                  <a:srgbClr val="161C2D"/>
                </a:solidFill>
                <a:effectLst/>
                <a:latin typeface="Nunito" pitchFamily="2" charset="0"/>
              </a:rPr>
              <a:t> LINQ </a:t>
            </a:r>
            <a:r>
              <a:rPr lang="en-US" sz="4000" b="1" i="0" dirty="0" err="1">
                <a:solidFill>
                  <a:srgbClr val="161C2D"/>
                </a:solidFill>
                <a:effectLst/>
                <a:latin typeface="Nunito" pitchFamily="2" charset="0"/>
              </a:rPr>
              <a:t>phức</a:t>
            </a:r>
            <a:r>
              <a:rPr lang="en-US" sz="4000" b="1" i="0" dirty="0">
                <a:solidFill>
                  <a:srgbClr val="161C2D"/>
                </a:solidFill>
                <a:effectLst/>
                <a:latin typeface="Nunito" pitchFamily="2" charset="0"/>
              </a:rPr>
              <a:t> </a:t>
            </a:r>
            <a:r>
              <a:rPr lang="en-US" sz="4000" b="1" i="0" dirty="0" err="1">
                <a:solidFill>
                  <a:srgbClr val="161C2D"/>
                </a:solidFill>
                <a:effectLst/>
                <a:latin typeface="Nunito" pitchFamily="2" charset="0"/>
              </a:rPr>
              <a:t>tạp</a:t>
            </a:r>
            <a:endParaRPr lang="en-US" sz="4000" b="1" i="0" dirty="0">
              <a:solidFill>
                <a:srgbClr val="161C2D"/>
              </a:solidFill>
              <a:effectLst/>
              <a:latin typeface="Nunito" pitchFamily="2" charset="0"/>
            </a:endParaRPr>
          </a:p>
        </p:txBody>
      </p:sp>
      <p:sp>
        <p:nvSpPr>
          <p:cNvPr id="7" name="TextBox 6">
            <a:extLst>
              <a:ext uri="{FF2B5EF4-FFF2-40B4-BE49-F238E27FC236}">
                <a16:creationId xmlns:a16="http://schemas.microsoft.com/office/drawing/2014/main" id="{530F252D-E5B2-1031-AA5C-2BEC72B9B277}"/>
              </a:ext>
            </a:extLst>
          </p:cNvPr>
          <p:cNvSpPr txBox="1"/>
          <p:nvPr/>
        </p:nvSpPr>
        <p:spPr>
          <a:xfrm>
            <a:off x="838200" y="2088592"/>
            <a:ext cx="9902587" cy="2246769"/>
          </a:xfrm>
          <a:prstGeom prst="rect">
            <a:avLst/>
          </a:prstGeom>
          <a:noFill/>
        </p:spPr>
        <p:txBody>
          <a:bodyPr wrap="square" rtlCol="0">
            <a:spAutoFit/>
          </a:bodyPr>
          <a:lstStyle/>
          <a:p>
            <a:r>
              <a:rPr lang="en-US" b="1" i="0" dirty="0" err="1">
                <a:solidFill>
                  <a:srgbClr val="161C2D"/>
                </a:solidFill>
                <a:effectLst/>
                <a:latin typeface="Nunito" pitchFamily="2" charset="0"/>
              </a:rPr>
              <a:t>Truy</a:t>
            </a:r>
            <a:r>
              <a:rPr lang="en-US" b="1" i="0" dirty="0">
                <a:solidFill>
                  <a:srgbClr val="161C2D"/>
                </a:solidFill>
                <a:effectLst/>
                <a:latin typeface="Nunito" pitchFamily="2" charset="0"/>
              </a:rPr>
              <a:t> </a:t>
            </a:r>
            <a:r>
              <a:rPr lang="en-US" b="1" i="0" dirty="0" err="1">
                <a:solidFill>
                  <a:srgbClr val="161C2D"/>
                </a:solidFill>
                <a:effectLst/>
                <a:latin typeface="Nunito" pitchFamily="2" charset="0"/>
              </a:rPr>
              <a:t>vấn</a:t>
            </a:r>
            <a:r>
              <a:rPr lang="en-US" b="1" i="0" dirty="0">
                <a:solidFill>
                  <a:srgbClr val="161C2D"/>
                </a:solidFill>
                <a:effectLst/>
                <a:latin typeface="Nunito" pitchFamily="2" charset="0"/>
              </a:rPr>
              <a:t> </a:t>
            </a:r>
            <a:r>
              <a:rPr lang="en-US" b="1" i="0" dirty="0" err="1">
                <a:solidFill>
                  <a:srgbClr val="161C2D"/>
                </a:solidFill>
                <a:effectLst/>
                <a:latin typeface="Nunito" pitchFamily="2" charset="0"/>
              </a:rPr>
              <a:t>lồng</a:t>
            </a:r>
            <a:r>
              <a:rPr lang="en-US" b="1" i="0" dirty="0">
                <a:solidFill>
                  <a:srgbClr val="161C2D"/>
                </a:solidFill>
                <a:effectLst/>
                <a:latin typeface="Nunito" pitchFamily="2" charset="0"/>
              </a:rPr>
              <a:t> </a:t>
            </a:r>
            <a:r>
              <a:rPr lang="en-US" b="1" i="0" dirty="0" err="1">
                <a:solidFill>
                  <a:srgbClr val="161C2D"/>
                </a:solidFill>
                <a:effectLst/>
                <a:latin typeface="Nunito" pitchFamily="2" charset="0"/>
              </a:rPr>
              <a:t>nhau</a:t>
            </a:r>
            <a:endParaRPr lang="en-US" b="1" i="0" dirty="0">
              <a:solidFill>
                <a:srgbClr val="161C2D"/>
              </a:solidFill>
              <a:effectLst/>
              <a:latin typeface="Nunito" pitchFamily="2" charset="0"/>
            </a:endParaRPr>
          </a:p>
          <a:p>
            <a:pPr algn="l"/>
            <a:endParaRPr lang="en-US" dirty="0"/>
          </a:p>
          <a:p>
            <a:r>
              <a:rPr lang="en-US" dirty="0"/>
              <a:t>var </a:t>
            </a:r>
            <a:r>
              <a:rPr lang="en-US" dirty="0" err="1"/>
              <a:t>nestedQueries</a:t>
            </a:r>
            <a:r>
              <a:rPr lang="en-US" dirty="0"/>
              <a:t> = from s in </a:t>
            </a:r>
            <a:r>
              <a:rPr lang="en-US" dirty="0" err="1"/>
              <a:t>studentList</a:t>
            </a:r>
            <a:endParaRPr lang="en-US" dirty="0"/>
          </a:p>
          <a:p>
            <a:r>
              <a:rPr lang="en-US" dirty="0"/>
              <a:t>                    where </a:t>
            </a:r>
            <a:r>
              <a:rPr lang="en-US" dirty="0" err="1"/>
              <a:t>s.age</a:t>
            </a:r>
            <a:r>
              <a:rPr lang="en-US" dirty="0"/>
              <a:t> &gt; 18 &amp;&amp; </a:t>
            </a:r>
            <a:r>
              <a:rPr lang="en-US" dirty="0" err="1"/>
              <a:t>s.StandardID</a:t>
            </a:r>
            <a:r>
              <a:rPr lang="en-US" dirty="0"/>
              <a:t> == </a:t>
            </a:r>
          </a:p>
          <a:p>
            <a:r>
              <a:rPr lang="en-US" dirty="0"/>
              <a:t>                        </a:t>
            </a:r>
            <a:r>
              <a:rPr lang="en-US" dirty="0" smtClean="0"/>
              <a:t>(from </a:t>
            </a:r>
            <a:r>
              <a:rPr lang="en-US" dirty="0" err="1" smtClean="0"/>
              <a:t>std</a:t>
            </a:r>
            <a:r>
              <a:rPr lang="en-US" dirty="0" smtClean="0"/>
              <a:t> in </a:t>
            </a:r>
            <a:r>
              <a:rPr lang="en-US" dirty="0" err="1" smtClean="0"/>
              <a:t>standardList</a:t>
            </a:r>
            <a:endParaRPr lang="en-US" dirty="0" smtClean="0"/>
          </a:p>
          <a:p>
            <a:r>
              <a:rPr lang="en-US" dirty="0" smtClean="0"/>
              <a:t>                        where </a:t>
            </a:r>
            <a:r>
              <a:rPr lang="en-US" dirty="0" err="1" smtClean="0"/>
              <a:t>std.StandardName</a:t>
            </a:r>
            <a:r>
              <a:rPr lang="en-US" dirty="0" smtClean="0"/>
              <a:t> == "Standard 1"</a:t>
            </a:r>
          </a:p>
          <a:p>
            <a:r>
              <a:rPr lang="en-US" dirty="0" smtClean="0"/>
              <a:t>                        select </a:t>
            </a:r>
            <a:r>
              <a:rPr lang="en-US" dirty="0" err="1" smtClean="0"/>
              <a:t>std.StandardID</a:t>
            </a:r>
            <a:r>
              <a:rPr lang="en-US" dirty="0" smtClean="0"/>
              <a:t>).</a:t>
            </a:r>
            <a:r>
              <a:rPr lang="en-US" dirty="0" err="1" smtClean="0"/>
              <a:t>FirstOrDefault</a:t>
            </a:r>
            <a:r>
              <a:rPr lang="en-US" dirty="0" smtClean="0"/>
              <a:t>()</a:t>
            </a:r>
          </a:p>
          <a:p>
            <a:r>
              <a:rPr lang="en-US" dirty="0" smtClean="0"/>
              <a:t>                            </a:t>
            </a:r>
            <a:r>
              <a:rPr lang="en-US" dirty="0"/>
              <a:t>select s;</a:t>
            </a:r>
          </a:p>
          <a:p>
            <a:endParaRPr lang="en-US" dirty="0"/>
          </a:p>
          <a:p>
            <a:r>
              <a:rPr lang="en-US" dirty="0" err="1"/>
              <a:t>nestedQueries.ToList</a:t>
            </a:r>
            <a:r>
              <a:rPr lang="en-US" dirty="0"/>
              <a:t>().</a:t>
            </a:r>
            <a:r>
              <a:rPr lang="en-US" dirty="0" err="1"/>
              <a:t>ForEach</a:t>
            </a:r>
            <a:r>
              <a:rPr lang="en-US" dirty="0"/>
              <a:t>(s =&gt; </a:t>
            </a:r>
            <a:r>
              <a:rPr lang="en-US" dirty="0" err="1"/>
              <a:t>Console.WriteLine</a:t>
            </a:r>
            <a:r>
              <a:rPr lang="en-US" dirty="0"/>
              <a:t>(</a:t>
            </a:r>
            <a:r>
              <a:rPr lang="en-US" dirty="0" err="1"/>
              <a:t>s.StudentName</a:t>
            </a:r>
            <a:r>
              <a:rPr lang="en-US" dirty="0"/>
              <a:t>));	</a:t>
            </a:r>
          </a:p>
        </p:txBody>
      </p:sp>
    </p:spTree>
    <p:extLst>
      <p:ext uri="{BB962C8B-B14F-4D97-AF65-F5344CB8AC3E}">
        <p14:creationId xmlns:p14="http://schemas.microsoft.com/office/powerpoint/2010/main" val="11088908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646331"/>
          </a:xfrm>
          <a:prstGeom prst="rect">
            <a:avLst/>
          </a:prstGeom>
          <a:noFill/>
        </p:spPr>
        <p:txBody>
          <a:bodyPr wrap="square" rtlCol="0">
            <a:spAutoFit/>
          </a:bodyPr>
          <a:lstStyle/>
          <a:p>
            <a:pPr algn="l"/>
            <a:r>
              <a:rPr lang="en-US" sz="3600" b="1" i="0" dirty="0" err="1">
                <a:solidFill>
                  <a:srgbClr val="1B1B1B"/>
                </a:solidFill>
                <a:effectLst/>
                <a:latin typeface="Times New Roman" panose="02020603050405020304" pitchFamily="18" charset="0"/>
                <a:cs typeface="Times New Roman" panose="02020603050405020304" pitchFamily="18" charset="0"/>
              </a:rPr>
              <a:t>Giới</a:t>
            </a:r>
            <a:r>
              <a:rPr lang="en-US" sz="3600" b="1" i="0" dirty="0">
                <a:solidFill>
                  <a:srgbClr val="1B1B1B"/>
                </a:solidFill>
                <a:effectLst/>
                <a:latin typeface="Times New Roman" panose="02020603050405020304" pitchFamily="18" charset="0"/>
                <a:cs typeface="Times New Roman" panose="02020603050405020304" pitchFamily="18" charset="0"/>
              </a:rPr>
              <a:t> </a:t>
            </a:r>
            <a:r>
              <a:rPr lang="en-US" sz="3600" b="1" i="0" dirty="0" err="1">
                <a:solidFill>
                  <a:srgbClr val="1B1B1B"/>
                </a:solidFill>
                <a:effectLst/>
                <a:latin typeface="Times New Roman" panose="02020603050405020304" pitchFamily="18" charset="0"/>
                <a:cs typeface="Times New Roman" panose="02020603050405020304" pitchFamily="18" charset="0"/>
              </a:rPr>
              <a:t>thiệu</a:t>
            </a:r>
            <a:r>
              <a:rPr lang="en-US" sz="3600" b="1" i="0" dirty="0">
                <a:solidFill>
                  <a:srgbClr val="1B1B1B"/>
                </a:solidFill>
                <a:effectLst/>
                <a:latin typeface="Times New Roman" panose="02020603050405020304" pitchFamily="18" charset="0"/>
                <a:cs typeface="Times New Roman" panose="02020603050405020304" pitchFamily="18" charset="0"/>
              </a:rPr>
              <a:t> LINQ</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BE6819F0-C5D9-C94B-34CF-5F94E834057F}"/>
              </a:ext>
            </a:extLst>
          </p:cNvPr>
          <p:cNvSpPr txBox="1"/>
          <p:nvPr/>
        </p:nvSpPr>
        <p:spPr>
          <a:xfrm>
            <a:off x="1077362" y="1891643"/>
            <a:ext cx="10187404" cy="4247317"/>
          </a:xfrm>
          <a:prstGeom prst="rect">
            <a:avLst/>
          </a:prstGeom>
          <a:noFill/>
        </p:spPr>
        <p:txBody>
          <a:bodyPr wrap="none" rtlCol="0">
            <a:spAutoFit/>
          </a:bodyPr>
          <a:lstStyle/>
          <a:p>
            <a:pPr algn="l"/>
            <a:r>
              <a:rPr lang="vi-VN" sz="1800" b="1" i="0" dirty="0">
                <a:solidFill>
                  <a:srgbClr val="1B1B1B"/>
                </a:solidFill>
                <a:effectLst/>
                <a:latin typeface="+mj-lt"/>
              </a:rPr>
              <a:t>LINQ (Language Integrated Query) - </a:t>
            </a:r>
            <a:r>
              <a:rPr lang="vi-VN" sz="1800" b="0" i="0" dirty="0">
                <a:solidFill>
                  <a:srgbClr val="1B1B1B"/>
                </a:solidFill>
                <a:effectLst/>
                <a:latin typeface="+mj-lt"/>
              </a:rPr>
              <a:t>ngôn ngữ truy vấn tích hợp - </a:t>
            </a:r>
          </a:p>
          <a:p>
            <a:pPr algn="l"/>
            <a:r>
              <a:rPr lang="vi-VN" sz="1800" b="0" i="0" dirty="0">
                <a:solidFill>
                  <a:srgbClr val="1B1B1B"/>
                </a:solidFill>
                <a:effectLst/>
                <a:latin typeface="+mj-lt"/>
              </a:rPr>
              <a:t>nó tích hợp cú pháp truy vấn (gần giống các câu lệnh SQL) vào bên trong ngôn ngữ lập trình C#,</a:t>
            </a:r>
          </a:p>
          <a:p>
            <a:pPr algn="l"/>
            <a:r>
              <a:rPr lang="vi-VN" sz="1800" b="0" i="0" dirty="0">
                <a:solidFill>
                  <a:srgbClr val="1B1B1B"/>
                </a:solidFill>
                <a:effectLst/>
                <a:latin typeface="+mj-lt"/>
              </a:rPr>
              <a:t> cho nó C# khả năng truy cập các nguồn dữ liệu khác nhau (SQL Db, XML, List ...) với cùng cú pháp.</a:t>
            </a:r>
            <a:endParaRPr lang="en-US" sz="1800" b="0" i="0" dirty="0">
              <a:solidFill>
                <a:srgbClr val="1B1B1B"/>
              </a:solidFill>
              <a:effectLst/>
              <a:latin typeface="+mj-lt"/>
            </a:endParaRPr>
          </a:p>
          <a:p>
            <a:pPr algn="l"/>
            <a:r>
              <a:rPr lang="vi-VN" sz="1800" b="1" i="0" dirty="0">
                <a:solidFill>
                  <a:srgbClr val="1B1B1B"/>
                </a:solidFill>
                <a:effectLst/>
                <a:latin typeface="+mj-lt"/>
              </a:rPr>
              <a:t> </a:t>
            </a:r>
            <a:endParaRPr lang="en-US" sz="1800" b="1" i="0" dirty="0">
              <a:solidFill>
                <a:srgbClr val="1B1B1B"/>
              </a:solidFill>
              <a:effectLst/>
              <a:latin typeface="+mj-lt"/>
            </a:endParaRPr>
          </a:p>
          <a:p>
            <a:pPr marL="285750" indent="-285750" algn="l">
              <a:buFont typeface="Wingdings" panose="05000000000000000000" pitchFamily="2" charset="2"/>
              <a:buChar char="Ø"/>
            </a:pPr>
            <a:r>
              <a:rPr lang="vi-VN" sz="1800" i="0" dirty="0" smtClean="0">
                <a:solidFill>
                  <a:srgbClr val="1B1B1B"/>
                </a:solidFill>
                <a:effectLst/>
                <a:latin typeface="+mj-lt"/>
              </a:rPr>
              <a:t>Để sử dụng LINQ thì sử dụng hai thư viện Generic và Linq:</a:t>
            </a:r>
          </a:p>
          <a:p>
            <a:pPr algn="l"/>
            <a:r>
              <a:rPr lang="vi-VN" sz="1800" i="0" dirty="0" smtClean="0">
                <a:solidFill>
                  <a:srgbClr val="1B1B1B"/>
                </a:solidFill>
                <a:effectLst/>
                <a:latin typeface="+mj-lt"/>
              </a:rPr>
              <a:t>using System.Collections.Generic;</a:t>
            </a:r>
          </a:p>
          <a:p>
            <a:pPr algn="l"/>
            <a:r>
              <a:rPr lang="vi-VN" sz="1800" i="0" dirty="0" smtClean="0">
                <a:solidFill>
                  <a:srgbClr val="1B1B1B"/>
                </a:solidFill>
                <a:effectLst/>
                <a:latin typeface="+mj-lt"/>
              </a:rPr>
              <a:t>using System.Linq;</a:t>
            </a:r>
            <a:endParaRPr lang="en-US" sz="1800" i="0" dirty="0" smtClean="0">
              <a:solidFill>
                <a:srgbClr val="1B1B1B"/>
              </a:solidFill>
              <a:effectLst/>
              <a:latin typeface="+mj-lt"/>
            </a:endParaRPr>
          </a:p>
          <a:p>
            <a:pPr algn="l"/>
            <a:endParaRPr lang="en-US" sz="1800" i="0" dirty="0">
              <a:solidFill>
                <a:srgbClr val="1B1B1B"/>
              </a:solidFill>
              <a:effectLst/>
              <a:latin typeface="+mj-lt"/>
            </a:endParaRPr>
          </a:p>
          <a:p>
            <a:pPr marL="285750" indent="-285750" algn="l">
              <a:buFont typeface="Wingdings" panose="05000000000000000000" pitchFamily="2" charset="2"/>
              <a:buChar char="Ø"/>
            </a:pPr>
            <a:r>
              <a:rPr lang="vi-VN" sz="1800" i="0" dirty="0">
                <a:solidFill>
                  <a:srgbClr val="1B1B1B"/>
                </a:solidFill>
                <a:effectLst/>
                <a:latin typeface="+mj-lt"/>
              </a:rPr>
              <a:t>Nguồn dữ liệu phục vụ cho LINQ, phải là các đối tượng lớp triển khai giao diện (interface) IEnumerable </a:t>
            </a:r>
            <a:endParaRPr lang="en-US" sz="1800" i="0" dirty="0">
              <a:solidFill>
                <a:srgbClr val="1B1B1B"/>
              </a:solidFill>
              <a:effectLst/>
              <a:latin typeface="+mj-lt"/>
            </a:endParaRPr>
          </a:p>
          <a:p>
            <a:pPr algn="l"/>
            <a:r>
              <a:rPr lang="vi-VN" sz="1800" i="0" dirty="0">
                <a:solidFill>
                  <a:srgbClr val="1B1B1B"/>
                </a:solidFill>
                <a:effectLst/>
                <a:latin typeface="+mj-lt"/>
              </a:rPr>
              <a:t>và IEnumerable&lt;T&gt; tức là các mảng, danh sách thuộc Collection đã biết ở phần trước.</a:t>
            </a:r>
            <a:endParaRPr lang="en-US" sz="1800" i="0" dirty="0">
              <a:solidFill>
                <a:srgbClr val="1B1B1B"/>
              </a:solidFill>
              <a:effectLst/>
              <a:latin typeface="+mj-lt"/>
            </a:endParaRPr>
          </a:p>
          <a:p>
            <a:pPr algn="l"/>
            <a:endParaRPr lang="en-US" sz="1800" i="0" dirty="0">
              <a:solidFill>
                <a:srgbClr val="1B1B1B"/>
              </a:solidFill>
              <a:effectLst/>
              <a:latin typeface="+mj-lt"/>
            </a:endParaRPr>
          </a:p>
          <a:p>
            <a:pPr marL="285750" indent="-285750" algn="l">
              <a:buFont typeface="Wingdings" panose="05000000000000000000" pitchFamily="2" charset="2"/>
              <a:buChar char="Ø"/>
            </a:pPr>
            <a:r>
              <a:rPr lang="vi-VN" sz="1800" i="0" dirty="0">
                <a:solidFill>
                  <a:srgbClr val="1B1B1B"/>
                </a:solidFill>
                <a:effectLst/>
                <a:latin typeface="+mj-lt"/>
              </a:rPr>
              <a:t>Câu truy vấn LINQ thường bắt đầu bằng mệnh đề from và kết thúc bằng mệnh đề select hoặc group,</a:t>
            </a:r>
            <a:endParaRPr lang="en-US" sz="1800" i="0" dirty="0">
              <a:solidFill>
                <a:srgbClr val="1B1B1B"/>
              </a:solidFill>
              <a:effectLst/>
              <a:latin typeface="+mj-lt"/>
            </a:endParaRPr>
          </a:p>
          <a:p>
            <a:pPr algn="l"/>
            <a:r>
              <a:rPr lang="vi-VN" sz="1800" i="0" dirty="0">
                <a:solidFill>
                  <a:srgbClr val="1B1B1B"/>
                </a:solidFill>
                <a:effectLst/>
                <a:latin typeface="+mj-lt"/>
              </a:rPr>
              <a:t> giữa chúng là những mệnh đề where, orderby, join, le</a:t>
            </a:r>
            <a:r>
              <a:rPr lang="en-US" sz="1800" i="0" dirty="0">
                <a:solidFill>
                  <a:srgbClr val="1B1B1B"/>
                </a:solidFill>
                <a:effectLst/>
                <a:latin typeface="+mj-lt"/>
              </a:rPr>
              <a:t>t</a:t>
            </a:r>
          </a:p>
          <a:p>
            <a:pPr algn="l"/>
            <a:endParaRPr lang="en-US" sz="1800" i="0" dirty="0">
              <a:solidFill>
                <a:srgbClr val="1B1B1B"/>
              </a:solidFill>
              <a:effectLst/>
              <a:latin typeface="+mj-lt"/>
            </a:endParaRPr>
          </a:p>
          <a:p>
            <a:pPr algn="l"/>
            <a:endParaRPr lang="vi-VN" sz="1800" b="0" i="0" dirty="0">
              <a:solidFill>
                <a:srgbClr val="1B1B1B"/>
              </a:solidFill>
              <a:effectLst/>
              <a:latin typeface="+mj-lt"/>
            </a:endParaRPr>
          </a:p>
        </p:txBody>
      </p:sp>
    </p:spTree>
    <p:extLst>
      <p:ext uri="{BB962C8B-B14F-4D97-AF65-F5344CB8AC3E}">
        <p14:creationId xmlns:p14="http://schemas.microsoft.com/office/powerpoint/2010/main" val="42330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8077200" y="795010"/>
            <a:ext cx="3637984" cy="338554"/>
          </a:xfrm>
          <a:prstGeom prst="rect">
            <a:avLst/>
          </a:prstGeom>
          <a:noFill/>
        </p:spPr>
        <p:txBody>
          <a:bodyPr wrap="square" rtlCol="0">
            <a:spAutoFit/>
          </a:bodyPr>
          <a:lstStyle/>
          <a:p>
            <a:pPr algn="l"/>
            <a:r>
              <a:rPr lang="en-US" sz="1600" b="1" i="0" dirty="0" err="1">
                <a:solidFill>
                  <a:srgbClr val="1B1B1B"/>
                </a:solidFill>
                <a:effectLst/>
                <a:latin typeface="Times New Roman" panose="02020603050405020304" pitchFamily="18" charset="0"/>
                <a:cs typeface="Times New Roman" panose="02020603050405020304" pitchFamily="18" charset="0"/>
              </a:rPr>
              <a:t>Giới</a:t>
            </a:r>
            <a:r>
              <a:rPr lang="en-US" sz="1600" b="1" i="0" dirty="0">
                <a:solidFill>
                  <a:srgbClr val="1B1B1B"/>
                </a:solidFill>
                <a:effectLst/>
                <a:latin typeface="Times New Roman" panose="02020603050405020304" pitchFamily="18" charset="0"/>
                <a:cs typeface="Times New Roman" panose="02020603050405020304" pitchFamily="18" charset="0"/>
              </a:rPr>
              <a:t> </a:t>
            </a:r>
            <a:r>
              <a:rPr lang="en-US" sz="1600" b="1" i="0" dirty="0" err="1">
                <a:solidFill>
                  <a:srgbClr val="1B1B1B"/>
                </a:solidFill>
                <a:effectLst/>
                <a:latin typeface="Times New Roman" panose="02020603050405020304" pitchFamily="18" charset="0"/>
                <a:cs typeface="Times New Roman" panose="02020603050405020304" pitchFamily="18" charset="0"/>
              </a:rPr>
              <a:t>thiệu</a:t>
            </a:r>
            <a:r>
              <a:rPr lang="en-US" sz="1600" b="1" i="0" dirty="0">
                <a:solidFill>
                  <a:srgbClr val="1B1B1B"/>
                </a:solidFill>
                <a:effectLst/>
                <a:latin typeface="Times New Roman" panose="02020603050405020304" pitchFamily="18" charset="0"/>
                <a:cs typeface="Times New Roman" panose="02020603050405020304" pitchFamily="18" charset="0"/>
              </a:rPr>
              <a:t> LINQ</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4" name="Picture 4" descr="LINQ toàn tập | Comdy">
            <a:extLst>
              <a:ext uri="{FF2B5EF4-FFF2-40B4-BE49-F238E27FC236}">
                <a16:creationId xmlns:a16="http://schemas.microsoft.com/office/drawing/2014/main" id="{6F11B830-F342-5FFC-0A84-9EDC0F54A8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7672" y="1956489"/>
            <a:ext cx="7219950" cy="39433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7B4870A-6CAD-63A9-6C81-0E0B227068FE}"/>
              </a:ext>
            </a:extLst>
          </p:cNvPr>
          <p:cNvSpPr txBox="1"/>
          <p:nvPr/>
        </p:nvSpPr>
        <p:spPr>
          <a:xfrm>
            <a:off x="1447800" y="1298235"/>
            <a:ext cx="2744662" cy="307777"/>
          </a:xfrm>
          <a:prstGeom prst="rect">
            <a:avLst/>
          </a:prstGeom>
          <a:noFill/>
        </p:spPr>
        <p:txBody>
          <a:bodyPr wrap="none" rtlCol="0">
            <a:spAutoFit/>
          </a:bodyPr>
          <a:lstStyle/>
          <a:p>
            <a:r>
              <a:rPr lang="vi-VN" sz="1400" b="1" i="0" dirty="0">
                <a:solidFill>
                  <a:srgbClr val="1B1B1B"/>
                </a:solidFill>
                <a:effectLst/>
                <a:latin typeface="+mj-lt"/>
              </a:rPr>
              <a:t>Nguồn dữ liệu phục vụ cho LINQ</a:t>
            </a:r>
            <a:endParaRPr lang="en-US" b="1" dirty="0"/>
          </a:p>
        </p:txBody>
      </p:sp>
    </p:spTree>
    <p:extLst>
      <p:ext uri="{BB962C8B-B14F-4D97-AF65-F5344CB8AC3E}">
        <p14:creationId xmlns:p14="http://schemas.microsoft.com/office/powerpoint/2010/main" val="4223399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8077200" y="795010"/>
            <a:ext cx="3637984" cy="338554"/>
          </a:xfrm>
          <a:prstGeom prst="rect">
            <a:avLst/>
          </a:prstGeom>
          <a:noFill/>
        </p:spPr>
        <p:txBody>
          <a:bodyPr wrap="square" rtlCol="0">
            <a:spAutoFit/>
          </a:bodyPr>
          <a:lstStyle/>
          <a:p>
            <a:pPr algn="l"/>
            <a:r>
              <a:rPr lang="en-US" sz="1600" b="1" i="0" dirty="0" err="1">
                <a:solidFill>
                  <a:srgbClr val="1B1B1B"/>
                </a:solidFill>
                <a:effectLst/>
                <a:latin typeface="Times New Roman" panose="02020603050405020304" pitchFamily="18" charset="0"/>
                <a:cs typeface="Times New Roman" panose="02020603050405020304" pitchFamily="18" charset="0"/>
              </a:rPr>
              <a:t>Giới</a:t>
            </a:r>
            <a:r>
              <a:rPr lang="en-US" sz="1600" b="1" i="0" dirty="0">
                <a:solidFill>
                  <a:srgbClr val="1B1B1B"/>
                </a:solidFill>
                <a:effectLst/>
                <a:latin typeface="Times New Roman" panose="02020603050405020304" pitchFamily="18" charset="0"/>
                <a:cs typeface="Times New Roman" panose="02020603050405020304" pitchFamily="18" charset="0"/>
              </a:rPr>
              <a:t> </a:t>
            </a:r>
            <a:r>
              <a:rPr lang="en-US" sz="1600" b="1" i="0" dirty="0" err="1">
                <a:solidFill>
                  <a:srgbClr val="1B1B1B"/>
                </a:solidFill>
                <a:effectLst/>
                <a:latin typeface="Times New Roman" panose="02020603050405020304" pitchFamily="18" charset="0"/>
                <a:cs typeface="Times New Roman" panose="02020603050405020304" pitchFamily="18" charset="0"/>
              </a:rPr>
              <a:t>thiệu</a:t>
            </a:r>
            <a:r>
              <a:rPr lang="en-US" sz="1600" b="1" i="0" dirty="0">
                <a:solidFill>
                  <a:srgbClr val="1B1B1B"/>
                </a:solidFill>
                <a:effectLst/>
                <a:latin typeface="Times New Roman" panose="02020603050405020304" pitchFamily="18" charset="0"/>
                <a:cs typeface="Times New Roman" panose="02020603050405020304" pitchFamily="18" charset="0"/>
              </a:rPr>
              <a:t> LINQ</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67B4870A-6CAD-63A9-6C81-0E0B227068FE}"/>
              </a:ext>
            </a:extLst>
          </p:cNvPr>
          <p:cNvSpPr txBox="1"/>
          <p:nvPr/>
        </p:nvSpPr>
        <p:spPr>
          <a:xfrm>
            <a:off x="519247" y="1277505"/>
            <a:ext cx="3102131" cy="584775"/>
          </a:xfrm>
          <a:prstGeom prst="rect">
            <a:avLst/>
          </a:prstGeom>
          <a:noFill/>
        </p:spPr>
        <p:txBody>
          <a:bodyPr wrap="none" rtlCol="0">
            <a:spAutoFit/>
          </a:bodyPr>
          <a:lstStyle/>
          <a:p>
            <a:pPr algn="l"/>
            <a:r>
              <a:rPr lang="en-US" sz="3200" b="1" i="0" dirty="0" err="1">
                <a:solidFill>
                  <a:srgbClr val="1B1B1B"/>
                </a:solidFill>
                <a:effectLst/>
                <a:latin typeface="Times New Roman" panose="02020603050405020304" pitchFamily="18" charset="0"/>
                <a:cs typeface="Times New Roman" panose="02020603050405020304" pitchFamily="18" charset="0"/>
              </a:rPr>
              <a:t>Giới</a:t>
            </a:r>
            <a:r>
              <a:rPr lang="en-US" sz="3200" b="1" i="0" dirty="0">
                <a:solidFill>
                  <a:srgbClr val="1B1B1B"/>
                </a:solidFill>
                <a:effectLst/>
                <a:latin typeface="Times New Roman" panose="02020603050405020304" pitchFamily="18" charset="0"/>
                <a:cs typeface="Times New Roman" panose="02020603050405020304" pitchFamily="18" charset="0"/>
              </a:rPr>
              <a:t> </a:t>
            </a:r>
            <a:r>
              <a:rPr lang="en-US" sz="3200" b="1" i="0" dirty="0" err="1">
                <a:solidFill>
                  <a:srgbClr val="1B1B1B"/>
                </a:solidFill>
                <a:effectLst/>
                <a:latin typeface="Times New Roman" panose="02020603050405020304" pitchFamily="18" charset="0"/>
                <a:cs typeface="Times New Roman" panose="02020603050405020304" pitchFamily="18" charset="0"/>
              </a:rPr>
              <a:t>thiệu</a:t>
            </a:r>
            <a:r>
              <a:rPr lang="en-US" sz="3200" b="1" i="0" dirty="0">
                <a:solidFill>
                  <a:srgbClr val="1B1B1B"/>
                </a:solidFill>
                <a:effectLst/>
                <a:latin typeface="Times New Roman" panose="02020603050405020304" pitchFamily="18" charset="0"/>
                <a:cs typeface="Times New Roman" panose="02020603050405020304" pitchFamily="18" charset="0"/>
              </a:rPr>
              <a:t> LINQ</a:t>
            </a:r>
          </a:p>
        </p:txBody>
      </p:sp>
      <p:sp>
        <p:nvSpPr>
          <p:cNvPr id="3" name="TextBox 2">
            <a:extLst>
              <a:ext uri="{FF2B5EF4-FFF2-40B4-BE49-F238E27FC236}">
                <a16:creationId xmlns:a16="http://schemas.microsoft.com/office/drawing/2014/main" id="{E197577C-34AD-C358-CDB3-9C099388FB4A}"/>
              </a:ext>
            </a:extLst>
          </p:cNvPr>
          <p:cNvSpPr txBox="1"/>
          <p:nvPr/>
        </p:nvSpPr>
        <p:spPr>
          <a:xfrm>
            <a:off x="304799" y="2006221"/>
            <a:ext cx="11773469" cy="1323439"/>
          </a:xfrm>
          <a:prstGeom prst="rect">
            <a:avLst/>
          </a:prstGeom>
          <a:noFill/>
        </p:spPr>
        <p:txBody>
          <a:bodyPr wrap="square" rtlCol="0">
            <a:spAutoFit/>
          </a:bodyPr>
          <a:lstStyle/>
          <a:p>
            <a:r>
              <a:rPr lang="vi-VN" sz="2000" b="0" i="0" dirty="0">
                <a:solidFill>
                  <a:srgbClr val="161C2D"/>
                </a:solidFill>
                <a:effectLst/>
                <a:latin typeface="+mj-lt"/>
              </a:rPr>
              <a:t>Truy vấn LINQ trả về kết quả dưới dạng đối tượng. Nó cho phép bạn sử dụng cách tiếp cận hướng đối tượng trên tập kết quả và</a:t>
            </a:r>
            <a:endParaRPr lang="en-US" sz="2000" b="0" i="0" dirty="0">
              <a:solidFill>
                <a:srgbClr val="161C2D"/>
              </a:solidFill>
              <a:effectLst/>
              <a:latin typeface="+mj-lt"/>
            </a:endParaRPr>
          </a:p>
          <a:p>
            <a:r>
              <a:rPr lang="vi-VN" sz="2000" b="0" i="0" dirty="0">
                <a:solidFill>
                  <a:srgbClr val="161C2D"/>
                </a:solidFill>
                <a:effectLst/>
                <a:latin typeface="+mj-lt"/>
              </a:rPr>
              <a:t> không phải lo lắng về việc chuyển đổi các định dạng khác nhau của kết quả thành các đối tượng.</a:t>
            </a:r>
            <a:endParaRPr lang="en-US" sz="2000" b="0" i="0" dirty="0">
              <a:solidFill>
                <a:srgbClr val="161C2D"/>
              </a:solidFill>
              <a:effectLst/>
              <a:latin typeface="+mj-lt"/>
            </a:endParaRPr>
          </a:p>
          <a:p>
            <a:endParaRPr lang="en-US" sz="2000" dirty="0">
              <a:latin typeface="+mj-lt"/>
            </a:endParaRPr>
          </a:p>
        </p:txBody>
      </p:sp>
      <p:pic>
        <p:nvPicPr>
          <p:cNvPr id="1028" name="Picture 4" descr=" LINQ là gì?">
            <a:extLst>
              <a:ext uri="{FF2B5EF4-FFF2-40B4-BE49-F238E27FC236}">
                <a16:creationId xmlns:a16="http://schemas.microsoft.com/office/drawing/2014/main" id="{A18B3A0C-71FD-04AE-F516-D2ACCCD119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7524" y="3615519"/>
            <a:ext cx="10025276" cy="1491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489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8077200" y="795010"/>
            <a:ext cx="3637984" cy="338554"/>
          </a:xfrm>
          <a:prstGeom prst="rect">
            <a:avLst/>
          </a:prstGeom>
          <a:noFill/>
        </p:spPr>
        <p:txBody>
          <a:bodyPr wrap="square" rtlCol="0">
            <a:spAutoFit/>
          </a:bodyPr>
          <a:lstStyle/>
          <a:p>
            <a:pPr algn="l"/>
            <a:r>
              <a:rPr lang="en-US" sz="1600" b="1" i="0" dirty="0" err="1">
                <a:solidFill>
                  <a:srgbClr val="1B1B1B"/>
                </a:solidFill>
                <a:effectLst/>
                <a:latin typeface="Times New Roman" panose="02020603050405020304" pitchFamily="18" charset="0"/>
                <a:cs typeface="Times New Roman" panose="02020603050405020304" pitchFamily="18" charset="0"/>
              </a:rPr>
              <a:t>Giới</a:t>
            </a:r>
            <a:r>
              <a:rPr lang="en-US" sz="1600" b="1" i="0" dirty="0">
                <a:solidFill>
                  <a:srgbClr val="1B1B1B"/>
                </a:solidFill>
                <a:effectLst/>
                <a:latin typeface="Times New Roman" panose="02020603050405020304" pitchFamily="18" charset="0"/>
                <a:cs typeface="Times New Roman" panose="02020603050405020304" pitchFamily="18" charset="0"/>
              </a:rPr>
              <a:t> </a:t>
            </a:r>
            <a:r>
              <a:rPr lang="en-US" sz="1600" b="1" i="0" dirty="0" err="1">
                <a:solidFill>
                  <a:srgbClr val="1B1B1B"/>
                </a:solidFill>
                <a:effectLst/>
                <a:latin typeface="Times New Roman" panose="02020603050405020304" pitchFamily="18" charset="0"/>
                <a:cs typeface="Times New Roman" panose="02020603050405020304" pitchFamily="18" charset="0"/>
              </a:rPr>
              <a:t>thiệu</a:t>
            </a:r>
            <a:r>
              <a:rPr lang="en-US" sz="1600" b="1" i="0" dirty="0">
                <a:solidFill>
                  <a:srgbClr val="1B1B1B"/>
                </a:solidFill>
                <a:effectLst/>
                <a:latin typeface="Times New Roman" panose="02020603050405020304" pitchFamily="18" charset="0"/>
                <a:cs typeface="Times New Roman" panose="02020603050405020304" pitchFamily="18" charset="0"/>
              </a:rPr>
              <a:t> LINQ</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67B4870A-6CAD-63A9-6C81-0E0B227068FE}"/>
              </a:ext>
            </a:extLst>
          </p:cNvPr>
          <p:cNvSpPr txBox="1"/>
          <p:nvPr/>
        </p:nvSpPr>
        <p:spPr>
          <a:xfrm>
            <a:off x="519247" y="1277505"/>
            <a:ext cx="4482317" cy="707886"/>
          </a:xfrm>
          <a:prstGeom prst="rect">
            <a:avLst/>
          </a:prstGeom>
          <a:noFill/>
        </p:spPr>
        <p:txBody>
          <a:bodyPr wrap="none" rtlCol="0">
            <a:spAutoFit/>
          </a:bodyPr>
          <a:lstStyle/>
          <a:p>
            <a:pPr algn="l"/>
            <a:r>
              <a:rPr lang="vi-VN" sz="4000" b="1" i="0" dirty="0">
                <a:solidFill>
                  <a:srgbClr val="161C2D"/>
                </a:solidFill>
                <a:effectLst/>
                <a:latin typeface="Nunito" pitchFamily="2" charset="0"/>
              </a:rPr>
              <a:t>Ưu điểm của LINQ</a:t>
            </a:r>
          </a:p>
        </p:txBody>
      </p:sp>
      <p:sp>
        <p:nvSpPr>
          <p:cNvPr id="3" name="TextBox 2">
            <a:extLst>
              <a:ext uri="{FF2B5EF4-FFF2-40B4-BE49-F238E27FC236}">
                <a16:creationId xmlns:a16="http://schemas.microsoft.com/office/drawing/2014/main" id="{E197577C-34AD-C358-CDB3-9C099388FB4A}"/>
              </a:ext>
            </a:extLst>
          </p:cNvPr>
          <p:cNvSpPr txBox="1"/>
          <p:nvPr/>
        </p:nvSpPr>
        <p:spPr>
          <a:xfrm>
            <a:off x="304799" y="2006221"/>
            <a:ext cx="11773469" cy="4154984"/>
          </a:xfrm>
          <a:prstGeom prst="rect">
            <a:avLst/>
          </a:prstGeom>
          <a:noFill/>
        </p:spPr>
        <p:txBody>
          <a:bodyPr wrap="square" rtlCol="0">
            <a:spAutoFit/>
          </a:bodyPr>
          <a:lstStyle/>
          <a:p>
            <a:pPr algn="l">
              <a:buFont typeface="Arial" panose="020B0604020202020204" pitchFamily="34" charset="0"/>
              <a:buChar char="•"/>
            </a:pPr>
            <a:r>
              <a:rPr lang="vi-VN" sz="2400" b="1" i="0" dirty="0">
                <a:solidFill>
                  <a:srgbClr val="161C2D"/>
                </a:solidFill>
                <a:effectLst/>
                <a:latin typeface="+mj-lt"/>
              </a:rPr>
              <a:t>Ngôn ngữ quen thuộc:</a:t>
            </a:r>
            <a:r>
              <a:rPr lang="vi-VN" sz="2400" b="0" i="0" dirty="0">
                <a:solidFill>
                  <a:srgbClr val="161C2D"/>
                </a:solidFill>
                <a:effectLst/>
                <a:latin typeface="+mj-lt"/>
              </a:rPr>
              <a:t> Nhà phát triển không phải học ngôn ngữ truy vấn mới cho từng loại nguồn dữ liệu hoặc định dạng dữ liệu.</a:t>
            </a:r>
          </a:p>
          <a:p>
            <a:pPr algn="l">
              <a:buFont typeface="Arial" panose="020B0604020202020204" pitchFamily="34" charset="0"/>
              <a:buChar char="•"/>
            </a:pPr>
            <a:r>
              <a:rPr lang="vi-VN" sz="2400" b="1" i="0" dirty="0">
                <a:solidFill>
                  <a:srgbClr val="161C2D"/>
                </a:solidFill>
                <a:effectLst/>
                <a:latin typeface="+mj-lt"/>
              </a:rPr>
              <a:t>Viết ít code:</a:t>
            </a:r>
            <a:r>
              <a:rPr lang="vi-VN" sz="2400" b="0" i="0" dirty="0">
                <a:solidFill>
                  <a:srgbClr val="161C2D"/>
                </a:solidFill>
                <a:effectLst/>
                <a:latin typeface="+mj-lt"/>
              </a:rPr>
              <a:t> Nó làm giảm số lượng mã được viết so với cách tiếp cận truyền thống hơn.</a:t>
            </a:r>
          </a:p>
          <a:p>
            <a:pPr algn="l">
              <a:buFont typeface="Arial" panose="020B0604020202020204" pitchFamily="34" charset="0"/>
              <a:buChar char="•"/>
            </a:pPr>
            <a:r>
              <a:rPr lang="vi-VN" sz="2400" b="1" i="0" dirty="0">
                <a:solidFill>
                  <a:srgbClr val="161C2D"/>
                </a:solidFill>
                <a:effectLst/>
                <a:latin typeface="+mj-lt"/>
              </a:rPr>
              <a:t>Code dễ đọc:</a:t>
            </a:r>
            <a:r>
              <a:rPr lang="vi-VN" sz="2400" b="0" i="0" dirty="0">
                <a:solidFill>
                  <a:srgbClr val="161C2D"/>
                </a:solidFill>
                <a:effectLst/>
                <a:latin typeface="+mj-lt"/>
              </a:rPr>
              <a:t> LINQ làm cho mã dễ đọc hơn để các nhà phát triển khác có thể dễ dàng hiểu và bảo trì nó.</a:t>
            </a:r>
          </a:p>
          <a:p>
            <a:pPr algn="l">
              <a:buFont typeface="Arial" panose="020B0604020202020204" pitchFamily="34" charset="0"/>
              <a:buChar char="•"/>
            </a:pPr>
            <a:r>
              <a:rPr lang="vi-VN" sz="2400" b="1" i="0" dirty="0">
                <a:solidFill>
                  <a:srgbClr val="161C2D"/>
                </a:solidFill>
                <a:effectLst/>
                <a:latin typeface="+mj-lt"/>
              </a:rPr>
              <a:t>Cách truy vấn chuẩn hóa nhiều nguồn dữ liệu:</a:t>
            </a:r>
            <a:r>
              <a:rPr lang="vi-VN" sz="2400" b="0" i="0" dirty="0">
                <a:solidFill>
                  <a:srgbClr val="161C2D"/>
                </a:solidFill>
                <a:effectLst/>
                <a:latin typeface="+mj-lt"/>
              </a:rPr>
              <a:t> Có thể sử dụng cùng một cú pháp LINQ để truy vấn nhiều nguồn dữ liệu.</a:t>
            </a:r>
          </a:p>
          <a:p>
            <a:pPr algn="l">
              <a:buFont typeface="Arial" panose="020B0604020202020204" pitchFamily="34" charset="0"/>
              <a:buChar char="•"/>
            </a:pPr>
            <a:r>
              <a:rPr lang="vi-VN" sz="2400" b="1" i="0" dirty="0">
                <a:solidFill>
                  <a:srgbClr val="161C2D"/>
                </a:solidFill>
                <a:effectLst/>
                <a:latin typeface="+mj-lt"/>
              </a:rPr>
              <a:t>An toàn khi biên dịch của các truy vấn:</a:t>
            </a:r>
            <a:r>
              <a:rPr lang="vi-VN" sz="2400" b="0" i="0" dirty="0">
                <a:solidFill>
                  <a:srgbClr val="161C2D"/>
                </a:solidFill>
                <a:effectLst/>
                <a:latin typeface="+mj-lt"/>
              </a:rPr>
              <a:t> Nó cung cấp kiểm tra kiểu của các đối tượng tại thời gian biên dịch.</a:t>
            </a:r>
          </a:p>
          <a:p>
            <a:pPr algn="l">
              <a:buFont typeface="Arial" panose="020B0604020202020204" pitchFamily="34" charset="0"/>
              <a:buChar char="•"/>
            </a:pPr>
            <a:r>
              <a:rPr lang="vi-VN" sz="2400" b="1" i="0" dirty="0">
                <a:solidFill>
                  <a:srgbClr val="161C2D"/>
                </a:solidFill>
                <a:effectLst/>
                <a:latin typeface="+mj-lt"/>
              </a:rPr>
              <a:t>Hỗ trợ IntelliSense:</a:t>
            </a:r>
            <a:r>
              <a:rPr lang="vi-VN" sz="2400" b="0" i="0" dirty="0">
                <a:solidFill>
                  <a:srgbClr val="161C2D"/>
                </a:solidFill>
                <a:effectLst/>
                <a:latin typeface="+mj-lt"/>
              </a:rPr>
              <a:t> LINQ cung cấp IntelliSense cho các danh sách kiểu generic.</a:t>
            </a:r>
          </a:p>
          <a:p>
            <a:pPr algn="l">
              <a:buFont typeface="Arial" panose="020B0604020202020204" pitchFamily="34" charset="0"/>
              <a:buChar char="•"/>
            </a:pPr>
            <a:r>
              <a:rPr lang="vi-VN" sz="2400" b="1" i="0" dirty="0">
                <a:solidFill>
                  <a:srgbClr val="161C2D"/>
                </a:solidFill>
                <a:effectLst/>
                <a:latin typeface="+mj-lt"/>
              </a:rPr>
              <a:t>Định hình dữ liệu:</a:t>
            </a:r>
            <a:r>
              <a:rPr lang="vi-VN" sz="2400" b="0" i="0" dirty="0">
                <a:solidFill>
                  <a:srgbClr val="161C2D"/>
                </a:solidFill>
                <a:effectLst/>
                <a:latin typeface="+mj-lt"/>
              </a:rPr>
              <a:t> Bạn có thể truy xuất dữ liệu theo các hình dạng khác nhau.</a:t>
            </a:r>
          </a:p>
        </p:txBody>
      </p:sp>
    </p:spTree>
    <p:extLst>
      <p:ext uri="{BB962C8B-B14F-4D97-AF65-F5344CB8AC3E}">
        <p14:creationId xmlns:p14="http://schemas.microsoft.com/office/powerpoint/2010/main" val="1624465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8077200" y="795010"/>
            <a:ext cx="3637984" cy="338554"/>
          </a:xfrm>
          <a:prstGeom prst="rect">
            <a:avLst/>
          </a:prstGeom>
          <a:noFill/>
        </p:spPr>
        <p:txBody>
          <a:bodyPr wrap="square" rtlCol="0">
            <a:spAutoFit/>
          </a:bodyPr>
          <a:lstStyle/>
          <a:p>
            <a:pPr algn="l"/>
            <a:r>
              <a:rPr lang="en-US" sz="1600" b="1" i="0" dirty="0" err="1">
                <a:solidFill>
                  <a:srgbClr val="1B1B1B"/>
                </a:solidFill>
                <a:effectLst/>
                <a:latin typeface="Times New Roman" panose="02020603050405020304" pitchFamily="18" charset="0"/>
                <a:cs typeface="Times New Roman" panose="02020603050405020304" pitchFamily="18" charset="0"/>
              </a:rPr>
              <a:t>Giới</a:t>
            </a:r>
            <a:r>
              <a:rPr lang="en-US" sz="1600" b="1" i="0" dirty="0">
                <a:solidFill>
                  <a:srgbClr val="1B1B1B"/>
                </a:solidFill>
                <a:effectLst/>
                <a:latin typeface="Times New Roman" panose="02020603050405020304" pitchFamily="18" charset="0"/>
                <a:cs typeface="Times New Roman" panose="02020603050405020304" pitchFamily="18" charset="0"/>
              </a:rPr>
              <a:t> </a:t>
            </a:r>
            <a:r>
              <a:rPr lang="en-US" sz="1600" b="1" i="0" dirty="0" err="1">
                <a:solidFill>
                  <a:srgbClr val="1B1B1B"/>
                </a:solidFill>
                <a:effectLst/>
                <a:latin typeface="Times New Roman" panose="02020603050405020304" pitchFamily="18" charset="0"/>
                <a:cs typeface="Times New Roman" panose="02020603050405020304" pitchFamily="18" charset="0"/>
              </a:rPr>
              <a:t>thiệu</a:t>
            </a:r>
            <a:r>
              <a:rPr lang="en-US" sz="1600" b="1" i="0" dirty="0">
                <a:solidFill>
                  <a:srgbClr val="1B1B1B"/>
                </a:solidFill>
                <a:effectLst/>
                <a:latin typeface="Times New Roman" panose="02020603050405020304" pitchFamily="18" charset="0"/>
                <a:cs typeface="Times New Roman" panose="02020603050405020304" pitchFamily="18" charset="0"/>
              </a:rPr>
              <a:t> LINQ</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67B4870A-6CAD-63A9-6C81-0E0B227068FE}"/>
              </a:ext>
            </a:extLst>
          </p:cNvPr>
          <p:cNvSpPr txBox="1"/>
          <p:nvPr/>
        </p:nvSpPr>
        <p:spPr>
          <a:xfrm>
            <a:off x="519247" y="1277505"/>
            <a:ext cx="4214615" cy="707886"/>
          </a:xfrm>
          <a:prstGeom prst="rect">
            <a:avLst/>
          </a:prstGeom>
          <a:noFill/>
        </p:spPr>
        <p:txBody>
          <a:bodyPr wrap="none" rtlCol="0">
            <a:spAutoFit/>
          </a:bodyPr>
          <a:lstStyle/>
          <a:p>
            <a:pPr algn="l"/>
            <a:r>
              <a:rPr lang="vi-VN" sz="4000" b="1" i="0" dirty="0">
                <a:solidFill>
                  <a:srgbClr val="161C2D"/>
                </a:solidFill>
                <a:effectLst/>
                <a:latin typeface="Nunito" pitchFamily="2" charset="0"/>
              </a:rPr>
              <a:t>Lớp Enumerable </a:t>
            </a:r>
          </a:p>
        </p:txBody>
      </p:sp>
      <p:sp>
        <p:nvSpPr>
          <p:cNvPr id="3" name="TextBox 2">
            <a:extLst>
              <a:ext uri="{FF2B5EF4-FFF2-40B4-BE49-F238E27FC236}">
                <a16:creationId xmlns:a16="http://schemas.microsoft.com/office/drawing/2014/main" id="{E197577C-34AD-C358-CDB3-9C099388FB4A}"/>
              </a:ext>
            </a:extLst>
          </p:cNvPr>
          <p:cNvSpPr txBox="1"/>
          <p:nvPr/>
        </p:nvSpPr>
        <p:spPr>
          <a:xfrm>
            <a:off x="418531" y="1952488"/>
            <a:ext cx="11773469" cy="2308324"/>
          </a:xfrm>
          <a:prstGeom prst="rect">
            <a:avLst/>
          </a:prstGeom>
          <a:noFill/>
        </p:spPr>
        <p:txBody>
          <a:bodyPr wrap="square" rtlCol="0">
            <a:spAutoFit/>
          </a:bodyPr>
          <a:lstStyle/>
          <a:p>
            <a:pPr algn="l">
              <a:buFont typeface="Arial" panose="020B0604020202020204" pitchFamily="34" charset="0"/>
              <a:buChar char="•"/>
            </a:pPr>
            <a:r>
              <a:rPr lang="vi-VN" sz="2400" i="0" dirty="0">
                <a:solidFill>
                  <a:srgbClr val="161C2D"/>
                </a:solidFill>
                <a:effectLst/>
                <a:latin typeface="+mj-lt"/>
              </a:rPr>
              <a:t>Lớp Enumerable bao gồm các phương thức mở rộng cho các lớp triển khai interface IEnumerable&lt;T&gt;, ví dụ như tất cả các kiểu collection generic được tích hợp sẵn trong C#</a:t>
            </a:r>
          </a:p>
          <a:p>
            <a:pPr algn="l"/>
            <a:r>
              <a:rPr lang="vi-VN" sz="2400" i="0" dirty="0">
                <a:solidFill>
                  <a:srgbClr val="161C2D"/>
                </a:solidFill>
                <a:effectLst/>
                <a:latin typeface="+mj-lt"/>
              </a:rPr>
              <a:t>đều triển khai interface IEnumerable&lt;T&gt; và vì vậy chúng ta có thể viết các truy vấn LINQ để lấy dữ liệu từ các collection tích hợp này.</a:t>
            </a:r>
          </a:p>
          <a:p>
            <a:pPr algn="l"/>
            <a:r>
              <a:rPr lang="vi-VN" sz="2400" i="0" dirty="0">
                <a:solidFill>
                  <a:srgbClr val="161C2D"/>
                </a:solidFill>
                <a:effectLst/>
                <a:latin typeface="+mj-lt"/>
              </a:rPr>
              <a:t>Hình dưới đây cho thấy các phương thức mở rộng có trong lớp Enumerable có thể được sử dụng với các collection generic trong C# hoặc VB.Net.</a:t>
            </a:r>
          </a:p>
        </p:txBody>
      </p:sp>
    </p:spTree>
    <p:extLst>
      <p:ext uri="{BB962C8B-B14F-4D97-AF65-F5344CB8AC3E}">
        <p14:creationId xmlns:p14="http://schemas.microsoft.com/office/powerpoint/2010/main" val="1364195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8077200" y="795010"/>
            <a:ext cx="3637984" cy="338554"/>
          </a:xfrm>
          <a:prstGeom prst="rect">
            <a:avLst/>
          </a:prstGeom>
          <a:noFill/>
        </p:spPr>
        <p:txBody>
          <a:bodyPr wrap="square" rtlCol="0">
            <a:spAutoFit/>
          </a:bodyPr>
          <a:lstStyle/>
          <a:p>
            <a:pPr algn="l"/>
            <a:r>
              <a:rPr lang="en-US" sz="1600" b="1" i="0" dirty="0" err="1">
                <a:solidFill>
                  <a:srgbClr val="1B1B1B"/>
                </a:solidFill>
                <a:effectLst/>
                <a:latin typeface="Times New Roman" panose="02020603050405020304" pitchFamily="18" charset="0"/>
                <a:cs typeface="Times New Roman" panose="02020603050405020304" pitchFamily="18" charset="0"/>
              </a:rPr>
              <a:t>Giới</a:t>
            </a:r>
            <a:r>
              <a:rPr lang="en-US" sz="1600" b="1" i="0" dirty="0">
                <a:solidFill>
                  <a:srgbClr val="1B1B1B"/>
                </a:solidFill>
                <a:effectLst/>
                <a:latin typeface="Times New Roman" panose="02020603050405020304" pitchFamily="18" charset="0"/>
                <a:cs typeface="Times New Roman" panose="02020603050405020304" pitchFamily="18" charset="0"/>
              </a:rPr>
              <a:t> </a:t>
            </a:r>
            <a:r>
              <a:rPr lang="en-US" sz="1600" b="1" i="0" dirty="0" err="1">
                <a:solidFill>
                  <a:srgbClr val="1B1B1B"/>
                </a:solidFill>
                <a:effectLst/>
                <a:latin typeface="Times New Roman" panose="02020603050405020304" pitchFamily="18" charset="0"/>
                <a:cs typeface="Times New Roman" panose="02020603050405020304" pitchFamily="18" charset="0"/>
              </a:rPr>
              <a:t>thiệu</a:t>
            </a:r>
            <a:r>
              <a:rPr lang="en-US" sz="1600" b="1" i="0" dirty="0">
                <a:solidFill>
                  <a:srgbClr val="1B1B1B"/>
                </a:solidFill>
                <a:effectLst/>
                <a:latin typeface="Times New Roman" panose="02020603050405020304" pitchFamily="18" charset="0"/>
                <a:cs typeface="Times New Roman" panose="02020603050405020304" pitchFamily="18" charset="0"/>
              </a:rPr>
              <a:t> LINQ</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67B4870A-6CAD-63A9-6C81-0E0B227068FE}"/>
              </a:ext>
            </a:extLst>
          </p:cNvPr>
          <p:cNvSpPr txBox="1"/>
          <p:nvPr/>
        </p:nvSpPr>
        <p:spPr>
          <a:xfrm>
            <a:off x="519247" y="1277505"/>
            <a:ext cx="6761787" cy="1323439"/>
          </a:xfrm>
          <a:prstGeom prst="rect">
            <a:avLst/>
          </a:prstGeom>
          <a:noFill/>
        </p:spPr>
        <p:txBody>
          <a:bodyPr wrap="none" rtlCol="0">
            <a:spAutoFit/>
          </a:bodyPr>
          <a:lstStyle/>
          <a:p>
            <a:pPr algn="l"/>
            <a:r>
              <a:rPr lang="vi-VN" sz="4000" b="1" i="0" dirty="0">
                <a:solidFill>
                  <a:srgbClr val="161C2D"/>
                </a:solidFill>
                <a:effectLst/>
                <a:latin typeface="Nunito" pitchFamily="2" charset="0"/>
              </a:rPr>
              <a:t>Các phương thức mở </a:t>
            </a:r>
            <a:endParaRPr lang="en-US" sz="4000" b="1" i="0" dirty="0">
              <a:solidFill>
                <a:srgbClr val="161C2D"/>
              </a:solidFill>
              <a:effectLst/>
              <a:latin typeface="Nunito" pitchFamily="2" charset="0"/>
            </a:endParaRPr>
          </a:p>
          <a:p>
            <a:pPr algn="l"/>
            <a:r>
              <a:rPr lang="vi-VN" sz="4000" b="1" i="0" dirty="0">
                <a:solidFill>
                  <a:srgbClr val="161C2D"/>
                </a:solidFill>
                <a:effectLst/>
                <a:latin typeface="Nunito" pitchFamily="2" charset="0"/>
              </a:rPr>
              <a:t>rộng trong lớp Enumerable.</a:t>
            </a:r>
          </a:p>
        </p:txBody>
      </p:sp>
      <p:pic>
        <p:nvPicPr>
          <p:cNvPr id="5125" name="Picture 5" descr="Tất cả các phương thức mở rộng có sẵn trong lớp Enumerable">
            <a:extLst>
              <a:ext uri="{FF2B5EF4-FFF2-40B4-BE49-F238E27FC236}">
                <a16:creationId xmlns:a16="http://schemas.microsoft.com/office/drawing/2014/main" id="{C6D30B7D-C560-B0F2-E826-A2D6E4AFB8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0661" y="1395174"/>
            <a:ext cx="4002092" cy="520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80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8077200" y="795010"/>
            <a:ext cx="3637984" cy="338554"/>
          </a:xfrm>
          <a:prstGeom prst="rect">
            <a:avLst/>
          </a:prstGeom>
          <a:noFill/>
        </p:spPr>
        <p:txBody>
          <a:bodyPr wrap="square" rtlCol="0">
            <a:spAutoFit/>
          </a:bodyPr>
          <a:lstStyle/>
          <a:p>
            <a:pPr algn="l"/>
            <a:r>
              <a:rPr lang="en-US" sz="1600" b="1" i="0" dirty="0" err="1">
                <a:solidFill>
                  <a:srgbClr val="1B1B1B"/>
                </a:solidFill>
                <a:effectLst/>
                <a:latin typeface="Times New Roman" panose="02020603050405020304" pitchFamily="18" charset="0"/>
                <a:cs typeface="Times New Roman" panose="02020603050405020304" pitchFamily="18" charset="0"/>
              </a:rPr>
              <a:t>Giới</a:t>
            </a:r>
            <a:r>
              <a:rPr lang="en-US" sz="1600" b="1" i="0" dirty="0">
                <a:solidFill>
                  <a:srgbClr val="1B1B1B"/>
                </a:solidFill>
                <a:effectLst/>
                <a:latin typeface="Times New Roman" panose="02020603050405020304" pitchFamily="18" charset="0"/>
                <a:cs typeface="Times New Roman" panose="02020603050405020304" pitchFamily="18" charset="0"/>
              </a:rPr>
              <a:t> </a:t>
            </a:r>
            <a:r>
              <a:rPr lang="en-US" sz="1600" b="1" i="0" dirty="0" err="1">
                <a:solidFill>
                  <a:srgbClr val="1B1B1B"/>
                </a:solidFill>
                <a:effectLst/>
                <a:latin typeface="Times New Roman" panose="02020603050405020304" pitchFamily="18" charset="0"/>
                <a:cs typeface="Times New Roman" panose="02020603050405020304" pitchFamily="18" charset="0"/>
              </a:rPr>
              <a:t>thiệu</a:t>
            </a:r>
            <a:r>
              <a:rPr lang="en-US" sz="1600" b="1" i="0" dirty="0">
                <a:solidFill>
                  <a:srgbClr val="1B1B1B"/>
                </a:solidFill>
                <a:effectLst/>
                <a:latin typeface="Times New Roman" panose="02020603050405020304" pitchFamily="18" charset="0"/>
                <a:cs typeface="Times New Roman" panose="02020603050405020304" pitchFamily="18" charset="0"/>
              </a:rPr>
              <a:t> LINQ</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67B4870A-6CAD-63A9-6C81-0E0B227068FE}"/>
              </a:ext>
            </a:extLst>
          </p:cNvPr>
          <p:cNvSpPr txBox="1"/>
          <p:nvPr/>
        </p:nvSpPr>
        <p:spPr>
          <a:xfrm>
            <a:off x="519247" y="1277505"/>
            <a:ext cx="3690434" cy="707886"/>
          </a:xfrm>
          <a:prstGeom prst="rect">
            <a:avLst/>
          </a:prstGeom>
          <a:noFill/>
        </p:spPr>
        <p:txBody>
          <a:bodyPr wrap="none" rtlCol="0">
            <a:spAutoFit/>
          </a:bodyPr>
          <a:lstStyle/>
          <a:p>
            <a:pPr algn="l"/>
            <a:r>
              <a:rPr lang="vi-VN" sz="4000" b="1" i="0" dirty="0">
                <a:solidFill>
                  <a:srgbClr val="161C2D"/>
                </a:solidFill>
                <a:effectLst/>
                <a:latin typeface="Nunito" pitchFamily="2" charset="0"/>
              </a:rPr>
              <a:t>Lớp Queryable</a:t>
            </a:r>
          </a:p>
        </p:txBody>
      </p:sp>
      <p:sp>
        <p:nvSpPr>
          <p:cNvPr id="3" name="TextBox 2">
            <a:extLst>
              <a:ext uri="{FF2B5EF4-FFF2-40B4-BE49-F238E27FC236}">
                <a16:creationId xmlns:a16="http://schemas.microsoft.com/office/drawing/2014/main" id="{926EBF73-692A-CFEC-6A38-73A73CC6F441}"/>
              </a:ext>
            </a:extLst>
          </p:cNvPr>
          <p:cNvSpPr txBox="1"/>
          <p:nvPr/>
        </p:nvSpPr>
        <p:spPr>
          <a:xfrm>
            <a:off x="0" y="2340006"/>
            <a:ext cx="12016431" cy="738664"/>
          </a:xfrm>
          <a:prstGeom prst="rect">
            <a:avLst/>
          </a:prstGeom>
          <a:noFill/>
        </p:spPr>
        <p:txBody>
          <a:bodyPr wrap="none" rtlCol="0">
            <a:spAutoFit/>
          </a:bodyPr>
          <a:lstStyle/>
          <a:p>
            <a:r>
              <a:rPr lang="vi-VN" dirty="0"/>
              <a:t>Lớp Queryable bao gồm các phương thức mở rộng cho các lớp triển khai interface IQueryable&lt;T&gt;. Interface IQueryable&lt;T&gt; </a:t>
            </a:r>
          </a:p>
          <a:p>
            <a:r>
              <a:rPr lang="vi-VN" dirty="0"/>
              <a:t>được sử dụng để cung cấp khả năng truy vấn đối với một nguồn dữ liệu cụ thể mà các kiểu dữ liệu đã được biết đến. </a:t>
            </a:r>
          </a:p>
          <a:p>
            <a:r>
              <a:rPr lang="vi-VN" dirty="0"/>
              <a:t>Ví dụ, các API của Entity Framework triển khai interface IQueryable&lt;T&gt; để hỗ trợ các truy vấn LINQ với cơ sở dữ liệu bên dưới như MS SQL Server.</a:t>
            </a:r>
            <a:endParaRPr lang="en-US" dirty="0"/>
          </a:p>
        </p:txBody>
      </p:sp>
      <p:pic>
        <p:nvPicPr>
          <p:cNvPr id="6146" name="Picture 2" descr="Các phương thức mở rộng của lớp Queryable">
            <a:extLst>
              <a:ext uri="{FF2B5EF4-FFF2-40B4-BE49-F238E27FC236}">
                <a16:creationId xmlns:a16="http://schemas.microsoft.com/office/drawing/2014/main" id="{5AC62152-CE82-7C10-C635-C39864A3DF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5268" y="3275552"/>
            <a:ext cx="5734050"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734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956</TotalTime>
  <Words>2013</Words>
  <Application>Microsoft Office PowerPoint</Application>
  <PresentationFormat>Widescreen</PresentationFormat>
  <Paragraphs>270</Paragraphs>
  <Slides>26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Oi</vt:lpstr>
      <vt:lpstr>Arial</vt:lpstr>
      <vt:lpstr>Wingdings</vt:lpstr>
      <vt:lpstr>Nunito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577</cp:revision>
  <dcterms:created xsi:type="dcterms:W3CDTF">2020-08-07T13:14:06Z</dcterms:created>
  <dcterms:modified xsi:type="dcterms:W3CDTF">2022-09-27T13:30:10Z</dcterms:modified>
</cp:coreProperties>
</file>