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63" r:id="rId3"/>
    <p:sldId id="300" r:id="rId4"/>
    <p:sldId id="306" r:id="rId5"/>
    <p:sldId id="305" r:id="rId6"/>
    <p:sldId id="309" r:id="rId7"/>
    <p:sldId id="307" r:id="rId8"/>
    <p:sldId id="302" r:id="rId9"/>
    <p:sldId id="303" r:id="rId10"/>
    <p:sldId id="298" r:id="rId11"/>
    <p:sldId id="308" r:id="rId12"/>
  </p:sldIdLst>
  <p:sldSz cx="12192000" cy="6858000"/>
  <p:notesSz cx="6858000" cy="9144000"/>
  <p:embeddedFontLst>
    <p:embeddedFont>
      <p:font typeface="Oi" panose="020B0604020202020204"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06" autoAdjust="0"/>
  </p:normalViewPr>
  <p:slideViewPr>
    <p:cSldViewPr snapToGrid="0">
      <p:cViewPr varScale="1">
        <p:scale>
          <a:sx n="67" d="100"/>
          <a:sy n="67" d="100"/>
        </p:scale>
        <p:origin x="1632"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36"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793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155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8040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1117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5257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0413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6088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408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6356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639214" y="1878024"/>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166765" y="2435426"/>
            <a:ext cx="5219856" cy="1292662"/>
          </a:xfrm>
          <a:prstGeom prst="rect">
            <a:avLst/>
          </a:prstGeom>
          <a:noFill/>
          <a:ln>
            <a:noFill/>
          </a:ln>
        </p:spPr>
        <p:txBody>
          <a:bodyPr spcFirstLastPara="1" wrap="square" lIns="0" tIns="0" rIns="0" bIns="0" anchor="t" anchorCtr="0">
            <a:spAutoFit/>
          </a:bodyPr>
          <a:lstStyle/>
          <a:p>
            <a:pPr algn="l"/>
            <a:r>
              <a:rPr lang="en-US" sz="4200" b="1" i="0" dirty="0" err="1">
                <a:solidFill>
                  <a:srgbClr val="00B0F0"/>
                </a:solidFill>
                <a:effectLst/>
                <a:latin typeface="Times New Roman" panose="02020603050405020304" pitchFamily="18" charset="0"/>
                <a:cs typeface="Times New Roman" panose="02020603050405020304" pitchFamily="18" charset="0"/>
              </a:rPr>
              <a:t>Giới</a:t>
            </a:r>
            <a:r>
              <a:rPr lang="en-US" sz="4200" b="1" i="0" dirty="0">
                <a:solidFill>
                  <a:srgbClr val="00B0F0"/>
                </a:solidFill>
                <a:effectLst/>
                <a:latin typeface="Times New Roman" panose="02020603050405020304" pitchFamily="18" charset="0"/>
                <a:cs typeface="Times New Roman" panose="02020603050405020304" pitchFamily="18" charset="0"/>
              </a:rPr>
              <a:t> </a:t>
            </a:r>
            <a:r>
              <a:rPr lang="en-US" sz="4200" b="1" i="0" dirty="0" err="1">
                <a:solidFill>
                  <a:srgbClr val="00B0F0"/>
                </a:solidFill>
                <a:effectLst/>
                <a:latin typeface="Times New Roman" panose="02020603050405020304" pitchFamily="18" charset="0"/>
                <a:cs typeface="Times New Roman" panose="02020603050405020304" pitchFamily="18" charset="0"/>
              </a:rPr>
              <a:t>Thiệu</a:t>
            </a:r>
            <a:r>
              <a:rPr lang="en-US" sz="4200" b="1" i="0" dirty="0">
                <a:solidFill>
                  <a:srgbClr val="00B0F0"/>
                </a:solidFill>
                <a:effectLst/>
                <a:latin typeface="Times New Roman" panose="02020603050405020304" pitchFamily="18" charset="0"/>
                <a:cs typeface="Times New Roman" panose="02020603050405020304" pitchFamily="18" charset="0"/>
              </a:rPr>
              <a:t> ASP.NET MVC</a:t>
            </a:r>
          </a:p>
        </p:txBody>
      </p:sp>
      <p:sp>
        <p:nvSpPr>
          <p:cNvPr id="62" name="Google Shape;62;p1"/>
          <p:cNvSpPr txBox="1"/>
          <p:nvPr/>
        </p:nvSpPr>
        <p:spPr>
          <a:xfrm>
            <a:off x="1676400" y="376178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4153212"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950051" y="4191268"/>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84775"/>
          </a:xfrm>
          <a:prstGeom prst="rect">
            <a:avLst/>
          </a:prstGeom>
          <a:noFill/>
        </p:spPr>
        <p:txBody>
          <a:bodyPr wrap="square" rtlCol="0">
            <a:spAutoFit/>
          </a:bodyPr>
          <a:lstStyle/>
          <a:p>
            <a:pPr algn="l"/>
            <a:r>
              <a:rPr lang="en-US" sz="3200" b="1" i="0" dirty="0" err="1">
                <a:solidFill>
                  <a:srgbClr val="161C2D"/>
                </a:solidFill>
                <a:effectLst/>
                <a:latin typeface="Times New Roman" panose="02020603050405020304" pitchFamily="18" charset="0"/>
                <a:cs typeface="Times New Roman" panose="02020603050405020304" pitchFamily="18" charset="0"/>
              </a:rPr>
              <a:t>Lịch</a:t>
            </a:r>
            <a:r>
              <a:rPr lang="en-US" sz="3200" b="1" i="0" dirty="0">
                <a:solidFill>
                  <a:srgbClr val="161C2D"/>
                </a:solidFill>
                <a:effectLst/>
                <a:latin typeface="Times New Roman" panose="02020603050405020304" pitchFamily="18" charset="0"/>
                <a:cs typeface="Times New Roman" panose="02020603050405020304" pitchFamily="18" charset="0"/>
              </a:rPr>
              <a:t> </a:t>
            </a:r>
            <a:r>
              <a:rPr lang="en-US" sz="3200" b="1" i="0" dirty="0" err="1">
                <a:solidFill>
                  <a:srgbClr val="161C2D"/>
                </a:solidFill>
                <a:effectLst/>
                <a:latin typeface="Times New Roman" panose="02020603050405020304" pitchFamily="18" charset="0"/>
                <a:cs typeface="Times New Roman" panose="02020603050405020304" pitchFamily="18" charset="0"/>
              </a:rPr>
              <a:t>sử</a:t>
            </a:r>
            <a:r>
              <a:rPr lang="en-US" sz="3200" b="1" i="0" dirty="0">
                <a:solidFill>
                  <a:srgbClr val="161C2D"/>
                </a:solidFill>
                <a:effectLst/>
                <a:latin typeface="Times New Roman" panose="02020603050405020304" pitchFamily="18" charset="0"/>
                <a:cs typeface="Times New Roman" panose="02020603050405020304" pitchFamily="18" charset="0"/>
              </a:rPr>
              <a:t> </a:t>
            </a:r>
            <a:r>
              <a:rPr lang="en-US" sz="3200" b="1" i="0" dirty="0" err="1">
                <a:solidFill>
                  <a:srgbClr val="161C2D"/>
                </a:solidFill>
                <a:effectLst/>
                <a:latin typeface="Times New Roman" panose="02020603050405020304" pitchFamily="18" charset="0"/>
                <a:cs typeface="Times New Roman" panose="02020603050405020304" pitchFamily="18" charset="0"/>
              </a:rPr>
              <a:t>phiên</a:t>
            </a:r>
            <a:r>
              <a:rPr lang="en-US" sz="3200" b="1" i="0" dirty="0">
                <a:solidFill>
                  <a:srgbClr val="161C2D"/>
                </a:solidFill>
                <a:effectLst/>
                <a:latin typeface="Times New Roman" panose="02020603050405020304" pitchFamily="18" charset="0"/>
                <a:cs typeface="Times New Roman" panose="02020603050405020304" pitchFamily="18" charset="0"/>
              </a:rPr>
              <a:t> </a:t>
            </a:r>
            <a:r>
              <a:rPr lang="en-US" sz="3200" b="1" i="0" dirty="0" err="1">
                <a:solidFill>
                  <a:srgbClr val="161C2D"/>
                </a:solidFill>
                <a:effectLst/>
                <a:latin typeface="Times New Roman" panose="02020603050405020304" pitchFamily="18" charset="0"/>
                <a:cs typeface="Times New Roman" panose="02020603050405020304" pitchFamily="18" charset="0"/>
              </a:rPr>
              <a:t>bản</a:t>
            </a:r>
            <a:endParaRPr lang="en-US" sz="3200" b="1" i="0" dirty="0">
              <a:solidFill>
                <a:srgbClr val="161C2D"/>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6BA38CEA-F8AA-D183-7BD6-9A02D535D7E7}"/>
              </a:ext>
            </a:extLst>
          </p:cNvPr>
          <p:cNvPicPr>
            <a:picLocks noChangeAspect="1"/>
          </p:cNvPicPr>
          <p:nvPr/>
        </p:nvPicPr>
        <p:blipFill>
          <a:blip r:embed="rId4"/>
          <a:stretch>
            <a:fillRect/>
          </a:stretch>
        </p:blipFill>
        <p:spPr>
          <a:xfrm>
            <a:off x="4323835" y="740484"/>
            <a:ext cx="6648965" cy="5986631"/>
          </a:xfrm>
          <a:prstGeom prst="rect">
            <a:avLst/>
          </a:prstGeom>
        </p:spPr>
      </p:pic>
    </p:spTree>
    <p:extLst>
      <p:ext uri="{BB962C8B-B14F-4D97-AF65-F5344CB8AC3E}">
        <p14:creationId xmlns:p14="http://schemas.microsoft.com/office/powerpoint/2010/main" val="12454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1278202" y="963792"/>
            <a:ext cx="10245195" cy="646331"/>
          </a:xfrm>
          <a:prstGeom prst="rect">
            <a:avLst/>
          </a:prstGeom>
          <a:noFill/>
        </p:spPr>
        <p:txBody>
          <a:bodyPr wrap="square" rtlCol="0">
            <a:spAutoFit/>
          </a:bodyPr>
          <a:lstStyle/>
          <a:p>
            <a:r>
              <a:rPr lang="en-US" sz="3600" b="1" i="0" dirty="0" err="1">
                <a:solidFill>
                  <a:schemeClr val="tx1"/>
                </a:solidFill>
                <a:effectLst/>
                <a:latin typeface="Times New Roman" panose="02020603050405020304" pitchFamily="18" charset="0"/>
                <a:cs typeface="Times New Roman" panose="02020603050405020304" pitchFamily="18" charset="0"/>
              </a:rPr>
              <a:t>Tạo</a:t>
            </a:r>
            <a:r>
              <a:rPr lang="en-US" sz="3600" b="1" i="0" dirty="0">
                <a:solidFill>
                  <a:schemeClr val="tx1"/>
                </a:solidFill>
                <a:effectLst/>
                <a:latin typeface="Times New Roman" panose="02020603050405020304" pitchFamily="18" charset="0"/>
                <a:cs typeface="Times New Roman" panose="02020603050405020304" pitchFamily="18" charset="0"/>
              </a:rPr>
              <a:t> </a:t>
            </a:r>
            <a:r>
              <a:rPr lang="en-US" sz="3600" b="1" i="0" dirty="0" err="1">
                <a:solidFill>
                  <a:schemeClr val="tx1"/>
                </a:solidFill>
                <a:effectLst/>
                <a:latin typeface="Times New Roman" panose="02020603050405020304" pitchFamily="18" charset="0"/>
                <a:cs typeface="Times New Roman" panose="02020603050405020304" pitchFamily="18" charset="0"/>
              </a:rPr>
              <a:t>ứng</a:t>
            </a:r>
            <a:r>
              <a:rPr lang="en-US" sz="3600" b="1" i="0" dirty="0">
                <a:solidFill>
                  <a:schemeClr val="tx1"/>
                </a:solidFill>
                <a:effectLst/>
                <a:latin typeface="Times New Roman" panose="02020603050405020304" pitchFamily="18" charset="0"/>
                <a:cs typeface="Times New Roman" panose="02020603050405020304" pitchFamily="18" charset="0"/>
              </a:rPr>
              <a:t> </a:t>
            </a:r>
            <a:r>
              <a:rPr lang="en-US" sz="3600" b="1" i="0" dirty="0" err="1">
                <a:solidFill>
                  <a:schemeClr val="tx1"/>
                </a:solidFill>
                <a:effectLst/>
                <a:latin typeface="Times New Roman" panose="02020603050405020304" pitchFamily="18" charset="0"/>
                <a:cs typeface="Times New Roman" panose="02020603050405020304" pitchFamily="18" charset="0"/>
              </a:rPr>
              <a:t>dụng</a:t>
            </a:r>
            <a:r>
              <a:rPr lang="en-US" sz="3600" b="1" i="0" dirty="0">
                <a:solidFill>
                  <a:schemeClr val="tx1"/>
                </a:solidFill>
                <a:effectLst/>
                <a:latin typeface="Times New Roman" panose="02020603050405020304" pitchFamily="18" charset="0"/>
                <a:cs typeface="Times New Roman" panose="02020603050405020304" pitchFamily="18" charset="0"/>
              </a:rPr>
              <a:t> ASP.NET MVC</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472113" y="31715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519113" y="1925182"/>
            <a:ext cx="11525250" cy="2554545"/>
          </a:xfrm>
          <a:prstGeom prst="rect">
            <a:avLst/>
          </a:prstGeom>
          <a:noFill/>
        </p:spPr>
        <p:txBody>
          <a:bodyPr wrap="square" rtlCol="0">
            <a:spAutoFit/>
          </a:bodyPr>
          <a:lstStyle/>
          <a:p>
            <a:r>
              <a:rPr lang="en-US" sz="1600" dirty="0" err="1" smtClean="0"/>
              <a:t>Bước</a:t>
            </a:r>
            <a:r>
              <a:rPr lang="en-US" sz="1600" dirty="0" smtClean="0"/>
              <a:t> 1: </a:t>
            </a:r>
            <a:r>
              <a:rPr lang="en-US" sz="1600" dirty="0" err="1" smtClean="0"/>
              <a:t>Tạo</a:t>
            </a:r>
            <a:r>
              <a:rPr lang="en-US" sz="1600" dirty="0" smtClean="0"/>
              <a:t> </a:t>
            </a:r>
            <a:r>
              <a:rPr lang="en-US" sz="1600" dirty="0" err="1" smtClean="0"/>
              <a:t>DataAccess</a:t>
            </a:r>
            <a:r>
              <a:rPr lang="en-US" sz="1600" dirty="0" smtClean="0"/>
              <a:t> </a:t>
            </a:r>
            <a:r>
              <a:rPr lang="en-US" sz="1600" dirty="0" err="1" smtClean="0"/>
              <a:t>bằng</a:t>
            </a:r>
            <a:r>
              <a:rPr lang="en-US" sz="1600" dirty="0" smtClean="0"/>
              <a:t> Class </a:t>
            </a:r>
            <a:r>
              <a:rPr lang="en-US" sz="1600" dirty="0" err="1"/>
              <a:t>L</a:t>
            </a:r>
            <a:r>
              <a:rPr lang="en-US" sz="1600" dirty="0" err="1" smtClean="0"/>
              <a:t>ibary</a:t>
            </a:r>
            <a:endParaRPr lang="en-US" sz="1600" dirty="0" smtClean="0"/>
          </a:p>
          <a:p>
            <a:endParaRPr lang="en-US" sz="1600" dirty="0"/>
          </a:p>
          <a:p>
            <a:r>
              <a:rPr lang="en-US" sz="1600" dirty="0" err="1" smtClean="0"/>
              <a:t>Bước</a:t>
            </a:r>
            <a:r>
              <a:rPr lang="en-US" sz="1600" dirty="0" smtClean="0"/>
              <a:t> 2: </a:t>
            </a:r>
            <a:r>
              <a:rPr lang="en-US" sz="1600" dirty="0" err="1" smtClean="0"/>
              <a:t>Tạo</a:t>
            </a:r>
            <a:r>
              <a:rPr lang="en-US" sz="1600" dirty="0" smtClean="0"/>
              <a:t> </a:t>
            </a:r>
            <a:r>
              <a:rPr lang="en-US" sz="1600" dirty="0" err="1" smtClean="0"/>
              <a:t>các</a:t>
            </a:r>
            <a:r>
              <a:rPr lang="en-US" sz="1600" dirty="0" smtClean="0"/>
              <a:t> </a:t>
            </a:r>
            <a:r>
              <a:rPr lang="en-US" sz="1600" dirty="0" err="1" smtClean="0"/>
              <a:t>thư</a:t>
            </a:r>
            <a:r>
              <a:rPr lang="en-US" sz="1600" dirty="0" smtClean="0"/>
              <a:t> </a:t>
            </a:r>
            <a:r>
              <a:rPr lang="en-US" sz="1600" dirty="0" err="1" smtClean="0"/>
              <a:t>mục</a:t>
            </a:r>
            <a:r>
              <a:rPr lang="en-US" sz="1600" dirty="0" smtClean="0"/>
              <a:t> DAO ( </a:t>
            </a:r>
            <a:r>
              <a:rPr lang="en-US" sz="1600" dirty="0" err="1" smtClean="0"/>
              <a:t>chứa</a:t>
            </a:r>
            <a:r>
              <a:rPr lang="en-US" sz="1600" dirty="0" smtClean="0"/>
              <a:t> </a:t>
            </a:r>
            <a:r>
              <a:rPr lang="en-US" sz="1600" dirty="0" err="1" smtClean="0"/>
              <a:t>các</a:t>
            </a:r>
            <a:r>
              <a:rPr lang="en-US" sz="1600" dirty="0" smtClean="0"/>
              <a:t> class ) DAL ( </a:t>
            </a:r>
            <a:r>
              <a:rPr lang="en-US" sz="1600" dirty="0" err="1" smtClean="0"/>
              <a:t>chứa</a:t>
            </a:r>
            <a:r>
              <a:rPr lang="en-US" sz="1600" dirty="0" smtClean="0"/>
              <a:t> Interface) , </a:t>
            </a:r>
            <a:r>
              <a:rPr lang="en-US" sz="1600" dirty="0" err="1" smtClean="0"/>
              <a:t>DAOImpl</a:t>
            </a:r>
            <a:r>
              <a:rPr lang="en-US" sz="1600" dirty="0" smtClean="0"/>
              <a:t> </a:t>
            </a:r>
            <a:r>
              <a:rPr lang="en-US" sz="1600" dirty="0" err="1" smtClean="0"/>
              <a:t>chứa</a:t>
            </a:r>
            <a:r>
              <a:rPr lang="en-US" sz="1600" dirty="0" smtClean="0"/>
              <a:t> class implement Interface </a:t>
            </a:r>
            <a:r>
              <a:rPr lang="en-US" sz="1600" dirty="0" err="1" smtClean="0"/>
              <a:t>và</a:t>
            </a:r>
            <a:r>
              <a:rPr lang="en-US" sz="1600" dirty="0" smtClean="0"/>
              <a:t> </a:t>
            </a:r>
            <a:r>
              <a:rPr lang="en-US" sz="1600" dirty="0" err="1" smtClean="0"/>
              <a:t>gọi</a:t>
            </a:r>
            <a:r>
              <a:rPr lang="en-US" sz="1600" dirty="0" smtClean="0"/>
              <a:t> Model </a:t>
            </a:r>
            <a:r>
              <a:rPr lang="en-US" sz="1600" dirty="0" err="1" smtClean="0"/>
              <a:t>để</a:t>
            </a:r>
            <a:r>
              <a:rPr lang="en-US" sz="1600" dirty="0" smtClean="0"/>
              <a:t> </a:t>
            </a:r>
            <a:r>
              <a:rPr lang="en-US" sz="1600" dirty="0" err="1" smtClean="0"/>
              <a:t>xử</a:t>
            </a:r>
            <a:r>
              <a:rPr lang="en-US" sz="1600" dirty="0" smtClean="0"/>
              <a:t> </a:t>
            </a:r>
            <a:r>
              <a:rPr lang="en-US" sz="1600" dirty="0" err="1" smtClean="0"/>
              <a:t>Lý</a:t>
            </a:r>
            <a:r>
              <a:rPr lang="en-US" sz="1600" dirty="0" smtClean="0"/>
              <a:t> Data </a:t>
            </a:r>
          </a:p>
          <a:p>
            <a:endParaRPr lang="en-US" sz="1600" dirty="0"/>
          </a:p>
          <a:p>
            <a:r>
              <a:rPr lang="en-US" sz="1600" dirty="0" err="1" smtClean="0"/>
              <a:t>Bước</a:t>
            </a:r>
            <a:r>
              <a:rPr lang="en-US" sz="1600" dirty="0" smtClean="0"/>
              <a:t> 3: </a:t>
            </a:r>
            <a:r>
              <a:rPr lang="en-US" sz="1600" dirty="0" err="1" smtClean="0"/>
              <a:t>Nhúng</a:t>
            </a:r>
            <a:r>
              <a:rPr lang="en-US" sz="1600" dirty="0" smtClean="0"/>
              <a:t> Data Access </a:t>
            </a:r>
            <a:r>
              <a:rPr lang="en-US" sz="1600" dirty="0" err="1" smtClean="0"/>
              <a:t>này</a:t>
            </a:r>
            <a:r>
              <a:rPr lang="en-US" sz="1600" dirty="0" smtClean="0"/>
              <a:t> </a:t>
            </a:r>
            <a:r>
              <a:rPr lang="en-US" sz="1600" dirty="0" err="1" smtClean="0"/>
              <a:t>vào</a:t>
            </a:r>
            <a:r>
              <a:rPr lang="en-US" sz="1600" dirty="0" smtClean="0"/>
              <a:t> </a:t>
            </a:r>
            <a:r>
              <a:rPr lang="en-US" sz="1600" dirty="0" err="1" smtClean="0"/>
              <a:t>thư</a:t>
            </a:r>
            <a:r>
              <a:rPr lang="en-US" sz="1600" dirty="0" smtClean="0"/>
              <a:t> </a:t>
            </a:r>
            <a:r>
              <a:rPr lang="en-US" sz="1600" dirty="0" err="1" smtClean="0"/>
              <a:t>mục</a:t>
            </a:r>
            <a:r>
              <a:rPr lang="en-US" sz="1600" dirty="0" smtClean="0"/>
              <a:t> References </a:t>
            </a:r>
            <a:r>
              <a:rPr lang="en-US" sz="1600" dirty="0" err="1" smtClean="0"/>
              <a:t>của</a:t>
            </a:r>
            <a:r>
              <a:rPr lang="en-US" sz="1600" dirty="0" smtClean="0"/>
              <a:t> Project MVC </a:t>
            </a:r>
          </a:p>
          <a:p>
            <a:endParaRPr lang="en-US" sz="1600" dirty="0"/>
          </a:p>
          <a:p>
            <a:r>
              <a:rPr lang="en-US" sz="1600" dirty="0" err="1" smtClean="0"/>
              <a:t>Bước</a:t>
            </a:r>
            <a:r>
              <a:rPr lang="en-US" sz="1600" dirty="0" smtClean="0"/>
              <a:t> 4: </a:t>
            </a:r>
            <a:r>
              <a:rPr lang="en-US" sz="1600" dirty="0" err="1" smtClean="0"/>
              <a:t>Gọi</a:t>
            </a:r>
            <a:r>
              <a:rPr lang="en-US" sz="1600" dirty="0" smtClean="0"/>
              <a:t> </a:t>
            </a:r>
            <a:r>
              <a:rPr lang="en-US" sz="1600" dirty="0" err="1" smtClean="0"/>
              <a:t>hàm</a:t>
            </a:r>
            <a:r>
              <a:rPr lang="en-US" sz="1600" dirty="0" smtClean="0"/>
              <a:t> </a:t>
            </a:r>
            <a:r>
              <a:rPr lang="en-US" sz="1600" dirty="0" err="1" smtClean="0"/>
              <a:t>thông</a:t>
            </a:r>
            <a:r>
              <a:rPr lang="en-US" sz="1600" dirty="0" smtClean="0"/>
              <a:t> qua </a:t>
            </a:r>
            <a:r>
              <a:rPr lang="en-US" sz="1600" dirty="0" err="1" smtClean="0"/>
              <a:t>DataAcess</a:t>
            </a:r>
            <a:r>
              <a:rPr lang="en-US" sz="1600" dirty="0" smtClean="0"/>
              <a:t> </a:t>
            </a:r>
            <a:r>
              <a:rPr lang="en-US" sz="1600" dirty="0" err="1" smtClean="0"/>
              <a:t>để</a:t>
            </a:r>
            <a:r>
              <a:rPr lang="en-US" sz="1600" dirty="0" smtClean="0"/>
              <a:t> </a:t>
            </a:r>
            <a:r>
              <a:rPr lang="en-US" sz="1600" dirty="0" err="1" smtClean="0"/>
              <a:t>lấy</a:t>
            </a:r>
            <a:r>
              <a:rPr lang="en-US" sz="1600" dirty="0" smtClean="0"/>
              <a:t> </a:t>
            </a:r>
            <a:r>
              <a:rPr lang="en-US" sz="1600" dirty="0" err="1" smtClean="0"/>
              <a:t>dữ</a:t>
            </a:r>
            <a:r>
              <a:rPr lang="en-US" sz="1600" dirty="0" smtClean="0"/>
              <a:t> </a:t>
            </a:r>
            <a:r>
              <a:rPr lang="en-US" sz="1600" dirty="0" err="1" smtClean="0"/>
              <a:t>liệu</a:t>
            </a:r>
            <a:r>
              <a:rPr lang="en-US" sz="1600" dirty="0" smtClean="0"/>
              <a:t> </a:t>
            </a:r>
            <a:r>
              <a:rPr lang="en-US" sz="1600" dirty="0" err="1" smtClean="0"/>
              <a:t>và</a:t>
            </a:r>
            <a:r>
              <a:rPr lang="en-US" sz="1600" dirty="0" smtClean="0"/>
              <a:t> </a:t>
            </a:r>
            <a:r>
              <a:rPr lang="en-US" sz="1600" dirty="0" err="1" smtClean="0"/>
              <a:t>đẩy</a:t>
            </a:r>
            <a:r>
              <a:rPr lang="en-US" sz="1600" dirty="0" smtClean="0"/>
              <a:t> </a:t>
            </a:r>
            <a:r>
              <a:rPr lang="en-US" sz="1600" dirty="0" err="1" smtClean="0"/>
              <a:t>về</a:t>
            </a:r>
            <a:r>
              <a:rPr lang="en-US" sz="1600" dirty="0" smtClean="0"/>
              <a:t> </a:t>
            </a:r>
            <a:r>
              <a:rPr lang="en-US" sz="1600" dirty="0" err="1" smtClean="0"/>
              <a:t>Viewss</a:t>
            </a:r>
            <a:endParaRPr lang="en-US" sz="1600" dirty="0" smtClean="0"/>
          </a:p>
          <a:p>
            <a:endParaRPr lang="en-US" sz="1600" dirty="0"/>
          </a:p>
          <a:p>
            <a:r>
              <a:rPr lang="en-US" sz="1600" dirty="0" err="1" smtClean="0"/>
              <a:t>Bước</a:t>
            </a:r>
            <a:r>
              <a:rPr lang="en-US" sz="1600" dirty="0" smtClean="0"/>
              <a:t> 5: </a:t>
            </a:r>
            <a:r>
              <a:rPr lang="en-US" sz="1600" dirty="0" err="1" smtClean="0"/>
              <a:t>Hiển</a:t>
            </a:r>
            <a:r>
              <a:rPr lang="en-US" sz="1600" dirty="0" smtClean="0"/>
              <a:t> </a:t>
            </a:r>
            <a:r>
              <a:rPr lang="en-US" sz="1600" dirty="0" err="1" smtClean="0"/>
              <a:t>thị</a:t>
            </a:r>
            <a:r>
              <a:rPr lang="en-US" sz="1600" dirty="0" smtClean="0"/>
              <a:t> </a:t>
            </a:r>
            <a:r>
              <a:rPr lang="en-US" sz="1600" dirty="0" err="1" smtClean="0"/>
              <a:t>dữ</a:t>
            </a:r>
            <a:r>
              <a:rPr lang="en-US" sz="1600" dirty="0" smtClean="0"/>
              <a:t> </a:t>
            </a:r>
            <a:r>
              <a:rPr lang="en-US" sz="1600" dirty="0" err="1" smtClean="0"/>
              <a:t>liệu</a:t>
            </a:r>
            <a:r>
              <a:rPr lang="en-US" sz="1600" dirty="0" smtClean="0"/>
              <a:t> </a:t>
            </a:r>
            <a:r>
              <a:rPr lang="en-US" sz="1600" dirty="0" err="1" smtClean="0"/>
              <a:t>từ</a:t>
            </a:r>
            <a:r>
              <a:rPr lang="en-US" sz="1600" dirty="0" smtClean="0"/>
              <a:t> Model </a:t>
            </a:r>
            <a:r>
              <a:rPr lang="en-US" sz="1600" dirty="0" err="1" smtClean="0"/>
              <a:t>trên</a:t>
            </a:r>
            <a:r>
              <a:rPr lang="en-US" sz="1600" dirty="0" smtClean="0"/>
              <a:t> View </a:t>
            </a:r>
            <a:endParaRPr lang="en-US" sz="1600" dirty="0"/>
          </a:p>
        </p:txBody>
      </p:sp>
    </p:spTree>
    <p:extLst>
      <p:ext uri="{BB962C8B-B14F-4D97-AF65-F5344CB8AC3E}">
        <p14:creationId xmlns:p14="http://schemas.microsoft.com/office/powerpoint/2010/main" val="343052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18"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917C9F93-1593-370E-32CA-87759CFC3AE1}"/>
              </a:ext>
            </a:extLst>
          </p:cNvPr>
          <p:cNvSpPr txBox="1"/>
          <p:nvPr/>
        </p:nvSpPr>
        <p:spPr>
          <a:xfrm>
            <a:off x="5635782" y="297406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AF394FB-E864-BE92-826E-2723E4FE1AD7}"/>
              </a:ext>
            </a:extLst>
          </p:cNvPr>
          <p:cNvSpPr txBox="1"/>
          <p:nvPr/>
        </p:nvSpPr>
        <p:spPr>
          <a:xfrm>
            <a:off x="414108" y="2092007"/>
            <a:ext cx="5495415" cy="1938992"/>
          </a:xfrm>
          <a:prstGeom prst="rect">
            <a:avLst/>
          </a:prstGeom>
          <a:noFill/>
        </p:spPr>
        <p:txBody>
          <a:bodyPr wrap="none" rtlCol="0">
            <a:spAutoFit/>
          </a:bodyPr>
          <a:lstStyle/>
          <a:p>
            <a:pPr marL="457200" indent="-457200">
              <a:buFont typeface="Wingdings" panose="05000000000000000000" pitchFamily="2" charset="2"/>
              <a:buChar char="Ø"/>
            </a:pPr>
            <a:r>
              <a:rPr lang="en-US" sz="2400" b="1" i="0" dirty="0" err="1">
                <a:solidFill>
                  <a:schemeClr val="tx1"/>
                </a:solidFill>
                <a:effectLst/>
                <a:latin typeface="Times New Roman" panose="02020603050405020304" pitchFamily="18" charset="0"/>
                <a:cs typeface="Times New Roman" panose="02020603050405020304" pitchFamily="18" charset="0"/>
              </a:rPr>
              <a:t>Tổng</a:t>
            </a: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b="1" i="0" dirty="0" err="1">
                <a:solidFill>
                  <a:schemeClr val="tx1"/>
                </a:solidFill>
                <a:effectLst/>
                <a:latin typeface="Times New Roman" panose="02020603050405020304" pitchFamily="18" charset="0"/>
                <a:cs typeface="Times New Roman" panose="02020603050405020304" pitchFamily="18" charset="0"/>
              </a:rPr>
              <a:t>quan</a:t>
            </a: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b="1" i="0" dirty="0" err="1">
                <a:solidFill>
                  <a:schemeClr val="tx1"/>
                </a:solidFill>
                <a:effectLst/>
                <a:latin typeface="Times New Roman" panose="02020603050405020304" pitchFamily="18" charset="0"/>
                <a:cs typeface="Times New Roman" panose="02020603050405020304" pitchFamily="18" charset="0"/>
              </a:rPr>
              <a:t>về</a:t>
            </a:r>
            <a:r>
              <a:rPr lang="en-US" sz="2400" b="1" i="0" dirty="0">
                <a:solidFill>
                  <a:schemeClr val="tx1"/>
                </a:solidFill>
                <a:effectLst/>
                <a:latin typeface="Times New Roman" panose="02020603050405020304" pitchFamily="18" charset="0"/>
                <a:cs typeface="Times New Roman" panose="02020603050405020304" pitchFamily="18" charset="0"/>
              </a:rPr>
              <a:t> ASP.NET MVC </a:t>
            </a:r>
          </a:p>
          <a:p>
            <a:pPr marL="457200" indent="-457200">
              <a:buFont typeface="Wingdings" panose="05000000000000000000" pitchFamily="2" charset="2"/>
              <a:buChar char="Ø"/>
            </a:pPr>
            <a:r>
              <a:rPr lang="vi-VN" sz="2400" b="1" i="0" dirty="0">
                <a:solidFill>
                  <a:schemeClr val="tx1"/>
                </a:solidFill>
                <a:effectLst/>
                <a:latin typeface="Times New Roman" panose="02020603050405020304" pitchFamily="18" charset="0"/>
                <a:cs typeface="Times New Roman" panose="02020603050405020304" pitchFamily="18" charset="0"/>
              </a:rPr>
              <a:t>Cơ chế hoạt động của ASP.Net MVC</a:t>
            </a:r>
            <a:endParaRPr lang="en-US" sz="2400" b="1" i="0" dirty="0">
              <a:solidFill>
                <a:schemeClr val="tx1"/>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b="1" i="0" dirty="0" err="1">
                <a:solidFill>
                  <a:schemeClr val="tx1"/>
                </a:solidFill>
                <a:effectLst/>
                <a:latin typeface="Times New Roman" panose="02020603050405020304" pitchFamily="18" charset="0"/>
                <a:cs typeface="Times New Roman" panose="02020603050405020304" pitchFamily="18" charset="0"/>
              </a:rPr>
              <a:t>Các</a:t>
            </a: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b="1" i="0" dirty="0" err="1">
                <a:solidFill>
                  <a:schemeClr val="tx1"/>
                </a:solidFill>
                <a:effectLst/>
                <a:latin typeface="Times New Roman" panose="02020603050405020304" pitchFamily="18" charset="0"/>
                <a:cs typeface="Times New Roman" panose="02020603050405020304" pitchFamily="18" charset="0"/>
              </a:rPr>
              <a:t>tính</a:t>
            </a: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b="1" i="0" dirty="0" err="1">
                <a:solidFill>
                  <a:schemeClr val="tx1"/>
                </a:solidFill>
                <a:effectLst/>
                <a:latin typeface="Times New Roman" panose="02020603050405020304" pitchFamily="18" charset="0"/>
                <a:cs typeface="Times New Roman" panose="02020603050405020304" pitchFamily="18" charset="0"/>
              </a:rPr>
              <a:t>năng</a:t>
            </a: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b="1" i="0" dirty="0" err="1">
                <a:solidFill>
                  <a:schemeClr val="tx1"/>
                </a:solidFill>
                <a:effectLst/>
                <a:latin typeface="Times New Roman" panose="02020603050405020304" pitchFamily="18" charset="0"/>
                <a:cs typeface="Times New Roman" panose="02020603050405020304" pitchFamily="18" charset="0"/>
              </a:rPr>
              <a:t>của</a:t>
            </a:r>
            <a:r>
              <a:rPr lang="en-US" sz="2400" b="1" i="0" dirty="0">
                <a:solidFill>
                  <a:schemeClr val="tx1"/>
                </a:solidFill>
                <a:effectLst/>
                <a:latin typeface="Times New Roman" panose="02020603050405020304" pitchFamily="18" charset="0"/>
                <a:cs typeface="Times New Roman" panose="02020603050405020304" pitchFamily="18" charset="0"/>
              </a:rPr>
              <a:t> ASP.NET MVC</a:t>
            </a:r>
          </a:p>
          <a:p>
            <a:pPr marL="457200" indent="-457200">
              <a:buFont typeface="Wingdings" panose="05000000000000000000" pitchFamily="2" charset="2"/>
              <a:buChar char="Ø"/>
            </a:pPr>
            <a:r>
              <a:rPr lang="en-US" sz="2400" b="1" i="0" dirty="0" err="1">
                <a:solidFill>
                  <a:schemeClr val="tx1"/>
                </a:solidFill>
                <a:effectLst/>
                <a:latin typeface="Times New Roman" panose="02020603050405020304" pitchFamily="18" charset="0"/>
                <a:cs typeface="Times New Roman" panose="02020603050405020304" pitchFamily="18" charset="0"/>
              </a:rPr>
              <a:t>Lịch</a:t>
            </a: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b="1" i="0" dirty="0" err="1">
                <a:solidFill>
                  <a:schemeClr val="tx1"/>
                </a:solidFill>
                <a:effectLst/>
                <a:latin typeface="Times New Roman" panose="02020603050405020304" pitchFamily="18" charset="0"/>
                <a:cs typeface="Times New Roman" panose="02020603050405020304" pitchFamily="18" charset="0"/>
              </a:rPr>
              <a:t>sử</a:t>
            </a: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b="1" i="0" dirty="0" err="1">
                <a:solidFill>
                  <a:schemeClr val="tx1"/>
                </a:solidFill>
                <a:effectLst/>
                <a:latin typeface="Times New Roman" panose="02020603050405020304" pitchFamily="18" charset="0"/>
                <a:cs typeface="Times New Roman" panose="02020603050405020304" pitchFamily="18" charset="0"/>
              </a:rPr>
              <a:t>phiên</a:t>
            </a: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b="1" i="0" dirty="0" err="1">
                <a:solidFill>
                  <a:schemeClr val="tx1"/>
                </a:solidFill>
                <a:effectLst/>
                <a:latin typeface="Times New Roman" panose="02020603050405020304" pitchFamily="18" charset="0"/>
                <a:cs typeface="Times New Roman" panose="02020603050405020304" pitchFamily="18" charset="0"/>
              </a:rPr>
              <a:t>bản</a:t>
            </a:r>
            <a:r>
              <a:rPr lang="en-US" sz="2400" b="1" i="0" dirty="0">
                <a:solidFill>
                  <a:schemeClr val="tx1"/>
                </a:solidFill>
                <a:effectLst/>
                <a:latin typeface="Times New Roman" panose="02020603050405020304" pitchFamily="18" charset="0"/>
                <a:cs typeface="Times New Roman" panose="02020603050405020304" pitchFamily="18" charset="0"/>
              </a:rPr>
              <a:t> ASP.NET MVC</a:t>
            </a:r>
          </a:p>
          <a:p>
            <a:pPr marL="457200" indent="-457200">
              <a:buFont typeface="Wingdings" panose="05000000000000000000" pitchFamily="2" charset="2"/>
              <a:buChar char="Ø"/>
            </a:pPr>
            <a:r>
              <a:rPr lang="en-US" sz="2400" b="1" i="0" dirty="0" err="1">
                <a:solidFill>
                  <a:schemeClr val="tx1"/>
                </a:solidFill>
                <a:effectLst/>
                <a:latin typeface="Times New Roman" panose="02020603050405020304" pitchFamily="18" charset="0"/>
                <a:cs typeface="Times New Roman" panose="02020603050405020304" pitchFamily="18" charset="0"/>
              </a:rPr>
              <a:t>Tạo</a:t>
            </a: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b="1" i="0" dirty="0" err="1">
                <a:solidFill>
                  <a:schemeClr val="tx1"/>
                </a:solidFill>
                <a:effectLst/>
                <a:latin typeface="Times New Roman" panose="02020603050405020304" pitchFamily="18" charset="0"/>
                <a:cs typeface="Times New Roman" panose="02020603050405020304" pitchFamily="18" charset="0"/>
              </a:rPr>
              <a:t>ứng</a:t>
            </a: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b="1" i="0" dirty="0" err="1">
                <a:solidFill>
                  <a:schemeClr val="tx1"/>
                </a:solidFill>
                <a:effectLst/>
                <a:latin typeface="Times New Roman" panose="02020603050405020304" pitchFamily="18" charset="0"/>
                <a:cs typeface="Times New Roman" panose="02020603050405020304" pitchFamily="18" charset="0"/>
              </a:rPr>
              <a:t>dụng</a:t>
            </a:r>
            <a:r>
              <a:rPr lang="en-US" sz="2400" b="1" i="0" dirty="0">
                <a:solidFill>
                  <a:schemeClr val="tx1"/>
                </a:solidFill>
                <a:effectLst/>
                <a:latin typeface="Times New Roman" panose="02020603050405020304" pitchFamily="18" charset="0"/>
                <a:cs typeface="Times New Roman" panose="02020603050405020304" pitchFamily="18" charset="0"/>
              </a:rPr>
              <a:t> ASP.NET MVC</a:t>
            </a:r>
          </a:p>
        </p:txBody>
      </p:sp>
      <p:pic>
        <p:nvPicPr>
          <p:cNvPr id="13" name="Picture 12">
            <a:extLst>
              <a:ext uri="{FF2B5EF4-FFF2-40B4-BE49-F238E27FC236}">
                <a16:creationId xmlns:a16="http://schemas.microsoft.com/office/drawing/2014/main" id="{75BC3177-E4B7-942E-9D6C-21D3636B1618}"/>
              </a:ext>
            </a:extLst>
          </p:cNvPr>
          <p:cNvPicPr>
            <a:picLocks noChangeAspect="1"/>
          </p:cNvPicPr>
          <p:nvPr/>
        </p:nvPicPr>
        <p:blipFill>
          <a:blip r:embed="rId4"/>
          <a:stretch>
            <a:fillRect/>
          </a:stretch>
        </p:blipFill>
        <p:spPr>
          <a:xfrm>
            <a:off x="5305232" y="1690688"/>
            <a:ext cx="6425780" cy="3049407"/>
          </a:xfrm>
          <a:prstGeom prst="rect">
            <a:avLst/>
          </a:prstGeom>
        </p:spPr>
      </p:pic>
    </p:spTree>
    <p:extLst>
      <p:ext uri="{BB962C8B-B14F-4D97-AF65-F5344CB8AC3E}">
        <p14:creationId xmlns:p14="http://schemas.microsoft.com/office/powerpoint/2010/main" val="3261756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r>
              <a:rPr lang="en-US" sz="3600" b="1" i="0" dirty="0" err="1">
                <a:solidFill>
                  <a:schemeClr val="tx1"/>
                </a:solidFill>
                <a:effectLst/>
                <a:latin typeface="Times New Roman" panose="02020603050405020304" pitchFamily="18" charset="0"/>
                <a:cs typeface="Times New Roman" panose="02020603050405020304" pitchFamily="18" charset="0"/>
              </a:rPr>
              <a:t>Tổng</a:t>
            </a:r>
            <a:r>
              <a:rPr lang="en-US" sz="3600" b="1" i="0" dirty="0">
                <a:solidFill>
                  <a:schemeClr val="tx1"/>
                </a:solidFill>
                <a:effectLst/>
                <a:latin typeface="Times New Roman" panose="02020603050405020304" pitchFamily="18" charset="0"/>
                <a:cs typeface="Times New Roman" panose="02020603050405020304" pitchFamily="18" charset="0"/>
              </a:rPr>
              <a:t> </a:t>
            </a:r>
            <a:r>
              <a:rPr lang="en-US" sz="3600" b="1" i="0" dirty="0" err="1">
                <a:solidFill>
                  <a:schemeClr val="tx1"/>
                </a:solidFill>
                <a:effectLst/>
                <a:latin typeface="Times New Roman" panose="02020603050405020304" pitchFamily="18" charset="0"/>
                <a:cs typeface="Times New Roman" panose="02020603050405020304" pitchFamily="18" charset="0"/>
              </a:rPr>
              <a:t>quan</a:t>
            </a:r>
            <a:r>
              <a:rPr lang="en-US" sz="3600" b="1" i="0" dirty="0">
                <a:solidFill>
                  <a:schemeClr val="tx1"/>
                </a:solidFill>
                <a:effectLst/>
                <a:latin typeface="Times New Roman" panose="02020603050405020304" pitchFamily="18" charset="0"/>
                <a:cs typeface="Times New Roman" panose="02020603050405020304" pitchFamily="18" charset="0"/>
              </a:rPr>
              <a:t> </a:t>
            </a:r>
            <a:r>
              <a:rPr lang="en-US" sz="3600" b="1" i="0" dirty="0" err="1">
                <a:solidFill>
                  <a:schemeClr val="tx1"/>
                </a:solidFill>
                <a:effectLst/>
                <a:latin typeface="Times New Roman" panose="02020603050405020304" pitchFamily="18" charset="0"/>
                <a:cs typeface="Times New Roman" panose="02020603050405020304" pitchFamily="18" charset="0"/>
              </a:rPr>
              <a:t>về</a:t>
            </a:r>
            <a:r>
              <a:rPr lang="en-US" sz="3600" b="1" i="0" dirty="0">
                <a:solidFill>
                  <a:schemeClr val="tx1"/>
                </a:solidFill>
                <a:effectLst/>
                <a:latin typeface="Times New Roman" panose="02020603050405020304" pitchFamily="18" charset="0"/>
                <a:cs typeface="Times New Roman" panose="02020603050405020304" pitchFamily="18" charset="0"/>
              </a:rPr>
              <a:t> ASP.NET MVC </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077362" y="1891643"/>
            <a:ext cx="10929907" cy="2000548"/>
          </a:xfrm>
          <a:prstGeom prst="rect">
            <a:avLst/>
          </a:prstGeom>
          <a:noFill/>
        </p:spPr>
        <p:txBody>
          <a:bodyPr wrap="square" rtlCol="0">
            <a:spAutoFit/>
          </a:bodyPr>
          <a:lstStyle/>
          <a:p>
            <a:pPr algn="l"/>
            <a:r>
              <a:rPr lang="en-US" sz="2000" dirty="0" err="1">
                <a:solidFill>
                  <a:srgbClr val="222C37"/>
                </a:solidFill>
                <a:latin typeface="Times New Roman" panose="02020603050405020304" pitchFamily="18" charset="0"/>
                <a:cs typeface="Times New Roman" panose="02020603050405020304" pitchFamily="18" charset="0"/>
              </a:rPr>
              <a:t>Xuất</a:t>
            </a:r>
            <a:r>
              <a:rPr lang="en-US" sz="2000" dirty="0">
                <a:solidFill>
                  <a:srgbClr val="222C37"/>
                </a:solidFill>
                <a:latin typeface="Times New Roman" panose="02020603050405020304" pitchFamily="18" charset="0"/>
                <a:cs typeface="Times New Roman" panose="02020603050405020304" pitchFamily="18" charset="0"/>
              </a:rPr>
              <a:t> </a:t>
            </a:r>
            <a:r>
              <a:rPr lang="en-US" sz="2000" dirty="0" err="1">
                <a:solidFill>
                  <a:srgbClr val="222C37"/>
                </a:solidFill>
                <a:latin typeface="Times New Roman" panose="02020603050405020304" pitchFamily="18" charset="0"/>
                <a:cs typeface="Times New Roman" panose="02020603050405020304" pitchFamily="18" charset="0"/>
              </a:rPr>
              <a:t>phát</a:t>
            </a:r>
            <a:r>
              <a:rPr lang="en-US" sz="2000" dirty="0">
                <a:solidFill>
                  <a:srgbClr val="222C37"/>
                </a:solidFill>
                <a:latin typeface="Times New Roman" panose="02020603050405020304" pitchFamily="18" charset="0"/>
                <a:cs typeface="Times New Roman" panose="02020603050405020304" pitchFamily="18" charset="0"/>
              </a:rPr>
              <a:t> </a:t>
            </a:r>
            <a:r>
              <a:rPr lang="en-US" sz="2000" dirty="0" err="1">
                <a:solidFill>
                  <a:srgbClr val="222C37"/>
                </a:solidFill>
                <a:latin typeface="Times New Roman" panose="02020603050405020304" pitchFamily="18" charset="0"/>
                <a:cs typeface="Times New Roman" panose="02020603050405020304" pitchFamily="18" charset="0"/>
              </a:rPr>
              <a:t>từ</a:t>
            </a:r>
            <a:r>
              <a:rPr lang="en-US" sz="2000" dirty="0">
                <a:solidFill>
                  <a:srgbClr val="222C37"/>
                </a:solidFill>
                <a:latin typeface="Times New Roman" panose="02020603050405020304" pitchFamily="18" charset="0"/>
                <a:cs typeface="Times New Roman" panose="02020603050405020304" pitchFamily="18" charset="0"/>
              </a:rPr>
              <a:t> </a:t>
            </a:r>
            <a:r>
              <a:rPr lang="en-US" sz="2000" dirty="0" err="1">
                <a:solidFill>
                  <a:srgbClr val="222C37"/>
                </a:solidFill>
                <a:latin typeface="Times New Roman" panose="02020603050405020304" pitchFamily="18" charset="0"/>
                <a:cs typeface="Times New Roman" panose="02020603050405020304" pitchFamily="18" charset="0"/>
              </a:rPr>
              <a:t>thực</a:t>
            </a:r>
            <a:r>
              <a:rPr lang="en-US" sz="2000" dirty="0">
                <a:solidFill>
                  <a:srgbClr val="222C37"/>
                </a:solidFill>
                <a:latin typeface="Times New Roman" panose="02020603050405020304" pitchFamily="18" charset="0"/>
                <a:cs typeface="Times New Roman" panose="02020603050405020304" pitchFamily="18" charset="0"/>
              </a:rPr>
              <a:t> </a:t>
            </a:r>
            <a:r>
              <a:rPr lang="en-US" sz="2000" dirty="0" err="1">
                <a:solidFill>
                  <a:srgbClr val="222C37"/>
                </a:solidFill>
                <a:latin typeface="Times New Roman" panose="02020603050405020304" pitchFamily="18" charset="0"/>
                <a:cs typeface="Times New Roman" panose="02020603050405020304" pitchFamily="18" charset="0"/>
              </a:rPr>
              <a:t>tế</a:t>
            </a:r>
            <a:r>
              <a:rPr lang="en-US" sz="2000" dirty="0">
                <a:solidFill>
                  <a:srgbClr val="222C37"/>
                </a:solidFill>
                <a:latin typeface="Times New Roman" panose="02020603050405020304" pitchFamily="18" charset="0"/>
                <a:cs typeface="Times New Roman" panose="02020603050405020304" pitchFamily="18" charset="0"/>
              </a:rPr>
              <a:t> c</a:t>
            </a:r>
            <a:r>
              <a:rPr lang="vi-VN" sz="2000" b="0" i="0" dirty="0">
                <a:solidFill>
                  <a:srgbClr val="222C37"/>
                </a:solidFill>
                <a:effectLst/>
                <a:latin typeface="Times New Roman" panose="02020603050405020304" pitchFamily="18" charset="0"/>
                <a:cs typeface="Times New Roman" panose="02020603050405020304" pitchFamily="18" charset="0"/>
              </a:rPr>
              <a:t>ông nghệ ASP.Net </a:t>
            </a:r>
            <a:r>
              <a:rPr lang="en-US" sz="2000" dirty="0">
                <a:solidFill>
                  <a:srgbClr val="222C37"/>
                </a:solidFill>
                <a:latin typeface="Times New Roman" panose="02020603050405020304" pitchFamily="18" charset="0"/>
                <a:cs typeface="Times New Roman" panose="02020603050405020304" pitchFamily="18" charset="0"/>
              </a:rPr>
              <a:t>W</a:t>
            </a:r>
            <a:r>
              <a:rPr lang="vi-VN" sz="2000" b="0" i="0" dirty="0">
                <a:solidFill>
                  <a:srgbClr val="222C37"/>
                </a:solidFill>
                <a:effectLst/>
                <a:latin typeface="Times New Roman" panose="02020603050405020304" pitchFamily="18" charset="0"/>
                <a:cs typeface="Times New Roman" panose="02020603050405020304" pitchFamily="18" charset="0"/>
              </a:rPr>
              <a:t>ebform thì có rất nhiều nhược điểm và một trong nhược điểm đáng chú ý là giao diện webform phải sử dụng toolbox sẵn có, do đó chúng ta mất linh hoạt trong việc điều khiển giao diện.</a:t>
            </a:r>
            <a:r>
              <a:rPr lang="vi-VN" sz="2800" b="0" i="0" dirty="0">
                <a:solidFill>
                  <a:srgbClr val="222C37"/>
                </a:solidFill>
                <a:effectLst/>
                <a:latin typeface="Times New Roman" panose="02020603050405020304" pitchFamily="18" charset="0"/>
                <a:cs typeface="Times New Roman" panose="02020603050405020304" pitchFamily="18" charset="0"/>
              </a:rPr>
              <a:t> Microsoft đã cho ra đời 1 công nghệ lập trình web mới đó là </a:t>
            </a:r>
            <a:r>
              <a:rPr lang="vi-VN" sz="2800" b="1" i="0" dirty="0">
                <a:solidFill>
                  <a:schemeClr val="tx1"/>
                </a:solidFill>
                <a:effectLst/>
                <a:latin typeface="Times New Roman" panose="02020603050405020304" pitchFamily="18" charset="0"/>
                <a:cs typeface="Times New Roman" panose="02020603050405020304" pitchFamily="18" charset="0"/>
              </a:rPr>
              <a:t>ASP.Net MVC</a:t>
            </a:r>
            <a:r>
              <a:rPr lang="vi-VN" sz="2800" b="0" i="0" dirty="0">
                <a:solidFill>
                  <a:schemeClr val="tx1"/>
                </a:solidFill>
                <a:effectLst/>
                <a:latin typeface="Times New Roman" panose="02020603050405020304" pitchFamily="18" charset="0"/>
                <a:cs typeface="Times New Roman" panose="02020603050405020304" pitchFamily="18" charset="0"/>
              </a:rPr>
              <a:t> </a:t>
            </a:r>
            <a:r>
              <a:rPr lang="vi-VN" sz="2800" b="0" i="0" dirty="0">
                <a:solidFill>
                  <a:srgbClr val="222C37"/>
                </a:solidFill>
                <a:effectLst/>
                <a:latin typeface="Times New Roman" panose="02020603050405020304" pitchFamily="18" charset="0"/>
                <a:cs typeface="Times New Roman" panose="02020603050405020304" pitchFamily="18" charset="0"/>
              </a:rPr>
              <a:t>với rất nhiều ưu điểm.</a:t>
            </a:r>
            <a:endParaRPr lang="en-US" sz="2800" b="0" i="0" dirty="0">
              <a:solidFill>
                <a:srgbClr val="222C37"/>
              </a:solidFill>
              <a:effectLst/>
              <a:latin typeface="Times New Roman" panose="02020603050405020304" pitchFamily="18" charset="0"/>
              <a:cs typeface="Times New Roman" panose="02020603050405020304" pitchFamily="18" charset="0"/>
            </a:endParaRPr>
          </a:p>
          <a:p>
            <a:pPr algn="l"/>
            <a:endParaRPr lang="en-US" sz="2800" b="0" i="0" dirty="0">
              <a:solidFill>
                <a:srgbClr val="222C37"/>
              </a:solidFill>
              <a:effectLst/>
              <a:latin typeface="Times New Roman" panose="02020603050405020304" pitchFamily="18" charset="0"/>
              <a:cs typeface="Times New Roman" panose="02020603050405020304" pitchFamily="18" charset="0"/>
            </a:endParaRPr>
          </a:p>
        </p:txBody>
      </p:sp>
      <p:pic>
        <p:nvPicPr>
          <p:cNvPr id="5" name="Picture 2" descr="Kiến trúc MVC">
            <a:extLst>
              <a:ext uri="{FF2B5EF4-FFF2-40B4-BE49-F238E27FC236}">
                <a16:creationId xmlns:a16="http://schemas.microsoft.com/office/drawing/2014/main" id="{5DCE1F6D-4B87-9313-F759-481ADF5255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2207" y="3429000"/>
            <a:ext cx="315277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0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8077200" y="795010"/>
            <a:ext cx="3637984" cy="338554"/>
          </a:xfrm>
          <a:prstGeom prst="rect">
            <a:avLst/>
          </a:prstGeom>
          <a:noFill/>
        </p:spPr>
        <p:txBody>
          <a:bodyPr wrap="square" rtlCol="0">
            <a:spAutoFit/>
          </a:bodyPr>
          <a:lstStyle/>
          <a:p>
            <a:pPr algn="l"/>
            <a:r>
              <a:rPr lang="en-US" sz="1600" b="1" i="0" dirty="0" err="1">
                <a:solidFill>
                  <a:srgbClr val="1B1B1B"/>
                </a:solidFill>
                <a:effectLst/>
                <a:latin typeface="Times New Roman" panose="02020603050405020304" pitchFamily="18" charset="0"/>
                <a:cs typeface="Times New Roman" panose="02020603050405020304" pitchFamily="18" charset="0"/>
              </a:rPr>
              <a:t>Giới</a:t>
            </a:r>
            <a:r>
              <a:rPr lang="en-US" sz="1600" b="1" i="0" dirty="0">
                <a:solidFill>
                  <a:srgbClr val="1B1B1B"/>
                </a:solidFill>
                <a:effectLst/>
                <a:latin typeface="Times New Roman" panose="02020603050405020304" pitchFamily="18" charset="0"/>
                <a:cs typeface="Times New Roman" panose="02020603050405020304" pitchFamily="18" charset="0"/>
              </a:rPr>
              <a:t> </a:t>
            </a:r>
            <a:r>
              <a:rPr lang="en-US" sz="1600" b="1" i="0" dirty="0" err="1">
                <a:solidFill>
                  <a:srgbClr val="1B1B1B"/>
                </a:solidFill>
                <a:effectLst/>
                <a:latin typeface="Times New Roman" panose="02020603050405020304" pitchFamily="18" charset="0"/>
                <a:cs typeface="Times New Roman" panose="02020603050405020304" pitchFamily="18" charset="0"/>
              </a:rPr>
              <a:t>thiệu</a:t>
            </a:r>
            <a:r>
              <a:rPr lang="en-US" sz="1600" b="1" i="0" dirty="0">
                <a:solidFill>
                  <a:srgbClr val="1B1B1B"/>
                </a:solidFill>
                <a:effectLst/>
                <a:latin typeface="Times New Roman" panose="02020603050405020304" pitchFamily="18" charset="0"/>
                <a:cs typeface="Times New Roman" panose="02020603050405020304" pitchFamily="18" charset="0"/>
              </a:rPr>
              <a:t> LINQ</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67B4870A-6CAD-63A9-6C81-0E0B227068FE}"/>
              </a:ext>
            </a:extLst>
          </p:cNvPr>
          <p:cNvSpPr txBox="1"/>
          <p:nvPr/>
        </p:nvSpPr>
        <p:spPr>
          <a:xfrm>
            <a:off x="1447800" y="502622"/>
            <a:ext cx="2943434" cy="584775"/>
          </a:xfrm>
          <a:prstGeom prst="rect">
            <a:avLst/>
          </a:prstGeom>
          <a:noFill/>
        </p:spPr>
        <p:txBody>
          <a:bodyPr wrap="none" rtlCol="0">
            <a:spAutoFit/>
          </a:bodyPr>
          <a:lstStyle/>
          <a:p>
            <a:pPr algn="l"/>
            <a:r>
              <a:rPr lang="en-US" sz="3200" b="1" i="0" dirty="0" err="1">
                <a:solidFill>
                  <a:srgbClr val="161C2D"/>
                </a:solidFill>
                <a:effectLst/>
                <a:latin typeface="Times New Roman" panose="02020603050405020304" pitchFamily="18" charset="0"/>
                <a:cs typeface="Times New Roman" panose="02020603050405020304" pitchFamily="18" charset="0"/>
              </a:rPr>
              <a:t>Kiến</a:t>
            </a:r>
            <a:r>
              <a:rPr lang="en-US" sz="3200" b="1" i="0" dirty="0">
                <a:solidFill>
                  <a:srgbClr val="161C2D"/>
                </a:solidFill>
                <a:effectLst/>
                <a:latin typeface="Times New Roman" panose="02020603050405020304" pitchFamily="18" charset="0"/>
                <a:cs typeface="Times New Roman" panose="02020603050405020304" pitchFamily="18" charset="0"/>
              </a:rPr>
              <a:t> </a:t>
            </a:r>
            <a:r>
              <a:rPr lang="en-US" sz="3200" b="1" i="0" dirty="0" err="1">
                <a:solidFill>
                  <a:srgbClr val="161C2D"/>
                </a:solidFill>
                <a:effectLst/>
                <a:latin typeface="Times New Roman" panose="02020603050405020304" pitchFamily="18" charset="0"/>
                <a:cs typeface="Times New Roman" panose="02020603050405020304" pitchFamily="18" charset="0"/>
              </a:rPr>
              <a:t>trúc</a:t>
            </a:r>
            <a:r>
              <a:rPr lang="en-US" sz="3200" b="1" i="0" dirty="0">
                <a:solidFill>
                  <a:srgbClr val="161C2D"/>
                </a:solidFill>
                <a:effectLst/>
                <a:latin typeface="Times New Roman" panose="02020603050405020304" pitchFamily="18" charset="0"/>
                <a:cs typeface="Times New Roman" panose="02020603050405020304" pitchFamily="18" charset="0"/>
              </a:rPr>
              <a:t> MVC</a:t>
            </a:r>
          </a:p>
        </p:txBody>
      </p:sp>
      <p:sp>
        <p:nvSpPr>
          <p:cNvPr id="5" name="TextBox 4">
            <a:extLst>
              <a:ext uri="{FF2B5EF4-FFF2-40B4-BE49-F238E27FC236}">
                <a16:creationId xmlns:a16="http://schemas.microsoft.com/office/drawing/2014/main" id="{3978C6EA-C893-2A9D-833E-15E721B93FD7}"/>
              </a:ext>
            </a:extLst>
          </p:cNvPr>
          <p:cNvSpPr txBox="1"/>
          <p:nvPr/>
        </p:nvSpPr>
        <p:spPr>
          <a:xfrm>
            <a:off x="68238" y="1198512"/>
            <a:ext cx="11750723" cy="2031325"/>
          </a:xfrm>
          <a:prstGeom prst="rect">
            <a:avLst/>
          </a:prstGeom>
          <a:noFill/>
        </p:spPr>
        <p:txBody>
          <a:bodyPr wrap="square" rtlCol="0">
            <a:spAutoFit/>
          </a:bodyPr>
          <a:lstStyle/>
          <a:p>
            <a:pPr algn="l"/>
            <a:r>
              <a:rPr lang="vi-VN" sz="1800" b="1" i="0" dirty="0">
                <a:solidFill>
                  <a:srgbClr val="161C2D"/>
                </a:solidFill>
                <a:effectLst/>
                <a:latin typeface="+mj-lt"/>
              </a:rPr>
              <a:t>MVC </a:t>
            </a:r>
            <a:r>
              <a:rPr lang="vi-VN" sz="1800" b="0" i="0" dirty="0">
                <a:solidFill>
                  <a:srgbClr val="161C2D"/>
                </a:solidFill>
                <a:effectLst/>
                <a:latin typeface="+mj-lt"/>
              </a:rPr>
              <a:t>là viết tắt của Model, View và Controller. MVC tách ứng dụng thành ba thành phần: Model, View và Controller.</a:t>
            </a:r>
          </a:p>
          <a:p>
            <a:pPr algn="l"/>
            <a:r>
              <a:rPr lang="vi-VN" sz="1800" b="1" i="0" dirty="0">
                <a:solidFill>
                  <a:srgbClr val="161C2D"/>
                </a:solidFill>
                <a:effectLst/>
                <a:latin typeface="+mj-lt"/>
              </a:rPr>
              <a:t>Model</a:t>
            </a:r>
            <a:r>
              <a:rPr lang="vi-VN" sz="1800" b="0" i="0" dirty="0">
                <a:solidFill>
                  <a:srgbClr val="161C2D"/>
                </a:solidFill>
                <a:effectLst/>
                <a:latin typeface="+mj-lt"/>
              </a:rPr>
              <a:t>: đại diện cho hình dạng của dữ liệu. Nó duy trì dữ liệu của ứng dụng. Các đối tượng model lấy và lưu trữ trạng thái mô hình trong cơ sở dữ liệu.</a:t>
            </a:r>
          </a:p>
          <a:p>
            <a:r>
              <a:rPr lang="vi-VN" sz="1800" b="1" i="0" dirty="0">
                <a:solidFill>
                  <a:srgbClr val="161C2D"/>
                </a:solidFill>
                <a:effectLst/>
                <a:latin typeface="+mj-lt"/>
              </a:rPr>
              <a:t>View</a:t>
            </a:r>
            <a:r>
              <a:rPr lang="vi-VN" sz="1800" b="0" i="0" dirty="0">
                <a:solidFill>
                  <a:srgbClr val="161C2D"/>
                </a:solidFill>
                <a:effectLst/>
                <a:latin typeface="+mj-lt"/>
              </a:rPr>
              <a:t>: là giao diện người dùng. View hiển thị dữ liệu của model cho người dùng và cũng cho phép họ sửa đổi dữ liệu.</a:t>
            </a:r>
            <a:endParaRPr lang="en-US" sz="1800" b="0" i="0" dirty="0">
              <a:solidFill>
                <a:srgbClr val="161C2D"/>
              </a:solidFill>
              <a:effectLst/>
              <a:latin typeface="+mj-lt"/>
            </a:endParaRPr>
          </a:p>
          <a:p>
            <a:r>
              <a:rPr lang="vi-VN" sz="1800" b="1" i="0" dirty="0">
                <a:solidFill>
                  <a:srgbClr val="161C2D"/>
                </a:solidFill>
                <a:effectLst/>
                <a:latin typeface="+mj-lt"/>
              </a:rPr>
              <a:t>Controller</a:t>
            </a:r>
            <a:r>
              <a:rPr lang="vi-VN" sz="1800" b="0" i="0" dirty="0">
                <a:solidFill>
                  <a:srgbClr val="161C2D"/>
                </a:solidFill>
                <a:effectLst/>
                <a:latin typeface="+mj-lt"/>
              </a:rPr>
              <a:t>: xử lý yêu cầu của người dùng. Thông thường, người dùng tương tác với view, những tương tác này sẽ tạo ra yêu cầu tương ứng và sẽ được xử lý bởi controller. </a:t>
            </a:r>
            <a:endParaRPr lang="en-US" sz="1800" b="0" i="0" dirty="0">
              <a:solidFill>
                <a:srgbClr val="161C2D"/>
              </a:solidFill>
              <a:effectLst/>
              <a:latin typeface="+mj-lt"/>
            </a:endParaRPr>
          </a:p>
          <a:p>
            <a:r>
              <a:rPr lang="vi-VN" sz="1800" b="0" i="0" dirty="0">
                <a:solidFill>
                  <a:srgbClr val="161C2D"/>
                </a:solidFill>
                <a:effectLst/>
                <a:latin typeface="+mj-lt"/>
              </a:rPr>
              <a:t>Controller trả về view thích hợp kèm theo dữ liệu model dưới dạng phản hồi.</a:t>
            </a:r>
            <a:endParaRPr lang="en-US" sz="1800" dirty="0">
              <a:latin typeface="+mj-lt"/>
            </a:endParaRPr>
          </a:p>
        </p:txBody>
      </p:sp>
      <p:pic>
        <p:nvPicPr>
          <p:cNvPr id="1026" name="Picture 2" descr="Introduction To Model, View, Controller And Types Of Controller Action  Method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6980" y="3361027"/>
            <a:ext cx="7768204" cy="3006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39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pPr algn="l"/>
            <a:r>
              <a:rPr lang="en-US" sz="3600" b="1" i="0" dirty="0" err="1">
                <a:solidFill>
                  <a:srgbClr val="161C2D"/>
                </a:solidFill>
                <a:effectLst/>
                <a:latin typeface="Times New Roman" panose="02020603050405020304" pitchFamily="18" charset="0"/>
                <a:cs typeface="Times New Roman" panose="02020603050405020304" pitchFamily="18" charset="0"/>
              </a:rPr>
              <a:t>Kiến</a:t>
            </a:r>
            <a:r>
              <a:rPr lang="en-US" sz="3600" b="1" i="0" dirty="0">
                <a:solidFill>
                  <a:srgbClr val="161C2D"/>
                </a:solidFill>
                <a:effectLst/>
                <a:latin typeface="Times New Roman" panose="02020603050405020304" pitchFamily="18" charset="0"/>
                <a:cs typeface="Times New Roman" panose="02020603050405020304" pitchFamily="18" charset="0"/>
              </a:rPr>
              <a:t> </a:t>
            </a:r>
            <a:r>
              <a:rPr lang="en-US" sz="3600" b="1" i="0" dirty="0" err="1">
                <a:solidFill>
                  <a:srgbClr val="161C2D"/>
                </a:solidFill>
                <a:effectLst/>
                <a:latin typeface="Times New Roman" panose="02020603050405020304" pitchFamily="18" charset="0"/>
                <a:cs typeface="Times New Roman" panose="02020603050405020304" pitchFamily="18" charset="0"/>
              </a:rPr>
              <a:t>trúc</a:t>
            </a:r>
            <a:r>
              <a:rPr lang="en-US" sz="3600" b="1" i="0" dirty="0">
                <a:solidFill>
                  <a:srgbClr val="161C2D"/>
                </a:solidFill>
                <a:effectLst/>
                <a:latin typeface="Times New Roman" panose="02020603050405020304" pitchFamily="18" charset="0"/>
                <a:cs typeface="Times New Roman" panose="02020603050405020304" pitchFamily="18" charset="0"/>
              </a:rPr>
              <a:t> MVC</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738358" y="1698941"/>
            <a:ext cx="11324883" cy="5078313"/>
          </a:xfrm>
          <a:prstGeom prst="rect">
            <a:avLst/>
          </a:prstGeom>
          <a:noFill/>
        </p:spPr>
        <p:txBody>
          <a:bodyPr wrap="square" rtlCol="0">
            <a:spAutoFit/>
          </a:bodyPr>
          <a:lstStyle/>
          <a:p>
            <a:pPr algn="l"/>
            <a:r>
              <a:rPr lang="vi-VN" sz="1800" b="0" i="0" dirty="0">
                <a:solidFill>
                  <a:srgbClr val="222C37"/>
                </a:solidFill>
                <a:effectLst/>
                <a:latin typeface="+mj-lt"/>
              </a:rPr>
              <a:t>Trong lập trình web chúng ta chia ra 3 tầng như sau:</a:t>
            </a:r>
          </a:p>
          <a:p>
            <a:pPr algn="l">
              <a:buFont typeface="+mj-lt"/>
              <a:buAutoNum type="arabicPeriod"/>
            </a:pPr>
            <a:r>
              <a:rPr lang="vi-VN" sz="1800" b="0" i="0" dirty="0">
                <a:solidFill>
                  <a:srgbClr val="0033CC"/>
                </a:solidFill>
                <a:effectLst/>
                <a:latin typeface="+mj-lt"/>
              </a:rPr>
              <a:t>Presentation Layer</a:t>
            </a:r>
            <a:r>
              <a:rPr lang="vi-VN" sz="1800" b="0" i="0" dirty="0">
                <a:solidFill>
                  <a:srgbClr val="2E74B5"/>
                </a:solidFill>
                <a:effectLst/>
                <a:latin typeface="+mj-lt"/>
              </a:rPr>
              <a:t> </a:t>
            </a:r>
            <a:r>
              <a:rPr lang="vi-VN" sz="1800" b="0" i="0" dirty="0">
                <a:solidFill>
                  <a:srgbClr val="222C37"/>
                </a:solidFill>
                <a:effectLst/>
                <a:latin typeface="+mj-lt"/>
              </a:rPr>
              <a:t>(tầng 3): tầng này giúp hiển thị giao diện</a:t>
            </a:r>
          </a:p>
          <a:p>
            <a:pPr algn="l">
              <a:buFont typeface="+mj-lt"/>
              <a:buAutoNum type="arabicPeriod"/>
            </a:pPr>
            <a:r>
              <a:rPr lang="vi-VN" sz="1800" b="0" i="0" dirty="0">
                <a:solidFill>
                  <a:srgbClr val="FF8C00"/>
                </a:solidFill>
                <a:effectLst/>
                <a:latin typeface="+mj-lt"/>
              </a:rPr>
              <a:t>Business Logic Layer</a:t>
            </a:r>
            <a:r>
              <a:rPr lang="vi-VN" sz="1800" b="0" i="0" dirty="0">
                <a:solidFill>
                  <a:srgbClr val="ED7D31"/>
                </a:solidFill>
                <a:effectLst/>
                <a:latin typeface="+mj-lt"/>
              </a:rPr>
              <a:t> </a:t>
            </a:r>
            <a:r>
              <a:rPr lang="vi-VN" sz="1800" b="0" i="0" dirty="0">
                <a:solidFill>
                  <a:srgbClr val="222C37"/>
                </a:solidFill>
                <a:effectLst/>
                <a:latin typeface="+mj-lt"/>
              </a:rPr>
              <a:t>(tầng 2): tầng này chứa các hàm thực thi, giúp xử lý sự kiện xảy ra trên tầng Presentation Layer.</a:t>
            </a:r>
          </a:p>
          <a:p>
            <a:pPr algn="l">
              <a:buFont typeface="+mj-lt"/>
              <a:buAutoNum type="arabicPeriod"/>
            </a:pPr>
            <a:r>
              <a:rPr lang="vi-VN" sz="1800" b="0" i="0" dirty="0">
                <a:solidFill>
                  <a:srgbClr val="339933"/>
                </a:solidFill>
                <a:effectLst/>
                <a:latin typeface="+mj-lt"/>
              </a:rPr>
              <a:t>Data Access Layer</a:t>
            </a:r>
            <a:r>
              <a:rPr lang="vi-VN" sz="1800" b="0" i="0" dirty="0">
                <a:solidFill>
                  <a:srgbClr val="538135"/>
                </a:solidFill>
                <a:effectLst/>
                <a:latin typeface="+mj-lt"/>
              </a:rPr>
              <a:t> </a:t>
            </a:r>
            <a:r>
              <a:rPr lang="vi-VN" sz="1800" b="0" i="0" dirty="0">
                <a:solidFill>
                  <a:srgbClr val="222C37"/>
                </a:solidFill>
                <a:effectLst/>
                <a:latin typeface="+mj-lt"/>
              </a:rPr>
              <a:t>(tầng 1): tầng này chứa hàm kết nối với các hệ quản trị cở sở dữ liệu như SQL Server, Mysql, Oracle …</a:t>
            </a:r>
            <a:endParaRPr lang="en-US" sz="1800" b="0" i="0" dirty="0">
              <a:solidFill>
                <a:srgbClr val="222C37"/>
              </a:solidFill>
              <a:effectLst/>
              <a:latin typeface="+mj-lt"/>
            </a:endParaRPr>
          </a:p>
          <a:p>
            <a:pPr algn="l">
              <a:buFont typeface="+mj-lt"/>
              <a:buAutoNum type="arabicPeriod"/>
            </a:pPr>
            <a:endParaRPr lang="en-US" sz="1800" dirty="0">
              <a:solidFill>
                <a:srgbClr val="222C37"/>
              </a:solidFill>
              <a:latin typeface="+mj-lt"/>
            </a:endParaRPr>
          </a:p>
          <a:p>
            <a:pPr algn="l"/>
            <a:r>
              <a:rPr lang="vi-VN" sz="1800" b="0" i="0" dirty="0">
                <a:solidFill>
                  <a:srgbClr val="222C37"/>
                </a:solidFill>
                <a:effectLst/>
                <a:latin typeface="+mj-lt"/>
              </a:rPr>
              <a:t>Giống như trong cấu trúc Three – Tier, mô hình MVC giúp tách biệt 3 tầng trong mô hình lập trình web, vì vậy giúp tối ưu ứng dụng, </a:t>
            </a:r>
          </a:p>
          <a:p>
            <a:pPr algn="l"/>
            <a:r>
              <a:rPr lang="vi-VN" sz="1800" b="0" i="0" dirty="0">
                <a:solidFill>
                  <a:srgbClr val="222C37"/>
                </a:solidFill>
                <a:effectLst/>
                <a:latin typeface="+mj-lt"/>
              </a:rPr>
              <a:t>dễ dàng thêm mới và chỉnh sửa code hoặc giao diện</a:t>
            </a:r>
          </a:p>
          <a:p>
            <a:pPr algn="l"/>
            <a:endParaRPr lang="vi-VN" sz="1800" b="0" i="0" dirty="0">
              <a:solidFill>
                <a:srgbClr val="222C37"/>
              </a:solidFill>
              <a:effectLst/>
              <a:latin typeface="+mj-lt"/>
            </a:endParaRPr>
          </a:p>
          <a:p>
            <a:pPr algn="l"/>
            <a:r>
              <a:rPr lang="vi-VN" sz="1800" b="1" i="0" dirty="0">
                <a:solidFill>
                  <a:srgbClr val="222C37"/>
                </a:solidFill>
                <a:effectLst/>
                <a:latin typeface="+mj-lt"/>
              </a:rPr>
              <a:t>Model</a:t>
            </a:r>
            <a:r>
              <a:rPr lang="vi-VN" sz="1800" b="0" i="0" dirty="0">
                <a:solidFill>
                  <a:srgbClr val="222C37"/>
                </a:solidFill>
                <a:effectLst/>
                <a:latin typeface="+mj-lt"/>
              </a:rPr>
              <a:t>: ở phần trước mình đã nhắc lại cho các bạn về 3 tầng trong mô hình</a:t>
            </a:r>
          </a:p>
          <a:p>
            <a:pPr algn="l"/>
            <a:r>
              <a:rPr lang="vi-VN" sz="1800" b="0" i="0" dirty="0">
                <a:solidFill>
                  <a:srgbClr val="222C37"/>
                </a:solidFill>
                <a:effectLst/>
                <a:latin typeface="+mj-lt"/>
              </a:rPr>
              <a:t>Three – Tier thì trong đó gồm có 2 tầng Data Access Layer và tầng Business Logic Layer. Hai tầng này là hai tầng tương đương với tầng model trong mô hình MVC.</a:t>
            </a:r>
          </a:p>
          <a:p>
            <a:pPr algn="l"/>
            <a:r>
              <a:rPr lang="vi-VN" sz="1800" b="1" i="0" dirty="0">
                <a:solidFill>
                  <a:srgbClr val="222C37"/>
                </a:solidFill>
                <a:effectLst/>
                <a:latin typeface="+mj-lt"/>
              </a:rPr>
              <a:t>View</a:t>
            </a:r>
            <a:r>
              <a:rPr lang="vi-VN" sz="1800" b="0" i="0" dirty="0">
                <a:solidFill>
                  <a:srgbClr val="222C37"/>
                </a:solidFill>
                <a:effectLst/>
                <a:latin typeface="+mj-lt"/>
              </a:rPr>
              <a:t>: là tầng giao diện, hiển thị dữ liệu được truy xuất từ tầng model. Tầng này tương đương với tầng Presentation Layer trong cấu trúc Three – Tier.</a:t>
            </a:r>
          </a:p>
          <a:p>
            <a:pPr algn="l"/>
            <a:r>
              <a:rPr lang="vi-VN" sz="1800" b="1" i="0" dirty="0">
                <a:solidFill>
                  <a:srgbClr val="222C37"/>
                </a:solidFill>
                <a:effectLst/>
                <a:latin typeface="+mj-lt"/>
              </a:rPr>
              <a:t>Controller</a:t>
            </a:r>
            <a:r>
              <a:rPr lang="vi-VN" sz="1800" b="0" i="0" dirty="0">
                <a:solidFill>
                  <a:srgbClr val="222C37"/>
                </a:solidFill>
                <a:effectLst/>
                <a:latin typeface="+mj-lt"/>
              </a:rPr>
              <a:t>: đây là tầng giúp kết nối giữa tầng model và tầng view trong mô hình MVC, </a:t>
            </a:r>
          </a:p>
          <a:p>
            <a:pPr algn="l"/>
            <a:r>
              <a:rPr lang="vi-VN" sz="1800" b="0" i="0" dirty="0">
                <a:solidFill>
                  <a:srgbClr val="222C37"/>
                </a:solidFill>
                <a:effectLst/>
                <a:latin typeface="+mj-lt"/>
              </a:rPr>
              <a:t>có nghĩa là nếu phía client yêu cầu hiển thị dữ liệu thì controller gọi giữ liệu từ model và trả về cho view vì view tương tác trực tiếp với client</a:t>
            </a:r>
          </a:p>
        </p:txBody>
      </p:sp>
    </p:spTree>
    <p:extLst>
      <p:ext uri="{BB962C8B-B14F-4D97-AF65-F5344CB8AC3E}">
        <p14:creationId xmlns:p14="http://schemas.microsoft.com/office/powerpoint/2010/main" val="204253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pPr algn="l"/>
            <a:r>
              <a:rPr lang="en-US" sz="3600" b="1" i="0" dirty="0" err="1">
                <a:solidFill>
                  <a:srgbClr val="161C2D"/>
                </a:solidFill>
                <a:effectLst/>
                <a:latin typeface="Times New Roman" panose="02020603050405020304" pitchFamily="18" charset="0"/>
                <a:cs typeface="Times New Roman" panose="02020603050405020304" pitchFamily="18" charset="0"/>
              </a:rPr>
              <a:t>Kiến</a:t>
            </a:r>
            <a:r>
              <a:rPr lang="en-US" sz="3600" b="1" i="0" dirty="0">
                <a:solidFill>
                  <a:srgbClr val="161C2D"/>
                </a:solidFill>
                <a:effectLst/>
                <a:latin typeface="Times New Roman" panose="02020603050405020304" pitchFamily="18" charset="0"/>
                <a:cs typeface="Times New Roman" panose="02020603050405020304" pitchFamily="18" charset="0"/>
              </a:rPr>
              <a:t> </a:t>
            </a:r>
            <a:r>
              <a:rPr lang="en-US" sz="3600" b="1" i="0" dirty="0" err="1">
                <a:solidFill>
                  <a:srgbClr val="161C2D"/>
                </a:solidFill>
                <a:effectLst/>
                <a:latin typeface="Times New Roman" panose="02020603050405020304" pitchFamily="18" charset="0"/>
                <a:cs typeface="Times New Roman" panose="02020603050405020304" pitchFamily="18" charset="0"/>
              </a:rPr>
              <a:t>trúc</a:t>
            </a:r>
            <a:r>
              <a:rPr lang="en-US" sz="3600" b="1" i="0" dirty="0">
                <a:solidFill>
                  <a:srgbClr val="161C2D"/>
                </a:solidFill>
                <a:effectLst/>
                <a:latin typeface="Times New Roman" panose="02020603050405020304" pitchFamily="18" charset="0"/>
                <a:cs typeface="Times New Roman" panose="02020603050405020304" pitchFamily="18" charset="0"/>
              </a:rPr>
              <a:t> MVC</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682388" y="1891643"/>
            <a:ext cx="11324883" cy="2308324"/>
          </a:xfrm>
          <a:prstGeom prst="rect">
            <a:avLst/>
          </a:prstGeom>
          <a:noFill/>
        </p:spPr>
        <p:txBody>
          <a:bodyPr wrap="square" rtlCol="0">
            <a:spAutoFit/>
          </a:bodyPr>
          <a:lstStyle/>
          <a:p>
            <a:pPr algn="l"/>
            <a:r>
              <a:rPr lang="vi-VN" sz="1800" b="1" i="0" dirty="0">
                <a:solidFill>
                  <a:srgbClr val="222C37"/>
                </a:solidFill>
                <a:effectLst/>
                <a:latin typeface="+mj-lt"/>
              </a:rPr>
              <a:t>Ví dụ: User yêu cầu hiển thị thông tin cá nhân của user</a:t>
            </a:r>
          </a:p>
          <a:p>
            <a:pPr algn="l"/>
            <a:endParaRPr lang="vi-VN" sz="1800" b="0" i="0" dirty="0">
              <a:solidFill>
                <a:srgbClr val="222C37"/>
              </a:solidFill>
              <a:effectLst/>
              <a:latin typeface="+mj-lt"/>
            </a:endParaRPr>
          </a:p>
          <a:p>
            <a:pPr algn="l"/>
            <a:r>
              <a:rPr lang="vi-VN" sz="1800" b="0" i="0" dirty="0">
                <a:solidFill>
                  <a:srgbClr val="222C37"/>
                </a:solidFill>
                <a:effectLst/>
                <a:latin typeface="+mj-lt"/>
              </a:rPr>
              <a:t>User gửi một yêu cầu tới </a:t>
            </a:r>
            <a:r>
              <a:rPr lang="vi-VN" sz="1800" b="1" i="0" dirty="0">
                <a:solidFill>
                  <a:srgbClr val="222C37"/>
                </a:solidFill>
                <a:effectLst/>
                <a:latin typeface="+mj-lt"/>
              </a:rPr>
              <a:t>controller</a:t>
            </a:r>
            <a:r>
              <a:rPr lang="vi-VN" sz="1800" b="0" i="0" dirty="0">
                <a:solidFill>
                  <a:srgbClr val="222C37"/>
                </a:solidFill>
                <a:effectLst/>
                <a:latin typeface="+mj-lt"/>
              </a:rPr>
              <a:t>.</a:t>
            </a:r>
          </a:p>
          <a:p>
            <a:pPr algn="l"/>
            <a:r>
              <a:rPr lang="vi-VN" sz="1800" b="1" i="0" dirty="0">
                <a:solidFill>
                  <a:srgbClr val="222C37"/>
                </a:solidFill>
                <a:effectLst/>
                <a:latin typeface="+mj-lt"/>
              </a:rPr>
              <a:t>Controller</a:t>
            </a:r>
            <a:r>
              <a:rPr lang="vi-VN" sz="1800" b="0" i="0" dirty="0">
                <a:solidFill>
                  <a:srgbClr val="222C37"/>
                </a:solidFill>
                <a:effectLst/>
                <a:latin typeface="+mj-lt"/>
              </a:rPr>
              <a:t> nhận yêu cầu, xử lý yêu cầu, nếu yêu cầu cần truy xuất dữ liệu thì controller sẽ gửi yêu đó xuống tầng model để truy xuất dữ liệu</a:t>
            </a:r>
          </a:p>
          <a:p>
            <a:pPr algn="l"/>
            <a:r>
              <a:rPr lang="vi-VN" sz="1800" b="0" i="0" dirty="0">
                <a:solidFill>
                  <a:srgbClr val="222C37"/>
                </a:solidFill>
                <a:effectLst/>
                <a:latin typeface="+mj-lt"/>
              </a:rPr>
              <a:t>Tầng </a:t>
            </a:r>
            <a:r>
              <a:rPr lang="vi-VN" sz="1800" b="1" i="0" dirty="0">
                <a:solidFill>
                  <a:srgbClr val="222C37"/>
                </a:solidFill>
                <a:effectLst/>
                <a:latin typeface="+mj-lt"/>
              </a:rPr>
              <a:t>model</a:t>
            </a:r>
            <a:r>
              <a:rPr lang="vi-VN" sz="1800" b="0" i="0" dirty="0">
                <a:solidFill>
                  <a:srgbClr val="222C37"/>
                </a:solidFill>
                <a:effectLst/>
                <a:latin typeface="+mj-lt"/>
              </a:rPr>
              <a:t> sẽ lấy dữ liệu từ database sau đó truyền dữ liệu qua tầng view thông qua tầng controller để tầng view hiển thị dữ liệu cho User</a:t>
            </a:r>
          </a:p>
          <a:p>
            <a:pPr algn="l"/>
            <a:r>
              <a:rPr lang="vi-VN" sz="1800" b="0" i="0" dirty="0">
                <a:solidFill>
                  <a:srgbClr val="222C37"/>
                </a:solidFill>
                <a:effectLst/>
                <a:latin typeface="+mj-lt"/>
              </a:rPr>
              <a:t>User sẽ thấy thông tin hiển thị ở giao diện và cụ thể ở đây là tầng </a:t>
            </a:r>
            <a:r>
              <a:rPr lang="vi-VN" sz="1800" b="1" i="0" dirty="0">
                <a:solidFill>
                  <a:srgbClr val="222C37"/>
                </a:solidFill>
                <a:effectLst/>
                <a:latin typeface="+mj-lt"/>
              </a:rPr>
              <a:t>view</a:t>
            </a:r>
          </a:p>
        </p:txBody>
      </p:sp>
    </p:spTree>
    <p:extLst>
      <p:ext uri="{BB962C8B-B14F-4D97-AF65-F5344CB8AC3E}">
        <p14:creationId xmlns:p14="http://schemas.microsoft.com/office/powerpoint/2010/main" val="107056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r>
              <a:rPr lang="en-US" sz="3600" b="1" i="0" dirty="0">
                <a:solidFill>
                  <a:srgbClr val="333333"/>
                </a:solidFill>
                <a:effectLst/>
                <a:latin typeface="Times New Roman" panose="02020603050405020304" pitchFamily="18" charset="0"/>
                <a:cs typeface="Times New Roman" panose="02020603050405020304" pitchFamily="18" charset="0"/>
              </a:rPr>
              <a:t> </a:t>
            </a:r>
            <a:r>
              <a:rPr lang="vi-VN" sz="3600" b="1" i="0" dirty="0">
                <a:solidFill>
                  <a:srgbClr val="333333"/>
                </a:solidFill>
                <a:effectLst/>
                <a:latin typeface="Times New Roman" panose="02020603050405020304" pitchFamily="18" charset="0"/>
                <a:cs typeface="Times New Roman" panose="02020603050405020304" pitchFamily="18" charset="0"/>
              </a:rPr>
              <a:t>Cơ chế hoạt động của ASP.Net MVC</a:t>
            </a:r>
            <a:endParaRPr lang="en-US" sz="3600" b="1" i="0" dirty="0">
              <a:solidFill>
                <a:srgbClr val="333333"/>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02. ASP.NET Core MVC - Erdinç Uzun">
            <a:extLst>
              <a:ext uri="{FF2B5EF4-FFF2-40B4-BE49-F238E27FC236}">
                <a16:creationId xmlns:a16="http://schemas.microsoft.com/office/drawing/2014/main" id="{FD0BB673-3FD3-4585-91D7-2896F68C94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1543" y="1997617"/>
            <a:ext cx="7449120" cy="4469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43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r>
              <a:rPr lang="en-US" sz="3600" b="1" i="0" dirty="0">
                <a:solidFill>
                  <a:srgbClr val="333333"/>
                </a:solidFill>
                <a:effectLst/>
                <a:latin typeface="Times New Roman" panose="02020603050405020304" pitchFamily="18" charset="0"/>
                <a:cs typeface="Times New Roman" panose="02020603050405020304" pitchFamily="18" charset="0"/>
              </a:rPr>
              <a:t> </a:t>
            </a:r>
            <a:r>
              <a:rPr lang="vi-VN" sz="3600" b="1" i="0" dirty="0">
                <a:solidFill>
                  <a:srgbClr val="333333"/>
                </a:solidFill>
                <a:effectLst/>
                <a:latin typeface="Times New Roman" panose="02020603050405020304" pitchFamily="18" charset="0"/>
                <a:cs typeface="Times New Roman" panose="02020603050405020304" pitchFamily="18" charset="0"/>
              </a:rPr>
              <a:t>Cơ chế hoạt động của ASP.Net MVC</a:t>
            </a:r>
            <a:endParaRPr lang="en-US" sz="3600" b="1" i="0" dirty="0">
              <a:solidFill>
                <a:srgbClr val="333333"/>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077361" y="1891643"/>
            <a:ext cx="10529181" cy="3046988"/>
          </a:xfrm>
          <a:prstGeom prst="rect">
            <a:avLst/>
          </a:prstGeom>
          <a:noFill/>
        </p:spPr>
        <p:txBody>
          <a:bodyPr wrap="square" rtlCol="0">
            <a:spAutoFit/>
          </a:bodyPr>
          <a:lstStyle/>
          <a:p>
            <a:pPr algn="l">
              <a:buFont typeface="+mj-lt"/>
              <a:buAutoNum type="arabicPeriod"/>
            </a:pPr>
            <a:r>
              <a:rPr lang="vi-VN" sz="2400" b="0" i="0" dirty="0">
                <a:solidFill>
                  <a:srgbClr val="000000"/>
                </a:solidFill>
                <a:effectLst/>
                <a:latin typeface="+mj-lt"/>
              </a:rPr>
              <a:t>User gửi 1 yêu cầu tới server bằng cách truyền vào 1 URL trong browser</a:t>
            </a:r>
            <a:endParaRPr lang="vi-VN" sz="2400" b="0" i="0" dirty="0">
              <a:solidFill>
                <a:srgbClr val="222C37"/>
              </a:solidFill>
              <a:effectLst/>
              <a:latin typeface="+mj-lt"/>
            </a:endParaRPr>
          </a:p>
          <a:p>
            <a:pPr algn="l">
              <a:buFont typeface="+mj-lt"/>
              <a:buAutoNum type="arabicPeriod"/>
            </a:pPr>
            <a:r>
              <a:rPr lang="vi-VN" sz="2400" b="0" i="0" dirty="0">
                <a:solidFill>
                  <a:srgbClr val="000000"/>
                </a:solidFill>
                <a:effectLst/>
                <a:latin typeface="+mj-lt"/>
              </a:rPr>
              <a:t>Yêu cầu đó được gửi tới controller đầu tiên, controller sẽ xử lý yêu cầu, nếu yêu cầu cần truy xuất dữ liệu thì controller sẽ chuyển qua tầng model</a:t>
            </a:r>
            <a:endParaRPr lang="vi-VN" sz="2400" b="0" i="0" dirty="0">
              <a:solidFill>
                <a:srgbClr val="222C37"/>
              </a:solidFill>
              <a:effectLst/>
              <a:latin typeface="+mj-lt"/>
            </a:endParaRPr>
          </a:p>
          <a:p>
            <a:pPr algn="l">
              <a:buFont typeface="+mj-lt"/>
              <a:buAutoNum type="arabicPeriod"/>
            </a:pPr>
            <a:r>
              <a:rPr lang="vi-VN" sz="2400" b="0" i="0" dirty="0">
                <a:solidFill>
                  <a:srgbClr val="000000"/>
                </a:solidFill>
                <a:effectLst/>
                <a:latin typeface="+mj-lt"/>
              </a:rPr>
              <a:t>Tại tầng model, dữ liệu được truy xuất từ database và sau đó truyền qua view thông qua controller</a:t>
            </a:r>
            <a:endParaRPr lang="vi-VN" sz="2400" b="0" i="0" dirty="0">
              <a:solidFill>
                <a:srgbClr val="222C37"/>
              </a:solidFill>
              <a:effectLst/>
              <a:latin typeface="+mj-lt"/>
            </a:endParaRPr>
          </a:p>
          <a:p>
            <a:pPr algn="l">
              <a:buFont typeface="+mj-lt"/>
              <a:buAutoNum type="arabicPeriod"/>
            </a:pPr>
            <a:r>
              <a:rPr lang="vi-VN" sz="2400" b="0" i="0" dirty="0">
                <a:solidFill>
                  <a:srgbClr val="000000"/>
                </a:solidFill>
                <a:effectLst/>
                <a:latin typeface="+mj-lt"/>
              </a:rPr>
              <a:t>Controller sẽ giúp dữ liệu được chuyển từ model qua view</a:t>
            </a:r>
            <a:endParaRPr lang="vi-VN" sz="2400" b="0" i="0" dirty="0">
              <a:solidFill>
                <a:srgbClr val="222C37"/>
              </a:solidFill>
              <a:effectLst/>
              <a:latin typeface="+mj-lt"/>
            </a:endParaRPr>
          </a:p>
          <a:p>
            <a:pPr algn="l">
              <a:buFont typeface="+mj-lt"/>
              <a:buAutoNum type="arabicPeriod"/>
            </a:pPr>
            <a:r>
              <a:rPr lang="vi-VN" sz="2400" b="0" i="0" dirty="0">
                <a:solidFill>
                  <a:srgbClr val="000000"/>
                </a:solidFill>
                <a:effectLst/>
                <a:latin typeface="+mj-lt"/>
              </a:rPr>
              <a:t>View là tầng cuối cùng giao tiếp với User, mọi dữ liệu sẽ được hiển thị cho User thông qua tầng View</a:t>
            </a:r>
            <a:endParaRPr lang="vi-VN" sz="2400" b="0" i="0" dirty="0">
              <a:solidFill>
                <a:srgbClr val="222C37"/>
              </a:solidFill>
              <a:effectLst/>
              <a:latin typeface="+mj-lt"/>
            </a:endParaRPr>
          </a:p>
        </p:txBody>
      </p:sp>
    </p:spTree>
    <p:extLst>
      <p:ext uri="{BB962C8B-B14F-4D97-AF65-F5344CB8AC3E}">
        <p14:creationId xmlns:p14="http://schemas.microsoft.com/office/powerpoint/2010/main" val="183577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84775"/>
          </a:xfrm>
          <a:prstGeom prst="rect">
            <a:avLst/>
          </a:prstGeom>
          <a:noFill/>
        </p:spPr>
        <p:txBody>
          <a:bodyPr wrap="square" rtlCol="0">
            <a:spAutoFit/>
          </a:bodyPr>
          <a:lstStyle/>
          <a:p>
            <a:pPr algn="l"/>
            <a:r>
              <a:rPr lang="en-US" sz="3200" b="1" i="0" dirty="0" err="1">
                <a:solidFill>
                  <a:srgbClr val="161C2D"/>
                </a:solidFill>
                <a:effectLst/>
                <a:latin typeface="Times New Roman" panose="02020603050405020304" pitchFamily="18" charset="0"/>
                <a:cs typeface="Times New Roman" panose="02020603050405020304" pitchFamily="18" charset="0"/>
              </a:rPr>
              <a:t>Các</a:t>
            </a:r>
            <a:r>
              <a:rPr lang="en-US" sz="3200" b="1" i="0" dirty="0">
                <a:solidFill>
                  <a:srgbClr val="161C2D"/>
                </a:solidFill>
                <a:effectLst/>
                <a:latin typeface="Times New Roman" panose="02020603050405020304" pitchFamily="18" charset="0"/>
                <a:cs typeface="Times New Roman" panose="02020603050405020304" pitchFamily="18" charset="0"/>
              </a:rPr>
              <a:t> </a:t>
            </a:r>
            <a:r>
              <a:rPr lang="en-US" sz="3200" b="1" i="0" dirty="0" err="1">
                <a:solidFill>
                  <a:srgbClr val="161C2D"/>
                </a:solidFill>
                <a:effectLst/>
                <a:latin typeface="Times New Roman" panose="02020603050405020304" pitchFamily="18" charset="0"/>
                <a:cs typeface="Times New Roman" panose="02020603050405020304" pitchFamily="18" charset="0"/>
              </a:rPr>
              <a:t>tính</a:t>
            </a:r>
            <a:r>
              <a:rPr lang="en-US" sz="3200" b="1" i="0" dirty="0">
                <a:solidFill>
                  <a:srgbClr val="161C2D"/>
                </a:solidFill>
                <a:effectLst/>
                <a:latin typeface="Times New Roman" panose="02020603050405020304" pitchFamily="18" charset="0"/>
                <a:cs typeface="Times New Roman" panose="02020603050405020304" pitchFamily="18" charset="0"/>
              </a:rPr>
              <a:t> </a:t>
            </a:r>
            <a:r>
              <a:rPr lang="en-US" sz="3200" b="1" i="0" dirty="0" err="1">
                <a:solidFill>
                  <a:srgbClr val="161C2D"/>
                </a:solidFill>
                <a:effectLst/>
                <a:latin typeface="Times New Roman" panose="02020603050405020304" pitchFamily="18" charset="0"/>
                <a:cs typeface="Times New Roman" panose="02020603050405020304" pitchFamily="18" charset="0"/>
              </a:rPr>
              <a:t>năng</a:t>
            </a:r>
            <a:r>
              <a:rPr lang="en-US" sz="3200" b="1" i="0" dirty="0">
                <a:solidFill>
                  <a:srgbClr val="161C2D"/>
                </a:solidFill>
                <a:effectLst/>
                <a:latin typeface="Times New Roman" panose="02020603050405020304" pitchFamily="18" charset="0"/>
                <a:cs typeface="Times New Roman" panose="02020603050405020304" pitchFamily="18" charset="0"/>
              </a:rPr>
              <a:t> </a:t>
            </a:r>
            <a:r>
              <a:rPr lang="en-US" sz="3200" b="1" i="0" dirty="0" err="1">
                <a:solidFill>
                  <a:srgbClr val="161C2D"/>
                </a:solidFill>
                <a:effectLst/>
                <a:latin typeface="Times New Roman" panose="02020603050405020304" pitchFamily="18" charset="0"/>
                <a:cs typeface="Times New Roman" panose="02020603050405020304" pitchFamily="18" charset="0"/>
              </a:rPr>
              <a:t>của</a:t>
            </a:r>
            <a:r>
              <a:rPr lang="en-US" sz="3200" b="1" i="0" dirty="0">
                <a:solidFill>
                  <a:srgbClr val="161C2D"/>
                </a:solidFill>
                <a:effectLst/>
                <a:latin typeface="Times New Roman" panose="02020603050405020304" pitchFamily="18" charset="0"/>
                <a:cs typeface="Times New Roman" panose="02020603050405020304" pitchFamily="18" charset="0"/>
              </a:rPr>
              <a:t> ASP.NET MVC</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050201" y="1742782"/>
            <a:ext cx="10394088" cy="3539430"/>
          </a:xfrm>
          <a:prstGeom prst="rect">
            <a:avLst/>
          </a:prstGeom>
          <a:noFill/>
        </p:spPr>
        <p:txBody>
          <a:bodyPr wrap="square" rtlCol="0">
            <a:spAutoFit/>
          </a:bodyPr>
          <a:lstStyle/>
          <a:p>
            <a:pPr algn="l">
              <a:buFont typeface="Arial" panose="020B0604020202020204" pitchFamily="34" charset="0"/>
              <a:buChar char="•"/>
            </a:pPr>
            <a:r>
              <a:rPr lang="vi-VN" sz="2800" b="0" i="0" dirty="0">
                <a:solidFill>
                  <a:srgbClr val="161C2D"/>
                </a:solidFill>
                <a:effectLst/>
                <a:latin typeface="+mj-lt"/>
              </a:rPr>
              <a:t>Do sử dụng mô hình MVC nên trong ASP.Net MVC đã tách biệt được các tầng trong mô hình lập trình web vì vậy giúp tối ưu ứng dụng và dễ dàng trong </a:t>
            </a:r>
            <a:r>
              <a:rPr lang="vi-VN" sz="2800" b="0" i="0" dirty="0" smtClean="0">
                <a:solidFill>
                  <a:srgbClr val="161C2D"/>
                </a:solidFill>
                <a:effectLst/>
                <a:latin typeface="+mj-lt"/>
              </a:rPr>
              <a:t>việc </a:t>
            </a:r>
            <a:r>
              <a:rPr lang="vi-VN" sz="2800" b="0" i="0" dirty="0">
                <a:solidFill>
                  <a:srgbClr val="161C2D"/>
                </a:solidFill>
                <a:effectLst/>
                <a:latin typeface="+mj-lt"/>
              </a:rPr>
              <a:t>viết code, giao diện</a:t>
            </a:r>
          </a:p>
          <a:p>
            <a:pPr algn="l">
              <a:buFont typeface="Arial" panose="020B0604020202020204" pitchFamily="34" charset="0"/>
              <a:buChar char="•"/>
            </a:pPr>
            <a:r>
              <a:rPr lang="vi-VN" sz="2800" b="0" i="0" dirty="0">
                <a:solidFill>
                  <a:srgbClr val="161C2D"/>
                </a:solidFill>
                <a:effectLst/>
                <a:latin typeface="+mj-lt"/>
              </a:rPr>
              <a:t>Giao diện trong ASP.Net MVC sử dụng công nghệ thiết kế web HTML, CSS nền việc thiết kế giao diện trở nên dễ dàng và giúp cho designer linh hoạt trong việc thiết kế</a:t>
            </a:r>
          </a:p>
          <a:p>
            <a:pPr algn="l">
              <a:buFont typeface="Arial" panose="020B0604020202020204" pitchFamily="34" charset="0"/>
              <a:buChar char="•"/>
            </a:pPr>
            <a:r>
              <a:rPr lang="vi-VN" sz="2800" b="0" i="0" dirty="0">
                <a:solidFill>
                  <a:srgbClr val="161C2D"/>
                </a:solidFill>
                <a:effectLst/>
                <a:latin typeface="+mj-lt"/>
              </a:rPr>
              <a:t>ASP.Net MVC không sử dụng view state vì vậy trang web không bị tăng kích thước do đó hiệu năng hoạt động không bị bị giảm</a:t>
            </a:r>
          </a:p>
        </p:txBody>
      </p:sp>
    </p:spTree>
    <p:extLst>
      <p:ext uri="{BB962C8B-B14F-4D97-AF65-F5344CB8AC3E}">
        <p14:creationId xmlns:p14="http://schemas.microsoft.com/office/powerpoint/2010/main" val="257085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960</TotalTime>
  <Words>728</Words>
  <Application>Microsoft Office PowerPoint</Application>
  <PresentationFormat>Widescreen</PresentationFormat>
  <Paragraphs>71</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Wingdings</vt:lpstr>
      <vt:lpstr>Times New Roman</vt:lpstr>
      <vt:lpstr>Oi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577</cp:revision>
  <dcterms:created xsi:type="dcterms:W3CDTF">2020-08-07T13:14:06Z</dcterms:created>
  <dcterms:modified xsi:type="dcterms:W3CDTF">2022-11-05T02:39:14Z</dcterms:modified>
</cp:coreProperties>
</file>