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3" r:id="rId3"/>
    <p:sldId id="300" r:id="rId4"/>
    <p:sldId id="306" r:id="rId5"/>
    <p:sldId id="305" r:id="rId6"/>
    <p:sldId id="309" r:id="rId7"/>
    <p:sldId id="307" r:id="rId8"/>
    <p:sldId id="302" r:id="rId9"/>
    <p:sldId id="303" r:id="rId10"/>
    <p:sldId id="298" r:id="rId11"/>
    <p:sldId id="308" r:id="rId12"/>
    <p:sldId id="311" r:id="rId13"/>
    <p:sldId id="312" r:id="rId14"/>
    <p:sldId id="313" r:id="rId15"/>
    <p:sldId id="314" r:id="rId16"/>
    <p:sldId id="315" r:id="rId17"/>
  </p:sldIdLst>
  <p:sldSz cx="12192000" cy="6858000"/>
  <p:notesSz cx="6858000" cy="9144000"/>
  <p:embeddedFontLst>
    <p:embeddedFont>
      <p:font typeface="Oi"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9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95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70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626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011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34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5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292662"/>
          </a:xfrm>
          <a:prstGeom prst="rect">
            <a:avLst/>
          </a:prstGeom>
          <a:noFill/>
          <a:ln>
            <a:noFill/>
          </a:ln>
        </p:spPr>
        <p:txBody>
          <a:bodyPr spcFirstLastPara="1" wrap="square" lIns="0" tIns="0" rIns="0" bIns="0" anchor="t" anchorCtr="0">
            <a:spAutoFit/>
          </a:bodyPr>
          <a:lstStyle/>
          <a:p>
            <a:r>
              <a:rPr lang="en-US" sz="4200" b="1" dirty="0" smtClean="0">
                <a:solidFill>
                  <a:srgbClr val="00B0F0"/>
                </a:solidFill>
                <a:latin typeface="Times New Roman" panose="02020603050405020304" pitchFamily="18" charset="0"/>
                <a:cs typeface="Times New Roman" panose="02020603050405020304" pitchFamily="18" charset="0"/>
              </a:rPr>
              <a:t>Life </a:t>
            </a:r>
            <a:r>
              <a:rPr lang="en-US" sz="4200" b="1" dirty="0">
                <a:solidFill>
                  <a:srgbClr val="00B0F0"/>
                </a:solidFill>
                <a:latin typeface="Times New Roman" panose="02020603050405020304" pitchFamily="18" charset="0"/>
                <a:cs typeface="Times New Roman" panose="02020603050405020304" pitchFamily="18" charset="0"/>
              </a:rPr>
              <a:t>Cycle, Routes </a:t>
            </a:r>
            <a:r>
              <a:rPr lang="en-US" sz="4200" b="1" dirty="0" err="1" smtClean="0">
                <a:solidFill>
                  <a:srgbClr val="00B0F0"/>
                </a:solidFill>
                <a:latin typeface="Times New Roman" panose="02020603050405020304" pitchFamily="18" charset="0"/>
                <a:cs typeface="Times New Roman" panose="02020603050405020304" pitchFamily="18" charset="0"/>
              </a:rPr>
              <a:t>Và</a:t>
            </a:r>
            <a:r>
              <a:rPr lang="en-US" sz="4200" b="1" dirty="0" smtClean="0">
                <a:solidFill>
                  <a:srgbClr val="00B0F0"/>
                </a:solidFill>
                <a:latin typeface="Times New Roman" panose="02020603050405020304" pitchFamily="18" charset="0"/>
                <a:cs typeface="Times New Roman" panose="02020603050405020304" pitchFamily="18" charset="0"/>
              </a:rPr>
              <a:t> URLs </a:t>
            </a:r>
            <a:r>
              <a:rPr lang="en-US" sz="4200" b="1" dirty="0">
                <a:solidFill>
                  <a:srgbClr val="00B0F0"/>
                </a:solidFill>
                <a:latin typeface="Times New Roman" panose="02020603050405020304" pitchFamily="18" charset="0"/>
                <a:cs typeface="Times New Roman" panose="02020603050405020304" pitchFamily="18" charset="0"/>
              </a:rPr>
              <a:t>ASP.NET MVC </a:t>
            </a:r>
            <a:endParaRPr lang="en-US" sz="42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r>
              <a:rPr lang="en-US" sz="2400" b="1" dirty="0" err="1"/>
              <a:t>Mẫu</a:t>
            </a:r>
            <a:r>
              <a:rPr lang="en-US" sz="2400" b="1" dirty="0"/>
              <a:t> URL </a:t>
            </a:r>
            <a:r>
              <a:rPr lang="en-US" sz="2400" b="1" dirty="0" err="1"/>
              <a:t>trong</a:t>
            </a:r>
            <a:r>
              <a:rPr lang="en-US" sz="24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04800" y="2057906"/>
            <a:ext cx="10123284" cy="2554545"/>
          </a:xfrm>
          <a:prstGeom prst="rect">
            <a:avLst/>
          </a:prstGeom>
          <a:noFill/>
        </p:spPr>
        <p:txBody>
          <a:bodyPr wrap="none" rtlCol="0">
            <a:spAutoFit/>
          </a:bodyPr>
          <a:lstStyle/>
          <a:p>
            <a:r>
              <a:rPr lang="vi-VN" sz="2000" dirty="0"/>
              <a:t>Mẫu URL chỉ là phần sau của tên miền trong URL.</a:t>
            </a:r>
          </a:p>
          <a:p>
            <a:r>
              <a:rPr lang="vi-VN" sz="2000" dirty="0"/>
              <a:t> Ví dụ: mẫu URL {controller}/{action}/{id} </a:t>
            </a:r>
          </a:p>
          <a:p>
            <a:r>
              <a:rPr lang="vi-VN" sz="2000" dirty="0"/>
              <a:t> sẽ có URL thật trông giống như sau: "</a:t>
            </a:r>
            <a:r>
              <a:rPr lang="vi-VN" sz="2000" dirty="0" smtClean="0"/>
              <a:t>localhost:1234</a:t>
            </a:r>
            <a:r>
              <a:rPr lang="en-US" sz="2000" dirty="0" smtClean="0"/>
              <a:t>/home</a:t>
            </a:r>
            <a:r>
              <a:rPr lang="vi-VN" sz="2000" dirty="0" smtClean="0"/>
              <a:t>/</a:t>
            </a:r>
            <a:r>
              <a:rPr lang="en-US" sz="2000" dirty="0" smtClean="0"/>
              <a:t>index</a:t>
            </a:r>
            <a:r>
              <a:rPr lang="vi-VN" sz="2000" dirty="0" smtClean="0"/>
              <a:t>/</a:t>
            </a:r>
            <a:r>
              <a:rPr lang="en-US" sz="2000" dirty="0" smtClean="0"/>
              <a:t>1</a:t>
            </a:r>
            <a:r>
              <a:rPr lang="vi-VN" sz="2000" dirty="0" smtClean="0"/>
              <a:t>".</a:t>
            </a:r>
            <a:endParaRPr lang="vi-VN" sz="2000" dirty="0"/>
          </a:p>
          <a:p>
            <a:endParaRPr lang="vi-VN" sz="2000" dirty="0"/>
          </a:p>
          <a:p>
            <a:r>
              <a:rPr lang="vi-VN" sz="2000" dirty="0"/>
              <a:t>Phần đằng sau "localhost:1234/" sẽ được coi là mẫu URL. </a:t>
            </a:r>
          </a:p>
          <a:p>
            <a:r>
              <a:rPr lang="vi-VN" sz="2000" dirty="0"/>
              <a:t>Phần đầu tiền ngay sau tên miền nếu có sẽ là controller.</a:t>
            </a:r>
          </a:p>
          <a:p>
            <a:r>
              <a:rPr lang="vi-VN" sz="2000" dirty="0"/>
              <a:t>Phần tiếp theo ngay sau controller nếu có sẽ là phương thức hành động của controller. </a:t>
            </a:r>
          </a:p>
          <a:p>
            <a:r>
              <a:rPr lang="vi-VN" sz="2000" dirty="0"/>
              <a:t>Phần tiếp theo ngay sau phương thức hành động nếu có sẽ là tham số id.</a:t>
            </a:r>
            <a:endParaRPr lang="en-US" sz="2000" dirty="0"/>
          </a:p>
        </p:txBody>
      </p:sp>
      <p:pic>
        <p:nvPicPr>
          <p:cNvPr id="1026" name="Picture 2" descr="Mẫu URL routing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6" y="4764851"/>
            <a:ext cx="6366722" cy="18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646331"/>
          </a:xfrm>
          <a:prstGeom prst="rect">
            <a:avLst/>
          </a:prstGeom>
          <a:noFill/>
        </p:spPr>
        <p:txBody>
          <a:bodyPr wrap="square" rtlCol="0">
            <a:spAutoFit/>
          </a:bodyPr>
          <a:lstStyle/>
          <a:p>
            <a:r>
              <a:rPr lang="en-US" sz="3600" b="1" dirty="0" err="1"/>
              <a:t>Mẫu</a:t>
            </a:r>
            <a:r>
              <a:rPr lang="en-US" sz="3600" b="1" dirty="0"/>
              <a:t> URL </a:t>
            </a:r>
            <a:r>
              <a:rPr lang="en-US" sz="3600" b="1" dirty="0" err="1"/>
              <a:t>trong</a:t>
            </a:r>
            <a:r>
              <a:rPr lang="en-US" sz="36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19113" y="1925182"/>
            <a:ext cx="11525250" cy="707886"/>
          </a:xfrm>
          <a:prstGeom prst="rect">
            <a:avLst/>
          </a:prstGeom>
          <a:noFill/>
        </p:spPr>
        <p:txBody>
          <a:bodyPr wrap="square" rtlCol="0">
            <a:spAutoFit/>
          </a:bodyPr>
          <a:lstStyle/>
          <a:p>
            <a:r>
              <a:rPr lang="vi-VN" sz="2000" dirty="0"/>
              <a:t>Bảng sau đây cho </a:t>
            </a:r>
            <a:r>
              <a:rPr lang="vi-VN" sz="2000" dirty="0" smtClean="0"/>
              <a:t>biết</a:t>
            </a:r>
            <a:r>
              <a:rPr lang="en-US" sz="2000" dirty="0" smtClean="0"/>
              <a:t> Controller</a:t>
            </a:r>
            <a:r>
              <a:rPr lang="vi-VN" sz="2000" dirty="0" smtClean="0"/>
              <a:t>, </a:t>
            </a:r>
            <a:r>
              <a:rPr lang="vi-VN" sz="2000" dirty="0"/>
              <a:t>phương thức hành động và tham số id nào sẽ xử lý các URL khác nhau khi đánh giá tuyến mặc định ở trên</a:t>
            </a:r>
            <a:endParaRPr lang="en-US" sz="2000" dirty="0"/>
          </a:p>
        </p:txBody>
      </p:sp>
      <p:pic>
        <p:nvPicPr>
          <p:cNvPr id="5" name="Picture 4"/>
          <p:cNvPicPr>
            <a:picLocks noChangeAspect="1"/>
          </p:cNvPicPr>
          <p:nvPr/>
        </p:nvPicPr>
        <p:blipFill>
          <a:blip r:embed="rId4"/>
          <a:stretch>
            <a:fillRect/>
          </a:stretch>
        </p:blipFill>
        <p:spPr>
          <a:xfrm>
            <a:off x="2171700" y="2733674"/>
            <a:ext cx="8185038" cy="4124326"/>
          </a:xfrm>
          <a:prstGeom prst="rect">
            <a:avLst/>
          </a:prstGeom>
        </p:spPr>
      </p:pic>
    </p:spTree>
    <p:extLst>
      <p:ext uri="{BB962C8B-B14F-4D97-AF65-F5344CB8AC3E}">
        <p14:creationId xmlns:p14="http://schemas.microsoft.com/office/powerpoint/2010/main" val="343052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461665"/>
          </a:xfrm>
          <a:prstGeom prst="rect">
            <a:avLst/>
          </a:prstGeom>
          <a:noFill/>
        </p:spPr>
        <p:txBody>
          <a:bodyPr wrap="square" rtlCol="0">
            <a:spAutoFit/>
          </a:bodyPr>
          <a:lstStyle/>
          <a:p>
            <a:r>
              <a:rPr lang="en-US" sz="2400" b="1" dirty="0" err="1" smtClean="0"/>
              <a:t>Cấu</a:t>
            </a:r>
            <a:r>
              <a:rPr lang="en-US" sz="2400" b="1" dirty="0" smtClean="0"/>
              <a:t> </a:t>
            </a:r>
            <a:r>
              <a:rPr lang="en-US" sz="2400" b="1" dirty="0" err="1" smtClean="0"/>
              <a:t>hình</a:t>
            </a:r>
            <a:r>
              <a:rPr lang="en-US" sz="2400" b="1" dirty="0" smtClean="0"/>
              <a:t> </a:t>
            </a:r>
            <a:r>
              <a:rPr lang="en-US" sz="2400" b="1" dirty="0" err="1" smtClean="0"/>
              <a:t>Nhiều</a:t>
            </a:r>
            <a:r>
              <a:rPr lang="en-US" sz="2400" b="1" dirty="0" smtClean="0"/>
              <a:t> Router </a:t>
            </a:r>
            <a:r>
              <a:rPr lang="en-US" sz="2400" b="1" dirty="0" err="1" smtClean="0"/>
              <a:t>trong</a:t>
            </a:r>
            <a:r>
              <a:rPr lang="en-US" sz="2400" b="1" dirty="0" smtClean="0"/>
              <a:t> </a:t>
            </a:r>
            <a:r>
              <a:rPr lang="en-US" sz="2400" b="1" dirty="0"/>
              <a:t>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33375" y="1616853"/>
            <a:ext cx="11525250" cy="5324535"/>
          </a:xfrm>
          <a:prstGeom prst="rect">
            <a:avLst/>
          </a:prstGeom>
          <a:noFill/>
        </p:spPr>
        <p:txBody>
          <a:bodyPr wrap="square" rtlCol="0">
            <a:spAutoFit/>
          </a:bodyPr>
          <a:lstStyle/>
          <a:p>
            <a:r>
              <a:rPr lang="en-US" sz="2000" dirty="0" smtClean="0"/>
              <a:t>T</a:t>
            </a:r>
            <a:r>
              <a:rPr lang="vi-VN" sz="2000" dirty="0" smtClean="0"/>
              <a:t>hêm </a:t>
            </a:r>
            <a:r>
              <a:rPr lang="vi-VN" sz="2000" dirty="0"/>
              <a:t>cấu hình tuyến tùy chỉnh bằng phương thức mở rộng MapRoute.</a:t>
            </a:r>
          </a:p>
          <a:p>
            <a:r>
              <a:rPr lang="vi-VN" sz="2000" dirty="0"/>
              <a:t> Bạn cần cung cấp ít nhất hai tham số trong MapRoute là tên tuyến và mẫu URL.</a:t>
            </a:r>
          </a:p>
          <a:p>
            <a:r>
              <a:rPr lang="vi-VN" sz="2000" dirty="0"/>
              <a:t> Tham số mặc định là tùy chọn</a:t>
            </a:r>
            <a:r>
              <a:rPr lang="vi-VN" sz="2000" dirty="0" smtClean="0"/>
              <a:t>.</a:t>
            </a:r>
            <a:endParaRPr lang="en-US" sz="2000" dirty="0" smtClean="0"/>
          </a:p>
          <a:p>
            <a:endParaRPr lang="en-US" dirty="0" smtClean="0"/>
          </a:p>
          <a:p>
            <a:r>
              <a:rPr lang="en-US" dirty="0" smtClean="0"/>
              <a:t>public </a:t>
            </a:r>
            <a:r>
              <a:rPr lang="en-US" dirty="0"/>
              <a:t>class </a:t>
            </a:r>
            <a:r>
              <a:rPr lang="en-US" dirty="0" err="1"/>
              <a:t>RouteConfig</a:t>
            </a:r>
            <a:endParaRPr lang="en-US" dirty="0"/>
          </a:p>
          <a:p>
            <a:r>
              <a:rPr lang="en-US" dirty="0"/>
              <a:t>{</a:t>
            </a:r>
          </a:p>
          <a:p>
            <a:r>
              <a:rPr lang="en-US" dirty="0"/>
              <a:t>    public static void </a:t>
            </a:r>
            <a:r>
              <a:rPr lang="en-US" dirty="0" err="1"/>
              <a:t>RegisterRoutes</a:t>
            </a:r>
            <a:r>
              <a:rPr lang="en-US" dirty="0"/>
              <a:t>(</a:t>
            </a:r>
            <a:r>
              <a:rPr lang="en-US" dirty="0" err="1"/>
              <a:t>RouteCollection</a:t>
            </a:r>
            <a:r>
              <a:rPr lang="en-US" dirty="0"/>
              <a:t> routes)</a:t>
            </a:r>
          </a:p>
          <a:p>
            <a:r>
              <a:rPr lang="en-US" dirty="0"/>
              <a:t>    {</a:t>
            </a:r>
          </a:p>
          <a:p>
            <a:r>
              <a:rPr lang="en-US" dirty="0"/>
              <a:t>        </a:t>
            </a:r>
            <a:r>
              <a:rPr lang="en-US" dirty="0" err="1"/>
              <a:t>routes.IgnoreRoute</a:t>
            </a:r>
            <a:r>
              <a:rPr lang="en-US" dirty="0"/>
              <a:t>("{resource}.</a:t>
            </a:r>
            <a:r>
              <a:rPr lang="en-US" dirty="0" err="1"/>
              <a:t>axd</a:t>
            </a:r>
            <a:r>
              <a:rPr lang="en-US" dirty="0"/>
              <a:t>/{*</a:t>
            </a:r>
            <a:r>
              <a:rPr lang="en-US" dirty="0" err="1"/>
              <a:t>pathInfo</a:t>
            </a:r>
            <a:r>
              <a:rPr lang="en-US" dirty="0"/>
              <a:t>}");</a:t>
            </a:r>
          </a:p>
          <a:p>
            <a:endParaRPr lang="en-US" dirty="0"/>
          </a:p>
          <a:p>
            <a:r>
              <a:rPr lang="en-US" dirty="0"/>
              <a:t>        </a:t>
            </a:r>
            <a:r>
              <a:rPr lang="en-US" dirty="0" err="1"/>
              <a:t>routes.MapRoute</a:t>
            </a:r>
            <a:r>
              <a:rPr lang="en-US" dirty="0"/>
              <a:t>(</a:t>
            </a:r>
          </a:p>
          <a:p>
            <a:r>
              <a:rPr lang="en-US" dirty="0"/>
              <a:t>            name: "Student",</a:t>
            </a:r>
          </a:p>
          <a:p>
            <a:r>
              <a:rPr lang="en-US" dirty="0"/>
              <a:t>            url: "student/{id}",</a:t>
            </a:r>
          </a:p>
          <a:p>
            <a:r>
              <a:rPr lang="en-US" dirty="0"/>
              <a:t>            defaults: new { controller = "Student", action = "Index"}</a:t>
            </a:r>
          </a:p>
          <a:p>
            <a:r>
              <a:rPr lang="en-US" dirty="0"/>
              <a:t>        );</a:t>
            </a:r>
          </a:p>
          <a:p>
            <a:endParaRPr lang="en-US" dirty="0"/>
          </a:p>
          <a:p>
            <a:r>
              <a:rPr lang="en-US" dirty="0"/>
              <a:t>        </a:t>
            </a:r>
            <a:r>
              <a:rPr lang="en-US" dirty="0" err="1"/>
              <a:t>routes.MapRoute</a:t>
            </a:r>
            <a:r>
              <a:rPr lang="en-US" dirty="0"/>
              <a:t>(</a:t>
            </a:r>
          </a:p>
          <a:p>
            <a:r>
              <a:rPr lang="en-US" dirty="0"/>
              <a:t>            name: "Default",</a:t>
            </a:r>
          </a:p>
          <a:p>
            <a:r>
              <a:rPr lang="en-US" dirty="0"/>
              <a:t>            url: "{controller}/{action}/{id}",</a:t>
            </a:r>
          </a:p>
          <a:p>
            <a:r>
              <a:rPr lang="en-US" dirty="0"/>
              <a:t>            defaults: new { controller = "Home", action = "Index", id = </a:t>
            </a:r>
            <a:r>
              <a:rPr lang="en-US" dirty="0" err="1"/>
              <a:t>UrlParameter.Optional</a:t>
            </a:r>
            <a:r>
              <a:rPr lang="en-US" dirty="0"/>
              <a:t> }</a:t>
            </a:r>
          </a:p>
          <a:p>
            <a:r>
              <a:rPr lang="en-US" dirty="0"/>
              <a:t>        );</a:t>
            </a:r>
          </a:p>
          <a:p>
            <a:r>
              <a:rPr lang="en-US" dirty="0"/>
              <a:t>    }</a:t>
            </a:r>
          </a:p>
          <a:p>
            <a:r>
              <a:rPr lang="en-US" dirty="0"/>
              <a:t>} </a:t>
            </a:r>
          </a:p>
        </p:txBody>
      </p:sp>
    </p:spTree>
    <p:extLst>
      <p:ext uri="{BB962C8B-B14F-4D97-AF65-F5344CB8AC3E}">
        <p14:creationId xmlns:p14="http://schemas.microsoft.com/office/powerpoint/2010/main" val="216705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278202" y="963792"/>
            <a:ext cx="10245195" cy="523220"/>
          </a:xfrm>
          <a:prstGeom prst="rect">
            <a:avLst/>
          </a:prstGeom>
          <a:noFill/>
        </p:spPr>
        <p:txBody>
          <a:bodyPr wrap="square" rtlCol="0">
            <a:spAutoFit/>
          </a:bodyPr>
          <a:lstStyle/>
          <a:p>
            <a:r>
              <a:rPr lang="en-US" sz="2800" b="1" dirty="0" err="1"/>
              <a:t>Ràng</a:t>
            </a:r>
            <a:r>
              <a:rPr lang="en-US" sz="2800" b="1" dirty="0"/>
              <a:t> </a:t>
            </a:r>
            <a:r>
              <a:rPr lang="en-US" sz="2800" b="1" dirty="0" err="1"/>
              <a:t>buộc</a:t>
            </a:r>
            <a:r>
              <a:rPr lang="en-US" sz="2800" b="1" dirty="0"/>
              <a:t> </a:t>
            </a:r>
            <a:r>
              <a:rPr lang="en-US" sz="2800" b="1" dirty="0" err="1"/>
              <a:t>tuyến</a:t>
            </a:r>
            <a:r>
              <a:rPr lang="en-US" sz="2800" b="1" dirty="0"/>
              <a:t> </a:t>
            </a:r>
            <a:r>
              <a:rPr lang="en-US" sz="2800" b="1" dirty="0" err="1"/>
              <a:t>trong</a:t>
            </a:r>
            <a:r>
              <a:rPr lang="en-US" sz="28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33375" y="1616853"/>
            <a:ext cx="11525250" cy="5016758"/>
          </a:xfrm>
          <a:prstGeom prst="rect">
            <a:avLst/>
          </a:prstGeom>
          <a:noFill/>
        </p:spPr>
        <p:txBody>
          <a:bodyPr wrap="square" rtlCol="0">
            <a:spAutoFit/>
          </a:bodyPr>
          <a:lstStyle/>
          <a:p>
            <a:r>
              <a:rPr lang="en-US" sz="2000" dirty="0" err="1"/>
              <a:t>Bạn</a:t>
            </a:r>
            <a:r>
              <a:rPr lang="en-US" sz="2000" dirty="0"/>
              <a:t> </a:t>
            </a:r>
            <a:r>
              <a:rPr lang="en-US" sz="2000" dirty="0" err="1"/>
              <a:t>cũng</a:t>
            </a:r>
            <a:r>
              <a:rPr lang="en-US" sz="2000" dirty="0"/>
              <a:t> </a:t>
            </a:r>
            <a:r>
              <a:rPr lang="en-US" sz="2000" dirty="0" err="1"/>
              <a:t>có</a:t>
            </a:r>
            <a:r>
              <a:rPr lang="en-US" sz="2000" dirty="0"/>
              <a:t> </a:t>
            </a:r>
            <a:r>
              <a:rPr lang="en-US" sz="2000" dirty="0" err="1"/>
              <a:t>thể</a:t>
            </a:r>
            <a:r>
              <a:rPr lang="en-US" sz="2000" dirty="0"/>
              <a:t> </a:t>
            </a:r>
            <a:r>
              <a:rPr lang="en-US" sz="2000" dirty="0" err="1"/>
              <a:t>áp</a:t>
            </a:r>
            <a:r>
              <a:rPr lang="en-US" sz="2000" dirty="0"/>
              <a:t> </a:t>
            </a:r>
            <a:r>
              <a:rPr lang="en-US" sz="2000" dirty="0" err="1"/>
              <a:t>dụng</a:t>
            </a:r>
            <a:r>
              <a:rPr lang="en-US" sz="2000" dirty="0"/>
              <a:t> </a:t>
            </a:r>
            <a:r>
              <a:rPr lang="en-US" sz="2000" dirty="0" err="1"/>
              <a:t>các</a:t>
            </a:r>
            <a:r>
              <a:rPr lang="en-US" sz="2000" dirty="0"/>
              <a:t> </a:t>
            </a:r>
            <a:r>
              <a:rPr lang="en-US" sz="2000" dirty="0" err="1"/>
              <a:t>ràng</a:t>
            </a:r>
            <a:r>
              <a:rPr lang="en-US" sz="2000" dirty="0"/>
              <a:t> </a:t>
            </a:r>
            <a:r>
              <a:rPr lang="en-US" sz="2000" dirty="0" err="1"/>
              <a:t>buộc</a:t>
            </a:r>
            <a:r>
              <a:rPr lang="en-US" sz="2000" dirty="0"/>
              <a:t> </a:t>
            </a:r>
            <a:r>
              <a:rPr lang="en-US" sz="2000" dirty="0" err="1"/>
              <a:t>đối</a:t>
            </a:r>
            <a:r>
              <a:rPr lang="en-US" sz="2000" dirty="0"/>
              <a:t> </a:t>
            </a:r>
            <a:r>
              <a:rPr lang="en-US" sz="2000" dirty="0" err="1"/>
              <a:t>với</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tham</a:t>
            </a:r>
            <a:r>
              <a:rPr lang="en-US" sz="2000" dirty="0"/>
              <a:t> </a:t>
            </a:r>
            <a:r>
              <a:rPr lang="en-US" sz="2000" dirty="0" err="1"/>
              <a:t>số</a:t>
            </a:r>
            <a:r>
              <a:rPr lang="en-US" sz="2000" dirty="0"/>
              <a:t> </a:t>
            </a:r>
            <a:r>
              <a:rPr lang="en-US" sz="2000" dirty="0" err="1"/>
              <a:t>bằng</a:t>
            </a:r>
            <a:r>
              <a:rPr lang="en-US" sz="2000" dirty="0"/>
              <a:t> </a:t>
            </a:r>
            <a:r>
              <a:rPr lang="en-US" sz="2000" dirty="0" err="1"/>
              <a:t>cách</a:t>
            </a:r>
            <a:r>
              <a:rPr lang="en-US" sz="2000" dirty="0"/>
              <a:t> </a:t>
            </a:r>
            <a:r>
              <a:rPr lang="en-US" sz="2000" dirty="0" err="1"/>
              <a:t>cấu</a:t>
            </a:r>
            <a:r>
              <a:rPr lang="en-US" sz="2000" dirty="0"/>
              <a:t> </a:t>
            </a:r>
            <a:r>
              <a:rPr lang="en-US" sz="2000" dirty="0" err="1"/>
              <a:t>hình</a:t>
            </a:r>
            <a:r>
              <a:rPr lang="en-US" sz="2000" dirty="0"/>
              <a:t> </a:t>
            </a:r>
            <a:r>
              <a:rPr lang="en-US" sz="2000" dirty="0" err="1"/>
              <a:t>các</a:t>
            </a:r>
            <a:r>
              <a:rPr lang="en-US" sz="2000" dirty="0"/>
              <a:t> </a:t>
            </a:r>
            <a:r>
              <a:rPr lang="en-US" sz="2000" dirty="0" err="1"/>
              <a:t>ràng</a:t>
            </a:r>
            <a:r>
              <a:rPr lang="en-US" sz="2000" dirty="0"/>
              <a:t> </a:t>
            </a:r>
            <a:r>
              <a:rPr lang="en-US" sz="2000" dirty="0" err="1"/>
              <a:t>buộc</a:t>
            </a:r>
            <a:r>
              <a:rPr lang="en-US" sz="2000" dirty="0"/>
              <a:t> </a:t>
            </a:r>
            <a:r>
              <a:rPr lang="en-US" sz="2000" dirty="0" err="1"/>
              <a:t>tuyến</a:t>
            </a:r>
            <a:r>
              <a:rPr lang="en-US" sz="2000" dirty="0"/>
              <a:t>. </a:t>
            </a:r>
            <a:r>
              <a:rPr lang="en-US" sz="2000" dirty="0" err="1"/>
              <a:t>Ví</a:t>
            </a:r>
            <a:r>
              <a:rPr lang="en-US" sz="2000" dirty="0"/>
              <a:t> </a:t>
            </a:r>
            <a:r>
              <a:rPr lang="en-US" sz="2000" dirty="0" err="1"/>
              <a:t>dụ</a:t>
            </a:r>
            <a:r>
              <a:rPr lang="en-US" sz="2000" dirty="0"/>
              <a:t>: </a:t>
            </a:r>
            <a:r>
              <a:rPr lang="en-US" sz="2000" dirty="0" err="1"/>
              <a:t>tuyến</a:t>
            </a:r>
            <a:r>
              <a:rPr lang="en-US" sz="2000" dirty="0"/>
              <a:t> </a:t>
            </a:r>
            <a:r>
              <a:rPr lang="en-US" sz="2000" dirty="0" err="1"/>
              <a:t>sau</a:t>
            </a:r>
            <a:r>
              <a:rPr lang="en-US" sz="2000" dirty="0"/>
              <a:t> </a:t>
            </a:r>
            <a:r>
              <a:rPr lang="en-US" sz="2000" dirty="0" err="1"/>
              <a:t>áp</a:t>
            </a:r>
            <a:r>
              <a:rPr lang="en-US" sz="2000" dirty="0"/>
              <a:t> </a:t>
            </a:r>
            <a:r>
              <a:rPr lang="en-US" sz="2000" dirty="0" err="1"/>
              <a:t>dụng</a:t>
            </a:r>
            <a:r>
              <a:rPr lang="en-US" sz="2000" dirty="0"/>
              <a:t> </a:t>
            </a:r>
            <a:r>
              <a:rPr lang="en-US" sz="2000" dirty="0" err="1"/>
              <a:t>một</a:t>
            </a:r>
            <a:r>
              <a:rPr lang="en-US" sz="2000" dirty="0"/>
              <a:t> </a:t>
            </a:r>
            <a:r>
              <a:rPr lang="en-US" sz="2000" dirty="0" err="1"/>
              <a:t>hạn</a:t>
            </a:r>
            <a:r>
              <a:rPr lang="en-US" sz="2000" dirty="0"/>
              <a:t> </a:t>
            </a:r>
            <a:r>
              <a:rPr lang="en-US" sz="2000" dirty="0" err="1"/>
              <a:t>chế</a:t>
            </a:r>
            <a:r>
              <a:rPr lang="en-US" sz="2000" dirty="0"/>
              <a:t> </a:t>
            </a:r>
            <a:r>
              <a:rPr lang="en-US" sz="2000" dirty="0" err="1"/>
              <a:t>đối</a:t>
            </a:r>
            <a:r>
              <a:rPr lang="en-US" sz="2000" dirty="0"/>
              <a:t> </a:t>
            </a:r>
            <a:r>
              <a:rPr lang="en-US" sz="2000" dirty="0" err="1"/>
              <a:t>với</a:t>
            </a:r>
            <a:r>
              <a:rPr lang="en-US" sz="2000" dirty="0"/>
              <a:t> </a:t>
            </a:r>
            <a:r>
              <a:rPr lang="en-US" sz="2000" dirty="0" err="1"/>
              <a:t>tham</a:t>
            </a:r>
            <a:r>
              <a:rPr lang="en-US" sz="2000" dirty="0"/>
              <a:t> </a:t>
            </a:r>
            <a:r>
              <a:rPr lang="en-US" sz="2000" dirty="0" err="1"/>
              <a:t>số</a:t>
            </a:r>
            <a:r>
              <a:rPr lang="en-US" sz="2000" dirty="0"/>
              <a:t> id </a:t>
            </a:r>
            <a:r>
              <a:rPr lang="en-US" sz="2000" dirty="0" err="1"/>
              <a:t>đó</a:t>
            </a:r>
            <a:r>
              <a:rPr lang="en-US" sz="2000" dirty="0"/>
              <a:t> </a:t>
            </a:r>
            <a:r>
              <a:rPr lang="en-US" sz="2000" dirty="0" err="1"/>
              <a:t>là</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id </a:t>
            </a:r>
            <a:r>
              <a:rPr lang="en-US" sz="2000" dirty="0" err="1"/>
              <a:t>phải</a:t>
            </a:r>
            <a:r>
              <a:rPr lang="en-US" sz="2000" dirty="0"/>
              <a:t> </a:t>
            </a:r>
            <a:r>
              <a:rPr lang="en-US" sz="2000" dirty="0" err="1"/>
              <a:t>là</a:t>
            </a:r>
            <a:r>
              <a:rPr lang="en-US" sz="2000" dirty="0"/>
              <a:t> </a:t>
            </a:r>
            <a:r>
              <a:rPr lang="en-US" sz="2000" dirty="0" err="1"/>
              <a:t>số</a:t>
            </a:r>
            <a:r>
              <a:rPr lang="en-US" sz="2000" dirty="0" smtClean="0"/>
              <a:t>.</a:t>
            </a:r>
          </a:p>
          <a:p>
            <a:endParaRPr lang="en-US" sz="2000" dirty="0"/>
          </a:p>
          <a:p>
            <a:r>
              <a:rPr lang="en-US" sz="2000" dirty="0" err="1"/>
              <a:t>routes.MapRoute</a:t>
            </a:r>
            <a:r>
              <a:rPr lang="en-US" sz="2000" dirty="0"/>
              <a:t>(</a:t>
            </a:r>
          </a:p>
          <a:p>
            <a:r>
              <a:rPr lang="en-US" sz="2000" dirty="0"/>
              <a:t>    name: "Student",</a:t>
            </a:r>
          </a:p>
          <a:p>
            <a:r>
              <a:rPr lang="en-US" sz="2000" dirty="0"/>
              <a:t>    url: "student/{id}/{name}/{</a:t>
            </a:r>
            <a:r>
              <a:rPr lang="en-US" sz="2000" dirty="0" err="1"/>
              <a:t>standardId</a:t>
            </a:r>
            <a:r>
              <a:rPr lang="en-US" sz="2000" dirty="0"/>
              <a:t>}",</a:t>
            </a:r>
          </a:p>
          <a:p>
            <a:r>
              <a:rPr lang="en-US" sz="2000" dirty="0"/>
              <a:t>    defaults: new </a:t>
            </a:r>
          </a:p>
          <a:p>
            <a:r>
              <a:rPr lang="en-US" sz="2000" dirty="0"/>
              <a:t>    { </a:t>
            </a:r>
          </a:p>
          <a:p>
            <a:r>
              <a:rPr lang="en-US" sz="2000" dirty="0"/>
              <a:t>        controller = "Student", </a:t>
            </a:r>
          </a:p>
          <a:p>
            <a:r>
              <a:rPr lang="en-US" sz="2000" dirty="0"/>
              <a:t>        action = "Index", </a:t>
            </a:r>
          </a:p>
          <a:p>
            <a:r>
              <a:rPr lang="en-US" sz="2000" dirty="0"/>
              <a:t>        id = </a:t>
            </a:r>
            <a:r>
              <a:rPr lang="en-US" sz="2000" dirty="0" err="1"/>
              <a:t>UrlParameter.Optional</a:t>
            </a:r>
            <a:r>
              <a:rPr lang="en-US" sz="2000" dirty="0"/>
              <a:t>, </a:t>
            </a:r>
          </a:p>
          <a:p>
            <a:r>
              <a:rPr lang="en-US" sz="2000" dirty="0"/>
              <a:t>        name = </a:t>
            </a:r>
            <a:r>
              <a:rPr lang="en-US" sz="2000" dirty="0" err="1"/>
              <a:t>UrlParameter.Optional</a:t>
            </a:r>
            <a:r>
              <a:rPr lang="en-US" sz="2000" dirty="0"/>
              <a:t>, </a:t>
            </a:r>
          </a:p>
          <a:p>
            <a:r>
              <a:rPr lang="en-US" sz="2000" dirty="0"/>
              <a:t>        </a:t>
            </a:r>
            <a:r>
              <a:rPr lang="en-US" sz="2000" dirty="0" err="1"/>
              <a:t>standardId</a:t>
            </a:r>
            <a:r>
              <a:rPr lang="en-US" sz="2000" dirty="0"/>
              <a:t> = </a:t>
            </a:r>
            <a:r>
              <a:rPr lang="en-US" sz="2000" dirty="0" err="1"/>
              <a:t>UrlParameter.Optional</a:t>
            </a:r>
            <a:r>
              <a:rPr lang="en-US" sz="2000" dirty="0"/>
              <a:t> </a:t>
            </a:r>
          </a:p>
          <a:p>
            <a:r>
              <a:rPr lang="en-US" sz="2000" dirty="0"/>
              <a:t>    },</a:t>
            </a:r>
          </a:p>
          <a:p>
            <a:r>
              <a:rPr lang="en-US" sz="2000" dirty="0" smtClean="0"/>
              <a:t>    constraints: </a:t>
            </a:r>
            <a:r>
              <a:rPr lang="en-US" sz="2000" dirty="0"/>
              <a:t>new { id = @"\d+" }</a:t>
            </a:r>
          </a:p>
          <a:p>
            <a:r>
              <a:rPr lang="en-US" sz="2000" dirty="0"/>
              <a:t>);</a:t>
            </a:r>
          </a:p>
        </p:txBody>
      </p:sp>
    </p:spTree>
    <p:extLst>
      <p:ext uri="{BB962C8B-B14F-4D97-AF65-F5344CB8AC3E}">
        <p14:creationId xmlns:p14="http://schemas.microsoft.com/office/powerpoint/2010/main" val="57287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727605" y="1069630"/>
            <a:ext cx="10245195" cy="584775"/>
          </a:xfrm>
          <a:prstGeom prst="rect">
            <a:avLst/>
          </a:prstGeom>
          <a:noFill/>
        </p:spPr>
        <p:txBody>
          <a:bodyPr wrap="square" rtlCol="0">
            <a:spAutoFit/>
          </a:bodyPr>
          <a:lstStyle/>
          <a:p>
            <a:r>
              <a:rPr lang="en-US" sz="3200" b="1" dirty="0" err="1"/>
              <a:t>Đăng</a:t>
            </a:r>
            <a:r>
              <a:rPr lang="en-US" sz="3200" b="1" dirty="0"/>
              <a:t> </a:t>
            </a:r>
            <a:r>
              <a:rPr lang="en-US" sz="3200" b="1" dirty="0" err="1"/>
              <a:t>ký</a:t>
            </a:r>
            <a:r>
              <a:rPr lang="en-US" sz="3200" b="1" dirty="0"/>
              <a:t> </a:t>
            </a:r>
            <a:r>
              <a:rPr lang="en-US" sz="3200" b="1" dirty="0" smtClean="0"/>
              <a:t>Routes </a:t>
            </a:r>
            <a:r>
              <a:rPr lang="en-US" sz="3200" b="1" dirty="0" err="1"/>
              <a:t>trong</a:t>
            </a:r>
            <a:r>
              <a:rPr lang="en-US" sz="32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472113" y="3171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33375" y="1616853"/>
            <a:ext cx="11525250" cy="4093428"/>
          </a:xfrm>
          <a:prstGeom prst="rect">
            <a:avLst/>
          </a:prstGeom>
          <a:noFill/>
        </p:spPr>
        <p:txBody>
          <a:bodyPr wrap="square" rtlCol="0">
            <a:spAutoFit/>
          </a:bodyPr>
          <a:lstStyle/>
          <a:p>
            <a:endParaRPr lang="en-US" sz="1800" dirty="0" smtClean="0"/>
          </a:p>
          <a:p>
            <a:r>
              <a:rPr lang="en-US" sz="1800" dirty="0" err="1" smtClean="0"/>
              <a:t>Bây</a:t>
            </a:r>
            <a:r>
              <a:rPr lang="en-US" sz="1800" dirty="0" smtClean="0"/>
              <a:t> </a:t>
            </a:r>
            <a:r>
              <a:rPr lang="en-US" sz="1800" dirty="0" err="1"/>
              <a:t>giờ</a:t>
            </a:r>
            <a:r>
              <a:rPr lang="en-US" sz="1800" dirty="0"/>
              <a:t>, </a:t>
            </a:r>
            <a:r>
              <a:rPr lang="en-US" sz="1800" dirty="0" err="1"/>
              <a:t>sau</a:t>
            </a:r>
            <a:r>
              <a:rPr lang="en-US" sz="1800" dirty="0"/>
              <a:t> </a:t>
            </a:r>
            <a:r>
              <a:rPr lang="en-US" sz="1800" dirty="0" err="1"/>
              <a:t>khi</a:t>
            </a:r>
            <a:r>
              <a:rPr lang="en-US" sz="1800" dirty="0"/>
              <a:t> </a:t>
            </a:r>
            <a:r>
              <a:rPr lang="en-US" sz="1800" dirty="0" err="1"/>
              <a:t>cấu</a:t>
            </a:r>
            <a:r>
              <a:rPr lang="en-US" sz="1800" dirty="0"/>
              <a:t> </a:t>
            </a:r>
            <a:r>
              <a:rPr lang="en-US" sz="1800" dirty="0" err="1"/>
              <a:t>hình</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tuyến</a:t>
            </a:r>
            <a:r>
              <a:rPr lang="en-US" sz="1800" dirty="0"/>
              <a:t> </a:t>
            </a:r>
            <a:r>
              <a:rPr lang="en-US" sz="1800" dirty="0" err="1"/>
              <a:t>trong</a:t>
            </a:r>
            <a:r>
              <a:rPr lang="en-US" sz="1800" dirty="0"/>
              <a:t> </a:t>
            </a:r>
            <a:r>
              <a:rPr lang="en-US" sz="1800" dirty="0" err="1"/>
              <a:t>lớp</a:t>
            </a:r>
            <a:r>
              <a:rPr lang="en-US" sz="1800" dirty="0"/>
              <a:t> </a:t>
            </a:r>
            <a:r>
              <a:rPr lang="en-US" sz="1800" dirty="0" err="1"/>
              <a:t>RouteConfig</a:t>
            </a:r>
            <a:r>
              <a:rPr lang="en-US" sz="1800" dirty="0"/>
              <a:t>,</a:t>
            </a:r>
          </a:p>
          <a:p>
            <a:r>
              <a:rPr lang="en-US" sz="1800" dirty="0"/>
              <a:t> </a:t>
            </a:r>
            <a:r>
              <a:rPr lang="en-US" sz="1800" dirty="0" err="1"/>
              <a:t>bạn</a:t>
            </a:r>
            <a:r>
              <a:rPr lang="en-US" sz="1800" dirty="0"/>
              <a:t> </a:t>
            </a:r>
            <a:r>
              <a:rPr lang="en-US" sz="1800" dirty="0" err="1"/>
              <a:t>cần</a:t>
            </a:r>
            <a:r>
              <a:rPr lang="en-US" sz="1800" dirty="0"/>
              <a:t> </a:t>
            </a:r>
            <a:r>
              <a:rPr lang="en-US" sz="1800" dirty="0" err="1"/>
              <a:t>đăng</a:t>
            </a:r>
            <a:r>
              <a:rPr lang="en-US" sz="1800" dirty="0"/>
              <a:t> </a:t>
            </a:r>
            <a:r>
              <a:rPr lang="en-US" sz="1800" dirty="0" err="1"/>
              <a:t>ký</a:t>
            </a:r>
            <a:r>
              <a:rPr lang="en-US" sz="1800" dirty="0"/>
              <a:t> </a:t>
            </a:r>
            <a:r>
              <a:rPr lang="en-US" sz="1800" dirty="0" err="1"/>
              <a:t>nó</a:t>
            </a:r>
            <a:r>
              <a:rPr lang="en-US" sz="1800" dirty="0"/>
              <a:t> </a:t>
            </a:r>
            <a:r>
              <a:rPr lang="en-US" sz="1800" dirty="0" err="1"/>
              <a:t>vào</a:t>
            </a:r>
            <a:r>
              <a:rPr lang="en-US" sz="1800" dirty="0"/>
              <a:t> </a:t>
            </a:r>
            <a:r>
              <a:rPr lang="en-US" sz="1800" dirty="0" err="1"/>
              <a:t>sự</a:t>
            </a:r>
            <a:r>
              <a:rPr lang="en-US" sz="1800" dirty="0"/>
              <a:t> </a:t>
            </a:r>
            <a:r>
              <a:rPr lang="en-US" sz="1800" dirty="0" err="1"/>
              <a:t>kiện</a:t>
            </a:r>
            <a:r>
              <a:rPr lang="en-US" sz="1800" dirty="0"/>
              <a:t> </a:t>
            </a:r>
            <a:r>
              <a:rPr lang="en-US" sz="1800" dirty="0" err="1"/>
              <a:t>Application_Start</a:t>
            </a:r>
            <a:r>
              <a:rPr lang="en-US" sz="1800" dirty="0"/>
              <a:t>() </a:t>
            </a:r>
            <a:r>
              <a:rPr lang="en-US" sz="1800" dirty="0" err="1"/>
              <a:t>trong</a:t>
            </a:r>
            <a:r>
              <a:rPr lang="en-US" sz="1800" dirty="0"/>
              <a:t> </a:t>
            </a:r>
            <a:r>
              <a:rPr lang="en-US" sz="1800" dirty="0" err="1"/>
              <a:t>Global.asax</a:t>
            </a:r>
            <a:r>
              <a:rPr lang="en-US" sz="1800" dirty="0"/>
              <a:t>.</a:t>
            </a:r>
          </a:p>
          <a:p>
            <a:r>
              <a:rPr lang="en-US" sz="1800" dirty="0"/>
              <a:t> Do </a:t>
            </a:r>
            <a:r>
              <a:rPr lang="en-US" sz="1800" dirty="0" err="1"/>
              <a:t>đó</a:t>
            </a:r>
            <a:r>
              <a:rPr lang="en-US" sz="1800" dirty="0"/>
              <a:t>, </a:t>
            </a:r>
            <a:r>
              <a:rPr lang="en-US" sz="1800" dirty="0" err="1"/>
              <a:t>nó</a:t>
            </a:r>
            <a:r>
              <a:rPr lang="en-US" sz="1800" dirty="0"/>
              <a:t> </a:t>
            </a:r>
            <a:r>
              <a:rPr lang="en-US" sz="1800" dirty="0" err="1"/>
              <a:t>sẽ</a:t>
            </a:r>
            <a:r>
              <a:rPr lang="en-US" sz="1800" dirty="0"/>
              <a:t> </a:t>
            </a:r>
            <a:r>
              <a:rPr lang="en-US" sz="1800" dirty="0" err="1"/>
              <a:t>thêm</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tuyến</a:t>
            </a:r>
            <a:r>
              <a:rPr lang="en-US" sz="1800" dirty="0"/>
              <a:t> </a:t>
            </a:r>
            <a:r>
              <a:rPr lang="en-US" sz="1800" dirty="0" err="1"/>
              <a:t>của</a:t>
            </a:r>
            <a:r>
              <a:rPr lang="en-US" sz="1800" dirty="0"/>
              <a:t> </a:t>
            </a:r>
            <a:r>
              <a:rPr lang="en-US" sz="1800" dirty="0" err="1"/>
              <a:t>bạn</a:t>
            </a:r>
            <a:r>
              <a:rPr lang="en-US" sz="1800" dirty="0"/>
              <a:t> </a:t>
            </a:r>
            <a:r>
              <a:rPr lang="en-US" sz="1800" dirty="0" err="1"/>
              <a:t>vào</a:t>
            </a:r>
            <a:r>
              <a:rPr lang="en-US" sz="1800" dirty="0"/>
              <a:t> </a:t>
            </a:r>
            <a:r>
              <a:rPr lang="en-US" sz="1800" dirty="0" err="1" smtClean="0"/>
              <a:t>RouteTable</a:t>
            </a:r>
            <a:endParaRPr lang="en-US" sz="1800" dirty="0" smtClean="0"/>
          </a:p>
          <a:p>
            <a:endParaRPr lang="en-US" sz="2000" dirty="0"/>
          </a:p>
          <a:p>
            <a:r>
              <a:rPr lang="en-US" sz="2400" dirty="0"/>
              <a:t>public class </a:t>
            </a:r>
            <a:r>
              <a:rPr lang="en-US" sz="2400" dirty="0" err="1"/>
              <a:t>MvcApplication</a:t>
            </a:r>
            <a:r>
              <a:rPr lang="en-US" sz="2400" dirty="0"/>
              <a:t> : </a:t>
            </a:r>
            <a:r>
              <a:rPr lang="en-US" sz="2400" dirty="0" err="1"/>
              <a:t>System.Web.HttpApplication</a:t>
            </a:r>
            <a:endParaRPr lang="en-US" sz="2400" dirty="0"/>
          </a:p>
          <a:p>
            <a:r>
              <a:rPr lang="en-US" sz="2400" dirty="0"/>
              <a:t>{</a:t>
            </a:r>
          </a:p>
          <a:p>
            <a:r>
              <a:rPr lang="en-US" sz="2400" dirty="0"/>
              <a:t>    protected void </a:t>
            </a:r>
            <a:r>
              <a:rPr lang="en-US" sz="2400" dirty="0" err="1"/>
              <a:t>Application_Start</a:t>
            </a:r>
            <a:r>
              <a:rPr lang="en-US" sz="2400" dirty="0"/>
              <a:t>()</a:t>
            </a:r>
          </a:p>
          <a:p>
            <a:r>
              <a:rPr lang="en-US" sz="2400" dirty="0"/>
              <a:t>    {</a:t>
            </a:r>
          </a:p>
          <a:p>
            <a:r>
              <a:rPr lang="en-US" sz="2400" dirty="0"/>
              <a:t>        </a:t>
            </a:r>
            <a:r>
              <a:rPr lang="en-US" sz="2400" dirty="0" err="1"/>
              <a:t>RouteConfig.RegisterRoutes</a:t>
            </a:r>
            <a:r>
              <a:rPr lang="en-US" sz="2400" dirty="0"/>
              <a:t>(</a:t>
            </a:r>
            <a:r>
              <a:rPr lang="en-US" sz="2400" dirty="0" err="1"/>
              <a:t>RouteTable.Routes</a:t>
            </a:r>
            <a:r>
              <a:rPr lang="en-US" sz="2400" dirty="0"/>
              <a:t>);</a:t>
            </a:r>
          </a:p>
          <a:p>
            <a:r>
              <a:rPr lang="en-US" sz="2400" dirty="0"/>
              <a:t>    }</a:t>
            </a:r>
          </a:p>
          <a:p>
            <a:r>
              <a:rPr lang="en-US" sz="2400" dirty="0"/>
              <a:t>}</a:t>
            </a:r>
          </a:p>
        </p:txBody>
      </p:sp>
      <p:pic>
        <p:nvPicPr>
          <p:cNvPr id="3080" name="Picture 8" descr="Đăng ký tuyến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51" y="1599612"/>
            <a:ext cx="3762374" cy="504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23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105775" y="604838"/>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33375" y="300038"/>
            <a:ext cx="1143000" cy="821245"/>
          </a:xfrm>
          <a:prstGeom prst="rect">
            <a:avLst/>
          </a:prstGeom>
          <a:noFill/>
          <a:ln>
            <a:noFill/>
          </a:ln>
        </p:spPr>
      </p:pic>
      <p:sp>
        <p:nvSpPr>
          <p:cNvPr id="2" name="TextBox 1"/>
          <p:cNvSpPr txBox="1"/>
          <p:nvPr/>
        </p:nvSpPr>
        <p:spPr>
          <a:xfrm>
            <a:off x="756180" y="1141068"/>
            <a:ext cx="10245195" cy="584775"/>
          </a:xfrm>
          <a:prstGeom prst="rect">
            <a:avLst/>
          </a:prstGeom>
          <a:noFill/>
        </p:spPr>
        <p:txBody>
          <a:bodyPr wrap="square" rtlCol="0">
            <a:spAutoFit/>
          </a:bodyPr>
          <a:lstStyle/>
          <a:p>
            <a:r>
              <a:rPr lang="en-US" sz="3200" b="1" dirty="0" err="1"/>
              <a:t>Những</a:t>
            </a:r>
            <a:r>
              <a:rPr lang="en-US" sz="3200" b="1" dirty="0"/>
              <a:t> </a:t>
            </a:r>
            <a:r>
              <a:rPr lang="en-US" sz="3200" b="1" dirty="0" err="1"/>
              <a:t>điểm</a:t>
            </a:r>
            <a:r>
              <a:rPr lang="en-US" sz="3200" b="1" dirty="0"/>
              <a:t> </a:t>
            </a:r>
            <a:r>
              <a:rPr lang="en-US" sz="3200" b="1" dirty="0" err="1"/>
              <a:t>cần</a:t>
            </a:r>
            <a:r>
              <a:rPr lang="en-US" sz="3200" b="1" dirty="0"/>
              <a:t> </a:t>
            </a:r>
            <a:r>
              <a:rPr lang="en-US" sz="3200" b="1" dirty="0" err="1"/>
              <a:t>nhớ</a:t>
            </a:r>
            <a:r>
              <a:rPr lang="en-US" sz="3200" b="1" dirty="0"/>
              <a:t>:</a:t>
            </a:r>
          </a:p>
        </p:txBody>
      </p:sp>
      <p:sp>
        <p:nvSpPr>
          <p:cNvPr id="4" name="TextBox 3"/>
          <p:cNvSpPr txBox="1"/>
          <p:nvPr/>
        </p:nvSpPr>
        <p:spPr>
          <a:xfrm>
            <a:off x="3557588" y="4243388"/>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500688" y="32430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124575" y="3500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09550" y="2000463"/>
            <a:ext cx="11830050" cy="3477875"/>
          </a:xfrm>
          <a:prstGeom prst="rect">
            <a:avLst/>
          </a:prstGeom>
          <a:noFill/>
        </p:spPr>
        <p:txBody>
          <a:bodyPr wrap="square" rtlCol="0">
            <a:spAutoFit/>
          </a:bodyPr>
          <a:lstStyle/>
          <a:p>
            <a:r>
              <a:rPr lang="vi-VN" sz="2000" dirty="0"/>
              <a:t>1.Định tuyến đóng vai trò quan trọng trong ASP.NET MVC.</a:t>
            </a:r>
          </a:p>
          <a:p>
            <a:endParaRPr lang="en-US" sz="2000" dirty="0" smtClean="0"/>
          </a:p>
          <a:p>
            <a:r>
              <a:rPr lang="vi-VN" sz="2000" dirty="0" smtClean="0"/>
              <a:t>2.Định </a:t>
            </a:r>
            <a:r>
              <a:rPr lang="vi-VN" sz="2000" dirty="0"/>
              <a:t>tuyến ánh xạ URL của yêu cầu tới phương thức hành động của controller để xử lý và phản hồi.</a:t>
            </a:r>
          </a:p>
          <a:p>
            <a:endParaRPr lang="en-US" sz="2000" dirty="0" smtClean="0"/>
          </a:p>
          <a:p>
            <a:r>
              <a:rPr lang="vi-VN" sz="2000" dirty="0" smtClean="0"/>
              <a:t>3.Tuyến </a:t>
            </a:r>
            <a:r>
              <a:rPr lang="vi-VN" sz="2000" dirty="0"/>
              <a:t>chứa mẫu URL và thông tin xử lý. Mẫu URL là phần bắt đầu ngay sau tên miền.</a:t>
            </a:r>
          </a:p>
          <a:p>
            <a:endParaRPr lang="en-US" sz="2000" dirty="0" smtClean="0"/>
          </a:p>
          <a:p>
            <a:r>
              <a:rPr lang="vi-VN" sz="2000" dirty="0" smtClean="0"/>
              <a:t>4.Có </a:t>
            </a:r>
            <a:r>
              <a:rPr lang="vi-VN" sz="2000" dirty="0"/>
              <a:t>thể cấu hình tuyến trong lớp RouteConfig. Có thể thêm nhiều tuyến tùy chỉnh vào cấu hình tuyến.</a:t>
            </a:r>
          </a:p>
          <a:p>
            <a:endParaRPr lang="en-US" sz="2000" dirty="0" smtClean="0"/>
          </a:p>
          <a:p>
            <a:r>
              <a:rPr lang="vi-VN" sz="2000" dirty="0" smtClean="0"/>
              <a:t>5.Có </a:t>
            </a:r>
            <a:r>
              <a:rPr lang="vi-VN" sz="2000" dirty="0"/>
              <a:t>thể áp dụng các ràng buộc cho các tham số của tuyến để chúng chỉ nhận các giá trị phù hợp.</a:t>
            </a:r>
          </a:p>
          <a:p>
            <a:endParaRPr lang="en-US" sz="2000" dirty="0" smtClean="0"/>
          </a:p>
          <a:p>
            <a:r>
              <a:rPr lang="vi-VN" sz="2000" dirty="0" smtClean="0"/>
              <a:t>6.Tuyến </a:t>
            </a:r>
            <a:r>
              <a:rPr lang="vi-VN" sz="2000" dirty="0"/>
              <a:t>phải được đăng ký trong sự kiện Application_Start trong tập tin Global.ascx.cs.</a:t>
            </a:r>
            <a:endParaRPr lang="en-US" sz="2000" dirty="0"/>
          </a:p>
        </p:txBody>
      </p:sp>
    </p:spTree>
    <p:extLst>
      <p:ext uri="{BB962C8B-B14F-4D97-AF65-F5344CB8AC3E}">
        <p14:creationId xmlns:p14="http://schemas.microsoft.com/office/powerpoint/2010/main" val="367691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105775" y="604838"/>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33375" y="300038"/>
            <a:ext cx="1143000" cy="821245"/>
          </a:xfrm>
          <a:prstGeom prst="rect">
            <a:avLst/>
          </a:prstGeom>
          <a:noFill/>
          <a:ln>
            <a:noFill/>
          </a:ln>
        </p:spPr>
      </p:pic>
      <p:sp>
        <p:nvSpPr>
          <p:cNvPr id="2" name="TextBox 1"/>
          <p:cNvSpPr txBox="1"/>
          <p:nvPr/>
        </p:nvSpPr>
        <p:spPr>
          <a:xfrm>
            <a:off x="756180" y="1141068"/>
            <a:ext cx="10245195" cy="584775"/>
          </a:xfrm>
          <a:prstGeom prst="rect">
            <a:avLst/>
          </a:prstGeom>
          <a:noFill/>
        </p:spPr>
        <p:txBody>
          <a:bodyPr wrap="square" rtlCol="0">
            <a:spAutoFit/>
          </a:bodyPr>
          <a:lstStyle/>
          <a:p>
            <a:r>
              <a:rPr lang="en-US" sz="3200" dirty="0" err="1"/>
              <a:t>Xây</a:t>
            </a:r>
            <a:r>
              <a:rPr lang="en-US" sz="3200" dirty="0"/>
              <a:t> </a:t>
            </a:r>
            <a:r>
              <a:rPr lang="en-US" sz="3200" dirty="0" err="1"/>
              <a:t>dựng</a:t>
            </a:r>
            <a:r>
              <a:rPr lang="en-US" sz="3200" dirty="0"/>
              <a:t> </a:t>
            </a:r>
            <a:r>
              <a:rPr lang="en-US" sz="3200" dirty="0" err="1"/>
              <a:t>các</a:t>
            </a:r>
            <a:r>
              <a:rPr lang="en-US" sz="3200" dirty="0"/>
              <a:t> </a:t>
            </a:r>
            <a:r>
              <a:rPr lang="en-US" sz="3200" dirty="0" smtClean="0"/>
              <a:t>URLs</a:t>
            </a:r>
            <a:endParaRPr lang="en-US" sz="3200" dirty="0"/>
          </a:p>
        </p:txBody>
      </p:sp>
      <p:sp>
        <p:nvSpPr>
          <p:cNvPr id="4" name="TextBox 3"/>
          <p:cNvSpPr txBox="1"/>
          <p:nvPr/>
        </p:nvSpPr>
        <p:spPr>
          <a:xfrm>
            <a:off x="3557588" y="4243388"/>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500688" y="32430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124575" y="3500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904875" y="2056587"/>
            <a:ext cx="11039475" cy="3662541"/>
          </a:xfrm>
          <a:prstGeom prst="rect">
            <a:avLst/>
          </a:prstGeom>
          <a:noFill/>
        </p:spPr>
        <p:txBody>
          <a:bodyPr wrap="square" rtlCol="0">
            <a:spAutoFit/>
          </a:bodyPr>
          <a:lstStyle/>
          <a:p>
            <a:pPr fontAlgn="base"/>
            <a:r>
              <a:rPr lang="en-US" sz="2000" dirty="0" err="1"/>
              <a:t>H</a:t>
            </a:r>
            <a:r>
              <a:rPr lang="en-US" sz="2000" dirty="0" err="1" smtClean="0"/>
              <a:t>ệ</a:t>
            </a:r>
            <a:r>
              <a:rPr lang="en-US" sz="2000" dirty="0" smtClean="0"/>
              <a:t> </a:t>
            </a:r>
            <a:r>
              <a:rPr lang="en-US" sz="2000" dirty="0" err="1"/>
              <a:t>thống</a:t>
            </a:r>
            <a:r>
              <a:rPr lang="en-US" sz="2000" dirty="0"/>
              <a:t> </a:t>
            </a:r>
            <a:r>
              <a:rPr lang="en-US" sz="2000" dirty="0" err="1"/>
              <a:t>đinh</a:t>
            </a:r>
            <a:r>
              <a:rPr lang="en-US" sz="2000" dirty="0"/>
              <a:t> </a:t>
            </a:r>
            <a:r>
              <a:rPr lang="en-US" sz="2000" dirty="0" err="1"/>
              <a:t>tuyến</a:t>
            </a:r>
            <a:r>
              <a:rPr lang="en-US" sz="2000" dirty="0"/>
              <a:t> </a:t>
            </a:r>
            <a:r>
              <a:rPr lang="en-US" sz="2000" dirty="0" err="1"/>
              <a:t>trong</a:t>
            </a:r>
            <a:r>
              <a:rPr lang="en-US" sz="2000" dirty="0"/>
              <a:t> ASP.NET MVC Framework </a:t>
            </a:r>
            <a:r>
              <a:rPr lang="en-US" sz="2000" dirty="0" err="1"/>
              <a:t>có</a:t>
            </a:r>
            <a:r>
              <a:rPr lang="en-US" sz="2000" dirty="0"/>
              <a:t> </a:t>
            </a:r>
            <a:r>
              <a:rPr lang="en-US" sz="2000" dirty="0" err="1"/>
              <a:t>thể</a:t>
            </a:r>
            <a:r>
              <a:rPr lang="en-US" sz="2000" dirty="0"/>
              <a:t> </a:t>
            </a:r>
            <a:r>
              <a:rPr lang="en-US" sz="2000" dirty="0" err="1"/>
              <a:t>thực</a:t>
            </a:r>
            <a:r>
              <a:rPr lang="en-US" sz="2000" dirty="0"/>
              <a:t> </a:t>
            </a:r>
            <a:r>
              <a:rPr lang="en-US" sz="2000" dirty="0" err="1"/>
              <a:t>hiện</a:t>
            </a:r>
            <a:endParaRPr lang="en-US" sz="2000" dirty="0" smtClean="0"/>
          </a:p>
          <a:p>
            <a:pPr fontAlgn="base"/>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r>
              <a:rPr lang="vi-VN" sz="2000" b="1" dirty="0" smtClean="0">
                <a:latin typeface="Times New Roman" panose="02020603050405020304" pitchFamily="18" charset="0"/>
                <a:cs typeface="Times New Roman" panose="02020603050405020304" pitchFamily="18" charset="0"/>
              </a:rPr>
              <a:t>Tham </a:t>
            </a:r>
            <a:r>
              <a:rPr lang="vi-VN" sz="2000" b="1" dirty="0">
                <a:latin typeface="Times New Roman" panose="02020603050405020304" pitchFamily="18" charset="0"/>
                <a:cs typeface="Times New Roman" panose="02020603050405020304" pitchFamily="18" charset="0"/>
              </a:rPr>
              <a:t>chiếu các URLs gửi tới ứng dụng và chuyển đến một Controller và Action tương ứng để thực hiện và xử lý chúng</a:t>
            </a:r>
            <a:r>
              <a:rPr lang="vi-VN"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Ø"/>
            </a:pPr>
            <a:endParaRPr lang="en-US" sz="2000" b="1" dirty="0" smtClean="0">
              <a:latin typeface="Times New Roman" panose="02020603050405020304" pitchFamily="18" charset="0"/>
              <a:cs typeface="Times New Roman" panose="02020603050405020304" pitchFamily="18" charset="0"/>
            </a:endParaRPr>
          </a:p>
          <a:p>
            <a:pPr marL="342900" lvl="2" indent="-342900" fontAlgn="base">
              <a:buFont typeface="Wingdings" panose="05000000000000000000" pitchFamily="2" charset="2"/>
              <a:buChar char="§"/>
            </a:pPr>
            <a:r>
              <a:rPr lang="en-US" b="1" i="1" dirty="0" err="1" smtClean="0"/>
              <a:t>Html.ActionLink</a:t>
            </a:r>
            <a:endParaRPr lang="en-US" b="1" i="1" dirty="0" smtClean="0"/>
          </a:p>
          <a:p>
            <a:pPr marL="342900" indent="-342900" fontAlgn="base">
              <a:buFont typeface="Wingdings" panose="05000000000000000000" pitchFamily="2" charset="2"/>
              <a:buChar char="§"/>
            </a:pPr>
            <a:r>
              <a:rPr lang="en-US" b="1" i="1" dirty="0" err="1" smtClean="0"/>
              <a:t>Url.Action</a:t>
            </a:r>
            <a:endParaRPr lang="en-US" b="1" i="1" dirty="0" smtClean="0"/>
          </a:p>
          <a:p>
            <a:pPr marL="342900" indent="-342900" fontAlgn="base">
              <a:buFont typeface="Wingdings" panose="05000000000000000000" pitchFamily="2" charset="2"/>
              <a:buChar char="§"/>
            </a:pPr>
            <a:endParaRPr lang="en-US" b="1" i="1" dirty="0"/>
          </a:p>
          <a:p>
            <a:pPr fontAlgn="base"/>
            <a:endParaRPr lang="en-US" b="1" i="1" dirty="0" smtClean="0"/>
          </a:p>
          <a:p>
            <a:pPr marL="342900" indent="-342900" fontAlgn="base">
              <a:buFont typeface="Wingdings" panose="05000000000000000000" pitchFamily="2" charset="2"/>
              <a:buChar char="Ø"/>
            </a:pPr>
            <a:r>
              <a:rPr lang="vi-VN" sz="2000" b="1" dirty="0" smtClean="0">
                <a:latin typeface="Times New Roman" panose="02020603050405020304" pitchFamily="18" charset="0"/>
                <a:cs typeface="Times New Roman" panose="02020603050405020304" pitchFamily="18" charset="0"/>
              </a:rPr>
              <a:t>Xây </a:t>
            </a:r>
            <a:r>
              <a:rPr lang="vi-VN" sz="2000" b="1" dirty="0">
                <a:latin typeface="Times New Roman" panose="02020603050405020304" pitchFamily="18" charset="0"/>
                <a:cs typeface="Times New Roman" panose="02020603050405020304" pitchFamily="18" charset="0"/>
              </a:rPr>
              <a:t>dựng các URLs trả về có thể được sử dụng để gọi lại các </a:t>
            </a:r>
            <a:r>
              <a:rPr lang="vi-VN" sz="2000" b="1" dirty="0" smtClean="0">
                <a:latin typeface="Times New Roman" panose="02020603050405020304" pitchFamily="18" charset="0"/>
                <a:cs typeface="Times New Roman" panose="02020603050405020304" pitchFamily="18" charset="0"/>
              </a:rPr>
              <a:t>Controller/Action</a:t>
            </a:r>
            <a:endParaRPr lang="en-US" sz="2000" b="1" dirty="0" smtClean="0">
              <a:latin typeface="Times New Roman" panose="02020603050405020304" pitchFamily="18" charset="0"/>
              <a:cs typeface="Times New Roman" panose="02020603050405020304" pitchFamily="18" charset="0"/>
            </a:endParaRPr>
          </a:p>
          <a:p>
            <a:pPr fontAlgn="base"/>
            <a:endParaRPr lang="en-US" sz="2000" b="1" dirty="0" smtClean="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
            </a:pPr>
            <a:r>
              <a:rPr lang="en-US" sz="1600" b="1" i="1" dirty="0" err="1">
                <a:latin typeface="Times New Roman" panose="02020603050405020304" pitchFamily="18" charset="0"/>
                <a:cs typeface="Times New Roman" panose="02020603050405020304" pitchFamily="18" charset="0"/>
              </a:rPr>
              <a:t>Controller.RedirectToAction</a:t>
            </a:r>
            <a:endParaRPr lang="vi-VN" sz="1600" dirty="0">
              <a:latin typeface="Times New Roman" panose="02020603050405020304" pitchFamily="18" charset="0"/>
              <a:cs typeface="Times New Roman" panose="02020603050405020304" pitchFamily="18" charset="0"/>
            </a:endParaRPr>
          </a:p>
          <a:p>
            <a:pPr fontAlgn="base"/>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40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414108" y="2092007"/>
            <a:ext cx="3927678" cy="2585323"/>
          </a:xfrm>
          <a:prstGeom prst="rect">
            <a:avLst/>
          </a:prstGeom>
          <a:noFill/>
        </p:spPr>
        <p:txBody>
          <a:bodyPr wrap="none" rtlCol="0">
            <a:spAutoFit/>
          </a:bodyPr>
          <a:lstStyle/>
          <a:p>
            <a:pPr marL="457200" indent="-457200">
              <a:buFont typeface="Wingdings" panose="05000000000000000000" pitchFamily="2" charset="2"/>
              <a:buChar char="Ø"/>
            </a:pPr>
            <a:r>
              <a:rPr lang="en-US" sz="5400" b="1" dirty="0">
                <a:solidFill>
                  <a:srgbClr val="00B0F0"/>
                </a:solidFill>
                <a:latin typeface="Times New Roman" panose="02020603050405020304" pitchFamily="18" charset="0"/>
                <a:cs typeface="Times New Roman" panose="02020603050405020304" pitchFamily="18" charset="0"/>
              </a:rPr>
              <a:t>Life Cycle </a:t>
            </a:r>
            <a:endParaRPr lang="en-US" sz="5400" b="1" dirty="0" smtClean="0">
              <a:solidFill>
                <a:srgbClr val="00B0F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5400" b="1" dirty="0">
                <a:solidFill>
                  <a:srgbClr val="00B0F0"/>
                </a:solidFill>
                <a:latin typeface="Times New Roman" panose="02020603050405020304" pitchFamily="18" charset="0"/>
                <a:cs typeface="Times New Roman" panose="02020603050405020304" pitchFamily="18" charset="0"/>
              </a:rPr>
              <a:t>Routes </a:t>
            </a:r>
            <a:endParaRPr lang="en-US" sz="5400" b="1" dirty="0" smtClean="0">
              <a:solidFill>
                <a:srgbClr val="00B0F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5400" b="1" dirty="0" smtClean="0">
                <a:solidFill>
                  <a:srgbClr val="00B0F0"/>
                </a:solidFill>
                <a:latin typeface="Times New Roman" panose="02020603050405020304" pitchFamily="18" charset="0"/>
                <a:cs typeface="Times New Roman" panose="02020603050405020304" pitchFamily="18" charset="0"/>
              </a:rPr>
              <a:t>URLs</a:t>
            </a:r>
            <a:endParaRPr lang="en-US" sz="5400" b="1" i="0" dirty="0">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
        <p:nvSpPr>
          <p:cNvPr id="9" name="Title 1"/>
          <p:cNvSpPr txBox="1">
            <a:spLocks/>
          </p:cNvSpPr>
          <p:nvPr/>
        </p:nvSpPr>
        <p:spPr>
          <a:xfrm>
            <a:off x="841218" y="365125"/>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a:p>
        </p:txBody>
      </p:sp>
      <p:pic>
        <p:nvPicPr>
          <p:cNvPr id="11"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70;p2"/>
          <p:cNvSpPr txBox="1"/>
          <p:nvPr/>
        </p:nvSpPr>
        <p:spPr>
          <a:xfrm>
            <a:off x="8080218"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14" name="Google Shape;71;p2"/>
          <p:cNvPicPr preferRelativeResize="0"/>
          <p:nvPr/>
        </p:nvPicPr>
        <p:blipFill rotWithShape="1">
          <a:blip r:embed="rId3">
            <a:alphaModFix/>
          </a:blip>
          <a:srcRect/>
          <a:stretch/>
        </p:blipFill>
        <p:spPr>
          <a:xfrm>
            <a:off x="307818" y="228600"/>
            <a:ext cx="1143000" cy="821245"/>
          </a:xfrm>
          <a:prstGeom prst="rect">
            <a:avLst/>
          </a:prstGeom>
          <a:noFill/>
          <a:ln>
            <a:noFill/>
          </a:ln>
        </p:spPr>
      </p:pic>
      <p:sp>
        <p:nvSpPr>
          <p:cNvPr id="15" name="TextBox 14">
            <a:extLst>
              <a:ext uri="{FF2B5EF4-FFF2-40B4-BE49-F238E27FC236}">
                <a16:creationId xmlns:a16="http://schemas.microsoft.com/office/drawing/2014/main" id="{917C9F93-1593-370E-32CA-87759CFC3AE1}"/>
              </a:ext>
            </a:extLst>
          </p:cNvPr>
          <p:cNvSpPr txBox="1"/>
          <p:nvPr/>
        </p:nvSpPr>
        <p:spPr>
          <a:xfrm>
            <a:off x="5638800" y="2974063"/>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BAF394FB-E864-BE92-826E-2723E4FE1AD7}"/>
              </a:ext>
            </a:extLst>
          </p:cNvPr>
          <p:cNvSpPr txBox="1"/>
          <p:nvPr/>
        </p:nvSpPr>
        <p:spPr>
          <a:xfrm>
            <a:off x="417126" y="2092007"/>
            <a:ext cx="5081840" cy="1569660"/>
          </a:xfrm>
          <a:prstGeom prst="rect">
            <a:avLst/>
          </a:prstGeom>
          <a:noFill/>
        </p:spPr>
        <p:txBody>
          <a:bodyPr wrap="none" rtlCol="0">
            <a:spAutoFit/>
          </a:bodyPr>
          <a:lstStyle/>
          <a:p>
            <a:pPr marL="457200" indent="-457200">
              <a:buFont typeface="Wingdings" panose="05000000000000000000" pitchFamily="2" charset="2"/>
              <a:buChar char="Ø"/>
            </a:pPr>
            <a:r>
              <a:rPr lang="en-US" sz="4800" b="1" dirty="0">
                <a:solidFill>
                  <a:srgbClr val="00B0F0"/>
                </a:solidFill>
                <a:latin typeface="Times New Roman" panose="02020603050405020304" pitchFamily="18" charset="0"/>
                <a:cs typeface="Times New Roman" panose="02020603050405020304" pitchFamily="18" charset="0"/>
              </a:rPr>
              <a:t>Life Cycle </a:t>
            </a:r>
            <a:endParaRPr lang="en-US" sz="4800" b="1" dirty="0" smtClean="0">
              <a:solidFill>
                <a:srgbClr val="00B0F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800" b="1" dirty="0">
                <a:solidFill>
                  <a:srgbClr val="00B0F0"/>
                </a:solidFill>
                <a:latin typeface="Times New Roman" panose="02020603050405020304" pitchFamily="18" charset="0"/>
                <a:cs typeface="Times New Roman" panose="02020603050405020304" pitchFamily="18" charset="0"/>
              </a:rPr>
              <a:t>Routes </a:t>
            </a:r>
            <a:r>
              <a:rPr lang="en-US" sz="4800" b="1" dirty="0" err="1" smtClean="0">
                <a:solidFill>
                  <a:srgbClr val="00B0F0"/>
                </a:solidFill>
                <a:latin typeface="Times New Roman" panose="02020603050405020304" pitchFamily="18" charset="0"/>
                <a:cs typeface="Times New Roman" panose="02020603050405020304" pitchFamily="18" charset="0"/>
              </a:rPr>
              <a:t>Và</a:t>
            </a:r>
            <a:r>
              <a:rPr lang="en-US" sz="4800" b="1" dirty="0" smtClean="0">
                <a:solidFill>
                  <a:srgbClr val="00B0F0"/>
                </a:solidFill>
                <a:latin typeface="Times New Roman" panose="02020603050405020304" pitchFamily="18" charset="0"/>
                <a:cs typeface="Times New Roman" panose="02020603050405020304" pitchFamily="18" charset="0"/>
              </a:rPr>
              <a:t> URLs</a:t>
            </a:r>
            <a:endParaRPr lang="en-US" sz="4800" b="1" i="0" dirty="0">
              <a:solidFill>
                <a:schemeClr val="tx1"/>
              </a:solidFill>
              <a:effectLst/>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8250"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1200329"/>
          </a:xfrm>
          <a:prstGeom prst="rect">
            <a:avLst/>
          </a:prstGeom>
          <a:noFill/>
        </p:spPr>
        <p:txBody>
          <a:bodyPr wrap="square" rtlCol="0">
            <a:spAutoFit/>
          </a:bodyPr>
          <a:lstStyle/>
          <a:p>
            <a:r>
              <a:rPr lang="en-US" sz="3600" b="1" dirty="0">
                <a:solidFill>
                  <a:schemeClr val="tx1"/>
                </a:solidFill>
                <a:latin typeface="Times New Roman" panose="02020603050405020304" pitchFamily="18" charset="0"/>
                <a:cs typeface="Times New Roman" panose="02020603050405020304" pitchFamily="18" charset="0"/>
              </a:rPr>
              <a:t>Life </a:t>
            </a:r>
            <a:r>
              <a:rPr lang="en-US" sz="3600" b="1" dirty="0" smtClean="0">
                <a:solidFill>
                  <a:schemeClr val="tx1"/>
                </a:solidFill>
                <a:latin typeface="Times New Roman" panose="02020603050405020304" pitchFamily="18" charset="0"/>
                <a:cs typeface="Times New Roman" panose="02020603050405020304" pitchFamily="18" charset="0"/>
              </a:rPr>
              <a:t>Cycle (</a:t>
            </a:r>
            <a:r>
              <a:rPr lang="en-US" sz="3600" b="1" dirty="0" err="1" smtClean="0">
                <a:solidFill>
                  <a:schemeClr val="tx1"/>
                </a:solidFill>
                <a:latin typeface="Times New Roman" panose="02020603050405020304" pitchFamily="18" charset="0"/>
                <a:cs typeface="Times New Roman" panose="02020603050405020304" pitchFamily="18" charset="0"/>
              </a:rPr>
              <a:t>Vòng</a:t>
            </a:r>
            <a:r>
              <a:rPr lang="en-US" sz="3600" b="1" dirty="0" smtClean="0">
                <a:solidFill>
                  <a:schemeClr val="tx1"/>
                </a:solidFill>
                <a:latin typeface="Times New Roman" panose="02020603050405020304" pitchFamily="18" charset="0"/>
                <a:cs typeface="Times New Roman" panose="02020603050405020304" pitchFamily="18" charset="0"/>
              </a:rPr>
              <a:t> </a:t>
            </a:r>
            <a:r>
              <a:rPr lang="en-US" sz="3600" b="1" dirty="0" err="1">
                <a:solidFill>
                  <a:schemeClr val="tx1"/>
                </a:solidFill>
                <a:latin typeface="Times New Roman" panose="02020603050405020304" pitchFamily="18" charset="0"/>
                <a:cs typeface="Times New Roman" panose="02020603050405020304" pitchFamily="18" charset="0"/>
              </a:rPr>
              <a:t>đời</a:t>
            </a:r>
            <a:r>
              <a:rPr lang="en-US" sz="3600" b="1" dirty="0">
                <a:solidFill>
                  <a:schemeClr val="tx1"/>
                </a:solidFill>
                <a:latin typeface="Times New Roman" panose="02020603050405020304" pitchFamily="18" charset="0"/>
                <a:cs typeface="Times New Roman" panose="02020603050405020304" pitchFamily="18" charset="0"/>
              </a:rPr>
              <a:t> </a:t>
            </a:r>
            <a:r>
              <a:rPr lang="en-US" sz="3600" b="1" dirty="0" smtClean="0">
                <a:solidFill>
                  <a:schemeClr val="tx1"/>
                </a:solidFill>
                <a:latin typeface="Times New Roman" panose="02020603050405020304" pitchFamily="18" charset="0"/>
                <a:cs typeface="Times New Roman" panose="02020603050405020304" pitchFamily="18" charset="0"/>
              </a:rPr>
              <a:t> </a:t>
            </a:r>
            <a:r>
              <a:rPr lang="en-US" sz="3600" b="1" dirty="0" err="1" smtClean="0">
                <a:solidFill>
                  <a:schemeClr val="tx1"/>
                </a:solidFill>
                <a:latin typeface="Times New Roman" panose="02020603050405020304" pitchFamily="18" charset="0"/>
                <a:cs typeface="Times New Roman" panose="02020603050405020304" pitchFamily="18" charset="0"/>
              </a:rPr>
              <a:t>Trong</a:t>
            </a:r>
            <a:r>
              <a:rPr lang="en-US" sz="3600" b="1" dirty="0" smtClean="0">
                <a:solidFill>
                  <a:schemeClr val="tx1"/>
                </a:solidFill>
                <a:latin typeface="Times New Roman" panose="02020603050405020304" pitchFamily="18" charset="0"/>
                <a:cs typeface="Times New Roman" panose="02020603050405020304" pitchFamily="18" charset="0"/>
              </a:rPr>
              <a:t> ASP.NET)</a:t>
            </a:r>
            <a:endParaRPr lang="en-US" sz="3600" b="1" dirty="0">
              <a:solidFill>
                <a:schemeClr val="tx1"/>
              </a:solidFill>
              <a:latin typeface="Times New Roman" panose="02020603050405020304" pitchFamily="18" charset="0"/>
              <a:cs typeface="Times New Roman" panose="02020603050405020304" pitchFamily="18" charset="0"/>
            </a:endParaRPr>
          </a:p>
          <a:p>
            <a:endParaRPr lang="en-US" sz="3600" b="1" i="0" dirty="0">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929907" cy="369332"/>
          </a:xfrm>
          <a:prstGeom prst="rect">
            <a:avLst/>
          </a:prstGeom>
          <a:noFill/>
        </p:spPr>
        <p:txBody>
          <a:bodyPr wrap="square" rtlCol="0">
            <a:spAutoFit/>
          </a:bodyPr>
          <a:lstStyle/>
          <a:p>
            <a:r>
              <a:rPr lang="vi-VN" sz="1800" b="1" dirty="0"/>
              <a:t>Vòng đời(Life Cycle) là gì</a:t>
            </a:r>
            <a:r>
              <a:rPr lang="vi-VN" sz="1800" b="1" dirty="0" smtClean="0"/>
              <a:t>?</a:t>
            </a:r>
            <a:r>
              <a:rPr lang="en-US" sz="1800" b="1" dirty="0" smtClean="0"/>
              <a:t> </a:t>
            </a:r>
            <a:endParaRPr lang="en-US" sz="1800" b="1" i="0" dirty="0">
              <a:solidFill>
                <a:srgbClr val="222C37"/>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2530216"/>
            <a:ext cx="11887200" cy="800219"/>
          </a:xfrm>
          <a:prstGeom prst="rect">
            <a:avLst/>
          </a:prstGeom>
          <a:noFill/>
        </p:spPr>
        <p:txBody>
          <a:bodyPr wrap="square" rtlCol="0">
            <a:spAutoFit/>
          </a:bodyPr>
          <a:lstStyle/>
          <a:p>
            <a:r>
              <a:rPr lang="vi-VN" sz="1600" dirty="0"/>
              <a:t>Ta có thể hiểu đơn giản đó là một quá trình từ việc bắt đầu khởi tạo cho đến lúc kết thúc một ứng dụng. </a:t>
            </a:r>
            <a:endParaRPr lang="en-US" sz="1600" dirty="0" smtClean="0"/>
          </a:p>
          <a:p>
            <a:r>
              <a:rPr lang="vi-VN" sz="1600" dirty="0" smtClean="0"/>
              <a:t>Ta </a:t>
            </a:r>
            <a:r>
              <a:rPr lang="vi-VN" sz="1600" dirty="0"/>
              <a:t>gọi đó là life </a:t>
            </a:r>
            <a:r>
              <a:rPr lang="vi-VN" sz="1600" dirty="0" smtClean="0"/>
              <a:t>cycle</a:t>
            </a:r>
            <a:r>
              <a:rPr lang="vi-VN" dirty="0"/>
              <a:t/>
            </a:r>
            <a:br>
              <a:rPr lang="vi-VN" dirty="0"/>
            </a:br>
            <a:endParaRPr lang="en-US" dirty="0"/>
          </a:p>
        </p:txBody>
      </p:sp>
      <p:pic>
        <p:nvPicPr>
          <p:cNvPr id="1028" name="Picture 4" descr="https://1.bp.blogspot.com/-VWvdxdMTq9w/Wgz_vm_IgZI/AAAAAAAAJHI/TaZx87YpcDgRt-XkzkW17ny9uHSXZLP6ACLcBGAs/s640/Vong%2BDo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81400"/>
            <a:ext cx="10843298" cy="243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490537" y="1434897"/>
            <a:ext cx="8260595" cy="584775"/>
          </a:xfrm>
          <a:prstGeom prst="rect">
            <a:avLst/>
          </a:prstGeom>
          <a:noFill/>
        </p:spPr>
        <p:txBody>
          <a:bodyPr wrap="none" rtlCol="0">
            <a:spAutoFit/>
          </a:bodyPr>
          <a:lstStyle/>
          <a:p>
            <a:r>
              <a:rPr lang="en-US" sz="3200" b="1" dirty="0" smtClean="0"/>
              <a:t>C</a:t>
            </a:r>
            <a:r>
              <a:rPr lang="vi-VN" sz="3200" b="1" dirty="0" smtClean="0"/>
              <a:t>ơ </a:t>
            </a:r>
            <a:r>
              <a:rPr lang="vi-VN" sz="3200" b="1" dirty="0"/>
              <a:t>chế nhận </a:t>
            </a:r>
            <a:r>
              <a:rPr lang="en-US" sz="3200" b="1" dirty="0" smtClean="0"/>
              <a:t>R</a:t>
            </a:r>
            <a:r>
              <a:rPr lang="vi-VN" sz="3200" b="1" dirty="0" smtClean="0"/>
              <a:t>equest </a:t>
            </a:r>
            <a:r>
              <a:rPr lang="vi-VN" sz="3200" b="1" dirty="0"/>
              <a:t>và trả </a:t>
            </a:r>
            <a:r>
              <a:rPr lang="vi-VN" sz="3200" b="1" dirty="0" smtClean="0"/>
              <a:t>về</a:t>
            </a:r>
            <a:r>
              <a:rPr lang="en-US" sz="3200" b="1" dirty="0" smtClean="0"/>
              <a:t> Response</a:t>
            </a:r>
            <a:endParaRPr lang="en-US" sz="3200" b="1" dirty="0"/>
          </a:p>
        </p:txBody>
      </p:sp>
      <p:pic>
        <p:nvPicPr>
          <p:cNvPr id="1026" name="Picture 2" descr="https://3.bp.blogspot.com/-SdovPIFKSEo/Wg0AeV9tGVI/AAAAAAAAJHQ/b8T6R1FTuhQqQ0VQNYzQ3nF-VqFcj27lgCLcBGAs/s640/Respo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2129581"/>
            <a:ext cx="10211843" cy="408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dirty="0"/>
              <a:t>C</a:t>
            </a:r>
            <a:r>
              <a:rPr lang="vi-VN" sz="3600" b="1" dirty="0"/>
              <a:t>ơ chế nhận </a:t>
            </a:r>
            <a:r>
              <a:rPr lang="en-US" sz="3600" b="1" dirty="0"/>
              <a:t>R</a:t>
            </a:r>
            <a:r>
              <a:rPr lang="vi-VN" sz="3600" b="1" dirty="0"/>
              <a:t>equest và trả về</a:t>
            </a:r>
            <a:r>
              <a:rPr lang="en-US" sz="3600" b="1" dirty="0"/>
              <a:t> Response</a:t>
            </a:r>
          </a:p>
        </p:txBody>
      </p:sp>
      <p:sp>
        <p:nvSpPr>
          <p:cNvPr id="4" name="TextBox 3"/>
          <p:cNvSpPr txBox="1"/>
          <p:nvPr/>
        </p:nvSpPr>
        <p:spPr>
          <a:xfrm>
            <a:off x="4248335" y="4537195"/>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82388" y="1891643"/>
            <a:ext cx="11324883" cy="523220"/>
          </a:xfrm>
          <a:prstGeom prst="rect">
            <a:avLst/>
          </a:prstGeom>
          <a:noFill/>
        </p:spPr>
        <p:txBody>
          <a:bodyPr wrap="square" rtlCol="0">
            <a:spAutoFit/>
          </a:bodyPr>
          <a:lstStyle/>
          <a:p>
            <a:r>
              <a:rPr lang="vi-VN" dirty="0"/>
              <a:t>Đầu tiên khi nhận một request từ phía người dùng nó sẽ nhẩy vào cái Routing kia để xem người dùng muốn gì cái này tương đương với  cái file </a:t>
            </a:r>
            <a:r>
              <a:rPr lang="vi-VN" b="1" dirty="0"/>
              <a:t>RouterConfig.cs</a:t>
            </a:r>
            <a:endParaRPr lang="vi-VN" sz="1800" b="0" i="0" dirty="0">
              <a:solidFill>
                <a:srgbClr val="222C37"/>
              </a:solidFill>
              <a:effectLst/>
              <a:latin typeface="+mj-lt"/>
            </a:endParaRPr>
          </a:p>
        </p:txBody>
      </p:sp>
      <p:pic>
        <p:nvPicPr>
          <p:cNvPr id="2050" name="Picture 2" descr="https://2.bp.blogspot.com/-jlYVZ4y1hA8/Wg0A7UyjZEI/AAAAAAAAJHU/ARixR-ltcxAhOZq7MQCBTI2NEEwF53GoACLcBGAs/s640/rou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87" y="2525371"/>
            <a:ext cx="2611739" cy="4077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2.bp.blogspot.com/-dX56WCyS8zs/Wg0B2Mye9jI/AAAAAAAAJHg/2-neaQop6qYRP_Y_dE3136buZ26oTdXMwCLcBGAs/s640/Controll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527" y="2488230"/>
            <a:ext cx="2585447" cy="42983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2.bp.blogspot.com/-E2BnLk13PQg/Wg0CS68n8oI/AAAAAAAAJHk/FfqZbGD8HI07m93kcgrbDS6FWqEmrP-3gCLcBGAs/s640/Mode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673" y="2414863"/>
            <a:ext cx="2570239" cy="43717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3847579" y="4257675"/>
            <a:ext cx="981596" cy="857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105302" y="4257675"/>
            <a:ext cx="981596" cy="857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727605" y="1049845"/>
            <a:ext cx="10245195" cy="646331"/>
          </a:xfrm>
          <a:prstGeom prst="rect">
            <a:avLst/>
          </a:prstGeom>
          <a:noFill/>
        </p:spPr>
        <p:txBody>
          <a:bodyPr wrap="square" rtlCol="0">
            <a:spAutoFit/>
          </a:bodyPr>
          <a:lstStyle/>
          <a:p>
            <a:r>
              <a:rPr lang="en-US" sz="3600" b="1" dirty="0" smtClean="0">
                <a:solidFill>
                  <a:schemeClr val="tx1"/>
                </a:solidFill>
              </a:rPr>
              <a:t>ASP.NET MVC </a:t>
            </a:r>
            <a:r>
              <a:rPr lang="en-US" sz="3600" b="1" dirty="0">
                <a:solidFill>
                  <a:schemeClr val="tx1"/>
                </a:solidFill>
                <a:latin typeface="Times New Roman" panose="02020603050405020304" pitchFamily="18" charset="0"/>
                <a:cs typeface="Times New Roman" panose="02020603050405020304" pitchFamily="18" charset="0"/>
              </a:rPr>
              <a:t>Routes</a:t>
            </a:r>
            <a:endParaRPr lang="en-US" sz="3600" b="1" dirty="0">
              <a:solidFill>
                <a:schemeClr val="tx1"/>
              </a:solidFill>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82388" y="1891643"/>
            <a:ext cx="11324883" cy="3323987"/>
          </a:xfrm>
          <a:prstGeom prst="rect">
            <a:avLst/>
          </a:prstGeom>
          <a:noFill/>
        </p:spPr>
        <p:txBody>
          <a:bodyPr wrap="square" rtlCol="0">
            <a:spAutoFit/>
          </a:bodyPr>
          <a:lstStyle/>
          <a:p>
            <a:r>
              <a:rPr lang="vi-VN" sz="1800" dirty="0" smtClean="0"/>
              <a:t>ASP.NET Routing cho phép hệ thống hiểu người dùng muốn gì, thông qua url (Liên kết) nó mô tả hành động của người dùng một cách chi tiết.</a:t>
            </a:r>
            <a:br>
              <a:rPr lang="vi-VN" sz="1800" dirty="0" smtClean="0"/>
            </a:br>
            <a:r>
              <a:rPr lang="en-US" sz="1800" dirty="0" smtClean="0"/>
              <a:t>K</a:t>
            </a:r>
            <a:r>
              <a:rPr lang="vi-VN" sz="1800" dirty="0" smtClean="0"/>
              <a:t>hi người dùng gõ một cái link trong trình duyệt hệ thống sẽ điều hướng người dùng như thế nào </a:t>
            </a:r>
            <a:r>
              <a:rPr lang="en-US" sz="1800" dirty="0" smtClean="0"/>
              <a:t>,</a:t>
            </a:r>
            <a:r>
              <a:rPr lang="vi-VN" sz="1800" dirty="0" smtClean="0"/>
              <a:t> nó giống như một cái bản đồ</a:t>
            </a:r>
            <a:endParaRPr lang="en-US" sz="1800" dirty="0" smtClean="0"/>
          </a:p>
          <a:p>
            <a:endParaRPr lang="en-US" sz="1800" b="1" i="0" dirty="0">
              <a:solidFill>
                <a:srgbClr val="222C37"/>
              </a:solidFill>
              <a:effectLst/>
              <a:latin typeface="+mj-lt"/>
            </a:endParaRPr>
          </a:p>
          <a:p>
            <a:r>
              <a:rPr lang="vi-VN" sz="2000" dirty="0"/>
              <a:t>Trong ứng dụng ASP.NET MVC, trình xử lý yêu cầu là phương thức hành động (action method) của một lớp </a:t>
            </a:r>
            <a:r>
              <a:rPr lang="en-US" sz="2000" dirty="0" smtClean="0"/>
              <a:t>Controller</a:t>
            </a:r>
          </a:p>
          <a:p>
            <a:endParaRPr lang="en-US" sz="2000" dirty="0" smtClean="0"/>
          </a:p>
          <a:p>
            <a:r>
              <a:rPr lang="vi-VN" sz="2000" dirty="0"/>
              <a:t>Route (tuyến) xác định mẫu URL và thông tin xử lý. Tất cả các tuyến được cấu hình của một ứng dụng được lưu trữ trong RouteTable và sẽ được sử dụng bởi công cụ định tuyến (routing engine) để xác định controller thích hợp cho yêu cầu đến.</a:t>
            </a:r>
            <a:endParaRPr lang="vi-VN" sz="2000" b="1" i="0" dirty="0">
              <a:solidFill>
                <a:srgbClr val="222C37"/>
              </a:solidFill>
              <a:effectLst/>
              <a:latin typeface="+mj-lt"/>
            </a:endParaRPr>
          </a:p>
        </p:txBody>
      </p:sp>
    </p:spTree>
    <p:extLst>
      <p:ext uri="{BB962C8B-B14F-4D97-AF65-F5344CB8AC3E}">
        <p14:creationId xmlns:p14="http://schemas.microsoft.com/office/powerpoint/2010/main" val="10705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en-US" sz="3600" b="1" dirty="0">
                <a:solidFill>
                  <a:schemeClr val="tx1"/>
                </a:solidFill>
              </a:rPr>
              <a:t>ASP.NET MVC </a:t>
            </a:r>
            <a:r>
              <a:rPr lang="en-US" sz="3600" b="1" dirty="0">
                <a:solidFill>
                  <a:schemeClr val="tx1"/>
                </a:solidFill>
                <a:latin typeface="Times New Roman" panose="02020603050405020304" pitchFamily="18" charset="0"/>
                <a:cs typeface="Times New Roman" panose="02020603050405020304" pitchFamily="18" charset="0"/>
              </a:rPr>
              <a:t>Routes</a:t>
            </a:r>
            <a:endParaRPr lang="en-US" sz="3600" b="1" dirty="0">
              <a:solidFill>
                <a:schemeClr val="tx1"/>
              </a:solidFill>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Quá trình định tuyế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857" y="1719479"/>
            <a:ext cx="7394284" cy="508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err="1"/>
              <a:t>Cấu</a:t>
            </a:r>
            <a:r>
              <a:rPr lang="en-US" sz="2800" b="1" dirty="0"/>
              <a:t> </a:t>
            </a:r>
            <a:r>
              <a:rPr lang="en-US" sz="2800" b="1" dirty="0" err="1"/>
              <a:t>hình</a:t>
            </a:r>
            <a:r>
              <a:rPr lang="en-US" sz="2800" b="1" dirty="0"/>
              <a:t> </a:t>
            </a:r>
            <a:r>
              <a:rPr lang="en-US" sz="2800" b="1" dirty="0" smtClean="0"/>
              <a:t>Routers </a:t>
            </a:r>
            <a:r>
              <a:rPr lang="en-US" sz="2800" b="1" dirty="0" err="1" smtClean="0"/>
              <a:t>trong</a:t>
            </a:r>
            <a:r>
              <a:rPr lang="en-US" sz="2800" b="1" dirty="0" smtClean="0"/>
              <a:t> </a:t>
            </a:r>
            <a:r>
              <a:rPr lang="en-US" sz="2800" b="1" dirty="0"/>
              <a:t>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1" y="1891643"/>
            <a:ext cx="10529181" cy="523220"/>
          </a:xfrm>
          <a:prstGeom prst="rect">
            <a:avLst/>
          </a:prstGeom>
          <a:noFill/>
        </p:spPr>
        <p:txBody>
          <a:bodyPr wrap="square" rtlCol="0">
            <a:spAutoFit/>
          </a:bodyPr>
          <a:lstStyle/>
          <a:p>
            <a:r>
              <a:rPr lang="vi-VN" dirty="0"/>
              <a:t>Mỗi ứng dụng ASP.NET MVC phải cấu hình ít nhất một tuyến đã được cấu hình mặc định. Bạn có thể đăng ký tuyến trong lớp </a:t>
            </a:r>
            <a:r>
              <a:rPr lang="vi-VN" b="1" dirty="0"/>
              <a:t>RouteConfig</a:t>
            </a:r>
            <a:r>
              <a:rPr lang="vi-VN" dirty="0"/>
              <a:t>, nằm trong tập tin RouteConfig.cs trong thư mục </a:t>
            </a:r>
            <a:r>
              <a:rPr lang="vi-VN" b="1" dirty="0"/>
              <a:t>App_Start</a:t>
            </a:r>
            <a:r>
              <a:rPr lang="vi-VN" dirty="0"/>
              <a:t>.</a:t>
            </a:r>
            <a:endParaRPr lang="vi-VN" sz="2400" b="0" i="0" dirty="0">
              <a:solidFill>
                <a:srgbClr val="222C37"/>
              </a:solidFill>
              <a:effectLst/>
              <a:latin typeface="+mj-lt"/>
            </a:endParaRPr>
          </a:p>
        </p:txBody>
      </p:sp>
      <p:pic>
        <p:nvPicPr>
          <p:cNvPr id="1026" name="Picture 2" descr="Cấu hình tuyến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2710138"/>
            <a:ext cx="8131653" cy="379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r>
              <a:rPr lang="en-US" sz="3200" b="1" dirty="0" err="1"/>
              <a:t>Cấu</a:t>
            </a:r>
            <a:r>
              <a:rPr lang="en-US" sz="3200" b="1" dirty="0"/>
              <a:t> </a:t>
            </a:r>
            <a:r>
              <a:rPr lang="en-US" sz="3200" b="1" dirty="0" err="1"/>
              <a:t>hình</a:t>
            </a:r>
            <a:r>
              <a:rPr lang="en-US" sz="3200" b="1" dirty="0"/>
              <a:t> Routers </a:t>
            </a:r>
            <a:r>
              <a:rPr lang="en-US" sz="3200" b="1" dirty="0" err="1"/>
              <a:t>trong</a:t>
            </a:r>
            <a:r>
              <a:rPr lang="en-US" sz="32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50201" y="1742782"/>
            <a:ext cx="10394088" cy="4832092"/>
          </a:xfrm>
          <a:prstGeom prst="rect">
            <a:avLst/>
          </a:prstGeom>
          <a:noFill/>
        </p:spPr>
        <p:txBody>
          <a:bodyPr wrap="square" rtlCol="0">
            <a:spAutoFit/>
          </a:bodyPr>
          <a:lstStyle/>
          <a:p>
            <a:pPr>
              <a:buFont typeface="Arial" panose="020B0604020202020204" pitchFamily="34" charset="0"/>
              <a:buChar char="•"/>
            </a:pPr>
            <a:r>
              <a:rPr lang="en-US" sz="2800" dirty="0" smtClean="0">
                <a:solidFill>
                  <a:srgbClr val="161C2D"/>
                </a:solidFill>
                <a:latin typeface="+mj-lt"/>
              </a:rPr>
              <a:t>Routers</a:t>
            </a:r>
            <a:r>
              <a:rPr lang="vi-VN" sz="2800" dirty="0" smtClean="0">
                <a:solidFill>
                  <a:srgbClr val="161C2D"/>
                </a:solidFill>
                <a:latin typeface="+mj-lt"/>
              </a:rPr>
              <a:t> </a:t>
            </a:r>
            <a:r>
              <a:rPr lang="vi-VN" sz="2800" dirty="0">
                <a:solidFill>
                  <a:srgbClr val="161C2D"/>
                </a:solidFill>
                <a:latin typeface="+mj-lt"/>
              </a:rPr>
              <a:t>được cấu hình bằng phương thức mở rộng MapRoute() của RouteCollection, </a:t>
            </a:r>
            <a:endParaRPr lang="en-US" sz="2800" dirty="0" smtClean="0">
              <a:solidFill>
                <a:srgbClr val="161C2D"/>
              </a:solidFill>
              <a:latin typeface="+mj-lt"/>
            </a:endParaRPr>
          </a:p>
          <a:p>
            <a:endParaRPr lang="vi-VN" sz="2800" dirty="0">
              <a:solidFill>
                <a:srgbClr val="161C2D"/>
              </a:solidFill>
              <a:latin typeface="+mj-lt"/>
            </a:endParaRPr>
          </a:p>
          <a:p>
            <a:pPr>
              <a:buFont typeface="Arial" panose="020B0604020202020204" pitchFamily="34" charset="0"/>
              <a:buChar char="•"/>
            </a:pPr>
            <a:r>
              <a:rPr lang="en-US" sz="2800" dirty="0">
                <a:solidFill>
                  <a:srgbClr val="161C2D"/>
                </a:solidFill>
                <a:latin typeface="+mj-lt"/>
              </a:rPr>
              <a:t>T</a:t>
            </a:r>
            <a:r>
              <a:rPr lang="vi-VN" sz="2800" dirty="0" smtClean="0">
                <a:solidFill>
                  <a:srgbClr val="161C2D"/>
                </a:solidFill>
                <a:latin typeface="+mj-lt"/>
              </a:rPr>
              <a:t>ên </a:t>
            </a:r>
            <a:r>
              <a:rPr lang="en-US" sz="2800" dirty="0" smtClean="0">
                <a:solidFill>
                  <a:srgbClr val="161C2D"/>
                </a:solidFill>
                <a:latin typeface="+mj-lt"/>
              </a:rPr>
              <a:t>Router</a:t>
            </a:r>
            <a:r>
              <a:rPr lang="vi-VN" sz="2800" dirty="0" smtClean="0">
                <a:solidFill>
                  <a:srgbClr val="161C2D"/>
                </a:solidFill>
                <a:latin typeface="+mj-lt"/>
              </a:rPr>
              <a:t> </a:t>
            </a:r>
            <a:r>
              <a:rPr lang="vi-VN" sz="2800" dirty="0">
                <a:solidFill>
                  <a:srgbClr val="161C2D"/>
                </a:solidFill>
                <a:latin typeface="+mj-lt"/>
              </a:rPr>
              <a:t>là </a:t>
            </a:r>
            <a:r>
              <a:rPr lang="en-US" sz="2800" dirty="0" smtClean="0">
                <a:solidFill>
                  <a:srgbClr val="161C2D"/>
                </a:solidFill>
                <a:latin typeface="+mj-lt"/>
              </a:rPr>
              <a:t>: </a:t>
            </a:r>
            <a:r>
              <a:rPr lang="vi-VN" sz="2800" dirty="0" smtClean="0">
                <a:solidFill>
                  <a:srgbClr val="161C2D"/>
                </a:solidFill>
                <a:latin typeface="+mj-lt"/>
              </a:rPr>
              <a:t>"</a:t>
            </a:r>
            <a:r>
              <a:rPr lang="vi-VN" sz="2800" dirty="0">
                <a:solidFill>
                  <a:srgbClr val="161C2D"/>
                </a:solidFill>
                <a:latin typeface="+mj-lt"/>
              </a:rPr>
              <a:t>Default", </a:t>
            </a:r>
            <a:endParaRPr lang="en-US" sz="2800" dirty="0" smtClean="0">
              <a:solidFill>
                <a:srgbClr val="161C2D"/>
              </a:solidFill>
              <a:latin typeface="+mj-lt"/>
            </a:endParaRPr>
          </a:p>
          <a:p>
            <a:pPr>
              <a:buFont typeface="Arial" panose="020B0604020202020204" pitchFamily="34" charset="0"/>
              <a:buChar char="•"/>
            </a:pPr>
            <a:r>
              <a:rPr lang="en-US" sz="2800" dirty="0">
                <a:solidFill>
                  <a:srgbClr val="161C2D"/>
                </a:solidFill>
                <a:latin typeface="+mj-lt"/>
              </a:rPr>
              <a:t>M</a:t>
            </a:r>
            <a:r>
              <a:rPr lang="vi-VN" sz="2800" dirty="0" smtClean="0">
                <a:solidFill>
                  <a:srgbClr val="161C2D"/>
                </a:solidFill>
                <a:latin typeface="+mj-lt"/>
              </a:rPr>
              <a:t>ẫu </a:t>
            </a:r>
            <a:r>
              <a:rPr lang="vi-VN" sz="2800" dirty="0">
                <a:solidFill>
                  <a:srgbClr val="161C2D"/>
                </a:solidFill>
                <a:latin typeface="+mj-lt"/>
              </a:rPr>
              <a:t>URL của tuyến </a:t>
            </a:r>
            <a:r>
              <a:rPr lang="vi-VN" sz="2800" dirty="0" smtClean="0">
                <a:solidFill>
                  <a:srgbClr val="161C2D"/>
                </a:solidFill>
                <a:latin typeface="+mj-lt"/>
              </a:rPr>
              <a:t>là</a:t>
            </a:r>
            <a:r>
              <a:rPr lang="en-US" sz="2800" dirty="0" smtClean="0">
                <a:solidFill>
                  <a:srgbClr val="161C2D"/>
                </a:solidFill>
                <a:latin typeface="+mj-lt"/>
              </a:rPr>
              <a:t> :</a:t>
            </a:r>
            <a:r>
              <a:rPr lang="vi-VN" sz="2800" dirty="0" smtClean="0">
                <a:solidFill>
                  <a:srgbClr val="161C2D"/>
                </a:solidFill>
                <a:latin typeface="+mj-lt"/>
              </a:rPr>
              <a:t> </a:t>
            </a:r>
            <a:r>
              <a:rPr lang="vi-VN" sz="2800" dirty="0">
                <a:solidFill>
                  <a:srgbClr val="161C2D"/>
                </a:solidFill>
                <a:latin typeface="+mj-lt"/>
              </a:rPr>
              <a:t>{controller}/{action}/{id} </a:t>
            </a:r>
          </a:p>
          <a:p>
            <a:pPr>
              <a:buFont typeface="Arial" panose="020B0604020202020204" pitchFamily="34" charset="0"/>
              <a:buChar char="•"/>
            </a:pPr>
            <a:r>
              <a:rPr lang="en-US" sz="2800" dirty="0">
                <a:solidFill>
                  <a:srgbClr val="161C2D"/>
                </a:solidFill>
                <a:latin typeface="+mj-lt"/>
              </a:rPr>
              <a:t>G</a:t>
            </a:r>
            <a:r>
              <a:rPr lang="vi-VN" sz="2800" dirty="0" smtClean="0">
                <a:solidFill>
                  <a:srgbClr val="161C2D"/>
                </a:solidFill>
                <a:latin typeface="+mj-lt"/>
              </a:rPr>
              <a:t>iá </a:t>
            </a:r>
            <a:r>
              <a:rPr lang="vi-VN" sz="2800" dirty="0">
                <a:solidFill>
                  <a:srgbClr val="161C2D"/>
                </a:solidFill>
                <a:latin typeface="+mj-lt"/>
              </a:rPr>
              <a:t>trị mặc định cho tham số  controller, </a:t>
            </a:r>
          </a:p>
          <a:p>
            <a:pPr>
              <a:buFont typeface="Arial" panose="020B0604020202020204" pitchFamily="34" charset="0"/>
              <a:buChar char="•"/>
            </a:pPr>
            <a:r>
              <a:rPr lang="en-US" sz="2800" dirty="0" smtClean="0">
                <a:solidFill>
                  <a:srgbClr val="161C2D"/>
                </a:solidFill>
                <a:latin typeface="+mj-lt"/>
              </a:rPr>
              <a:t>P</a:t>
            </a:r>
            <a:r>
              <a:rPr lang="vi-VN" sz="2800" dirty="0" smtClean="0">
                <a:solidFill>
                  <a:srgbClr val="161C2D"/>
                </a:solidFill>
                <a:latin typeface="+mj-lt"/>
              </a:rPr>
              <a:t>hương </a:t>
            </a:r>
            <a:r>
              <a:rPr lang="vi-VN" sz="2800" dirty="0">
                <a:solidFill>
                  <a:srgbClr val="161C2D"/>
                </a:solidFill>
                <a:latin typeface="+mj-lt"/>
              </a:rPr>
              <a:t>thức hành động và tham số id</a:t>
            </a:r>
            <a:r>
              <a:rPr lang="vi-VN" sz="2800" dirty="0" smtClean="0">
                <a:solidFill>
                  <a:srgbClr val="161C2D"/>
                </a:solidFill>
                <a:latin typeface="+mj-lt"/>
              </a:rPr>
              <a:t>.</a:t>
            </a:r>
            <a:endParaRPr lang="en-US" sz="2800" dirty="0" smtClean="0">
              <a:solidFill>
                <a:srgbClr val="161C2D"/>
              </a:solidFill>
              <a:latin typeface="+mj-lt"/>
            </a:endParaRPr>
          </a:p>
          <a:p>
            <a:pPr>
              <a:buFont typeface="Arial" panose="020B0604020202020204" pitchFamily="34" charset="0"/>
              <a:buChar char="•"/>
            </a:pPr>
            <a:endParaRPr lang="en-US" sz="2800" b="0" i="0" dirty="0">
              <a:solidFill>
                <a:srgbClr val="161C2D"/>
              </a:solidFill>
              <a:effectLst/>
              <a:latin typeface="+mj-lt"/>
            </a:endParaRPr>
          </a:p>
          <a:p>
            <a:r>
              <a:rPr lang="vi-VN" sz="2800" dirty="0">
                <a:solidFill>
                  <a:srgbClr val="161C2D"/>
                </a:solidFill>
                <a:latin typeface="+mj-lt"/>
              </a:rPr>
              <a:t>Giá trị tham số mặc định chỉ định controller,</a:t>
            </a:r>
          </a:p>
          <a:p>
            <a:r>
              <a:rPr lang="vi-VN" sz="2800" dirty="0">
                <a:solidFill>
                  <a:srgbClr val="161C2D"/>
                </a:solidFill>
                <a:latin typeface="+mj-lt"/>
              </a:rPr>
              <a:t> phương thức hành động hoặc giá trị của tham số id sẽ được sử dụng nếu </a:t>
            </a:r>
            <a:r>
              <a:rPr lang="vi-VN" sz="2800" dirty="0" smtClean="0">
                <a:solidFill>
                  <a:srgbClr val="161C2D"/>
                </a:solidFill>
                <a:latin typeface="+mj-lt"/>
              </a:rPr>
              <a:t>chúng </a:t>
            </a:r>
            <a:r>
              <a:rPr lang="vi-VN" sz="2800" dirty="0">
                <a:solidFill>
                  <a:srgbClr val="161C2D"/>
                </a:solidFill>
                <a:latin typeface="+mj-lt"/>
              </a:rPr>
              <a:t>không tồn tại trong URL yêu cầu gửi đến.</a:t>
            </a:r>
            <a:endParaRPr lang="vi-VN" sz="2800" b="0" i="0" dirty="0">
              <a:solidFill>
                <a:srgbClr val="161C2D"/>
              </a:solidFill>
              <a:effectLst/>
              <a:latin typeface="+mj-lt"/>
            </a:endParaRP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1000</Words>
  <Application>Microsoft Office PowerPoint</Application>
  <PresentationFormat>Widescreen</PresentationFormat>
  <Paragraphs>139</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Wingdings</vt:lpstr>
      <vt:lpstr>Times New Roman</vt:lpstr>
      <vt:lpstr>Oi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645</cp:revision>
  <dcterms:created xsi:type="dcterms:W3CDTF">2020-08-07T13:14:06Z</dcterms:created>
  <dcterms:modified xsi:type="dcterms:W3CDTF">2022-11-05T02:56:24Z</dcterms:modified>
</cp:coreProperties>
</file>