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63" r:id="rId3"/>
    <p:sldId id="300" r:id="rId4"/>
    <p:sldId id="306" r:id="rId5"/>
    <p:sldId id="305" r:id="rId6"/>
    <p:sldId id="309" r:id="rId7"/>
    <p:sldId id="307" r:id="rId8"/>
    <p:sldId id="302" r:id="rId9"/>
    <p:sldId id="303" r:id="rId10"/>
    <p:sldId id="298" r:id="rId11"/>
    <p:sldId id="308" r:id="rId12"/>
    <p:sldId id="310" r:id="rId13"/>
    <p:sldId id="311" r:id="rId14"/>
    <p:sldId id="312" r:id="rId15"/>
    <p:sldId id="313" r:id="rId16"/>
    <p:sldId id="314" r:id="rId17"/>
    <p:sldId id="315" r:id="rId18"/>
    <p:sldId id="316" r:id="rId19"/>
    <p:sldId id="317" r:id="rId20"/>
    <p:sldId id="318" r:id="rId21"/>
    <p:sldId id="320" r:id="rId22"/>
    <p:sldId id="322" r:id="rId23"/>
    <p:sldId id="323" r:id="rId24"/>
  </p:sldIdLst>
  <p:sldSz cx="12192000" cy="6858000"/>
  <p:notesSz cx="6858000" cy="9144000"/>
  <p:embeddedFontLst>
    <p:embeddedFont>
      <p:font typeface="Oi"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06" autoAdjust="0"/>
  </p:normalViewPr>
  <p:slideViewPr>
    <p:cSldViewPr snapToGrid="0">
      <p:cViewPr varScale="1">
        <p:scale>
          <a:sx n="67" d="100"/>
          <a:sy n="67" d="100"/>
        </p:scale>
        <p:origin x="84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793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549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1787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1303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3803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1420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134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6647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9775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097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155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6614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515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7237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040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11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257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413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6088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08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35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166765" y="2435426"/>
            <a:ext cx="5219856" cy="1292662"/>
          </a:xfrm>
          <a:prstGeom prst="rect">
            <a:avLst/>
          </a:prstGeom>
          <a:noFill/>
          <a:ln>
            <a:noFill/>
          </a:ln>
        </p:spPr>
        <p:txBody>
          <a:bodyPr spcFirstLastPara="1" wrap="square" lIns="0" tIns="0" rIns="0" bIns="0" anchor="t" anchorCtr="0">
            <a:spAutoFit/>
          </a:bodyPr>
          <a:lstStyle/>
          <a:p>
            <a:pPr algn="l"/>
            <a:r>
              <a:rPr lang="en-US" sz="4200" b="1" dirty="0" smtClean="0">
                <a:solidFill>
                  <a:srgbClr val="00B0F0"/>
                </a:solidFill>
                <a:latin typeface="Times New Roman" panose="02020603050405020304" pitchFamily="18" charset="0"/>
                <a:cs typeface="Times New Roman" panose="02020603050405020304" pitchFamily="18" charset="0"/>
              </a:rPr>
              <a:t>Controller</a:t>
            </a:r>
          </a:p>
          <a:p>
            <a:pPr algn="l"/>
            <a:r>
              <a:rPr lang="en-US" sz="4200" b="1" dirty="0" smtClean="0">
                <a:solidFill>
                  <a:srgbClr val="00B0F0"/>
                </a:solidFill>
                <a:latin typeface="Times New Roman" panose="02020603050405020304" pitchFamily="18" charset="0"/>
                <a:cs typeface="Times New Roman" panose="02020603050405020304" pitchFamily="18" charset="0"/>
              </a:rPr>
              <a:t> </a:t>
            </a:r>
            <a:r>
              <a:rPr lang="en-US" sz="4200" b="1" dirty="0" err="1" smtClean="0">
                <a:solidFill>
                  <a:srgbClr val="00B0F0"/>
                </a:solidFill>
                <a:latin typeface="Times New Roman" panose="02020603050405020304" pitchFamily="18" charset="0"/>
                <a:cs typeface="Times New Roman" panose="02020603050405020304" pitchFamily="18" charset="0"/>
              </a:rPr>
              <a:t>Trong</a:t>
            </a:r>
            <a:r>
              <a:rPr lang="en-US" sz="4200" b="1" dirty="0" smtClean="0">
                <a:solidFill>
                  <a:srgbClr val="00B0F0"/>
                </a:solidFill>
                <a:latin typeface="Times New Roman" panose="02020603050405020304" pitchFamily="18" charset="0"/>
                <a:cs typeface="Times New Roman" panose="02020603050405020304" pitchFamily="18" charset="0"/>
              </a:rPr>
              <a:t> ASPNET MVC</a:t>
            </a:r>
            <a:endParaRPr lang="en-US" sz="4200" b="1" i="0" dirty="0">
              <a:solidFill>
                <a:srgbClr val="00B0F0"/>
              </a:solidFill>
              <a:effectLst/>
              <a:latin typeface="Times New Roman" panose="02020603050405020304" pitchFamily="18" charset="0"/>
              <a:cs typeface="Times New Roman" panose="02020603050405020304" pitchFamily="18" charset="0"/>
            </a:endParaRP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84775"/>
          </a:xfrm>
          <a:prstGeom prst="rect">
            <a:avLst/>
          </a:prstGeom>
          <a:noFill/>
        </p:spPr>
        <p:txBody>
          <a:bodyPr wrap="square" rtlCol="0">
            <a:spAutoFit/>
          </a:bodyPr>
          <a:lstStyle/>
          <a:p>
            <a:r>
              <a:rPr lang="vi-VN" sz="3200" b="1" dirty="0"/>
              <a:t>Phương thức hành động</a:t>
            </a:r>
            <a:r>
              <a:rPr lang="en-US" sz="3200" b="1" dirty="0"/>
              <a:t> </a:t>
            </a:r>
            <a:r>
              <a:rPr lang="en-US" sz="3200" dirty="0"/>
              <a:t>(action method) </a:t>
            </a:r>
            <a:endParaRPr lang="vi-VN" sz="3200" b="1"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Action method trong ASP.NET M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337" y="1919574"/>
            <a:ext cx="9439276" cy="3993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4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278202" y="963792"/>
            <a:ext cx="10245195" cy="584775"/>
          </a:xfrm>
          <a:prstGeom prst="rect">
            <a:avLst/>
          </a:prstGeom>
          <a:noFill/>
        </p:spPr>
        <p:txBody>
          <a:bodyPr wrap="square" rtlCol="0">
            <a:spAutoFit/>
          </a:bodyPr>
          <a:lstStyle/>
          <a:p>
            <a:r>
              <a:rPr lang="vi-VN" sz="3200" b="1" dirty="0"/>
              <a:t>Phương thức hành động mặc định</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519113" y="1925182"/>
            <a:ext cx="11525250" cy="738664"/>
          </a:xfrm>
          <a:prstGeom prst="rect">
            <a:avLst/>
          </a:prstGeom>
          <a:noFill/>
        </p:spPr>
        <p:txBody>
          <a:bodyPr wrap="square" rtlCol="0">
            <a:spAutoFit/>
          </a:bodyPr>
          <a:lstStyle/>
          <a:p>
            <a:r>
              <a:rPr lang="vi-VN" dirty="0"/>
              <a:t>Mọi controller có thể có phương thức hành động mặc định theo tuyến được cấu hình trong lớp RouteConfig.</a:t>
            </a:r>
          </a:p>
          <a:p>
            <a:r>
              <a:rPr lang="vi-VN" dirty="0"/>
              <a:t>Theo mặc định, Index là một phương thức hành động mặc định cho bất kỳ controller nào, như cấu hình mặc định được trình bày ở ví dụ bên dưới.</a:t>
            </a:r>
          </a:p>
        </p:txBody>
      </p:sp>
      <p:pic>
        <p:nvPicPr>
          <p:cNvPr id="7" name="Picture 6"/>
          <p:cNvPicPr>
            <a:picLocks noChangeAspect="1"/>
          </p:cNvPicPr>
          <p:nvPr/>
        </p:nvPicPr>
        <p:blipFill>
          <a:blip r:embed="rId4"/>
          <a:stretch>
            <a:fillRect/>
          </a:stretch>
        </p:blipFill>
        <p:spPr>
          <a:xfrm>
            <a:off x="1147763" y="3029421"/>
            <a:ext cx="9555820" cy="2900611"/>
          </a:xfrm>
          <a:prstGeom prst="rect">
            <a:avLst/>
          </a:prstGeom>
        </p:spPr>
      </p:pic>
    </p:spTree>
    <p:extLst>
      <p:ext uri="{BB962C8B-B14F-4D97-AF65-F5344CB8AC3E}">
        <p14:creationId xmlns:p14="http://schemas.microsoft.com/office/powerpoint/2010/main" val="343052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159140" y="1280729"/>
            <a:ext cx="10245195" cy="523220"/>
          </a:xfrm>
          <a:prstGeom prst="rect">
            <a:avLst/>
          </a:prstGeom>
          <a:noFill/>
        </p:spPr>
        <p:txBody>
          <a:bodyPr wrap="square" rtlCol="0">
            <a:spAutoFit/>
          </a:bodyPr>
          <a:lstStyle/>
          <a:p>
            <a:r>
              <a:rPr lang="en-US" sz="2800" b="1" dirty="0" err="1"/>
              <a:t>ActionResult</a:t>
            </a:r>
            <a:r>
              <a:rPr lang="en-US" sz="2800" b="1" dirty="0"/>
              <a:t> </a:t>
            </a:r>
            <a:r>
              <a:rPr lang="en-US" sz="2800" b="1" dirty="0" err="1"/>
              <a:t>trong</a:t>
            </a:r>
            <a:r>
              <a:rPr lang="en-US" sz="2800" b="1" dirty="0"/>
              <a:t> 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519113" y="1925182"/>
            <a:ext cx="6353175" cy="2893100"/>
          </a:xfrm>
          <a:prstGeom prst="rect">
            <a:avLst/>
          </a:prstGeom>
          <a:noFill/>
        </p:spPr>
        <p:txBody>
          <a:bodyPr wrap="square" rtlCol="0">
            <a:spAutoFit/>
          </a:bodyPr>
          <a:lstStyle/>
          <a:p>
            <a:r>
              <a:rPr lang="vi-VN" dirty="0"/>
              <a:t>ASP.NET MVC bao gồm các lớp kết quả khác nhau, có thể được trả về từ một phương thức hành động.</a:t>
            </a:r>
          </a:p>
          <a:p>
            <a:endParaRPr lang="vi-VN" dirty="0"/>
          </a:p>
          <a:p>
            <a:r>
              <a:rPr lang="vi-VN" dirty="0"/>
              <a:t>Có các lớp kết quả đại diện cho các loại phản hồi khác nhau, chẳng hạn như: HTML, tập tin, chuỗi, json, javascript, v.v Bảng sau liệt kê tất cả các lớp kết quả có sẵn trong ASP.NET MVC</a:t>
            </a:r>
            <a:r>
              <a:rPr lang="vi-VN" dirty="0" smtClean="0"/>
              <a:t>.</a:t>
            </a:r>
            <a:endParaRPr lang="en-US" dirty="0" smtClean="0"/>
          </a:p>
          <a:p>
            <a:endParaRPr lang="en-US" dirty="0"/>
          </a:p>
          <a:p>
            <a:r>
              <a:rPr lang="vi-VN" dirty="0"/>
              <a:t>Lớp ActionResult là một lớp cơ sở của tất cả các lớp kết quả ở trên, do đó nó có thể là kiểu trả về của các phương thức hành động trả về bất kỳ loại kết quả nào được liệt kê ở trên. Tuy nhiên, bạn có thể chỉ định lớp kết quả phù hợp làm kiểu trả về của phương thức hành động</a:t>
            </a:r>
            <a:r>
              <a:rPr lang="vi-VN" dirty="0" smtClean="0"/>
              <a:t>.</a:t>
            </a:r>
            <a:endParaRPr lang="en-US" dirty="0" smtClean="0"/>
          </a:p>
          <a:p>
            <a:endParaRPr lang="en-US" dirty="0"/>
          </a:p>
          <a:p>
            <a:endParaRPr lang="vi-VN" dirty="0"/>
          </a:p>
        </p:txBody>
      </p:sp>
      <p:pic>
        <p:nvPicPr>
          <p:cNvPr id="5" name="Picture 4"/>
          <p:cNvPicPr>
            <a:picLocks noChangeAspect="1"/>
          </p:cNvPicPr>
          <p:nvPr/>
        </p:nvPicPr>
        <p:blipFill>
          <a:blip r:embed="rId4"/>
          <a:stretch>
            <a:fillRect/>
          </a:stretch>
        </p:blipFill>
        <p:spPr>
          <a:xfrm>
            <a:off x="6719887" y="1703261"/>
            <a:ext cx="5353051" cy="4937378"/>
          </a:xfrm>
          <a:prstGeom prst="rect">
            <a:avLst/>
          </a:prstGeom>
        </p:spPr>
      </p:pic>
    </p:spTree>
    <p:extLst>
      <p:ext uri="{BB962C8B-B14F-4D97-AF65-F5344CB8AC3E}">
        <p14:creationId xmlns:p14="http://schemas.microsoft.com/office/powerpoint/2010/main" val="292090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278202" y="963792"/>
            <a:ext cx="10245195" cy="584775"/>
          </a:xfrm>
          <a:prstGeom prst="rect">
            <a:avLst/>
          </a:prstGeom>
          <a:noFill/>
        </p:spPr>
        <p:txBody>
          <a:bodyPr wrap="square" rtlCol="0">
            <a:spAutoFit/>
          </a:bodyPr>
          <a:lstStyle/>
          <a:p>
            <a:r>
              <a:rPr lang="en-US" sz="3200" b="1" dirty="0" err="1"/>
              <a:t>ActionResult</a:t>
            </a:r>
            <a:r>
              <a:rPr lang="en-US" sz="3200" b="1" dirty="0"/>
              <a:t> </a:t>
            </a:r>
            <a:r>
              <a:rPr lang="en-US" sz="3200" b="1" dirty="0" err="1"/>
              <a:t>trong</a:t>
            </a:r>
            <a:r>
              <a:rPr lang="en-US" sz="3200" b="1" dirty="0"/>
              <a:t> 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519113" y="1925182"/>
            <a:ext cx="5881687" cy="1169551"/>
          </a:xfrm>
          <a:prstGeom prst="rect">
            <a:avLst/>
          </a:prstGeom>
          <a:noFill/>
        </p:spPr>
        <p:txBody>
          <a:bodyPr wrap="square" rtlCol="0">
            <a:spAutoFit/>
          </a:bodyPr>
          <a:lstStyle/>
          <a:p>
            <a:r>
              <a:rPr lang="vi-VN" dirty="0"/>
              <a:t>Phương thức Index() của StudentController trong hình trên sử dụng phương thức View() để trả về ViewResult (được kế thừa từ ActionResult). Phương thức View() được định nghĩa trong lớp Controller cơ sở. Nó cũng chứa các phương thức khác nhau, tự động trả về loại kết quả cụ thể như được hiển thị trong bảng dưới đây.</a:t>
            </a:r>
          </a:p>
        </p:txBody>
      </p:sp>
      <p:pic>
        <p:nvPicPr>
          <p:cNvPr id="8" name="Picture 7"/>
          <p:cNvPicPr>
            <a:picLocks noChangeAspect="1"/>
          </p:cNvPicPr>
          <p:nvPr/>
        </p:nvPicPr>
        <p:blipFill>
          <a:blip r:embed="rId4"/>
          <a:stretch>
            <a:fillRect/>
          </a:stretch>
        </p:blipFill>
        <p:spPr>
          <a:xfrm>
            <a:off x="6816991" y="1499967"/>
            <a:ext cx="5213084" cy="5343965"/>
          </a:xfrm>
          <a:prstGeom prst="rect">
            <a:avLst/>
          </a:prstGeom>
        </p:spPr>
      </p:pic>
    </p:spTree>
    <p:extLst>
      <p:ext uri="{BB962C8B-B14F-4D97-AF65-F5344CB8AC3E}">
        <p14:creationId xmlns:p14="http://schemas.microsoft.com/office/powerpoint/2010/main" val="307222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278202" y="963792"/>
            <a:ext cx="10245195" cy="523220"/>
          </a:xfrm>
          <a:prstGeom prst="rect">
            <a:avLst/>
          </a:prstGeom>
          <a:noFill/>
        </p:spPr>
        <p:txBody>
          <a:bodyPr wrap="square" rtlCol="0">
            <a:spAutoFit/>
          </a:bodyPr>
          <a:lstStyle/>
          <a:p>
            <a:r>
              <a:rPr lang="vi-VN" sz="2800" b="1" dirty="0"/>
              <a:t>Tham số của phương thức hành động</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519113" y="1925182"/>
            <a:ext cx="11310937" cy="4770537"/>
          </a:xfrm>
          <a:prstGeom prst="rect">
            <a:avLst/>
          </a:prstGeom>
          <a:noFill/>
        </p:spPr>
        <p:txBody>
          <a:bodyPr wrap="square" rtlCol="0">
            <a:spAutoFit/>
          </a:bodyPr>
          <a:lstStyle/>
          <a:p>
            <a:r>
              <a:rPr lang="vi-VN" sz="1600" dirty="0"/>
              <a:t>Mỗi phương thức hành động có thể có các tham số đầu vào như các phương thức bình thường. Nó có thể là kiểu dữ liệu nguyên thủy hoặc kiểu dữ liệu phức tạp như trong ví dụ dưới đây</a:t>
            </a:r>
            <a:r>
              <a:rPr lang="vi-VN" sz="1600" dirty="0" smtClean="0"/>
              <a:t>.</a:t>
            </a:r>
            <a:endParaRPr lang="en-US" sz="1600" dirty="0" smtClean="0"/>
          </a:p>
          <a:p>
            <a:endParaRPr lang="en-US" sz="1600" dirty="0"/>
          </a:p>
          <a:p>
            <a:endParaRPr lang="en-US" sz="1600" dirty="0" smtClean="0"/>
          </a:p>
          <a:p>
            <a:r>
              <a:rPr lang="vi-VN" sz="1600" dirty="0"/>
              <a:t>[HttpPost]</a:t>
            </a:r>
          </a:p>
          <a:p>
            <a:r>
              <a:rPr lang="vi-VN" sz="1600" dirty="0"/>
              <a:t>public ActionResult Edit(Student std)</a:t>
            </a:r>
          </a:p>
          <a:p>
            <a:r>
              <a:rPr lang="vi-VN" sz="1600" dirty="0"/>
              <a:t>{</a:t>
            </a:r>
          </a:p>
          <a:p>
            <a:r>
              <a:rPr lang="vi-VN" sz="1600" dirty="0"/>
              <a:t>    // update student to the database</a:t>
            </a:r>
          </a:p>
          <a:p>
            <a:r>
              <a:rPr lang="vi-VN" sz="1600" dirty="0"/>
              <a:t>    </a:t>
            </a:r>
          </a:p>
          <a:p>
            <a:r>
              <a:rPr lang="vi-VN" sz="1600" dirty="0"/>
              <a:t>    return RedirectToAction("Index");</a:t>
            </a:r>
          </a:p>
          <a:p>
            <a:r>
              <a:rPr lang="vi-VN" sz="1600" dirty="0"/>
              <a:t>}</a:t>
            </a:r>
          </a:p>
          <a:p>
            <a:endParaRPr lang="vi-VN" sz="1600" dirty="0"/>
          </a:p>
          <a:p>
            <a:r>
              <a:rPr lang="vi-VN" sz="1600" dirty="0"/>
              <a:t>[HttpDelete]</a:t>
            </a:r>
          </a:p>
          <a:p>
            <a:r>
              <a:rPr lang="vi-VN" sz="1600" dirty="0"/>
              <a:t>public ActionResult Delete(int id)</a:t>
            </a:r>
          </a:p>
          <a:p>
            <a:r>
              <a:rPr lang="vi-VN" sz="1600" dirty="0"/>
              <a:t>{</a:t>
            </a:r>
          </a:p>
          <a:p>
            <a:r>
              <a:rPr lang="vi-VN" sz="1600" dirty="0"/>
              <a:t>    // delete student from the database whose id matches with specified id</a:t>
            </a:r>
          </a:p>
          <a:p>
            <a:endParaRPr lang="vi-VN" sz="1600" dirty="0"/>
          </a:p>
          <a:p>
            <a:r>
              <a:rPr lang="vi-VN" sz="1600" dirty="0"/>
              <a:t>    return RedirectToAction("Index");</a:t>
            </a:r>
          </a:p>
          <a:p>
            <a:r>
              <a:rPr lang="vi-VN" sz="1600" dirty="0"/>
              <a:t>}</a:t>
            </a:r>
          </a:p>
        </p:txBody>
      </p:sp>
    </p:spTree>
    <p:extLst>
      <p:ext uri="{BB962C8B-B14F-4D97-AF65-F5344CB8AC3E}">
        <p14:creationId xmlns:p14="http://schemas.microsoft.com/office/powerpoint/2010/main" val="243412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278202" y="963792"/>
            <a:ext cx="10245195" cy="646331"/>
          </a:xfrm>
          <a:prstGeom prst="rect">
            <a:avLst/>
          </a:prstGeom>
          <a:noFill/>
        </p:spPr>
        <p:txBody>
          <a:bodyPr wrap="square" rtlCol="0">
            <a:spAutoFit/>
          </a:bodyPr>
          <a:lstStyle/>
          <a:p>
            <a:r>
              <a:rPr lang="en-US" sz="3600" b="1" dirty="0" err="1"/>
              <a:t>Những</a:t>
            </a:r>
            <a:r>
              <a:rPr lang="en-US" sz="3600" b="1" dirty="0"/>
              <a:t> </a:t>
            </a:r>
            <a:r>
              <a:rPr lang="en-US" sz="3600" b="1" dirty="0" err="1"/>
              <a:t>điểm</a:t>
            </a:r>
            <a:r>
              <a:rPr lang="en-US" sz="3600" b="1" dirty="0"/>
              <a:t> </a:t>
            </a:r>
            <a:r>
              <a:rPr lang="en-US" sz="3600" b="1" dirty="0" err="1"/>
              <a:t>cần</a:t>
            </a:r>
            <a:r>
              <a:rPr lang="en-US" sz="3600" b="1" dirty="0"/>
              <a:t> </a:t>
            </a:r>
            <a:r>
              <a:rPr lang="en-US" sz="3600" b="1" dirty="0" err="1"/>
              <a:t>nhớ</a:t>
            </a:r>
            <a:r>
              <a:rPr lang="en-US" sz="3600" b="1" dirty="0"/>
              <a:t>:</a:t>
            </a:r>
            <a:endParaRPr lang="vi-VN" sz="3600" b="1"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519113" y="1925182"/>
            <a:ext cx="11310937" cy="4524315"/>
          </a:xfrm>
          <a:prstGeom prst="rect">
            <a:avLst/>
          </a:prstGeom>
          <a:noFill/>
        </p:spPr>
        <p:txBody>
          <a:bodyPr wrap="square" rtlCol="0">
            <a:spAutoFit/>
          </a:bodyPr>
          <a:lstStyle/>
          <a:p>
            <a:r>
              <a:rPr lang="vi-VN" sz="2400" dirty="0"/>
              <a:t>Tất cả các phương thức public trong lớp Controller được gọi là phương thức hành </a:t>
            </a:r>
            <a:r>
              <a:rPr lang="vi-VN" sz="2400" dirty="0" smtClean="0"/>
              <a:t>động</a:t>
            </a:r>
            <a:r>
              <a:rPr lang="en-US" sz="2400" dirty="0" smtClean="0"/>
              <a:t> (Action </a:t>
            </a:r>
            <a:r>
              <a:rPr lang="en-US" sz="2400" dirty="0" err="1" smtClean="0"/>
              <a:t>menthod</a:t>
            </a:r>
            <a:r>
              <a:rPr lang="en-US" sz="2400" dirty="0" smtClean="0"/>
              <a:t>)</a:t>
            </a:r>
            <a:r>
              <a:rPr lang="vi-VN" sz="2400" dirty="0" smtClean="0"/>
              <a:t>.</a:t>
            </a:r>
            <a:endParaRPr lang="vi-VN" sz="2400" dirty="0"/>
          </a:p>
          <a:p>
            <a:r>
              <a:rPr lang="vi-VN" sz="2400" dirty="0"/>
              <a:t>Phương thức hành động có những hạn chế sau.</a:t>
            </a:r>
          </a:p>
          <a:p>
            <a:r>
              <a:rPr lang="vi-VN" sz="2400" dirty="0"/>
              <a:t>   - Phương thức hành động phải được public. Nó không thể là private hoặc protected.</a:t>
            </a:r>
          </a:p>
          <a:p>
            <a:r>
              <a:rPr lang="vi-VN" sz="2400" dirty="0"/>
              <a:t>   - Phương thức hành động không thể có quá tải phương thức.</a:t>
            </a:r>
          </a:p>
          <a:p>
            <a:r>
              <a:rPr lang="vi-VN" sz="2400" dirty="0"/>
              <a:t>   - Phương thức hành động không thể là phương thức static.</a:t>
            </a:r>
          </a:p>
          <a:p>
            <a:r>
              <a:rPr lang="vi-VN" sz="2400" dirty="0"/>
              <a:t>ActionResult là một lớp cơ sở của tất cả các kiểu kết quả trả về từ phương thức hành động.</a:t>
            </a:r>
          </a:p>
          <a:p>
            <a:r>
              <a:rPr lang="vi-VN" sz="2400" dirty="0"/>
              <a:t>Lớp Controller cơ sở chứa các phương thức trả về kiểu kết quả phù hợp, ví dụ: View(), Content(), File(), JavaScript(), v.v.</a:t>
            </a:r>
          </a:p>
          <a:p>
            <a:r>
              <a:rPr lang="vi-VN" sz="2400" dirty="0"/>
              <a:t>Phương thức hành động có thể có các tham số kiểu Nullable.</a:t>
            </a:r>
          </a:p>
        </p:txBody>
      </p:sp>
    </p:spTree>
    <p:extLst>
      <p:ext uri="{BB962C8B-B14F-4D97-AF65-F5344CB8AC3E}">
        <p14:creationId xmlns:p14="http://schemas.microsoft.com/office/powerpoint/2010/main" val="259426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278202" y="963792"/>
            <a:ext cx="10245195" cy="646331"/>
          </a:xfrm>
          <a:prstGeom prst="rect">
            <a:avLst/>
          </a:prstGeom>
          <a:noFill/>
        </p:spPr>
        <p:txBody>
          <a:bodyPr wrap="square" rtlCol="0">
            <a:spAutoFit/>
          </a:bodyPr>
          <a:lstStyle/>
          <a:p>
            <a:r>
              <a:rPr lang="en-US" sz="3600" b="1" dirty="0" err="1"/>
              <a:t>K</a:t>
            </a:r>
            <a:r>
              <a:rPr lang="en-US" sz="3600" b="1" dirty="0" err="1" smtClean="0"/>
              <a:t>iểu</a:t>
            </a:r>
            <a:r>
              <a:rPr lang="en-US" sz="3600" b="1" dirty="0" smtClean="0"/>
              <a:t> </a:t>
            </a:r>
            <a:r>
              <a:rPr lang="en-US" sz="3600" b="1" dirty="0" err="1"/>
              <a:t>nullable</a:t>
            </a:r>
            <a:endParaRPr lang="en-US" sz="3600" b="1"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519113" y="1925182"/>
            <a:ext cx="11310937" cy="3970318"/>
          </a:xfrm>
          <a:prstGeom prst="rect">
            <a:avLst/>
          </a:prstGeom>
          <a:noFill/>
        </p:spPr>
        <p:txBody>
          <a:bodyPr wrap="square" rtlCol="0">
            <a:spAutoFit/>
          </a:bodyPr>
          <a:lstStyle/>
          <a:p>
            <a:r>
              <a:rPr lang="vi-VN" dirty="0"/>
              <a:t>Một kiểu nullable có phạm vi giá trị tương tự như kiểu dữ liệu cơ sở của nó, được bổ sung thêm giá trị null. Ví dụ: Nullable&lt;int&gt; có thể được gán bất kỳ giá trị nào từ -2147483648 đến 2147483647 hoặc giá trị null.</a:t>
            </a:r>
          </a:p>
          <a:p>
            <a:endParaRPr lang="vi-VN" dirty="0"/>
          </a:p>
          <a:p>
            <a:r>
              <a:rPr lang="vi-VN" dirty="0"/>
              <a:t>Các kiểu nullable là các thể hiện của struct System.Nullable&lt;T</a:t>
            </a:r>
            <a:r>
              <a:rPr lang="vi-VN" dirty="0" smtClean="0"/>
              <a:t>&gt;</a:t>
            </a:r>
            <a:endParaRPr lang="en-US" dirty="0" smtClean="0"/>
          </a:p>
          <a:p>
            <a:endParaRPr lang="en-US" dirty="0"/>
          </a:p>
          <a:p>
            <a:r>
              <a:rPr lang="vi-VN" dirty="0"/>
              <a:t>Một biến kiểu int nullable về cơ bản cũng giống như một biến kiểu int, chỉ khác ở chỗ biến kiểu int nullable có thể được gán giá trị </a:t>
            </a:r>
            <a:r>
              <a:rPr lang="vi-VN" dirty="0" smtClean="0"/>
              <a:t>null</a:t>
            </a:r>
            <a:endParaRPr lang="en-US" dirty="0" smtClean="0"/>
          </a:p>
          <a:p>
            <a:endParaRPr lang="en-US" dirty="0" smtClean="0"/>
          </a:p>
          <a:p>
            <a:r>
              <a:rPr lang="vi-VN" dirty="0" smtClean="0"/>
              <a:t>Cú </a:t>
            </a:r>
            <a:r>
              <a:rPr lang="vi-VN" dirty="0"/>
              <a:t>pháp </a:t>
            </a:r>
            <a:r>
              <a:rPr lang="en-US" dirty="0" err="1" smtClean="0"/>
              <a:t>nhanh</a:t>
            </a:r>
            <a:r>
              <a:rPr lang="en-US" dirty="0" smtClean="0"/>
              <a:t> </a:t>
            </a:r>
            <a:r>
              <a:rPr lang="vi-VN" dirty="0" smtClean="0"/>
              <a:t>cho </a:t>
            </a:r>
            <a:r>
              <a:rPr lang="vi-VN" dirty="0"/>
              <a:t>kiểu </a:t>
            </a:r>
            <a:r>
              <a:rPr lang="vi-VN" dirty="0" smtClean="0"/>
              <a:t>nullable</a:t>
            </a:r>
            <a:endParaRPr lang="en-US" dirty="0" smtClean="0"/>
          </a:p>
          <a:p>
            <a:r>
              <a:rPr lang="vi-VN" dirty="0" smtClean="0"/>
              <a:t>int</a:t>
            </a:r>
            <a:r>
              <a:rPr lang="vi-VN" dirty="0"/>
              <a:t>? i = null;</a:t>
            </a:r>
          </a:p>
          <a:p>
            <a:r>
              <a:rPr lang="vi-VN" dirty="0"/>
              <a:t>double? d = null</a:t>
            </a:r>
            <a:r>
              <a:rPr lang="vi-VN" dirty="0" smtClean="0"/>
              <a:t>;</a:t>
            </a:r>
            <a:endParaRPr lang="en-US" dirty="0" smtClean="0"/>
          </a:p>
          <a:p>
            <a:endParaRPr lang="en-US" dirty="0"/>
          </a:p>
          <a:p>
            <a:r>
              <a:rPr lang="vi-VN" dirty="0"/>
              <a:t>Sử dụng toán tử ?? để trả về một giá trị mặc định nếu biến ở bên trái toán tử ?? có giá trị null</a:t>
            </a:r>
            <a:r>
              <a:rPr lang="vi-VN" dirty="0" smtClean="0"/>
              <a:t>.</a:t>
            </a:r>
            <a:endParaRPr lang="en-US" dirty="0" smtClean="0"/>
          </a:p>
          <a:p>
            <a:endParaRPr lang="nn-NO" dirty="0" smtClean="0"/>
          </a:p>
          <a:p>
            <a:r>
              <a:rPr lang="nn-NO" dirty="0" smtClean="0"/>
              <a:t>int</a:t>
            </a:r>
            <a:r>
              <a:rPr lang="nn-NO" dirty="0"/>
              <a:t>? i = null;</a:t>
            </a:r>
          </a:p>
          <a:p>
            <a:r>
              <a:rPr lang="nn-NO" dirty="0"/>
              <a:t>            </a:t>
            </a:r>
          </a:p>
          <a:p>
            <a:r>
              <a:rPr lang="nn-NO" dirty="0"/>
              <a:t>int j = i ?? 0;</a:t>
            </a:r>
          </a:p>
          <a:p>
            <a:endParaRPr lang="nn-NO" dirty="0"/>
          </a:p>
          <a:p>
            <a:r>
              <a:rPr lang="nn-NO" dirty="0"/>
              <a:t>Console.WriteLine(j</a:t>
            </a:r>
            <a:r>
              <a:rPr lang="nn-NO" dirty="0" smtClean="0"/>
              <a:t>); // in ra số 0</a:t>
            </a:r>
            <a:endParaRPr lang="vi-VN" dirty="0"/>
          </a:p>
        </p:txBody>
      </p:sp>
    </p:spTree>
    <p:extLst>
      <p:ext uri="{BB962C8B-B14F-4D97-AF65-F5344CB8AC3E}">
        <p14:creationId xmlns:p14="http://schemas.microsoft.com/office/powerpoint/2010/main" val="357469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278202" y="963792"/>
            <a:ext cx="10245195" cy="584775"/>
          </a:xfrm>
          <a:prstGeom prst="rect">
            <a:avLst/>
          </a:prstGeom>
          <a:noFill/>
        </p:spPr>
        <p:txBody>
          <a:bodyPr wrap="square" rtlCol="0">
            <a:spAutoFit/>
          </a:bodyPr>
          <a:lstStyle/>
          <a:p>
            <a:r>
              <a:rPr lang="en-US" sz="3200" b="1" dirty="0" err="1"/>
              <a:t>Bộ</a:t>
            </a:r>
            <a:r>
              <a:rPr lang="en-US" sz="3200" b="1" dirty="0"/>
              <a:t> </a:t>
            </a:r>
            <a:r>
              <a:rPr lang="en-US" sz="3200" b="1" dirty="0" err="1"/>
              <a:t>chọn</a:t>
            </a:r>
            <a:r>
              <a:rPr lang="en-US" sz="3200" b="1" dirty="0"/>
              <a:t> </a:t>
            </a:r>
            <a:r>
              <a:rPr lang="en-US" sz="3200" b="1" dirty="0" err="1"/>
              <a:t>hành</a:t>
            </a:r>
            <a:r>
              <a:rPr lang="en-US" sz="3200" b="1" dirty="0"/>
              <a:t> </a:t>
            </a:r>
            <a:r>
              <a:rPr lang="en-US" sz="3200" b="1" dirty="0" err="1"/>
              <a:t>động</a:t>
            </a:r>
            <a:endParaRPr lang="en-US" sz="3200" b="1"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519113" y="1925182"/>
            <a:ext cx="11310937" cy="2677656"/>
          </a:xfrm>
          <a:prstGeom prst="rect">
            <a:avLst/>
          </a:prstGeom>
          <a:noFill/>
        </p:spPr>
        <p:txBody>
          <a:bodyPr wrap="square" rtlCol="0">
            <a:spAutoFit/>
          </a:bodyPr>
          <a:lstStyle/>
          <a:p>
            <a:r>
              <a:rPr lang="vi-VN" sz="2400" dirty="0"/>
              <a:t>Bộ chọn hành động là thuộc tính có thể được áp dụng cho các phương thức hành động. Nó giúp công cụ định tuyến chọn phương thức hành động chính xác để xử lý một yêu cầu cụ thể. MVC 5 bao gồm các thuộc tính bộ chọn hành động sau:</a:t>
            </a:r>
          </a:p>
          <a:p>
            <a:endParaRPr lang="vi-VN" sz="2400" dirty="0"/>
          </a:p>
          <a:p>
            <a:r>
              <a:rPr lang="vi-VN" sz="2400" dirty="0"/>
              <a:t>ActionName</a:t>
            </a:r>
          </a:p>
          <a:p>
            <a:r>
              <a:rPr lang="vi-VN" sz="2400" dirty="0"/>
              <a:t>NonAction</a:t>
            </a:r>
          </a:p>
          <a:p>
            <a:r>
              <a:rPr lang="vi-VN" sz="2400" dirty="0"/>
              <a:t>ActionVerbs</a:t>
            </a:r>
          </a:p>
        </p:txBody>
      </p:sp>
    </p:spTree>
    <p:extLst>
      <p:ext uri="{BB962C8B-B14F-4D97-AF65-F5344CB8AC3E}">
        <p14:creationId xmlns:p14="http://schemas.microsoft.com/office/powerpoint/2010/main" val="12619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278202" y="963792"/>
            <a:ext cx="10245195" cy="400110"/>
          </a:xfrm>
          <a:prstGeom prst="rect">
            <a:avLst/>
          </a:prstGeom>
          <a:noFill/>
        </p:spPr>
        <p:txBody>
          <a:bodyPr wrap="square" rtlCol="0">
            <a:spAutoFit/>
          </a:bodyPr>
          <a:lstStyle/>
          <a:p>
            <a:r>
              <a:rPr lang="en-US" sz="2000" b="1" dirty="0" err="1"/>
              <a:t>Thuộc</a:t>
            </a:r>
            <a:r>
              <a:rPr lang="en-US" sz="2000" b="1" dirty="0"/>
              <a:t> </a:t>
            </a:r>
            <a:r>
              <a:rPr lang="en-US" sz="2000" b="1" dirty="0" err="1"/>
              <a:t>tính</a:t>
            </a:r>
            <a:r>
              <a:rPr lang="en-US" sz="2000" b="1" dirty="0"/>
              <a:t> </a:t>
            </a:r>
            <a:r>
              <a:rPr lang="en-US" sz="2000" b="1" dirty="0" err="1"/>
              <a:t>ActionName</a:t>
            </a:r>
            <a:endParaRPr lang="en-US" sz="2000" b="1"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519113" y="1925182"/>
            <a:ext cx="11310937" cy="4616648"/>
          </a:xfrm>
          <a:prstGeom prst="rect">
            <a:avLst/>
          </a:prstGeom>
          <a:noFill/>
        </p:spPr>
        <p:txBody>
          <a:bodyPr wrap="square" rtlCol="0">
            <a:spAutoFit/>
          </a:bodyPr>
          <a:lstStyle/>
          <a:p>
            <a:r>
              <a:rPr lang="vi-VN" dirty="0"/>
              <a:t>Thuộc tính ActionName cho phép chúng ta chỉ định một tên hành động khác với tên phương thức. Hãy xem xét ví dụ sau</a:t>
            </a:r>
            <a:r>
              <a:rPr lang="vi-VN" dirty="0" smtClean="0"/>
              <a:t>.</a:t>
            </a:r>
            <a:endParaRPr lang="en-US" dirty="0" smtClean="0"/>
          </a:p>
          <a:p>
            <a:r>
              <a:rPr lang="vi-VN" sz="2000" dirty="0"/>
              <a:t>public class StudentController : Controller</a:t>
            </a:r>
          </a:p>
          <a:p>
            <a:r>
              <a:rPr lang="vi-VN" sz="2000" dirty="0"/>
              <a:t>{</a:t>
            </a:r>
          </a:p>
          <a:p>
            <a:r>
              <a:rPr lang="vi-VN" sz="2000" dirty="0"/>
              <a:t>    public StudentController()</a:t>
            </a:r>
          </a:p>
          <a:p>
            <a:r>
              <a:rPr lang="vi-VN" sz="2000" dirty="0"/>
              <a:t>    </a:t>
            </a:r>
            <a:r>
              <a:rPr lang="vi-VN" sz="2000" dirty="0" smtClean="0"/>
              <a:t>{</a:t>
            </a:r>
            <a:endParaRPr lang="vi-VN" sz="2000" dirty="0"/>
          </a:p>
          <a:p>
            <a:endParaRPr lang="vi-VN" sz="2000" dirty="0"/>
          </a:p>
          <a:p>
            <a:r>
              <a:rPr lang="vi-VN" sz="2000" dirty="0"/>
              <a:t>    </a:t>
            </a:r>
            <a:r>
              <a:rPr lang="vi-VN" sz="2000" dirty="0" smtClean="0"/>
              <a:t>}</a:t>
            </a:r>
            <a:endParaRPr lang="vi-VN" sz="2000" dirty="0"/>
          </a:p>
          <a:p>
            <a:r>
              <a:rPr lang="vi-VN" sz="2000" dirty="0"/>
              <a:t>       </a:t>
            </a:r>
          </a:p>
          <a:p>
            <a:r>
              <a:rPr lang="vi-VN" sz="2000" dirty="0"/>
              <a:t>    [ActionName("find")]</a:t>
            </a:r>
          </a:p>
          <a:p>
            <a:r>
              <a:rPr lang="vi-VN" sz="2000" dirty="0"/>
              <a:t>    public ActionResult GetById(int id)</a:t>
            </a:r>
          </a:p>
          <a:p>
            <a:r>
              <a:rPr lang="vi-VN" sz="2000" dirty="0"/>
              <a:t>    {</a:t>
            </a:r>
          </a:p>
          <a:p>
            <a:r>
              <a:rPr lang="vi-VN" sz="2000" dirty="0"/>
              <a:t>        // get student from the database </a:t>
            </a:r>
          </a:p>
          <a:p>
            <a:r>
              <a:rPr lang="vi-VN" sz="2000" dirty="0"/>
              <a:t>        return View();</a:t>
            </a:r>
          </a:p>
          <a:p>
            <a:r>
              <a:rPr lang="vi-VN" sz="2000" dirty="0"/>
              <a:t>    }</a:t>
            </a:r>
          </a:p>
          <a:p>
            <a:r>
              <a:rPr lang="vi-VN" sz="2000" dirty="0"/>
              <a:t>}</a:t>
            </a:r>
          </a:p>
        </p:txBody>
      </p:sp>
      <p:sp>
        <p:nvSpPr>
          <p:cNvPr id="7" name="TextBox 6"/>
          <p:cNvSpPr txBox="1"/>
          <p:nvPr/>
        </p:nvSpPr>
        <p:spPr>
          <a:xfrm>
            <a:off x="5960956" y="2571512"/>
            <a:ext cx="5754794" cy="2031325"/>
          </a:xfrm>
          <a:prstGeom prst="rect">
            <a:avLst/>
          </a:prstGeom>
          <a:noFill/>
        </p:spPr>
        <p:txBody>
          <a:bodyPr wrap="square" rtlCol="0">
            <a:spAutoFit/>
          </a:bodyPr>
          <a:lstStyle/>
          <a:p>
            <a:r>
              <a:rPr lang="vi-VN" sz="1800" dirty="0"/>
              <a:t>Trong ví dụ trên, </a:t>
            </a:r>
            <a:r>
              <a:rPr lang="en-US" sz="1800" dirty="0" err="1" smtClean="0"/>
              <a:t>sử</a:t>
            </a:r>
            <a:r>
              <a:rPr lang="vi-VN" sz="1800" dirty="0" smtClean="0"/>
              <a:t> </a:t>
            </a:r>
            <a:r>
              <a:rPr lang="vi-VN" sz="1800" dirty="0"/>
              <a:t>dụng thuộc tính ActioName("find") cho phương thức hành động GetById. Vì vậy, bây giờ, tên hành động là "find" thay vì "GetById".</a:t>
            </a:r>
          </a:p>
          <a:p>
            <a:endParaRPr lang="vi-VN" sz="1800" dirty="0"/>
          </a:p>
          <a:p>
            <a:r>
              <a:rPr lang="vi-VN" sz="1800" dirty="0"/>
              <a:t>Phương thức hành động này sẽ được gọi khi URL là </a:t>
            </a:r>
            <a:r>
              <a:rPr lang="vi-VN" sz="1800" dirty="0">
                <a:solidFill>
                  <a:schemeClr val="bg2">
                    <a:lumMod val="60000"/>
                    <a:lumOff val="40000"/>
                  </a:schemeClr>
                </a:solidFill>
              </a:rPr>
              <a:t>http://localhost/student/find/1 thay vì http://localhost/student/getbyid/1</a:t>
            </a:r>
            <a:r>
              <a:rPr lang="vi-VN" sz="1800" dirty="0"/>
              <a:t>.</a:t>
            </a:r>
            <a:endParaRPr lang="en-US" sz="1800" dirty="0"/>
          </a:p>
        </p:txBody>
      </p:sp>
    </p:spTree>
    <p:extLst>
      <p:ext uri="{BB962C8B-B14F-4D97-AF65-F5344CB8AC3E}">
        <p14:creationId xmlns:p14="http://schemas.microsoft.com/office/powerpoint/2010/main" val="34361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278202" y="963792"/>
            <a:ext cx="10245195" cy="646331"/>
          </a:xfrm>
          <a:prstGeom prst="rect">
            <a:avLst/>
          </a:prstGeom>
          <a:noFill/>
        </p:spPr>
        <p:txBody>
          <a:bodyPr wrap="square" rtlCol="0">
            <a:spAutoFit/>
          </a:bodyPr>
          <a:lstStyle/>
          <a:p>
            <a:pPr lvl="1"/>
            <a:r>
              <a:rPr lang="en-US" sz="3600" b="1" dirty="0" err="1"/>
              <a:t>Thuộc</a:t>
            </a:r>
            <a:r>
              <a:rPr lang="en-US" sz="3600" b="1" dirty="0"/>
              <a:t> </a:t>
            </a:r>
            <a:r>
              <a:rPr lang="en-US" sz="3600" b="1" dirty="0" err="1"/>
              <a:t>tính</a:t>
            </a:r>
            <a:r>
              <a:rPr lang="en-US" sz="3600" b="1" dirty="0"/>
              <a:t> </a:t>
            </a:r>
            <a:r>
              <a:rPr lang="en-US" sz="3600" b="1" dirty="0" err="1"/>
              <a:t>NonAction</a:t>
            </a:r>
            <a:endParaRPr lang="en-US" sz="3600" b="1"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519113" y="1925182"/>
            <a:ext cx="11310937" cy="3970318"/>
          </a:xfrm>
          <a:prstGeom prst="rect">
            <a:avLst/>
          </a:prstGeom>
          <a:noFill/>
        </p:spPr>
        <p:txBody>
          <a:bodyPr wrap="square" rtlCol="0">
            <a:spAutoFit/>
          </a:bodyPr>
          <a:lstStyle/>
          <a:p>
            <a:r>
              <a:rPr lang="vi-VN" dirty="0"/>
              <a:t>Thuộc tính NonAction chỉ định phương thức public của controller không phải là phương thức hành động.</a:t>
            </a:r>
          </a:p>
          <a:p>
            <a:r>
              <a:rPr lang="vi-VN" dirty="0"/>
              <a:t>Sử dụng thuộc tính NonAction khi bạn muốn phương thức public trong controller nhưng không muốn coi nó là phương thức hành động</a:t>
            </a:r>
            <a:r>
              <a:rPr lang="vi-VN" dirty="0" smtClean="0"/>
              <a:t>.</a:t>
            </a:r>
            <a:endParaRPr lang="en-US" dirty="0" smtClean="0"/>
          </a:p>
          <a:p>
            <a:endParaRPr lang="en-US" dirty="0"/>
          </a:p>
          <a:p>
            <a:r>
              <a:rPr lang="vi-VN" dirty="0"/>
              <a:t>Ví dụ, phương thức public GetStudent() không thể được gọi giống như là một phương thức hành động trong ví dụ sau</a:t>
            </a:r>
            <a:r>
              <a:rPr lang="vi-VN" dirty="0" smtClean="0"/>
              <a:t>.</a:t>
            </a:r>
            <a:endParaRPr lang="en-US" dirty="0" smtClean="0"/>
          </a:p>
          <a:p>
            <a:endParaRPr lang="en-US" dirty="0" smtClean="0"/>
          </a:p>
          <a:p>
            <a:r>
              <a:rPr lang="vi-VN" dirty="0" smtClean="0"/>
              <a:t>public </a:t>
            </a:r>
            <a:r>
              <a:rPr lang="vi-VN" dirty="0"/>
              <a:t>class StudentController : Controller</a:t>
            </a:r>
          </a:p>
          <a:p>
            <a:r>
              <a:rPr lang="vi-VN" dirty="0"/>
              <a:t>{</a:t>
            </a:r>
          </a:p>
          <a:p>
            <a:r>
              <a:rPr lang="vi-VN" dirty="0"/>
              <a:t>    public StudentController()</a:t>
            </a:r>
          </a:p>
          <a:p>
            <a:r>
              <a:rPr lang="vi-VN" dirty="0"/>
              <a:t>    {</a:t>
            </a:r>
          </a:p>
          <a:p>
            <a:endParaRPr lang="vi-VN" dirty="0"/>
          </a:p>
          <a:p>
            <a:r>
              <a:rPr lang="vi-VN" dirty="0"/>
              <a:t>    }</a:t>
            </a:r>
          </a:p>
          <a:p>
            <a:r>
              <a:rPr lang="vi-VN" dirty="0"/>
              <a:t>   </a:t>
            </a:r>
          </a:p>
          <a:p>
            <a:r>
              <a:rPr lang="vi-VN" dirty="0"/>
              <a:t>    [NonAction]</a:t>
            </a:r>
          </a:p>
          <a:p>
            <a:r>
              <a:rPr lang="vi-VN" dirty="0"/>
              <a:t>    public Student GetStudent(int id)</a:t>
            </a:r>
          </a:p>
          <a:p>
            <a:r>
              <a:rPr lang="vi-VN" dirty="0"/>
              <a:t>    {</a:t>
            </a:r>
          </a:p>
          <a:p>
            <a:r>
              <a:rPr lang="vi-VN" dirty="0"/>
              <a:t>        return studentList.Where(s =&gt; s.StudentId == id).FirstOrDefault();</a:t>
            </a:r>
          </a:p>
          <a:p>
            <a:r>
              <a:rPr lang="vi-VN" dirty="0"/>
              <a:t>    }</a:t>
            </a:r>
          </a:p>
          <a:p>
            <a:r>
              <a:rPr lang="vi-VN" dirty="0"/>
              <a:t>}</a:t>
            </a:r>
          </a:p>
        </p:txBody>
      </p:sp>
    </p:spTree>
    <p:extLst>
      <p:ext uri="{BB962C8B-B14F-4D97-AF65-F5344CB8AC3E}">
        <p14:creationId xmlns:p14="http://schemas.microsoft.com/office/powerpoint/2010/main" val="43716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414108" y="2092007"/>
            <a:ext cx="2029723" cy="461665"/>
          </a:xfrm>
          <a:prstGeom prst="rect">
            <a:avLst/>
          </a:prstGeom>
          <a:noFill/>
        </p:spPr>
        <p:txBody>
          <a:bodyPr wrap="none" rtlCol="0">
            <a:spAutoFit/>
          </a:bodyPr>
          <a:lstStyle/>
          <a:p>
            <a:pPr marL="457200" indent="-457200">
              <a:buFont typeface="Wingdings" panose="05000000000000000000" pitchFamily="2" charset="2"/>
              <a:buChar char="Ø"/>
            </a:pPr>
            <a:r>
              <a:rPr lang="en-US" sz="2400" b="1" dirty="0">
                <a:solidFill>
                  <a:srgbClr val="00B0F0"/>
                </a:solidFill>
                <a:latin typeface="Times New Roman" panose="02020603050405020304" pitchFamily="18" charset="0"/>
                <a:cs typeface="Times New Roman" panose="02020603050405020304" pitchFamily="18" charset="0"/>
              </a:rPr>
              <a:t>Controller</a:t>
            </a:r>
            <a:endParaRPr lang="en-US" sz="2400" b="1" i="0" dirty="0">
              <a:solidFill>
                <a:schemeClr val="tx1"/>
              </a:solidFill>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5232" y="1690688"/>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278202" y="963792"/>
            <a:ext cx="10245195" cy="646331"/>
          </a:xfrm>
          <a:prstGeom prst="rect">
            <a:avLst/>
          </a:prstGeom>
          <a:noFill/>
        </p:spPr>
        <p:txBody>
          <a:bodyPr wrap="square" rtlCol="0">
            <a:spAutoFit/>
          </a:bodyPr>
          <a:lstStyle/>
          <a:p>
            <a:r>
              <a:rPr lang="en-US" sz="3600" b="1" dirty="0" err="1"/>
              <a:t>Thuộc</a:t>
            </a:r>
            <a:r>
              <a:rPr lang="en-US" sz="3600" b="1" dirty="0"/>
              <a:t> </a:t>
            </a:r>
            <a:r>
              <a:rPr lang="en-US" sz="3600" b="1" dirty="0" err="1"/>
              <a:t>tính</a:t>
            </a:r>
            <a:r>
              <a:rPr lang="en-US" sz="3600" b="1" dirty="0"/>
              <a:t> </a:t>
            </a:r>
            <a:r>
              <a:rPr lang="en-US" sz="3600" b="1" dirty="0" err="1"/>
              <a:t>ActionVerbs</a:t>
            </a:r>
            <a:endParaRPr lang="en-US" sz="3600" b="1"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519113" y="1925182"/>
            <a:ext cx="11310937" cy="2031325"/>
          </a:xfrm>
          <a:prstGeom prst="rect">
            <a:avLst/>
          </a:prstGeom>
          <a:noFill/>
        </p:spPr>
        <p:txBody>
          <a:bodyPr wrap="square" rtlCol="0">
            <a:spAutoFit/>
          </a:bodyPr>
          <a:lstStyle/>
          <a:p>
            <a:r>
              <a:rPr lang="vi-VN" dirty="0"/>
              <a:t>Thuộc tính ActionVerbs được sử dụng khi bạn muốn kiểm soát việc lựa chọn phương thức hành động dựa trên phương thức HTTP của yêu cầu.</a:t>
            </a:r>
          </a:p>
          <a:p>
            <a:r>
              <a:rPr lang="vi-VN" dirty="0"/>
              <a:t>Ví dụ: bạn có thể định nghĩa hai phương thức hành động khác nhau có cùng tên nhưng một phương thức hành động đáp ứng yêu cầu HTTP GET và phương thức hành động khác đáp ứng yêu cầu HTTP POST.</a:t>
            </a:r>
          </a:p>
          <a:p>
            <a:r>
              <a:rPr lang="vi-VN" dirty="0"/>
              <a:t>ASP.NET MVC hỗ trợ các ActionVerbs khác nhau, chẳng hạn như </a:t>
            </a:r>
            <a:r>
              <a:rPr lang="vi-VN" b="1" dirty="0"/>
              <a:t>HttpGet, HttpPost, HttpPut, HttpDelete, HttpOptions và HttpPatch.</a:t>
            </a:r>
          </a:p>
          <a:p>
            <a:r>
              <a:rPr lang="vi-VN" dirty="0"/>
              <a:t>Bạn có thể áp dụng các thuộc tính này cho phương thức hành động để chỉ ra phương thức HTTP của yêu cầu mà phương thức hành động hỗ trợ.</a:t>
            </a:r>
          </a:p>
          <a:p>
            <a:r>
              <a:rPr lang="vi-VN" dirty="0"/>
              <a:t>Nếu bạn không áp dụng bất kỳ thuộc tính nào thì nó sẽ coi đó là một yêu cầu GET theo mặc định.</a:t>
            </a:r>
          </a:p>
          <a:p>
            <a:r>
              <a:rPr lang="vi-VN" dirty="0"/>
              <a:t>Hình dưới đây minh họa các động từ hành động HttpGET và HttpPOST.</a:t>
            </a:r>
          </a:p>
        </p:txBody>
      </p:sp>
      <p:pic>
        <p:nvPicPr>
          <p:cNvPr id="13314" name="Picture 2" descr="Thuộc tính ActionVerbs trong ASP.NET M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299" y="3956506"/>
            <a:ext cx="6738949" cy="290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23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278202" y="963792"/>
            <a:ext cx="10245195" cy="584775"/>
          </a:xfrm>
          <a:prstGeom prst="rect">
            <a:avLst/>
          </a:prstGeom>
          <a:noFill/>
        </p:spPr>
        <p:txBody>
          <a:bodyPr wrap="square" rtlCol="0">
            <a:spAutoFit/>
          </a:bodyPr>
          <a:lstStyle/>
          <a:p>
            <a:r>
              <a:rPr lang="vi-VN" sz="3200" b="1" dirty="0"/>
              <a:t>các phương thức </a:t>
            </a:r>
            <a:r>
              <a:rPr lang="vi-VN" sz="3200" b="1" dirty="0" smtClean="0"/>
              <a:t>http</a:t>
            </a:r>
            <a:endParaRPr lang="en-US" sz="3200" b="1"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4"/>
          <a:stretch>
            <a:fillRect/>
          </a:stretch>
        </p:blipFill>
        <p:spPr>
          <a:xfrm>
            <a:off x="2424112" y="1690687"/>
            <a:ext cx="8334376" cy="4962525"/>
          </a:xfrm>
          <a:prstGeom prst="rect">
            <a:avLst/>
          </a:prstGeom>
        </p:spPr>
      </p:pic>
    </p:spTree>
    <p:extLst>
      <p:ext uri="{BB962C8B-B14F-4D97-AF65-F5344CB8AC3E}">
        <p14:creationId xmlns:p14="http://schemas.microsoft.com/office/powerpoint/2010/main" val="74072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278202" y="963792"/>
            <a:ext cx="10245195" cy="307777"/>
          </a:xfrm>
          <a:prstGeom prst="rect">
            <a:avLst/>
          </a:prstGeom>
          <a:noFill/>
        </p:spPr>
        <p:txBody>
          <a:bodyPr wrap="square" rtlCol="0">
            <a:spAutoFit/>
          </a:bodyPr>
          <a:lstStyle/>
          <a:p>
            <a:r>
              <a:rPr lang="vi-VN" b="1" dirty="0"/>
              <a:t>các phương thức hành động khác nhau hỗ trợ các ActionVerbs</a:t>
            </a:r>
            <a:endParaRPr lang="en-US" b="1"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1003782" y="1785037"/>
            <a:ext cx="3478837" cy="3539430"/>
          </a:xfrm>
          <a:prstGeom prst="rect">
            <a:avLst/>
          </a:prstGeom>
          <a:noFill/>
        </p:spPr>
        <p:txBody>
          <a:bodyPr wrap="none" rtlCol="0">
            <a:spAutoFit/>
          </a:bodyPr>
          <a:lstStyle/>
          <a:p>
            <a:r>
              <a:rPr lang="en-US" dirty="0"/>
              <a:t>public class </a:t>
            </a:r>
            <a:r>
              <a:rPr lang="en-US" dirty="0" err="1"/>
              <a:t>StudentController</a:t>
            </a:r>
            <a:r>
              <a:rPr lang="en-US" dirty="0"/>
              <a:t> : Controller</a:t>
            </a:r>
          </a:p>
          <a:p>
            <a:r>
              <a:rPr lang="en-US" dirty="0"/>
              <a:t>{</a:t>
            </a:r>
          </a:p>
          <a:p>
            <a:r>
              <a:rPr lang="en-US" dirty="0"/>
              <a:t>    public </a:t>
            </a:r>
            <a:r>
              <a:rPr lang="en-US" dirty="0" err="1"/>
              <a:t>ActionResult</a:t>
            </a:r>
            <a:r>
              <a:rPr lang="en-US" dirty="0"/>
              <a:t> Index()</a:t>
            </a:r>
          </a:p>
          <a:p>
            <a:r>
              <a:rPr lang="en-US" dirty="0"/>
              <a:t>    {</a:t>
            </a:r>
          </a:p>
          <a:p>
            <a:r>
              <a:rPr lang="en-US" dirty="0"/>
              <a:t>        return View();</a:t>
            </a:r>
          </a:p>
          <a:p>
            <a:r>
              <a:rPr lang="en-US" dirty="0"/>
              <a:t>    }</a:t>
            </a:r>
          </a:p>
          <a:p>
            <a:endParaRPr lang="en-US" dirty="0"/>
          </a:p>
          <a:p>
            <a:r>
              <a:rPr lang="en-US" dirty="0"/>
              <a:t>    [</a:t>
            </a:r>
            <a:r>
              <a:rPr lang="en-US" dirty="0" err="1"/>
              <a:t>HttpPost</a:t>
            </a:r>
            <a:r>
              <a:rPr lang="en-US" dirty="0"/>
              <a:t>]</a:t>
            </a:r>
          </a:p>
          <a:p>
            <a:r>
              <a:rPr lang="en-US" dirty="0"/>
              <a:t>    public </a:t>
            </a:r>
            <a:r>
              <a:rPr lang="en-US" dirty="0" err="1"/>
              <a:t>ActionResult</a:t>
            </a:r>
            <a:r>
              <a:rPr lang="en-US" dirty="0"/>
              <a:t> </a:t>
            </a:r>
            <a:r>
              <a:rPr lang="en-US" dirty="0" err="1"/>
              <a:t>PostAction</a:t>
            </a:r>
            <a:r>
              <a:rPr lang="en-US" dirty="0"/>
              <a:t>()</a:t>
            </a:r>
          </a:p>
          <a:p>
            <a:r>
              <a:rPr lang="en-US" dirty="0"/>
              <a:t>    {</a:t>
            </a:r>
          </a:p>
          <a:p>
            <a:r>
              <a:rPr lang="en-US" dirty="0"/>
              <a:t>        return View("Index");</a:t>
            </a:r>
          </a:p>
          <a:p>
            <a:r>
              <a:rPr lang="en-US" dirty="0"/>
              <a:t>    }</a:t>
            </a:r>
          </a:p>
          <a:p>
            <a:endParaRPr lang="en-US" dirty="0"/>
          </a:p>
          <a:p>
            <a:endParaRPr lang="en-US" dirty="0"/>
          </a:p>
          <a:p>
            <a:r>
              <a:rPr lang="en-US" dirty="0"/>
              <a:t>    </a:t>
            </a:r>
          </a:p>
          <a:p>
            <a:r>
              <a:rPr lang="en-US" dirty="0"/>
              <a:t>}</a:t>
            </a:r>
          </a:p>
        </p:txBody>
      </p:sp>
      <p:sp>
        <p:nvSpPr>
          <p:cNvPr id="7" name="TextBox 6"/>
          <p:cNvSpPr txBox="1"/>
          <p:nvPr/>
        </p:nvSpPr>
        <p:spPr>
          <a:xfrm>
            <a:off x="6766407" y="1049845"/>
            <a:ext cx="2881313" cy="7201972"/>
          </a:xfrm>
          <a:prstGeom prst="rect">
            <a:avLst/>
          </a:prstGeom>
          <a:noFill/>
        </p:spPr>
        <p:txBody>
          <a:bodyPr wrap="square" rtlCol="0">
            <a:spAutoFit/>
          </a:bodyPr>
          <a:lstStyle/>
          <a:p>
            <a:r>
              <a:rPr lang="en-US" dirty="0"/>
              <a:t>[</a:t>
            </a:r>
            <a:r>
              <a:rPr lang="en-US" dirty="0" err="1"/>
              <a:t>HttpPut</a:t>
            </a:r>
            <a:r>
              <a:rPr lang="en-US" dirty="0"/>
              <a:t>]</a:t>
            </a:r>
          </a:p>
          <a:p>
            <a:r>
              <a:rPr lang="en-US" dirty="0"/>
              <a:t>    public </a:t>
            </a:r>
            <a:r>
              <a:rPr lang="en-US" dirty="0" err="1"/>
              <a:t>ActionResult</a:t>
            </a:r>
            <a:r>
              <a:rPr lang="en-US" dirty="0"/>
              <a:t> </a:t>
            </a:r>
            <a:r>
              <a:rPr lang="en-US" dirty="0" err="1"/>
              <a:t>PutAction</a:t>
            </a:r>
            <a:r>
              <a:rPr lang="en-US" dirty="0"/>
              <a:t>()</a:t>
            </a:r>
          </a:p>
          <a:p>
            <a:r>
              <a:rPr lang="en-US" dirty="0"/>
              <a:t>    {</a:t>
            </a:r>
          </a:p>
          <a:p>
            <a:r>
              <a:rPr lang="en-US" dirty="0"/>
              <a:t>        return View("Index");</a:t>
            </a:r>
          </a:p>
          <a:p>
            <a:r>
              <a:rPr lang="en-US" dirty="0"/>
              <a:t>    }</a:t>
            </a:r>
          </a:p>
          <a:p>
            <a:endParaRPr lang="en-US" dirty="0"/>
          </a:p>
          <a:p>
            <a:r>
              <a:rPr lang="en-US" dirty="0"/>
              <a:t>    [</a:t>
            </a:r>
            <a:r>
              <a:rPr lang="en-US" dirty="0" err="1"/>
              <a:t>HttpDelete</a:t>
            </a:r>
            <a:r>
              <a:rPr lang="en-US" dirty="0"/>
              <a:t>]</a:t>
            </a:r>
          </a:p>
          <a:p>
            <a:r>
              <a:rPr lang="en-US" dirty="0"/>
              <a:t>    public </a:t>
            </a:r>
            <a:r>
              <a:rPr lang="en-US" dirty="0" err="1"/>
              <a:t>ActionResult</a:t>
            </a:r>
            <a:r>
              <a:rPr lang="en-US" dirty="0"/>
              <a:t> </a:t>
            </a:r>
            <a:r>
              <a:rPr lang="en-US" dirty="0" err="1"/>
              <a:t>DeleteAction</a:t>
            </a:r>
            <a:r>
              <a:rPr lang="en-US" dirty="0"/>
              <a:t>()</a:t>
            </a:r>
          </a:p>
          <a:p>
            <a:r>
              <a:rPr lang="en-US" dirty="0"/>
              <a:t>    {</a:t>
            </a:r>
          </a:p>
          <a:p>
            <a:r>
              <a:rPr lang="en-US" dirty="0"/>
              <a:t>        return View("Index");</a:t>
            </a:r>
          </a:p>
          <a:p>
            <a:r>
              <a:rPr lang="en-US" dirty="0"/>
              <a:t>    }</a:t>
            </a:r>
          </a:p>
          <a:p>
            <a:endParaRPr lang="en-US" dirty="0"/>
          </a:p>
          <a:p>
            <a:r>
              <a:rPr lang="en-US" dirty="0"/>
              <a:t>    [</a:t>
            </a:r>
            <a:r>
              <a:rPr lang="en-US" dirty="0" err="1"/>
              <a:t>HttpHead</a:t>
            </a:r>
            <a:r>
              <a:rPr lang="en-US" dirty="0"/>
              <a:t>]</a:t>
            </a:r>
          </a:p>
          <a:p>
            <a:r>
              <a:rPr lang="en-US" dirty="0"/>
              <a:t>    public </a:t>
            </a:r>
            <a:r>
              <a:rPr lang="en-US" dirty="0" err="1"/>
              <a:t>ActionResult</a:t>
            </a:r>
            <a:r>
              <a:rPr lang="en-US" dirty="0"/>
              <a:t> </a:t>
            </a:r>
            <a:r>
              <a:rPr lang="en-US" dirty="0" err="1"/>
              <a:t>HeadAction</a:t>
            </a:r>
            <a:r>
              <a:rPr lang="en-US" dirty="0"/>
              <a:t>()</a:t>
            </a:r>
          </a:p>
          <a:p>
            <a:r>
              <a:rPr lang="en-US" dirty="0"/>
              <a:t>    {</a:t>
            </a:r>
          </a:p>
          <a:p>
            <a:r>
              <a:rPr lang="en-US" dirty="0"/>
              <a:t>        return View("Index");</a:t>
            </a:r>
          </a:p>
          <a:p>
            <a:r>
              <a:rPr lang="en-US" dirty="0"/>
              <a:t>    }</a:t>
            </a:r>
          </a:p>
          <a:p>
            <a:r>
              <a:rPr lang="en-US" dirty="0"/>
              <a:t>       </a:t>
            </a:r>
          </a:p>
          <a:p>
            <a:r>
              <a:rPr lang="en-US" dirty="0"/>
              <a:t>    [</a:t>
            </a:r>
            <a:r>
              <a:rPr lang="en-US" dirty="0" err="1"/>
              <a:t>HttpOptions</a:t>
            </a:r>
            <a:r>
              <a:rPr lang="en-US" dirty="0"/>
              <a:t>]</a:t>
            </a:r>
          </a:p>
          <a:p>
            <a:r>
              <a:rPr lang="en-US" dirty="0"/>
              <a:t>    public </a:t>
            </a:r>
            <a:r>
              <a:rPr lang="en-US" dirty="0" err="1"/>
              <a:t>ActionResult</a:t>
            </a:r>
            <a:r>
              <a:rPr lang="en-US" dirty="0"/>
              <a:t> </a:t>
            </a:r>
            <a:r>
              <a:rPr lang="en-US" dirty="0" err="1"/>
              <a:t>OptionsAction</a:t>
            </a:r>
            <a:r>
              <a:rPr lang="en-US" dirty="0"/>
              <a:t>()</a:t>
            </a:r>
          </a:p>
          <a:p>
            <a:r>
              <a:rPr lang="en-US" dirty="0"/>
              <a:t>    {</a:t>
            </a:r>
          </a:p>
          <a:p>
            <a:r>
              <a:rPr lang="en-US" dirty="0"/>
              <a:t>        return View("Index");</a:t>
            </a:r>
          </a:p>
          <a:p>
            <a:r>
              <a:rPr lang="en-US" dirty="0"/>
              <a:t>    }</a:t>
            </a:r>
          </a:p>
          <a:p>
            <a:r>
              <a:rPr lang="en-US" dirty="0"/>
              <a:t>       </a:t>
            </a:r>
          </a:p>
          <a:p>
            <a:r>
              <a:rPr lang="en-US" dirty="0"/>
              <a:t>    [</a:t>
            </a:r>
            <a:r>
              <a:rPr lang="en-US" dirty="0" err="1"/>
              <a:t>HttpPatch</a:t>
            </a:r>
            <a:r>
              <a:rPr lang="en-US" dirty="0"/>
              <a:t>]</a:t>
            </a:r>
          </a:p>
          <a:p>
            <a:r>
              <a:rPr lang="en-US" dirty="0"/>
              <a:t>    public </a:t>
            </a:r>
            <a:r>
              <a:rPr lang="en-US" dirty="0" err="1"/>
              <a:t>ActionResult</a:t>
            </a:r>
            <a:r>
              <a:rPr lang="en-US" dirty="0"/>
              <a:t> </a:t>
            </a:r>
            <a:r>
              <a:rPr lang="en-US" dirty="0" err="1"/>
              <a:t>PatchAction</a:t>
            </a:r>
            <a:r>
              <a:rPr lang="en-US" dirty="0"/>
              <a:t>()</a:t>
            </a:r>
          </a:p>
          <a:p>
            <a:r>
              <a:rPr lang="en-US" dirty="0"/>
              <a:t>    {</a:t>
            </a:r>
          </a:p>
          <a:p>
            <a:r>
              <a:rPr lang="en-US" dirty="0"/>
              <a:t>        return View("Index");</a:t>
            </a:r>
          </a:p>
          <a:p>
            <a:r>
              <a:rPr lang="en-US" dirty="0"/>
              <a:t>    }</a:t>
            </a:r>
          </a:p>
        </p:txBody>
      </p:sp>
    </p:spTree>
    <p:extLst>
      <p:ext uri="{BB962C8B-B14F-4D97-AF65-F5344CB8AC3E}">
        <p14:creationId xmlns:p14="http://schemas.microsoft.com/office/powerpoint/2010/main" val="350486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278202" y="963792"/>
            <a:ext cx="10245195" cy="584775"/>
          </a:xfrm>
          <a:prstGeom prst="rect">
            <a:avLst/>
          </a:prstGeom>
          <a:noFill/>
        </p:spPr>
        <p:txBody>
          <a:bodyPr wrap="square" rtlCol="0">
            <a:spAutoFit/>
          </a:bodyPr>
          <a:lstStyle/>
          <a:p>
            <a:r>
              <a:rPr lang="en-US" sz="3200" b="1" dirty="0" err="1"/>
              <a:t>Những</a:t>
            </a:r>
            <a:r>
              <a:rPr lang="en-US" sz="3200" b="1" dirty="0"/>
              <a:t> </a:t>
            </a:r>
            <a:r>
              <a:rPr lang="en-US" sz="3200" b="1" dirty="0" err="1"/>
              <a:t>điểm</a:t>
            </a:r>
            <a:r>
              <a:rPr lang="en-US" sz="3200" b="1" dirty="0"/>
              <a:t> </a:t>
            </a:r>
            <a:r>
              <a:rPr lang="en-US" sz="3200" b="1" dirty="0" err="1"/>
              <a:t>cần</a:t>
            </a:r>
            <a:r>
              <a:rPr lang="en-US" sz="3200" b="1" dirty="0"/>
              <a:t> </a:t>
            </a:r>
            <a:r>
              <a:rPr lang="en-US" sz="3200" b="1" dirty="0" err="1"/>
              <a:t>nhớ</a:t>
            </a:r>
            <a:r>
              <a:rPr lang="en-US" sz="3200" b="1" dirty="0"/>
              <a:t>:</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1003782" y="1785037"/>
            <a:ext cx="10519615" cy="4708981"/>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a:t>
            </a:r>
            <a:r>
              <a:rPr lang="vi-VN" sz="2000" dirty="0" smtClean="0">
                <a:latin typeface="Times New Roman" panose="02020603050405020304" pitchFamily="18" charset="0"/>
                <a:cs typeface="Times New Roman" panose="02020603050405020304" pitchFamily="18" charset="0"/>
              </a:rPr>
              <a:t>Công </a:t>
            </a:r>
            <a:r>
              <a:rPr lang="vi-VN" sz="2000" dirty="0">
                <a:latin typeface="Times New Roman" panose="02020603050405020304" pitchFamily="18" charset="0"/>
                <a:cs typeface="Times New Roman" panose="02020603050405020304" pitchFamily="18" charset="0"/>
              </a:rPr>
              <a:t>cụ định tuyến ASP.NET MVC sử dụng các thuộc tính bộ chọn hành động để xác định phương thức hành động nào cần gọi.</a:t>
            </a:r>
          </a:p>
          <a:p>
            <a:r>
              <a:rPr lang="vi-VN" sz="2000" dirty="0">
                <a:latin typeface="Times New Roman" panose="02020603050405020304" pitchFamily="18" charset="0"/>
                <a:cs typeface="Times New Roman" panose="02020603050405020304" pitchFamily="18" charset="0"/>
              </a:rPr>
              <a:t>Ba thuộc tính bộ chọn hành động có sẵn trong MVC 5 là:</a:t>
            </a:r>
          </a:p>
          <a:p>
            <a:r>
              <a:rPr lang="vi-VN" sz="2000" dirty="0">
                <a:latin typeface="Times New Roman" panose="02020603050405020304" pitchFamily="18" charset="0"/>
                <a:cs typeface="Times New Roman" panose="02020603050405020304" pitchFamily="18" charset="0"/>
              </a:rPr>
              <a:t>  - ActionName</a:t>
            </a:r>
          </a:p>
          <a:p>
            <a:r>
              <a:rPr lang="vi-VN" sz="2000" dirty="0">
                <a:latin typeface="Times New Roman" panose="02020603050405020304" pitchFamily="18" charset="0"/>
                <a:cs typeface="Times New Roman" panose="02020603050405020304" pitchFamily="18" charset="0"/>
              </a:rPr>
              <a:t>  - NonAction</a:t>
            </a:r>
          </a:p>
          <a:p>
            <a:r>
              <a:rPr lang="vi-VN" sz="2000" dirty="0">
                <a:latin typeface="Times New Roman" panose="02020603050405020304" pitchFamily="18" charset="0"/>
                <a:cs typeface="Times New Roman" panose="02020603050405020304" pitchFamily="18" charset="0"/>
              </a:rPr>
              <a:t>  - ActionVerbs</a:t>
            </a:r>
          </a:p>
          <a:p>
            <a:r>
              <a:rPr lang="en-US" sz="2000" dirty="0" smtClean="0">
                <a:latin typeface="Times New Roman" panose="02020603050405020304" pitchFamily="18" charset="0"/>
                <a:cs typeface="Times New Roman" panose="02020603050405020304" pitchFamily="18" charset="0"/>
              </a:rPr>
              <a:t>2.</a:t>
            </a:r>
            <a:r>
              <a:rPr lang="vi-VN" sz="2000" dirty="0" smtClean="0">
                <a:latin typeface="Times New Roman" panose="02020603050405020304" pitchFamily="18" charset="0"/>
                <a:cs typeface="Times New Roman" panose="02020603050405020304" pitchFamily="18" charset="0"/>
              </a:rPr>
              <a:t>Thuộc </a:t>
            </a:r>
            <a:r>
              <a:rPr lang="vi-VN" sz="2000" dirty="0">
                <a:latin typeface="Times New Roman" panose="02020603050405020304" pitchFamily="18" charset="0"/>
                <a:cs typeface="Times New Roman" panose="02020603050405020304" pitchFamily="18" charset="0"/>
              </a:rPr>
              <a:t>tính ActionName được sử dụng để chỉ định tên hành động khác với tên phương thức.</a:t>
            </a:r>
          </a:p>
          <a:p>
            <a:r>
              <a:rPr lang="en-US" sz="2000" dirty="0" smtClean="0">
                <a:latin typeface="Times New Roman" panose="02020603050405020304" pitchFamily="18" charset="0"/>
                <a:cs typeface="Times New Roman" panose="02020603050405020304" pitchFamily="18" charset="0"/>
              </a:rPr>
              <a:t>3.</a:t>
            </a:r>
            <a:r>
              <a:rPr lang="vi-VN" sz="2000" dirty="0" smtClean="0">
                <a:latin typeface="Times New Roman" panose="02020603050405020304" pitchFamily="18" charset="0"/>
                <a:cs typeface="Times New Roman" panose="02020603050405020304" pitchFamily="18" charset="0"/>
              </a:rPr>
              <a:t>Thuộc </a:t>
            </a:r>
            <a:r>
              <a:rPr lang="vi-VN" sz="2000" dirty="0">
                <a:latin typeface="Times New Roman" panose="02020603050405020304" pitchFamily="18" charset="0"/>
                <a:cs typeface="Times New Roman" panose="02020603050405020304" pitchFamily="18" charset="0"/>
              </a:rPr>
              <a:t>tính NonAction đánh dấu phương thức public của lớp controller không phải là phương thức hành động.</a:t>
            </a:r>
          </a:p>
          <a:p>
            <a:r>
              <a:rPr lang="en-US" sz="2000" dirty="0" smtClean="0">
                <a:latin typeface="Times New Roman" panose="02020603050405020304" pitchFamily="18" charset="0"/>
                <a:cs typeface="Times New Roman" panose="02020603050405020304" pitchFamily="18" charset="0"/>
              </a:rPr>
              <a:t>4.</a:t>
            </a:r>
            <a:r>
              <a:rPr lang="vi-VN" sz="2000" dirty="0" smtClean="0">
                <a:latin typeface="Times New Roman" panose="02020603050405020304" pitchFamily="18" charset="0"/>
                <a:cs typeface="Times New Roman" panose="02020603050405020304" pitchFamily="18" charset="0"/>
              </a:rPr>
              <a:t>Thuộc </a:t>
            </a:r>
            <a:r>
              <a:rPr lang="vi-VN" sz="2000" dirty="0">
                <a:latin typeface="Times New Roman" panose="02020603050405020304" pitchFamily="18" charset="0"/>
                <a:cs typeface="Times New Roman" panose="02020603050405020304" pitchFamily="18" charset="0"/>
              </a:rPr>
              <a:t>tính ActionVerbs chọn phương thức hành động dựa trên các phương thức HTTP của yêu cầu, ví dụ: POST, GET, PUT, v.v.</a:t>
            </a:r>
          </a:p>
          <a:p>
            <a:r>
              <a:rPr lang="en-US" sz="2000" dirty="0" smtClean="0">
                <a:latin typeface="Times New Roman" panose="02020603050405020304" pitchFamily="18" charset="0"/>
                <a:cs typeface="Times New Roman" panose="02020603050405020304" pitchFamily="18" charset="0"/>
              </a:rPr>
              <a:t>5.</a:t>
            </a:r>
            <a:r>
              <a:rPr lang="vi-VN" sz="2000" dirty="0" smtClean="0">
                <a:latin typeface="Times New Roman" panose="02020603050405020304" pitchFamily="18" charset="0"/>
                <a:cs typeface="Times New Roman" panose="02020603050405020304" pitchFamily="18" charset="0"/>
              </a:rPr>
              <a:t>Nhiều </a:t>
            </a:r>
            <a:r>
              <a:rPr lang="vi-VN" sz="2000" dirty="0">
                <a:latin typeface="Times New Roman" panose="02020603050405020304" pitchFamily="18" charset="0"/>
                <a:cs typeface="Times New Roman" panose="02020603050405020304" pitchFamily="18" charset="0"/>
              </a:rPr>
              <a:t>phương thức hành động có thể có cùng tên với các ActionVerbs khác nhau. Quy tắc quá tải phương pháp được áp dụng.</a:t>
            </a:r>
          </a:p>
          <a:p>
            <a:r>
              <a:rPr lang="en-US" sz="2000" dirty="0" smtClean="0">
                <a:latin typeface="Times New Roman" panose="02020603050405020304" pitchFamily="18" charset="0"/>
                <a:cs typeface="Times New Roman" panose="02020603050405020304" pitchFamily="18" charset="0"/>
              </a:rPr>
              <a:t>6.</a:t>
            </a:r>
            <a:r>
              <a:rPr lang="vi-VN" sz="2000" dirty="0" smtClean="0">
                <a:latin typeface="Times New Roman" panose="02020603050405020304" pitchFamily="18" charset="0"/>
                <a:cs typeface="Times New Roman" panose="02020603050405020304" pitchFamily="18" charset="0"/>
              </a:rPr>
              <a:t>Nhiều </a:t>
            </a:r>
            <a:r>
              <a:rPr lang="vi-VN" sz="2000" dirty="0">
                <a:latin typeface="Times New Roman" panose="02020603050405020304" pitchFamily="18" charset="0"/>
                <a:cs typeface="Times New Roman" panose="02020603050405020304" pitchFamily="18" charset="0"/>
              </a:rPr>
              <a:t>ActionVerbs có thể được áp dụng cho một phương thức hành động bằng cách sử dụng thuộc tính AcceptVerbs.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36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84775"/>
          </a:xfrm>
          <a:prstGeom prst="rect">
            <a:avLst/>
          </a:prstGeom>
          <a:noFill/>
        </p:spPr>
        <p:txBody>
          <a:bodyPr wrap="square" rtlCol="0">
            <a:spAutoFit/>
          </a:bodyPr>
          <a:lstStyle/>
          <a:p>
            <a:r>
              <a:rPr lang="en-US" sz="3200" b="1" dirty="0"/>
              <a:t>Controller </a:t>
            </a:r>
            <a:r>
              <a:rPr lang="en-US" sz="3200" b="1" dirty="0" err="1"/>
              <a:t>trong</a:t>
            </a:r>
            <a:r>
              <a:rPr lang="en-US" sz="3200" b="1" dirty="0"/>
              <a:t> </a:t>
            </a:r>
            <a:r>
              <a:rPr lang="vi-VN" sz="3200" b="1" dirty="0">
                <a:solidFill>
                  <a:schemeClr val="tx1"/>
                </a:solidFill>
                <a:latin typeface="Times New Roman" panose="02020603050405020304" pitchFamily="18" charset="0"/>
                <a:cs typeface="Times New Roman" panose="02020603050405020304" pitchFamily="18" charset="0"/>
              </a:rPr>
              <a:t> ASP.Net MVC</a:t>
            </a:r>
            <a:endParaRPr lang="en-US" sz="3200" b="1" i="0" dirty="0">
              <a:solidFill>
                <a:schemeClr val="tx1"/>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2" y="1891643"/>
            <a:ext cx="10929907" cy="3170099"/>
          </a:xfrm>
          <a:prstGeom prst="rect">
            <a:avLst/>
          </a:prstGeom>
          <a:noFill/>
        </p:spPr>
        <p:txBody>
          <a:bodyPr wrap="square" rtlCol="0">
            <a:spAutoFit/>
          </a:bodyPr>
          <a:lstStyle/>
          <a:p>
            <a:r>
              <a:rPr lang="vi-VN" sz="2000" dirty="0">
                <a:solidFill>
                  <a:srgbClr val="222C37"/>
                </a:solidFill>
                <a:latin typeface="Times New Roman" panose="02020603050405020304" pitchFamily="18" charset="0"/>
                <a:cs typeface="Times New Roman" panose="02020603050405020304" pitchFamily="18" charset="0"/>
              </a:rPr>
              <a:t>Controller trong kiến ​​trúc MVC xử lý mọi URL yêu cầu đến. Controller là một lớp, xuất phát từ lớp cơ sở System.Web.Mvc.Controller.</a:t>
            </a:r>
          </a:p>
          <a:p>
            <a:endParaRPr lang="vi-VN" sz="2000" dirty="0">
              <a:solidFill>
                <a:srgbClr val="222C37"/>
              </a:solidFill>
              <a:latin typeface="Times New Roman" panose="02020603050405020304" pitchFamily="18" charset="0"/>
              <a:cs typeface="Times New Roman" panose="02020603050405020304" pitchFamily="18" charset="0"/>
            </a:endParaRPr>
          </a:p>
          <a:p>
            <a:r>
              <a:rPr lang="vi-VN" sz="2000" dirty="0">
                <a:solidFill>
                  <a:srgbClr val="222C37"/>
                </a:solidFill>
                <a:latin typeface="Times New Roman" panose="02020603050405020304" pitchFamily="18" charset="0"/>
                <a:cs typeface="Times New Roman" panose="02020603050405020304" pitchFamily="18" charset="0"/>
              </a:rPr>
              <a:t>Lớp controller chứa các phương thức public gọi là các phương thức hành động (action method</a:t>
            </a:r>
            <a:r>
              <a:rPr lang="vi-VN" sz="2000" dirty="0" smtClean="0">
                <a:solidFill>
                  <a:srgbClr val="222C37"/>
                </a:solidFill>
                <a:latin typeface="Times New Roman" panose="02020603050405020304" pitchFamily="18" charset="0"/>
                <a:cs typeface="Times New Roman" panose="02020603050405020304" pitchFamily="18" charset="0"/>
              </a:rPr>
              <a:t>).</a:t>
            </a:r>
            <a:endParaRPr lang="en-US" sz="2000" dirty="0" smtClean="0">
              <a:solidFill>
                <a:srgbClr val="222C37"/>
              </a:solidFill>
              <a:latin typeface="Times New Roman" panose="02020603050405020304" pitchFamily="18" charset="0"/>
              <a:cs typeface="Times New Roman" panose="02020603050405020304" pitchFamily="18" charset="0"/>
            </a:endParaRPr>
          </a:p>
          <a:p>
            <a:endParaRPr lang="en-US" sz="2000" b="0" i="0" dirty="0">
              <a:solidFill>
                <a:srgbClr val="222C37"/>
              </a:solidFill>
              <a:effectLst/>
              <a:latin typeface="Times New Roman" panose="02020603050405020304" pitchFamily="18" charset="0"/>
              <a:cs typeface="Times New Roman" panose="02020603050405020304" pitchFamily="18" charset="0"/>
            </a:endParaRPr>
          </a:p>
          <a:p>
            <a:r>
              <a:rPr lang="vi-VN" sz="2000" dirty="0">
                <a:solidFill>
                  <a:srgbClr val="222C37"/>
                </a:solidFill>
                <a:latin typeface="Times New Roman" panose="02020603050405020304" pitchFamily="18" charset="0"/>
                <a:cs typeface="Times New Roman" panose="02020603050405020304" pitchFamily="18" charset="0"/>
              </a:rPr>
              <a:t>Controller và phương thức hành động của nó xử lý các yêu cầu đến từ trình duyệt, lấy dữ liệu model cần thiết và trả về các phản hồi thích hợp.</a:t>
            </a:r>
          </a:p>
          <a:p>
            <a:endParaRPr lang="vi-VN" sz="2000" dirty="0">
              <a:solidFill>
                <a:srgbClr val="222C37"/>
              </a:solidFill>
              <a:latin typeface="Times New Roman" panose="02020603050405020304" pitchFamily="18" charset="0"/>
              <a:cs typeface="Times New Roman" panose="02020603050405020304" pitchFamily="18" charset="0"/>
            </a:endParaRPr>
          </a:p>
          <a:p>
            <a:r>
              <a:rPr lang="vi-VN" sz="2000" dirty="0">
                <a:solidFill>
                  <a:srgbClr val="222C37"/>
                </a:solidFill>
                <a:latin typeface="Times New Roman" panose="02020603050405020304" pitchFamily="18" charset="0"/>
                <a:cs typeface="Times New Roman" panose="02020603050405020304" pitchFamily="18" charset="0"/>
              </a:rPr>
              <a:t>Trong ASP.NET MVC, mọi tên lớp của controller phải kết thúc bằng từ "Controller" - đây là quy định bắt buộc.</a:t>
            </a:r>
            <a:endParaRPr lang="en-US" sz="2000" b="0" i="0" dirty="0">
              <a:solidFill>
                <a:srgbClr val="222C37"/>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0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8077200" y="795010"/>
            <a:ext cx="3637984" cy="338554"/>
          </a:xfrm>
          <a:prstGeom prst="rect">
            <a:avLst/>
          </a:prstGeom>
          <a:noFill/>
        </p:spPr>
        <p:txBody>
          <a:bodyPr wrap="square" rtlCol="0">
            <a:spAutoFit/>
          </a:bodyPr>
          <a:lstStyle/>
          <a:p>
            <a:pPr algn="l"/>
            <a:r>
              <a:rPr lang="en-US" sz="1600" b="1" i="0" dirty="0" err="1">
                <a:solidFill>
                  <a:srgbClr val="1B1B1B"/>
                </a:solidFill>
                <a:effectLst/>
                <a:latin typeface="Times New Roman" panose="02020603050405020304" pitchFamily="18" charset="0"/>
                <a:cs typeface="Times New Roman" panose="02020603050405020304" pitchFamily="18" charset="0"/>
              </a:rPr>
              <a:t>Giới</a:t>
            </a:r>
            <a:r>
              <a:rPr lang="en-US" sz="1600" b="1" i="0" dirty="0">
                <a:solidFill>
                  <a:srgbClr val="1B1B1B"/>
                </a:solidFill>
                <a:effectLst/>
                <a:latin typeface="Times New Roman" panose="02020603050405020304" pitchFamily="18" charset="0"/>
                <a:cs typeface="Times New Roman" panose="02020603050405020304" pitchFamily="18" charset="0"/>
              </a:rPr>
              <a:t> </a:t>
            </a:r>
            <a:r>
              <a:rPr lang="en-US" sz="1600" b="1" i="0" dirty="0" err="1">
                <a:solidFill>
                  <a:srgbClr val="1B1B1B"/>
                </a:solidFill>
                <a:effectLst/>
                <a:latin typeface="Times New Roman" panose="02020603050405020304" pitchFamily="18" charset="0"/>
                <a:cs typeface="Times New Roman" panose="02020603050405020304" pitchFamily="18" charset="0"/>
              </a:rPr>
              <a:t>thiệu</a:t>
            </a:r>
            <a:r>
              <a:rPr lang="en-US" sz="1600" b="1" i="0" dirty="0">
                <a:solidFill>
                  <a:srgbClr val="1B1B1B"/>
                </a:solidFill>
                <a:effectLst/>
                <a:latin typeface="Times New Roman" panose="02020603050405020304" pitchFamily="18" charset="0"/>
                <a:cs typeface="Times New Roman" panose="02020603050405020304" pitchFamily="18" charset="0"/>
              </a:rPr>
              <a:t> LINQ</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7B4870A-6CAD-63A9-6C81-0E0B227068FE}"/>
              </a:ext>
            </a:extLst>
          </p:cNvPr>
          <p:cNvSpPr txBox="1"/>
          <p:nvPr/>
        </p:nvSpPr>
        <p:spPr>
          <a:xfrm>
            <a:off x="488468" y="1296810"/>
            <a:ext cx="8060220" cy="523220"/>
          </a:xfrm>
          <a:prstGeom prst="rect">
            <a:avLst/>
          </a:prstGeom>
          <a:noFill/>
        </p:spPr>
        <p:txBody>
          <a:bodyPr wrap="none" rtlCol="0">
            <a:spAutoFit/>
          </a:bodyPr>
          <a:lstStyle/>
          <a:p>
            <a:r>
              <a:rPr lang="en-US" sz="2800" b="1" dirty="0" err="1"/>
              <a:t>Thêm</a:t>
            </a:r>
            <a:r>
              <a:rPr lang="en-US" sz="2800" b="1" dirty="0"/>
              <a:t> </a:t>
            </a:r>
            <a:r>
              <a:rPr lang="en-US" sz="2800" b="1" dirty="0" err="1"/>
              <a:t>một</a:t>
            </a:r>
            <a:r>
              <a:rPr lang="en-US" sz="2800" b="1" dirty="0"/>
              <a:t> </a:t>
            </a:r>
            <a:r>
              <a:rPr lang="en-US" sz="2800" b="1" dirty="0" smtClean="0"/>
              <a:t>Controller </a:t>
            </a:r>
            <a:r>
              <a:rPr lang="en-US" sz="2800" b="1" dirty="0" err="1"/>
              <a:t>mới</a:t>
            </a:r>
            <a:r>
              <a:rPr lang="en-US" sz="2800" b="1" dirty="0"/>
              <a:t> </a:t>
            </a:r>
            <a:r>
              <a:rPr lang="en-US" sz="2800" b="1" dirty="0" err="1"/>
              <a:t>trong</a:t>
            </a:r>
            <a:r>
              <a:rPr lang="en-US" sz="2800" b="1" dirty="0"/>
              <a:t> ASP.NET MVC</a:t>
            </a:r>
          </a:p>
        </p:txBody>
      </p:sp>
      <p:pic>
        <p:nvPicPr>
          <p:cNvPr id="2052" name="Picture 4" descr="Thêm một Controller mới trong ASP.NET M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3631" y="1983276"/>
            <a:ext cx="7729538" cy="463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39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err="1">
                <a:solidFill>
                  <a:srgbClr val="161C2D"/>
                </a:solidFill>
                <a:effectLst/>
                <a:latin typeface="Times New Roman" panose="02020603050405020304" pitchFamily="18" charset="0"/>
                <a:cs typeface="Times New Roman" panose="02020603050405020304" pitchFamily="18" charset="0"/>
              </a:rPr>
              <a:t>Kiến</a:t>
            </a:r>
            <a:r>
              <a:rPr lang="en-US" sz="3600" b="1" i="0" dirty="0">
                <a:solidFill>
                  <a:srgbClr val="161C2D"/>
                </a:solidFill>
                <a:effectLst/>
                <a:latin typeface="Times New Roman" panose="02020603050405020304" pitchFamily="18" charset="0"/>
                <a:cs typeface="Times New Roman" panose="02020603050405020304" pitchFamily="18" charset="0"/>
              </a:rPr>
              <a:t> </a:t>
            </a:r>
            <a:r>
              <a:rPr lang="en-US" sz="3600" b="1" i="0" dirty="0" err="1">
                <a:solidFill>
                  <a:srgbClr val="161C2D"/>
                </a:solidFill>
                <a:effectLst/>
                <a:latin typeface="Times New Roman" panose="02020603050405020304" pitchFamily="18" charset="0"/>
                <a:cs typeface="Times New Roman" panose="02020603050405020304" pitchFamily="18" charset="0"/>
              </a:rPr>
              <a:t>trúc</a:t>
            </a:r>
            <a:r>
              <a:rPr lang="en-US" sz="3600" b="1" i="0" dirty="0">
                <a:solidFill>
                  <a:srgbClr val="161C2D"/>
                </a:solidFill>
                <a:effectLst/>
                <a:latin typeface="Times New Roman" panose="02020603050405020304" pitchFamily="18" charset="0"/>
                <a:cs typeface="Times New Roman" panose="02020603050405020304" pitchFamily="18" charset="0"/>
              </a:rPr>
              <a: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682388" y="1891643"/>
            <a:ext cx="4387820" cy="3200876"/>
          </a:xfrm>
          <a:prstGeom prst="rect">
            <a:avLst/>
          </a:prstGeom>
          <a:noFill/>
        </p:spPr>
        <p:txBody>
          <a:bodyPr wrap="square" rtlCol="0">
            <a:spAutoFit/>
          </a:bodyPr>
          <a:lstStyle/>
          <a:p>
            <a:r>
              <a:rPr lang="en-US" dirty="0" smtClean="0"/>
              <a:t>Visual studio </a:t>
            </a:r>
            <a:r>
              <a:rPr lang="vi-VN" dirty="0" smtClean="0"/>
              <a:t>sẽ </a:t>
            </a:r>
            <a:r>
              <a:rPr lang="vi-VN" dirty="0"/>
              <a:t>mở hộp thoại Add Scaffold như dưới đây</a:t>
            </a:r>
            <a:r>
              <a:rPr lang="vi-VN" dirty="0" smtClean="0"/>
              <a:t>.</a:t>
            </a:r>
            <a:endParaRPr lang="en-US" dirty="0" smtClean="0"/>
          </a:p>
          <a:p>
            <a:endParaRPr lang="en-US" dirty="0" smtClean="0"/>
          </a:p>
          <a:p>
            <a:r>
              <a:rPr lang="en-US" sz="2000" i="1" dirty="0"/>
              <a:t>Scaffold </a:t>
            </a:r>
            <a:r>
              <a:rPr lang="en-US" sz="2000" i="1" dirty="0" err="1"/>
              <a:t>là</a:t>
            </a:r>
            <a:r>
              <a:rPr lang="en-US" sz="2000" i="1" dirty="0"/>
              <a:t> </a:t>
            </a:r>
            <a:r>
              <a:rPr lang="en-US" sz="2000" i="1" dirty="0" err="1"/>
              <a:t>một</a:t>
            </a:r>
            <a:r>
              <a:rPr lang="en-US" sz="2000" i="1" dirty="0"/>
              <a:t> </a:t>
            </a:r>
            <a:r>
              <a:rPr lang="en-US" sz="2000" i="1" dirty="0" err="1"/>
              <a:t>khung</a:t>
            </a:r>
            <a:r>
              <a:rPr lang="en-US" sz="2000" i="1" dirty="0"/>
              <a:t> </a:t>
            </a:r>
            <a:r>
              <a:rPr lang="en-US" sz="2000" i="1" dirty="0" err="1"/>
              <a:t>tạo</a:t>
            </a:r>
            <a:r>
              <a:rPr lang="en-US" sz="2000" i="1" dirty="0"/>
              <a:t> </a:t>
            </a:r>
            <a:r>
              <a:rPr lang="en-US" sz="2000" i="1" dirty="0" err="1"/>
              <a:t>mã</a:t>
            </a:r>
            <a:r>
              <a:rPr lang="en-US" sz="2000" i="1" dirty="0"/>
              <a:t> </a:t>
            </a:r>
            <a:r>
              <a:rPr lang="en-US" sz="2000" i="1" dirty="0" err="1"/>
              <a:t>tự</a:t>
            </a:r>
            <a:r>
              <a:rPr lang="en-US" sz="2000" i="1" dirty="0"/>
              <a:t> </a:t>
            </a:r>
            <a:r>
              <a:rPr lang="en-US" sz="2000" i="1" dirty="0" err="1"/>
              <a:t>động</a:t>
            </a:r>
            <a:r>
              <a:rPr lang="en-US" sz="2000" i="1" dirty="0"/>
              <a:t> </a:t>
            </a:r>
            <a:r>
              <a:rPr lang="en-US" sz="2000" i="1" dirty="0" err="1"/>
              <a:t>cho</a:t>
            </a:r>
            <a:r>
              <a:rPr lang="en-US" sz="2000" i="1" dirty="0"/>
              <a:t> </a:t>
            </a:r>
            <a:r>
              <a:rPr lang="en-US" sz="2000" i="1" dirty="0" err="1"/>
              <a:t>các</a:t>
            </a:r>
            <a:r>
              <a:rPr lang="en-US" sz="2000" i="1" dirty="0"/>
              <a:t> </a:t>
            </a:r>
            <a:r>
              <a:rPr lang="en-US" sz="2000" i="1" dirty="0" err="1"/>
              <a:t>ứng</a:t>
            </a:r>
            <a:r>
              <a:rPr lang="en-US" sz="2000" i="1" dirty="0"/>
              <a:t> </a:t>
            </a:r>
            <a:r>
              <a:rPr lang="en-US" sz="2000" i="1" dirty="0" err="1"/>
              <a:t>dụng</a:t>
            </a:r>
            <a:r>
              <a:rPr lang="en-US" sz="2000" i="1" dirty="0"/>
              <a:t> web ASP.NET MVC. Scaffold </a:t>
            </a:r>
            <a:r>
              <a:rPr lang="en-US" sz="2000" i="1" dirty="0" err="1"/>
              <a:t>giúp</a:t>
            </a:r>
            <a:r>
              <a:rPr lang="en-US" sz="2000" i="1" dirty="0"/>
              <a:t> </a:t>
            </a:r>
            <a:r>
              <a:rPr lang="en-US" sz="2000" i="1" dirty="0" err="1"/>
              <a:t>tiết</a:t>
            </a:r>
            <a:r>
              <a:rPr lang="en-US" sz="2000" i="1" dirty="0"/>
              <a:t> </a:t>
            </a:r>
            <a:r>
              <a:rPr lang="en-US" sz="2000" i="1" dirty="0" err="1"/>
              <a:t>kiệm</a:t>
            </a:r>
            <a:r>
              <a:rPr lang="en-US" sz="2000" i="1" dirty="0"/>
              <a:t> </a:t>
            </a:r>
            <a:r>
              <a:rPr lang="en-US" sz="2000" i="1" dirty="0" err="1"/>
              <a:t>thời</a:t>
            </a:r>
            <a:r>
              <a:rPr lang="en-US" sz="2000" i="1" dirty="0"/>
              <a:t> </a:t>
            </a:r>
            <a:r>
              <a:rPr lang="en-US" sz="2000" i="1" dirty="0" err="1"/>
              <a:t>gian</a:t>
            </a:r>
            <a:r>
              <a:rPr lang="en-US" sz="2000" i="1" dirty="0"/>
              <a:t> </a:t>
            </a:r>
            <a:r>
              <a:rPr lang="en-US" sz="2000" i="1" dirty="0" err="1"/>
              <a:t>bằng</a:t>
            </a:r>
            <a:r>
              <a:rPr lang="en-US" sz="2000" i="1" dirty="0"/>
              <a:t> </a:t>
            </a:r>
            <a:r>
              <a:rPr lang="en-US" sz="2000" i="1" dirty="0" err="1"/>
              <a:t>cách</a:t>
            </a:r>
            <a:r>
              <a:rPr lang="en-US" sz="2000" i="1" dirty="0"/>
              <a:t> </a:t>
            </a:r>
            <a:r>
              <a:rPr lang="en-US" sz="2000" i="1" dirty="0" err="1"/>
              <a:t>tự</a:t>
            </a:r>
            <a:r>
              <a:rPr lang="en-US" sz="2000" i="1" dirty="0"/>
              <a:t> </a:t>
            </a:r>
            <a:r>
              <a:rPr lang="en-US" sz="2000" i="1" dirty="0" err="1"/>
              <a:t>động</a:t>
            </a:r>
            <a:r>
              <a:rPr lang="en-US" sz="2000" i="1" dirty="0"/>
              <a:t> </a:t>
            </a:r>
            <a:r>
              <a:rPr lang="en-US" sz="2000" i="1" dirty="0" err="1"/>
              <a:t>tạo</a:t>
            </a:r>
            <a:r>
              <a:rPr lang="en-US" sz="2000" i="1" dirty="0"/>
              <a:t> controller, view, v.v. </a:t>
            </a:r>
            <a:r>
              <a:rPr lang="en-US" sz="2000" i="1" dirty="0" err="1"/>
              <a:t>trong</a:t>
            </a:r>
            <a:r>
              <a:rPr lang="en-US" sz="2000" i="1" dirty="0"/>
              <a:t> ASP.NET MVC. </a:t>
            </a:r>
            <a:r>
              <a:rPr lang="en-US" sz="2000" i="1" dirty="0" err="1"/>
              <a:t>Bạn</a:t>
            </a:r>
            <a:r>
              <a:rPr lang="en-US" sz="2000" i="1" dirty="0"/>
              <a:t> </a:t>
            </a:r>
            <a:r>
              <a:rPr lang="en-US" sz="2000" i="1" dirty="0" err="1"/>
              <a:t>có</a:t>
            </a:r>
            <a:r>
              <a:rPr lang="en-US" sz="2000" i="1" dirty="0"/>
              <a:t> </a:t>
            </a:r>
            <a:r>
              <a:rPr lang="en-US" sz="2000" i="1" dirty="0" err="1"/>
              <a:t>thể</a:t>
            </a:r>
            <a:r>
              <a:rPr lang="en-US" sz="2000" i="1" dirty="0"/>
              <a:t> </a:t>
            </a:r>
            <a:r>
              <a:rPr lang="en-US" sz="2000" i="1" dirty="0" err="1"/>
              <a:t>tạo</a:t>
            </a:r>
            <a:r>
              <a:rPr lang="en-US" sz="2000" i="1" dirty="0"/>
              <a:t> scaffold </a:t>
            </a:r>
            <a:r>
              <a:rPr lang="en-US" sz="2000" i="1" dirty="0" err="1"/>
              <a:t>tùy</a:t>
            </a:r>
            <a:r>
              <a:rPr lang="en-US" sz="2000" i="1" dirty="0"/>
              <a:t> </a:t>
            </a:r>
            <a:r>
              <a:rPr lang="en-US" sz="2000" i="1" dirty="0" err="1"/>
              <a:t>chỉnh</a:t>
            </a:r>
            <a:r>
              <a:rPr lang="en-US" sz="2000" i="1" dirty="0"/>
              <a:t> </a:t>
            </a:r>
            <a:r>
              <a:rPr lang="en-US" sz="2000" i="1" dirty="0" err="1"/>
              <a:t>bằng</a:t>
            </a:r>
            <a:r>
              <a:rPr lang="en-US" sz="2000" i="1" dirty="0"/>
              <a:t> </a:t>
            </a:r>
            <a:r>
              <a:rPr lang="en-US" sz="2000" i="1" dirty="0" err="1"/>
              <a:t>cách</a:t>
            </a:r>
            <a:r>
              <a:rPr lang="en-US" sz="2000" i="1" dirty="0"/>
              <a:t> </a:t>
            </a:r>
            <a:r>
              <a:rPr lang="en-US" sz="2000" i="1" dirty="0" err="1"/>
              <a:t>sử</a:t>
            </a:r>
            <a:r>
              <a:rPr lang="en-US" sz="2000" i="1" dirty="0"/>
              <a:t> </a:t>
            </a:r>
            <a:r>
              <a:rPr lang="en-US" sz="2000" i="1" dirty="0" err="1"/>
              <a:t>dụng</a:t>
            </a:r>
            <a:r>
              <a:rPr lang="en-US" sz="2000" i="1" dirty="0"/>
              <a:t> </a:t>
            </a:r>
            <a:r>
              <a:rPr lang="en-US" sz="2000" i="1" dirty="0" err="1"/>
              <a:t>các</a:t>
            </a:r>
            <a:r>
              <a:rPr lang="en-US" sz="2000" i="1" dirty="0"/>
              <a:t> </a:t>
            </a:r>
            <a:r>
              <a:rPr lang="en-US" sz="2000" i="1" dirty="0" err="1"/>
              <a:t>mẫu</a:t>
            </a:r>
            <a:r>
              <a:rPr lang="en-US" sz="2000" i="1" dirty="0"/>
              <a:t> </a:t>
            </a:r>
            <a:r>
              <a:rPr lang="en-US" sz="2000" i="1" dirty="0" err="1" smtClean="0"/>
              <a:t>theo</a:t>
            </a:r>
            <a:r>
              <a:rPr lang="en-US" sz="2000" i="1" dirty="0" smtClean="0"/>
              <a:t> </a:t>
            </a:r>
            <a:r>
              <a:rPr lang="en-US" sz="2000" i="1" dirty="0" err="1"/>
              <a:t>nhu</a:t>
            </a:r>
            <a:r>
              <a:rPr lang="en-US" sz="2000" i="1" dirty="0"/>
              <a:t> </a:t>
            </a:r>
            <a:r>
              <a:rPr lang="en-US" sz="2000" i="1" dirty="0" err="1"/>
              <a:t>cầu</a:t>
            </a:r>
            <a:r>
              <a:rPr lang="en-US" sz="2000" i="1" dirty="0"/>
              <a:t> </a:t>
            </a:r>
            <a:r>
              <a:rPr lang="en-US" sz="2000" i="1" dirty="0" err="1"/>
              <a:t>của</a:t>
            </a:r>
            <a:r>
              <a:rPr lang="en-US" sz="2000" i="1" dirty="0"/>
              <a:t> </a:t>
            </a:r>
            <a:r>
              <a:rPr lang="en-US" sz="2000" i="1" dirty="0" err="1"/>
              <a:t>bạn</a:t>
            </a:r>
            <a:r>
              <a:rPr lang="en-US" sz="2000" i="1" dirty="0"/>
              <a:t>.</a:t>
            </a:r>
            <a:endParaRPr lang="vi-VN" sz="2000" b="0" i="0" dirty="0">
              <a:solidFill>
                <a:srgbClr val="222C37"/>
              </a:solidFill>
              <a:effectLst/>
              <a:latin typeface="+mj-lt"/>
            </a:endParaRPr>
          </a:p>
        </p:txBody>
      </p:sp>
      <p:pic>
        <p:nvPicPr>
          <p:cNvPr id="3074" name="Picture 2" descr="Thêm một Controller mới trong ASP.NET M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4033" y="1742782"/>
            <a:ext cx="6828513" cy="47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53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r>
              <a:rPr lang="en-US" sz="3600" b="1" dirty="0" err="1"/>
              <a:t>Thêm</a:t>
            </a:r>
            <a:r>
              <a:rPr lang="en-US" sz="3600" b="1" dirty="0"/>
              <a:t> </a:t>
            </a:r>
            <a:r>
              <a:rPr lang="en-US" sz="3600" b="1" dirty="0" err="1"/>
              <a:t>một</a:t>
            </a:r>
            <a:r>
              <a:rPr lang="en-US" sz="3600" b="1" dirty="0"/>
              <a:t> Controller </a:t>
            </a:r>
            <a:r>
              <a:rPr lang="en-US" sz="3600" b="1" dirty="0" err="1"/>
              <a:t>mới</a:t>
            </a:r>
            <a:r>
              <a:rPr lang="en-US" sz="3600" b="1" dirty="0"/>
              <a:t> </a:t>
            </a:r>
            <a:r>
              <a:rPr lang="en-US" sz="3600" b="1" dirty="0" err="1"/>
              <a:t>trong</a:t>
            </a:r>
            <a:r>
              <a:rPr lang="en-US" sz="3600" b="1" dirty="0"/>
              <a:t> 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682388" y="1891643"/>
            <a:ext cx="11324883" cy="307777"/>
          </a:xfrm>
          <a:prstGeom prst="rect">
            <a:avLst/>
          </a:prstGeom>
          <a:noFill/>
        </p:spPr>
        <p:txBody>
          <a:bodyPr wrap="square" rtlCol="0">
            <a:spAutoFit/>
          </a:bodyPr>
          <a:lstStyle/>
          <a:p>
            <a:r>
              <a:rPr lang="vi-VN" dirty="0"/>
              <a:t>Bây giờ hãy chọn </a:t>
            </a:r>
            <a:r>
              <a:rPr lang="vi-VN" b="1" dirty="0"/>
              <a:t>"MVC 5 Controller - Empty"</a:t>
            </a:r>
            <a:r>
              <a:rPr lang="vi-VN" dirty="0"/>
              <a:t> và nhấp vào nút </a:t>
            </a:r>
            <a:r>
              <a:rPr lang="vi-VN" b="1" dirty="0"/>
              <a:t>Add</a:t>
            </a:r>
            <a:r>
              <a:rPr lang="vi-VN" dirty="0"/>
              <a:t>. Nó sẽ mở hộp thoại Add Controller như hình bên dưới:</a:t>
            </a:r>
            <a:endParaRPr lang="vi-VN" sz="1800" b="1" i="0" dirty="0">
              <a:solidFill>
                <a:srgbClr val="222C37"/>
              </a:solidFill>
              <a:effectLst/>
              <a:latin typeface="+mj-lt"/>
            </a:endParaRPr>
          </a:p>
        </p:txBody>
      </p:sp>
      <p:pic>
        <p:nvPicPr>
          <p:cNvPr id="4098" name="Picture 2" descr="Thêm một Controller mới trong ASP.NET M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463283"/>
            <a:ext cx="5724525"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3297" y="4171950"/>
            <a:ext cx="11569616" cy="1169551"/>
          </a:xfrm>
          <a:prstGeom prst="rect">
            <a:avLst/>
          </a:prstGeom>
          <a:noFill/>
        </p:spPr>
        <p:txBody>
          <a:bodyPr wrap="square" rtlCol="0">
            <a:spAutoFit/>
          </a:bodyPr>
          <a:lstStyle/>
          <a:p>
            <a:r>
              <a:rPr lang="vi-VN" dirty="0"/>
              <a:t>Trong hộp thoại Add Controller, nhập tên của controller. Hãy nhớ rằng, tên controller phải kết thúc bằng Controller. Hãy nhập StudentController và bấm nút </a:t>
            </a:r>
            <a:r>
              <a:rPr lang="vi-VN" b="1" dirty="0"/>
              <a:t>Add</a:t>
            </a:r>
            <a:r>
              <a:rPr lang="vi-VN" dirty="0"/>
              <a:t>.</a:t>
            </a:r>
          </a:p>
          <a:p>
            <a:r>
              <a:rPr lang="vi-VN" dirty="0"/>
              <a:t>Điều này sẽ tạo lớp StudentController có sẵn phương thức hành động Index trong tập tin StudentController.cs trong thư mục Controllers, như hiển thị trong ví dụ bên dưới.</a:t>
            </a:r>
          </a:p>
          <a:p>
            <a:endParaRPr lang="en-US" dirty="0"/>
          </a:p>
        </p:txBody>
      </p:sp>
    </p:spTree>
    <p:extLst>
      <p:ext uri="{BB962C8B-B14F-4D97-AF65-F5344CB8AC3E}">
        <p14:creationId xmlns:p14="http://schemas.microsoft.com/office/powerpoint/2010/main" val="107056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r>
              <a:rPr lang="en-US" sz="3600" b="1" dirty="0" err="1"/>
              <a:t>Thêm</a:t>
            </a:r>
            <a:r>
              <a:rPr lang="en-US" sz="3600" b="1" dirty="0"/>
              <a:t> </a:t>
            </a:r>
            <a:r>
              <a:rPr lang="en-US" sz="3600" b="1" dirty="0" err="1"/>
              <a:t>một</a:t>
            </a:r>
            <a:r>
              <a:rPr lang="en-US" sz="3600" b="1" dirty="0"/>
              <a:t> Controller </a:t>
            </a:r>
            <a:r>
              <a:rPr lang="en-US" sz="3600" b="1" dirty="0" err="1"/>
              <a:t>mới</a:t>
            </a:r>
            <a:r>
              <a:rPr lang="en-US" sz="3600" b="1" dirty="0"/>
              <a:t> </a:t>
            </a:r>
            <a:r>
              <a:rPr lang="en-US" sz="3600" b="1" dirty="0" err="1"/>
              <a:t>trong</a:t>
            </a:r>
            <a:r>
              <a:rPr lang="en-US" sz="3600" b="1" dirty="0"/>
              <a:t> 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4"/>
          <a:stretch>
            <a:fillRect/>
          </a:stretch>
        </p:blipFill>
        <p:spPr>
          <a:xfrm>
            <a:off x="1046960" y="1670410"/>
            <a:ext cx="9468640" cy="5134806"/>
          </a:xfrm>
          <a:prstGeom prst="rect">
            <a:avLst/>
          </a:prstGeom>
        </p:spPr>
      </p:pic>
    </p:spTree>
    <p:extLst>
      <p:ext uri="{BB962C8B-B14F-4D97-AF65-F5344CB8AC3E}">
        <p14:creationId xmlns:p14="http://schemas.microsoft.com/office/powerpoint/2010/main" val="237743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84775"/>
          </a:xfrm>
          <a:prstGeom prst="rect">
            <a:avLst/>
          </a:prstGeom>
          <a:noFill/>
        </p:spPr>
        <p:txBody>
          <a:bodyPr wrap="square" rtlCol="0">
            <a:spAutoFit/>
          </a:bodyPr>
          <a:lstStyle/>
          <a:p>
            <a:r>
              <a:rPr lang="en-US" sz="3200" b="1" dirty="0" err="1"/>
              <a:t>Những</a:t>
            </a:r>
            <a:r>
              <a:rPr lang="en-US" sz="3200" b="1" dirty="0"/>
              <a:t> </a:t>
            </a:r>
            <a:r>
              <a:rPr lang="en-US" sz="3200" b="1" dirty="0" err="1"/>
              <a:t>điểm</a:t>
            </a:r>
            <a:r>
              <a:rPr lang="en-US" sz="3200" b="1" dirty="0"/>
              <a:t> </a:t>
            </a:r>
            <a:r>
              <a:rPr lang="en-US" sz="3200" b="1" dirty="0" err="1"/>
              <a:t>cần</a:t>
            </a:r>
            <a:r>
              <a:rPr lang="en-US" sz="3200" b="1" dirty="0"/>
              <a:t> </a:t>
            </a:r>
            <a:r>
              <a:rPr lang="en-US" sz="3200" b="1" dirty="0" err="1"/>
              <a:t>nhớ</a:t>
            </a:r>
            <a:r>
              <a:rPr lang="en-US" sz="3200" b="1" dirty="0"/>
              <a:t>:</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136209" y="1905506"/>
            <a:ext cx="10529181" cy="3416320"/>
          </a:xfrm>
          <a:prstGeom prst="rect">
            <a:avLst/>
          </a:prstGeom>
          <a:noFill/>
        </p:spPr>
        <p:txBody>
          <a:bodyPr wrap="square" rtlCol="0">
            <a:spAutoFit/>
          </a:bodyPr>
          <a:lstStyle/>
          <a:p>
            <a:pPr>
              <a:buFont typeface="+mj-lt"/>
              <a:buAutoNum type="arabicPeriod"/>
            </a:pPr>
            <a:r>
              <a:rPr lang="vi-VN" sz="2400" dirty="0">
                <a:latin typeface="+mj-lt"/>
              </a:rPr>
              <a:t>Controller xử lý các URL yêu cầu đến. Định tuyến trong ASP.NET MVC gửi yêu cầu đến phương thức hành </a:t>
            </a:r>
            <a:r>
              <a:rPr lang="vi-VN" sz="2400" dirty="0" smtClean="0">
                <a:latin typeface="+mj-lt"/>
              </a:rPr>
              <a:t>động</a:t>
            </a:r>
            <a:r>
              <a:rPr lang="en-US" sz="2400" dirty="0" smtClean="0">
                <a:latin typeface="+mj-lt"/>
              </a:rPr>
              <a:t>(</a:t>
            </a:r>
            <a:r>
              <a:rPr lang="en-US" sz="2400" dirty="0" err="1" smtClean="0">
                <a:latin typeface="+mj-lt"/>
              </a:rPr>
              <a:t>ActionName</a:t>
            </a:r>
            <a:r>
              <a:rPr lang="en-US" sz="2400" dirty="0" smtClean="0">
                <a:latin typeface="+mj-lt"/>
              </a:rPr>
              <a:t>)</a:t>
            </a:r>
            <a:r>
              <a:rPr lang="vi-VN" sz="2400" dirty="0" smtClean="0">
                <a:latin typeface="+mj-lt"/>
              </a:rPr>
              <a:t> </a:t>
            </a:r>
            <a:r>
              <a:rPr lang="vi-VN" sz="2400" dirty="0">
                <a:latin typeface="+mj-lt"/>
              </a:rPr>
              <a:t>của controller thích hợp dựa trên URL và các tuyến được cấu hình.</a:t>
            </a:r>
          </a:p>
          <a:p>
            <a:pPr>
              <a:buFont typeface="+mj-lt"/>
              <a:buAutoNum type="arabicPeriod"/>
            </a:pPr>
            <a:r>
              <a:rPr lang="vi-VN" sz="2400" dirty="0">
                <a:latin typeface="+mj-lt"/>
              </a:rPr>
              <a:t>Tất cả các phương thức public trong lớp controller được gọi là phương thức hành động.</a:t>
            </a:r>
          </a:p>
          <a:p>
            <a:pPr>
              <a:buFont typeface="+mj-lt"/>
              <a:buAutoNum type="arabicPeriod"/>
            </a:pPr>
            <a:r>
              <a:rPr lang="vi-VN" sz="2400" dirty="0">
                <a:latin typeface="+mj-lt"/>
              </a:rPr>
              <a:t>Một lớp controller phải được bắt nguồn từ lớp System.Web.Mvc.Controller.</a:t>
            </a:r>
          </a:p>
          <a:p>
            <a:pPr>
              <a:buFont typeface="+mj-lt"/>
              <a:buAutoNum type="arabicPeriod"/>
            </a:pPr>
            <a:r>
              <a:rPr lang="vi-VN" sz="2400" dirty="0">
                <a:latin typeface="+mj-lt"/>
              </a:rPr>
              <a:t>Tên lớp controller phải kết thúc bằng "Controller".</a:t>
            </a:r>
          </a:p>
          <a:p>
            <a:pPr>
              <a:buFont typeface="+mj-lt"/>
              <a:buAutoNum type="arabicPeriod"/>
            </a:pPr>
            <a:r>
              <a:rPr lang="vi-VN" sz="2400" dirty="0">
                <a:latin typeface="+mj-lt"/>
              </a:rPr>
              <a:t>Controller mới có thể được tạo bằng các mẫu có sẵn khác nhau. Bạn cũng có thể tự tạo mẫu tùy chỉnh theo nhu cầu của mình.</a:t>
            </a:r>
            <a:endParaRPr lang="vi-VN" sz="2400" b="0" i="0" dirty="0">
              <a:solidFill>
                <a:srgbClr val="222C37"/>
              </a:solidFill>
              <a:effectLst/>
              <a:latin typeface="+mj-lt"/>
            </a:endParaRPr>
          </a:p>
        </p:txBody>
      </p:sp>
    </p:spTree>
    <p:extLst>
      <p:ext uri="{BB962C8B-B14F-4D97-AF65-F5344CB8AC3E}">
        <p14:creationId xmlns:p14="http://schemas.microsoft.com/office/powerpoint/2010/main" val="183577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84775"/>
          </a:xfrm>
          <a:prstGeom prst="rect">
            <a:avLst/>
          </a:prstGeom>
          <a:noFill/>
        </p:spPr>
        <p:txBody>
          <a:bodyPr wrap="square" rtlCol="0">
            <a:spAutoFit/>
          </a:bodyPr>
          <a:lstStyle/>
          <a:p>
            <a:r>
              <a:rPr lang="vi-VN" sz="3200" b="1" dirty="0"/>
              <a:t>Phương thức hành </a:t>
            </a:r>
            <a:r>
              <a:rPr lang="vi-VN" sz="3200" b="1" dirty="0" smtClean="0"/>
              <a:t>động</a:t>
            </a:r>
            <a:r>
              <a:rPr lang="en-US" sz="3200" b="1" dirty="0" smtClean="0"/>
              <a:t> </a:t>
            </a:r>
            <a:r>
              <a:rPr lang="en-US" sz="3200" dirty="0"/>
              <a:t>(action method) </a:t>
            </a:r>
            <a:endParaRPr lang="vi-VN" sz="3200" b="1"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50201" y="1742782"/>
            <a:ext cx="10394088" cy="4832092"/>
          </a:xfrm>
          <a:prstGeom prst="rect">
            <a:avLst/>
          </a:prstGeom>
          <a:noFill/>
        </p:spPr>
        <p:txBody>
          <a:bodyPr wrap="square" rtlCol="0">
            <a:spAutoFit/>
          </a:bodyPr>
          <a:lstStyle/>
          <a:p>
            <a:pPr>
              <a:buFont typeface="Arial" panose="020B0604020202020204" pitchFamily="34" charset="0"/>
              <a:buChar char="•"/>
            </a:pPr>
            <a:r>
              <a:rPr lang="vi-VN" sz="2800" dirty="0">
                <a:solidFill>
                  <a:srgbClr val="161C2D"/>
                </a:solidFill>
                <a:latin typeface="+mj-lt"/>
              </a:rPr>
              <a:t>Tất cả các phương thức public của lớp controller được gọi là phương thức hành động. Chúng giống như bất kỳ phương thức bình thường nào khác với các hạn chế sau:</a:t>
            </a:r>
          </a:p>
          <a:p>
            <a:pPr>
              <a:buFont typeface="Arial" panose="020B0604020202020204" pitchFamily="34" charset="0"/>
              <a:buChar char="•"/>
            </a:pPr>
            <a:endParaRPr lang="vi-VN" sz="2800" dirty="0">
              <a:solidFill>
                <a:srgbClr val="161C2D"/>
              </a:solidFill>
              <a:latin typeface="+mj-lt"/>
            </a:endParaRPr>
          </a:p>
          <a:p>
            <a:pPr>
              <a:buFont typeface="Arial" panose="020B0604020202020204" pitchFamily="34" charset="0"/>
              <a:buChar char="•"/>
            </a:pPr>
            <a:r>
              <a:rPr lang="vi-VN" sz="2800" dirty="0">
                <a:solidFill>
                  <a:srgbClr val="161C2D"/>
                </a:solidFill>
                <a:latin typeface="+mj-lt"/>
              </a:rPr>
              <a:t>Phương thức hành động phải là public. Nó không thể là private hoặc protected.</a:t>
            </a:r>
          </a:p>
          <a:p>
            <a:pPr>
              <a:buFont typeface="Arial" panose="020B0604020202020204" pitchFamily="34" charset="0"/>
              <a:buChar char="•"/>
            </a:pPr>
            <a:r>
              <a:rPr lang="vi-VN" sz="2800" dirty="0">
                <a:solidFill>
                  <a:srgbClr val="161C2D"/>
                </a:solidFill>
                <a:latin typeface="+mj-lt"/>
              </a:rPr>
              <a:t>Phương thức hành động không thể có nạp chồng phương thức (quá tải phương thức).</a:t>
            </a:r>
          </a:p>
          <a:p>
            <a:pPr>
              <a:buFont typeface="Arial" panose="020B0604020202020204" pitchFamily="34" charset="0"/>
              <a:buChar char="•"/>
            </a:pPr>
            <a:r>
              <a:rPr lang="vi-VN" sz="2800" dirty="0">
                <a:solidFill>
                  <a:srgbClr val="161C2D"/>
                </a:solidFill>
                <a:latin typeface="+mj-lt"/>
              </a:rPr>
              <a:t>Phương thức hành động không thể là một phương thức static.</a:t>
            </a:r>
          </a:p>
          <a:p>
            <a:r>
              <a:rPr lang="vi-VN" sz="2800" dirty="0">
                <a:solidFill>
                  <a:srgbClr val="161C2D"/>
                </a:solidFill>
                <a:latin typeface="+mj-lt"/>
              </a:rPr>
              <a:t>Sau đây là một ví dụ về phương thức hành động Index của StudentController</a:t>
            </a:r>
            <a:endParaRPr lang="vi-VN" sz="2800" b="0" i="0" dirty="0">
              <a:solidFill>
                <a:srgbClr val="161C2D"/>
              </a:solidFill>
              <a:effectLst/>
              <a:latin typeface="+mj-lt"/>
            </a:endParaRPr>
          </a:p>
        </p:txBody>
      </p:sp>
    </p:spTree>
    <p:extLst>
      <p:ext uri="{BB962C8B-B14F-4D97-AF65-F5344CB8AC3E}">
        <p14:creationId xmlns:p14="http://schemas.microsoft.com/office/powerpoint/2010/main" val="257085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1189</TotalTime>
  <Words>2002</Words>
  <Application>Microsoft Office PowerPoint</Application>
  <PresentationFormat>Widescreen</PresentationFormat>
  <Paragraphs>227</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Wingdings</vt:lpstr>
      <vt:lpstr>Oi</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631</cp:revision>
  <dcterms:created xsi:type="dcterms:W3CDTF">2020-08-07T13:14:06Z</dcterms:created>
  <dcterms:modified xsi:type="dcterms:W3CDTF">2022-11-05T03:13:28Z</dcterms:modified>
</cp:coreProperties>
</file>