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300" r:id="rId3"/>
    <p:sldId id="306" r:id="rId4"/>
    <p:sldId id="305" r:id="rId5"/>
    <p:sldId id="309" r:id="rId6"/>
    <p:sldId id="320" r:id="rId7"/>
    <p:sldId id="307" r:id="rId8"/>
    <p:sldId id="302" r:id="rId9"/>
    <p:sldId id="303" r:id="rId10"/>
    <p:sldId id="298" r:id="rId11"/>
    <p:sldId id="311" r:id="rId12"/>
    <p:sldId id="312" r:id="rId13"/>
    <p:sldId id="314" r:id="rId14"/>
    <p:sldId id="318" r:id="rId15"/>
    <p:sldId id="319" r:id="rId16"/>
    <p:sldId id="315" r:id="rId17"/>
    <p:sldId id="316" r:id="rId18"/>
    <p:sldId id="317" r:id="rId19"/>
    <p:sldId id="321" r:id="rId20"/>
  </p:sldIdLst>
  <p:sldSz cx="12192000" cy="6858000"/>
  <p:notesSz cx="6858000" cy="9144000"/>
  <p:embeddedFontLst>
    <p:embeddedFont>
      <p:font typeface="Roboto" panose="020B0604020202020204" charset="0"/>
      <p:regular r:id="rId22"/>
      <p:bold r:id="rId23"/>
      <p:italic r:id="rId24"/>
      <p:boldItalic r:id="rId25"/>
    </p:embeddedFont>
    <p:embeddedFont>
      <p:font typeface="Oi" panose="020B0604020202020204" charset="0"/>
      <p:regular r:id="rId26"/>
    </p:embeddedFont>
    <p:embeddedFont>
      <p:font typeface="Nuni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635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48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4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80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041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671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63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5843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1926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51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4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11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257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165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41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608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0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514272" y="2362796"/>
            <a:ext cx="5219856" cy="1231106"/>
          </a:xfrm>
          <a:prstGeom prst="rect">
            <a:avLst/>
          </a:prstGeom>
          <a:noFill/>
          <a:ln>
            <a:noFill/>
          </a:ln>
        </p:spPr>
        <p:txBody>
          <a:bodyPr spcFirstLastPara="1" wrap="square" lIns="0" tIns="0" rIns="0" bIns="0" anchor="t" anchorCtr="0">
            <a:spAutoFit/>
          </a:bodyPr>
          <a:lstStyle/>
          <a:p>
            <a:r>
              <a:rPr lang="en-US" sz="4000" b="1" dirty="0">
                <a:solidFill>
                  <a:srgbClr val="00B0F0"/>
                </a:solidFill>
                <a:latin typeface="Times New Roman" panose="02020603050405020304" pitchFamily="18" charset="0"/>
                <a:cs typeface="Times New Roman" panose="02020603050405020304" pitchFamily="18" charset="0"/>
              </a:rPr>
              <a:t> Action Result, Filters ASPNET MVC</a:t>
            </a: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304800" y="1791088"/>
            <a:ext cx="10245195" cy="523220"/>
          </a:xfrm>
          <a:prstGeom prst="rect">
            <a:avLst/>
          </a:prstGeom>
          <a:noFill/>
        </p:spPr>
        <p:txBody>
          <a:bodyPr wrap="square" rtlCol="0">
            <a:spAutoFit/>
          </a:bodyPr>
          <a:lstStyle/>
          <a:p>
            <a:r>
              <a:rPr lang="fr-FR" sz="2800" dirty="0" err="1">
                <a:solidFill>
                  <a:srgbClr val="161C2D"/>
                </a:solidFill>
                <a:latin typeface="Nunito" pitchFamily="2" charset="0"/>
              </a:rPr>
              <a:t>ví</a:t>
            </a:r>
            <a:r>
              <a:rPr lang="fr-FR" sz="2800" dirty="0">
                <a:solidFill>
                  <a:srgbClr val="161C2D"/>
                </a:solidFill>
                <a:latin typeface="Nunito" pitchFamily="2" charset="0"/>
              </a:rPr>
              <a:t> </a:t>
            </a:r>
            <a:r>
              <a:rPr lang="fr-FR" sz="2800" dirty="0" err="1">
                <a:solidFill>
                  <a:srgbClr val="161C2D"/>
                </a:solidFill>
                <a:latin typeface="Nunito" pitchFamily="2" charset="0"/>
              </a:rPr>
              <a:t>dụ</a:t>
            </a:r>
            <a:r>
              <a:rPr lang="fr-FR" sz="2800" dirty="0">
                <a:solidFill>
                  <a:srgbClr val="161C2D"/>
                </a:solidFill>
                <a:latin typeface="Nunito" pitchFamily="2" charset="0"/>
              </a:rPr>
              <a:t> </a:t>
            </a:r>
            <a:r>
              <a:rPr lang="fr-FR" sz="2800" dirty="0" err="1">
                <a:solidFill>
                  <a:srgbClr val="161C2D"/>
                </a:solidFill>
                <a:latin typeface="Nunito" pitchFamily="2" charset="0"/>
              </a:rPr>
              <a:t>về</a:t>
            </a:r>
            <a:r>
              <a:rPr lang="fr-FR" sz="2800" dirty="0">
                <a:solidFill>
                  <a:srgbClr val="161C2D"/>
                </a:solidFill>
                <a:latin typeface="Nunito" pitchFamily="2" charset="0"/>
              </a:rPr>
              <a:t> Exception </a:t>
            </a:r>
            <a:r>
              <a:rPr lang="fr-FR" sz="2800" dirty="0" err="1">
                <a:solidFill>
                  <a:srgbClr val="161C2D"/>
                </a:solidFill>
                <a:latin typeface="Nunito" pitchFamily="2" charset="0"/>
              </a:rPr>
              <a:t>filter</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61925" y="2491770"/>
            <a:ext cx="5781675" cy="3046988"/>
          </a:xfrm>
          <a:prstGeom prst="rect">
            <a:avLst/>
          </a:prstGeom>
          <a:noFill/>
        </p:spPr>
        <p:txBody>
          <a:bodyPr wrap="square" rtlCol="0">
            <a:spAutoFit/>
          </a:bodyPr>
          <a:lstStyle/>
          <a:p>
            <a:pPr marL="285750" indent="-285750">
              <a:buFont typeface="Arial" panose="020B0604020202020204" pitchFamily="34" charset="0"/>
              <a:buChar char="•"/>
            </a:pPr>
            <a:r>
              <a:rPr lang="vi-VN" sz="2400" dirty="0"/>
              <a:t>Exception filter thực thi khi một ngoại lệ chưa được xử lý xảy ra trong ứng dụng của bạn.</a:t>
            </a:r>
          </a:p>
          <a:p>
            <a:pPr marL="285750" indent="-285750">
              <a:buFont typeface="Arial" panose="020B0604020202020204" pitchFamily="34" charset="0"/>
              <a:buChar char="•"/>
            </a:pPr>
            <a:r>
              <a:rPr lang="vi-VN" sz="2400" dirty="0"/>
              <a:t> Attribute HandleErrorAttribute là một lớp exception filter được tích hợp sẵn được sử dụng để hiển thị Error.cshtml</a:t>
            </a:r>
          </a:p>
          <a:p>
            <a:pPr marL="285750" indent="-285750">
              <a:buFont typeface="Arial" panose="020B0604020202020204" pitchFamily="34" charset="0"/>
              <a:buChar char="•"/>
            </a:pPr>
            <a:r>
              <a:rPr lang="vi-VN" sz="2400" dirty="0"/>
              <a:t> theo mặc định khi một ngoại lệ unhandled xảy ra.</a:t>
            </a:r>
            <a:endParaRPr lang="en-US" sz="2400" dirty="0"/>
          </a:p>
        </p:txBody>
      </p:sp>
      <p:pic>
        <p:nvPicPr>
          <p:cNvPr id="1027" name="Picture 3" descr="Filter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272" y="1791088"/>
            <a:ext cx="3444294" cy="327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61925" y="2491770"/>
            <a:ext cx="5781675" cy="3970318"/>
          </a:xfrm>
          <a:prstGeom prst="rect">
            <a:avLst/>
          </a:prstGeom>
          <a:noFill/>
        </p:spPr>
        <p:txBody>
          <a:bodyPr wrap="square" rtlCol="0">
            <a:spAutoFit/>
          </a:bodyPr>
          <a:lstStyle/>
          <a:p>
            <a:pPr marL="285750" indent="-285750">
              <a:buFont typeface="Arial" panose="020B0604020202020204" pitchFamily="34" charset="0"/>
              <a:buChar char="•"/>
            </a:pPr>
            <a:r>
              <a:rPr lang="vi-VN" sz="1200" dirty="0"/>
              <a:t>[HandleError]</a:t>
            </a:r>
          </a:p>
          <a:p>
            <a:pPr marL="285750" indent="-285750">
              <a:buFont typeface="Arial" panose="020B0604020202020204" pitchFamily="34" charset="0"/>
              <a:buChar char="•"/>
            </a:pPr>
            <a:r>
              <a:rPr lang="vi-VN" sz="1200" dirty="0"/>
              <a:t>public class HomeController : Controller</a:t>
            </a:r>
          </a:p>
          <a:p>
            <a:pPr marL="285750" indent="-285750">
              <a:buFont typeface="Arial" panose="020B0604020202020204" pitchFamily="34" charset="0"/>
              <a:buChar char="•"/>
            </a:pPr>
            <a:r>
              <a:rPr lang="vi-VN" sz="1200" dirty="0"/>
              <a:t>{</a:t>
            </a:r>
          </a:p>
          <a:p>
            <a:pPr marL="285750" indent="-285750">
              <a:buFont typeface="Arial" panose="020B0604020202020204" pitchFamily="34" charset="0"/>
              <a:buChar char="•"/>
            </a:pPr>
            <a:r>
              <a:rPr lang="vi-VN" sz="1200" dirty="0"/>
              <a:t>    public ActionResult Index()</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r>
              <a:rPr lang="vi-VN" sz="1200" dirty="0"/>
              <a:t>        //throw exception for demo</a:t>
            </a:r>
          </a:p>
          <a:p>
            <a:pPr marL="285750" indent="-285750">
              <a:buFont typeface="Arial" panose="020B0604020202020204" pitchFamily="34" charset="0"/>
              <a:buChar char="•"/>
            </a:pPr>
            <a:r>
              <a:rPr lang="vi-VN" sz="1200" dirty="0"/>
              <a:t>        throw new Exception("This is unhandled exception");</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r>
              <a:rPr lang="vi-VN" sz="1200" dirty="0"/>
              <a:t>        return View();</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endParaRPr lang="vi-VN" sz="1200" dirty="0"/>
          </a:p>
          <a:p>
            <a:pPr marL="285750" indent="-285750">
              <a:buFont typeface="Arial" panose="020B0604020202020204" pitchFamily="34" charset="0"/>
              <a:buChar char="•"/>
            </a:pPr>
            <a:r>
              <a:rPr lang="vi-VN" sz="1200" dirty="0"/>
              <a:t>    public ActionResult About()</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r>
              <a:rPr lang="vi-VN" sz="1200" dirty="0"/>
              <a:t>        return View();</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endParaRPr lang="vi-VN" sz="1200" dirty="0"/>
          </a:p>
          <a:p>
            <a:pPr marL="285750" indent="-285750">
              <a:buFont typeface="Arial" panose="020B0604020202020204" pitchFamily="34" charset="0"/>
              <a:buChar char="•"/>
            </a:pPr>
            <a:r>
              <a:rPr lang="vi-VN" sz="1200" dirty="0"/>
              <a:t>    public ActionResult Contact()</a:t>
            </a:r>
          </a:p>
          <a:p>
            <a:pPr marL="285750" indent="-285750">
              <a:buFont typeface="Arial" panose="020B0604020202020204" pitchFamily="34" charset="0"/>
              <a:buChar char="•"/>
            </a:pPr>
            <a:r>
              <a:rPr lang="vi-VN" sz="1200" dirty="0"/>
              <a:t>    {</a:t>
            </a:r>
          </a:p>
          <a:p>
            <a:pPr marL="285750" indent="-285750">
              <a:buFont typeface="Arial" panose="020B0604020202020204" pitchFamily="34" charset="0"/>
              <a:buChar char="•"/>
            </a:pPr>
            <a:r>
              <a:rPr lang="vi-VN" sz="1200" dirty="0"/>
              <a:t>        return View();</a:t>
            </a:r>
          </a:p>
          <a:p>
            <a:pPr marL="285750" indent="-285750">
              <a:buFont typeface="Arial" panose="020B0604020202020204" pitchFamily="34" charset="0"/>
              <a:buChar char="•"/>
            </a:pPr>
            <a:r>
              <a:rPr lang="vi-VN" sz="1200" dirty="0"/>
              <a:t>    }        </a:t>
            </a:r>
          </a:p>
          <a:p>
            <a:pPr marL="285750" indent="-285750">
              <a:buFont typeface="Arial" panose="020B0604020202020204" pitchFamily="34" charset="0"/>
              <a:buChar char="•"/>
            </a:pPr>
            <a:r>
              <a:rPr lang="vi-VN" sz="1200" dirty="0"/>
              <a:t>}</a:t>
            </a:r>
            <a:endParaRPr lang="en-US" sz="1200" dirty="0"/>
          </a:p>
        </p:txBody>
      </p:sp>
      <p:pic>
        <p:nvPicPr>
          <p:cNvPr id="1027" name="Picture 3" descr="Filter trong ASP.NET MV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272" y="1791088"/>
            <a:ext cx="3444294" cy="327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70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1806905" cy="400110"/>
          </a:xfrm>
          <a:prstGeom prst="rect">
            <a:avLst/>
          </a:prstGeom>
          <a:noFill/>
        </p:spPr>
        <p:txBody>
          <a:bodyPr wrap="none" rtlCol="0">
            <a:spAutoFit/>
          </a:bodyPr>
          <a:lstStyle/>
          <a:p>
            <a:r>
              <a:rPr lang="en-US" sz="2000" b="1" dirty="0" err="1"/>
              <a:t>Đăng</a:t>
            </a:r>
            <a:r>
              <a:rPr lang="en-US" sz="2000" b="1" dirty="0"/>
              <a:t> </a:t>
            </a:r>
            <a:r>
              <a:rPr lang="en-US" sz="2000" b="1" dirty="0" err="1"/>
              <a:t>ký</a:t>
            </a:r>
            <a:r>
              <a:rPr lang="en-US" sz="2000" b="1" dirty="0"/>
              <a:t> filter</a:t>
            </a:r>
          </a:p>
        </p:txBody>
      </p:sp>
      <p:sp>
        <p:nvSpPr>
          <p:cNvPr id="10" name="TextBox 9">
            <a:extLst>
              <a:ext uri="{FF2B5EF4-FFF2-40B4-BE49-F238E27FC236}">
                <a16:creationId xmlns:a16="http://schemas.microsoft.com/office/drawing/2014/main" id="{88A03640-6784-B424-B3C0-B2E0CD5CE7D4}"/>
              </a:ext>
            </a:extLst>
          </p:cNvPr>
          <p:cNvSpPr txBox="1"/>
          <p:nvPr/>
        </p:nvSpPr>
        <p:spPr>
          <a:xfrm>
            <a:off x="892122" y="779855"/>
            <a:ext cx="3982180" cy="1169551"/>
          </a:xfrm>
          <a:prstGeom prst="rect">
            <a:avLst/>
          </a:prstGeom>
          <a:noFill/>
        </p:spPr>
        <p:txBody>
          <a:bodyPr wrap="none" rtlCol="0">
            <a:spAutoFit/>
          </a:bodyPr>
          <a:lstStyle/>
          <a:p>
            <a:r>
              <a:rPr lang="vi-VN" b="0" i="0" dirty="0">
                <a:solidFill>
                  <a:srgbClr val="161C2D"/>
                </a:solidFill>
                <a:effectLst/>
                <a:latin typeface="Nunito" pitchFamily="2" charset="0"/>
              </a:rPr>
              <a:t>Filter (bộ lọc) có thể được áp dụng ở ba cấp độ.</a:t>
            </a:r>
            <a:r>
              <a:rPr lang="en-US" b="0" i="0" dirty="0">
                <a:solidFill>
                  <a:srgbClr val="161C2D"/>
                </a:solidFill>
                <a:effectLst/>
                <a:latin typeface="Nunito" pitchFamily="2" charset="0"/>
              </a:rPr>
              <a:t> </a:t>
            </a:r>
          </a:p>
          <a:p>
            <a:r>
              <a:rPr lang="en-US" b="1" i="0" dirty="0">
                <a:solidFill>
                  <a:srgbClr val="161C2D"/>
                </a:solidFill>
                <a:effectLst/>
                <a:latin typeface="Nunito" pitchFamily="2" charset="0"/>
              </a:rPr>
              <a:t>Filter </a:t>
            </a:r>
            <a:r>
              <a:rPr lang="en-US" b="1" i="0" dirty="0" err="1">
                <a:solidFill>
                  <a:srgbClr val="161C2D"/>
                </a:solidFill>
                <a:effectLst/>
                <a:latin typeface="Nunito" pitchFamily="2" charset="0"/>
              </a:rPr>
              <a:t>cấp</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độ</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toàn</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cục</a:t>
            </a:r>
            <a:endParaRPr lang="en-US" b="1" i="0" dirty="0">
              <a:solidFill>
                <a:srgbClr val="161C2D"/>
              </a:solidFill>
              <a:effectLst/>
              <a:latin typeface="Nunito" pitchFamily="2" charset="0"/>
            </a:endParaRPr>
          </a:p>
          <a:p>
            <a:r>
              <a:rPr lang="en-US" b="1" i="0" dirty="0">
                <a:solidFill>
                  <a:srgbClr val="161C2D"/>
                </a:solidFill>
                <a:effectLst/>
                <a:latin typeface="Nunito" pitchFamily="2" charset="0"/>
              </a:rPr>
              <a:t>Filter </a:t>
            </a:r>
            <a:r>
              <a:rPr lang="en-US" b="1" i="0" dirty="0" err="1">
                <a:solidFill>
                  <a:srgbClr val="161C2D"/>
                </a:solidFill>
                <a:effectLst/>
                <a:latin typeface="Nunito" pitchFamily="2" charset="0"/>
              </a:rPr>
              <a:t>cấp</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độ</a:t>
            </a:r>
            <a:r>
              <a:rPr lang="en-US" b="1" i="0" dirty="0">
                <a:solidFill>
                  <a:srgbClr val="161C2D"/>
                </a:solidFill>
                <a:effectLst/>
                <a:latin typeface="Nunito" pitchFamily="2" charset="0"/>
              </a:rPr>
              <a:t> controller</a:t>
            </a:r>
          </a:p>
          <a:p>
            <a:r>
              <a:rPr lang="vi-VN" b="1" i="0" dirty="0">
                <a:solidFill>
                  <a:srgbClr val="161C2D"/>
                </a:solidFill>
                <a:effectLst/>
                <a:latin typeface="Nunito" pitchFamily="2" charset="0"/>
              </a:rPr>
              <a:t>Filter cấp độ phương thức hành động</a:t>
            </a:r>
          </a:p>
          <a:p>
            <a:endParaRPr lang="en-US" dirty="0"/>
          </a:p>
        </p:txBody>
      </p:sp>
      <p:sp>
        <p:nvSpPr>
          <p:cNvPr id="11" name="TextBox 10">
            <a:extLst>
              <a:ext uri="{FF2B5EF4-FFF2-40B4-BE49-F238E27FC236}">
                <a16:creationId xmlns:a16="http://schemas.microsoft.com/office/drawing/2014/main" id="{A2A511BD-E558-FF71-2E91-F4CEA2E6CFEA}"/>
              </a:ext>
            </a:extLst>
          </p:cNvPr>
          <p:cNvSpPr txBox="1"/>
          <p:nvPr/>
        </p:nvSpPr>
        <p:spPr>
          <a:xfrm>
            <a:off x="892122" y="1866900"/>
            <a:ext cx="3679878" cy="3539430"/>
          </a:xfrm>
          <a:prstGeom prst="rect">
            <a:avLst/>
          </a:prstGeom>
          <a:noFill/>
        </p:spPr>
        <p:txBody>
          <a:bodyPr wrap="square" rtlCol="0">
            <a:spAutoFit/>
          </a:bodyPr>
          <a:lstStyle/>
          <a:p>
            <a:r>
              <a:rPr lang="en-US" b="1" i="0" dirty="0">
                <a:solidFill>
                  <a:srgbClr val="161C2D"/>
                </a:solidFill>
                <a:effectLst/>
                <a:latin typeface="Nunito" pitchFamily="2" charset="0"/>
              </a:rPr>
              <a:t>Filter </a:t>
            </a:r>
            <a:r>
              <a:rPr lang="en-US" b="1" i="0" dirty="0" err="1">
                <a:solidFill>
                  <a:srgbClr val="161C2D"/>
                </a:solidFill>
                <a:effectLst/>
                <a:latin typeface="Nunito" pitchFamily="2" charset="0"/>
              </a:rPr>
              <a:t>cấp</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độ</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toàn</a:t>
            </a:r>
            <a:r>
              <a:rPr lang="en-US" b="1" i="0" dirty="0">
                <a:solidFill>
                  <a:srgbClr val="161C2D"/>
                </a:solidFill>
                <a:effectLst/>
                <a:latin typeface="Nunito" pitchFamily="2" charset="0"/>
              </a:rPr>
              <a:t> </a:t>
            </a:r>
            <a:r>
              <a:rPr lang="en-US" b="1" i="0" dirty="0" err="1">
                <a:solidFill>
                  <a:srgbClr val="161C2D"/>
                </a:solidFill>
                <a:effectLst/>
                <a:latin typeface="Nunito" pitchFamily="2" charset="0"/>
              </a:rPr>
              <a:t>cục</a:t>
            </a:r>
            <a:endParaRPr lang="en-US" b="1" i="0" dirty="0">
              <a:solidFill>
                <a:srgbClr val="161C2D"/>
              </a:solidFill>
              <a:effectLst/>
              <a:latin typeface="Nunito" pitchFamily="2" charset="0"/>
            </a:endParaRPr>
          </a:p>
          <a:p>
            <a:endParaRPr lang="vi-VN" b="1" i="0" dirty="0">
              <a:solidFill>
                <a:srgbClr val="161C2D"/>
              </a:solidFill>
              <a:effectLst/>
              <a:latin typeface="Nunito" pitchFamily="2" charset="0"/>
            </a:endParaRPr>
          </a:p>
          <a:p>
            <a:pPr marL="285750" indent="-285750">
              <a:buFont typeface="Wingdings" panose="05000000000000000000" pitchFamily="2" charset="2"/>
              <a:buChar char="Ø"/>
            </a:pPr>
            <a:r>
              <a:rPr lang="vi-VN" i="0" dirty="0">
                <a:solidFill>
                  <a:srgbClr val="161C2D"/>
                </a:solidFill>
                <a:effectLst/>
                <a:latin typeface="Nunito" pitchFamily="2" charset="0"/>
              </a:rPr>
              <a:t>Trong sự kiện Application_Start của tệp global.asax.cs bằng cách sử dụng phương thức mặc định FilterConfig.RegisterGlobalFilters().</a:t>
            </a:r>
          </a:p>
          <a:p>
            <a:r>
              <a:rPr lang="vi-VN" i="0" dirty="0">
                <a:solidFill>
                  <a:srgbClr val="161C2D"/>
                </a:solidFill>
                <a:effectLst/>
                <a:latin typeface="Nunito" pitchFamily="2" charset="0"/>
              </a:rPr>
              <a:t> Các filter toàn cục sẽ được áp dụng cho tất cả các controller và phương thức hành động của một ứng dụng.</a:t>
            </a:r>
          </a:p>
          <a:p>
            <a:endParaRPr lang="vi-VN" i="0" dirty="0">
              <a:solidFill>
                <a:srgbClr val="161C2D"/>
              </a:solidFill>
              <a:effectLst/>
              <a:latin typeface="Nunito" pitchFamily="2" charset="0"/>
            </a:endParaRPr>
          </a:p>
          <a:p>
            <a:pPr marL="285750" indent="-285750">
              <a:buFont typeface="Wingdings" panose="05000000000000000000" pitchFamily="2" charset="2"/>
              <a:buChar char="Ø"/>
            </a:pPr>
            <a:r>
              <a:rPr lang="vi-VN" i="0" dirty="0">
                <a:solidFill>
                  <a:srgbClr val="161C2D"/>
                </a:solidFill>
                <a:effectLst/>
                <a:latin typeface="Nunito" pitchFamily="2" charset="0"/>
              </a:rPr>
              <a:t>Filter [HandleError] được áp dụng toàn cục trong ứng dụng ASP.NET MVC theo mặc định trong mọi ứng dụng MVC được tạo bằng Visual Studio, như được hiển thị bên dưới.</a:t>
            </a:r>
            <a:endParaRPr lang="en-US" i="0" dirty="0">
              <a:solidFill>
                <a:srgbClr val="161C2D"/>
              </a:solidFill>
              <a:effectLst/>
              <a:latin typeface="Nunito" pitchFamily="2" charset="0"/>
            </a:endParaRPr>
          </a:p>
          <a:p>
            <a:endParaRPr lang="en-US" dirty="0"/>
          </a:p>
        </p:txBody>
      </p:sp>
      <p:sp>
        <p:nvSpPr>
          <p:cNvPr id="12" name="TextBox 11">
            <a:extLst>
              <a:ext uri="{FF2B5EF4-FFF2-40B4-BE49-F238E27FC236}">
                <a16:creationId xmlns:a16="http://schemas.microsoft.com/office/drawing/2014/main" id="{D08383B2-5E8B-944F-3154-22B02986CC14}"/>
              </a:ext>
            </a:extLst>
          </p:cNvPr>
          <p:cNvSpPr txBox="1"/>
          <p:nvPr/>
        </p:nvSpPr>
        <p:spPr>
          <a:xfrm>
            <a:off x="7208891" y="1364630"/>
            <a:ext cx="3835805" cy="4616648"/>
          </a:xfrm>
          <a:prstGeom prst="rect">
            <a:avLst/>
          </a:prstGeom>
          <a:noFill/>
        </p:spPr>
        <p:txBody>
          <a:bodyPr wrap="square" rtlCol="0">
            <a:spAutoFit/>
          </a:bodyPr>
          <a:lstStyle/>
          <a:p>
            <a:r>
              <a:rPr lang="en-US" dirty="0">
                <a:solidFill>
                  <a:srgbClr val="FF0000"/>
                </a:solidFill>
              </a:rPr>
              <a:t>public class </a:t>
            </a:r>
            <a:r>
              <a:rPr lang="en-US" dirty="0" err="1">
                <a:solidFill>
                  <a:srgbClr val="FF0000"/>
                </a:solidFill>
              </a:rPr>
              <a:t>MvcApplication</a:t>
            </a:r>
            <a:r>
              <a:rPr lang="en-US" dirty="0">
                <a:solidFill>
                  <a:srgbClr val="FF0000"/>
                </a:solidFill>
              </a:rPr>
              <a:t> : </a:t>
            </a:r>
            <a:r>
              <a:rPr lang="en-US" dirty="0" err="1">
                <a:solidFill>
                  <a:srgbClr val="FF0000"/>
                </a:solidFill>
              </a:rPr>
              <a:t>System.Web.HttpApplication</a:t>
            </a:r>
            <a:endParaRPr lang="en-US" dirty="0">
              <a:solidFill>
                <a:srgbClr val="FF0000"/>
              </a:solidFill>
            </a:endParaRPr>
          </a:p>
          <a:p>
            <a:r>
              <a:rPr lang="en-US" dirty="0">
                <a:solidFill>
                  <a:srgbClr val="FF0000"/>
                </a:solidFill>
              </a:rPr>
              <a:t>{</a:t>
            </a:r>
          </a:p>
          <a:p>
            <a:r>
              <a:rPr lang="en-US" dirty="0">
                <a:solidFill>
                  <a:srgbClr val="FF0000"/>
                </a:solidFill>
              </a:rPr>
              <a:t>    protected void </a:t>
            </a:r>
            <a:r>
              <a:rPr lang="en-US" dirty="0" err="1">
                <a:solidFill>
                  <a:srgbClr val="FF0000"/>
                </a:solidFill>
              </a:rPr>
              <a:t>Application_Start</a:t>
            </a:r>
            <a:r>
              <a:rPr lang="en-US" dirty="0">
                <a:solidFill>
                  <a:srgbClr val="FF0000"/>
                </a:solidFill>
              </a:rPr>
              <a:t>()</a:t>
            </a:r>
          </a:p>
          <a:p>
            <a:r>
              <a:rPr lang="en-US" dirty="0">
                <a:solidFill>
                  <a:srgbClr val="FF0000"/>
                </a:solidFill>
              </a:rPr>
              <a:t>    {</a:t>
            </a:r>
          </a:p>
          <a:p>
            <a:r>
              <a:rPr lang="en-US" dirty="0">
                <a:solidFill>
                  <a:srgbClr val="FF0000"/>
                </a:solidFill>
              </a:rPr>
              <a:t>        </a:t>
            </a:r>
            <a:r>
              <a:rPr lang="en-US" dirty="0" err="1">
                <a:solidFill>
                  <a:srgbClr val="FF0000"/>
                </a:solidFill>
              </a:rPr>
              <a:t>FilterConfig.RegisterGlobalFilters</a:t>
            </a:r>
            <a:r>
              <a:rPr lang="en-US" dirty="0">
                <a:solidFill>
                  <a:srgbClr val="FF0000"/>
                </a:solidFill>
              </a:rPr>
              <a:t>(</a:t>
            </a:r>
            <a:r>
              <a:rPr lang="en-US" dirty="0" err="1">
                <a:solidFill>
                  <a:srgbClr val="FF0000"/>
                </a:solidFill>
              </a:rPr>
              <a:t>GlobalFilters.Filters</a:t>
            </a:r>
            <a:r>
              <a:rPr lang="en-US" dirty="0">
                <a:solidFill>
                  <a:srgbClr val="FF0000"/>
                </a:solidFill>
              </a:rPr>
              <a:t>);</a:t>
            </a:r>
          </a:p>
          <a:p>
            <a:r>
              <a:rPr lang="en-US" dirty="0">
                <a:solidFill>
                  <a:srgbClr val="FF0000"/>
                </a:solidFill>
              </a:rPr>
              <a:t>    }</a:t>
            </a:r>
          </a:p>
          <a:p>
            <a:r>
              <a:rPr lang="en-US" dirty="0">
                <a:solidFill>
                  <a:srgbClr val="FF0000"/>
                </a:solidFill>
              </a:rPr>
              <a:t>}</a:t>
            </a:r>
          </a:p>
          <a:p>
            <a:endParaRPr lang="en-US" dirty="0">
              <a:solidFill>
                <a:srgbClr val="FF0000"/>
              </a:solidFill>
            </a:endParaRPr>
          </a:p>
          <a:p>
            <a:r>
              <a:rPr lang="en-US" dirty="0">
                <a:solidFill>
                  <a:srgbClr val="FF0000"/>
                </a:solidFill>
              </a:rPr>
              <a:t>// </a:t>
            </a:r>
            <a:r>
              <a:rPr lang="en-US" dirty="0" err="1">
                <a:solidFill>
                  <a:srgbClr val="FF0000"/>
                </a:solidFill>
              </a:rPr>
              <a:t>FilterConfig.cs</a:t>
            </a:r>
            <a:r>
              <a:rPr lang="en-US" dirty="0">
                <a:solidFill>
                  <a:srgbClr val="FF0000"/>
                </a:solidFill>
              </a:rPr>
              <a:t> located in </a:t>
            </a:r>
            <a:r>
              <a:rPr lang="en-US" dirty="0" err="1">
                <a:solidFill>
                  <a:srgbClr val="FF0000"/>
                </a:solidFill>
              </a:rPr>
              <a:t>App_Start</a:t>
            </a:r>
            <a:r>
              <a:rPr lang="en-US" dirty="0">
                <a:solidFill>
                  <a:srgbClr val="FF0000"/>
                </a:solidFill>
              </a:rPr>
              <a:t> folder </a:t>
            </a:r>
          </a:p>
          <a:p>
            <a:r>
              <a:rPr lang="en-US" dirty="0">
                <a:solidFill>
                  <a:srgbClr val="FF0000"/>
                </a:solidFill>
              </a:rPr>
              <a:t>public class </a:t>
            </a:r>
            <a:r>
              <a:rPr lang="en-US" dirty="0" err="1">
                <a:solidFill>
                  <a:srgbClr val="FF0000"/>
                </a:solidFill>
              </a:rPr>
              <a:t>FilterConfig</a:t>
            </a:r>
            <a:endParaRPr lang="en-US" dirty="0">
              <a:solidFill>
                <a:srgbClr val="FF0000"/>
              </a:solidFill>
            </a:endParaRPr>
          </a:p>
          <a:p>
            <a:r>
              <a:rPr lang="en-US" dirty="0">
                <a:solidFill>
                  <a:srgbClr val="FF0000"/>
                </a:solidFill>
              </a:rPr>
              <a:t>{</a:t>
            </a:r>
          </a:p>
          <a:p>
            <a:r>
              <a:rPr lang="en-US" dirty="0">
                <a:solidFill>
                  <a:srgbClr val="FF0000"/>
                </a:solidFill>
              </a:rPr>
              <a:t>    public static void </a:t>
            </a:r>
            <a:r>
              <a:rPr lang="en-US" dirty="0" err="1">
                <a:solidFill>
                  <a:srgbClr val="FF0000"/>
                </a:solidFill>
              </a:rPr>
              <a:t>RegisterGlobalFilters</a:t>
            </a:r>
            <a:r>
              <a:rPr lang="en-US" dirty="0">
                <a:solidFill>
                  <a:srgbClr val="FF0000"/>
                </a:solidFill>
              </a:rPr>
              <a:t>(</a:t>
            </a:r>
            <a:r>
              <a:rPr lang="en-US" dirty="0" err="1">
                <a:solidFill>
                  <a:srgbClr val="FF0000"/>
                </a:solidFill>
              </a:rPr>
              <a:t>GlobalFilterCollection</a:t>
            </a:r>
            <a:r>
              <a:rPr lang="en-US" dirty="0">
                <a:solidFill>
                  <a:srgbClr val="FF0000"/>
                </a:solidFill>
              </a:rPr>
              <a:t> filters)</a:t>
            </a:r>
          </a:p>
          <a:p>
            <a:r>
              <a:rPr lang="en-US" dirty="0">
                <a:solidFill>
                  <a:srgbClr val="FF0000"/>
                </a:solidFill>
              </a:rPr>
              <a:t>    {</a:t>
            </a:r>
          </a:p>
          <a:p>
            <a:r>
              <a:rPr lang="en-US" dirty="0">
                <a:solidFill>
                  <a:srgbClr val="FF0000"/>
                </a:solidFill>
              </a:rPr>
              <a:t>        </a:t>
            </a:r>
            <a:r>
              <a:rPr lang="en-US" dirty="0" err="1">
                <a:solidFill>
                  <a:srgbClr val="FF0000"/>
                </a:solidFill>
              </a:rPr>
              <a:t>filters.Add</a:t>
            </a:r>
            <a:r>
              <a:rPr lang="en-US" dirty="0">
                <a:solidFill>
                  <a:srgbClr val="FF0000"/>
                </a:solidFill>
              </a:rPr>
              <a:t>(new </a:t>
            </a:r>
            <a:r>
              <a:rPr lang="en-US" dirty="0" err="1">
                <a:solidFill>
                  <a:srgbClr val="FF0000"/>
                </a:solidFill>
              </a:rPr>
              <a:t>HandleErrorAttribute</a:t>
            </a:r>
            <a:r>
              <a:rPr lang="en-US" dirty="0">
                <a:solidFill>
                  <a:srgbClr val="FF0000"/>
                </a:solidFill>
              </a:rPr>
              <a:t>());</a:t>
            </a:r>
          </a:p>
          <a:p>
            <a:r>
              <a:rPr lang="en-US" dirty="0">
                <a:solidFill>
                  <a:srgbClr val="FF0000"/>
                </a:solidFill>
              </a:rPr>
              <a:t>    }</a:t>
            </a:r>
          </a:p>
          <a:p>
            <a:r>
              <a:rPr lang="en-US" dirty="0">
                <a:solidFill>
                  <a:srgbClr val="FF0000"/>
                </a:solidFill>
              </a:rPr>
              <a:t>}</a:t>
            </a:r>
          </a:p>
        </p:txBody>
      </p:sp>
    </p:spTree>
    <p:extLst>
      <p:ext uri="{BB962C8B-B14F-4D97-AF65-F5344CB8AC3E}">
        <p14:creationId xmlns:p14="http://schemas.microsoft.com/office/powerpoint/2010/main" val="120929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2959465" cy="400110"/>
          </a:xfrm>
          <a:prstGeom prst="rect">
            <a:avLst/>
          </a:prstGeom>
          <a:noFill/>
        </p:spPr>
        <p:txBody>
          <a:bodyPr wrap="none" rtlCol="0">
            <a:spAutoFit/>
          </a:bodyPr>
          <a:lstStyle/>
          <a:p>
            <a:r>
              <a:rPr lang="en-US" sz="2000" b="1" dirty="0">
                <a:solidFill>
                  <a:srgbClr val="161C2D"/>
                </a:solidFill>
                <a:latin typeface="Nunito" pitchFamily="2" charset="0"/>
              </a:rPr>
              <a:t>Filter </a:t>
            </a:r>
            <a:r>
              <a:rPr lang="en-US" sz="2000" b="1" dirty="0" err="1">
                <a:solidFill>
                  <a:srgbClr val="161C2D"/>
                </a:solidFill>
                <a:latin typeface="Nunito" pitchFamily="2" charset="0"/>
              </a:rPr>
              <a:t>cấp</a:t>
            </a:r>
            <a:r>
              <a:rPr lang="en-US" sz="2000" b="1" dirty="0">
                <a:solidFill>
                  <a:srgbClr val="161C2D"/>
                </a:solidFill>
                <a:latin typeface="Nunito" pitchFamily="2" charset="0"/>
              </a:rPr>
              <a:t> </a:t>
            </a:r>
            <a:r>
              <a:rPr lang="en-US" sz="2000" b="1" dirty="0" err="1">
                <a:solidFill>
                  <a:srgbClr val="161C2D"/>
                </a:solidFill>
                <a:latin typeface="Nunito" pitchFamily="2" charset="0"/>
              </a:rPr>
              <a:t>độ</a:t>
            </a:r>
            <a:r>
              <a:rPr lang="en-US" sz="2000" b="1" dirty="0">
                <a:solidFill>
                  <a:srgbClr val="161C2D"/>
                </a:solidFill>
                <a:latin typeface="Nunito" pitchFamily="2" charset="0"/>
              </a:rPr>
              <a:t> controller</a:t>
            </a:r>
          </a:p>
        </p:txBody>
      </p:sp>
      <p:sp>
        <p:nvSpPr>
          <p:cNvPr id="13" name="TextBox 12">
            <a:extLst>
              <a:ext uri="{FF2B5EF4-FFF2-40B4-BE49-F238E27FC236}">
                <a16:creationId xmlns:a16="http://schemas.microsoft.com/office/drawing/2014/main" id="{9E8462B1-405B-372D-FA32-286C912D8D77}"/>
              </a:ext>
            </a:extLst>
          </p:cNvPr>
          <p:cNvSpPr txBox="1"/>
          <p:nvPr/>
        </p:nvSpPr>
        <p:spPr>
          <a:xfrm>
            <a:off x="361950" y="2226440"/>
            <a:ext cx="7219248" cy="1477328"/>
          </a:xfrm>
          <a:prstGeom prst="rect">
            <a:avLst/>
          </a:prstGeom>
          <a:noFill/>
        </p:spPr>
        <p:txBody>
          <a:bodyPr wrap="square" rtlCol="0">
            <a:spAutoFit/>
          </a:bodyPr>
          <a:lstStyle/>
          <a:p>
            <a:r>
              <a:rPr lang="vi-VN" sz="1800" b="0" i="0" dirty="0">
                <a:solidFill>
                  <a:srgbClr val="161C2D"/>
                </a:solidFill>
                <a:effectLst/>
                <a:latin typeface="Nunito" pitchFamily="2" charset="0"/>
              </a:rPr>
              <a:t>Filter cũng có thể được áp dụng cho lớp controller. Filter cấp độ controller được áp dụng cho tất cả các phương thức hành động. </a:t>
            </a:r>
          </a:p>
          <a:p>
            <a:r>
              <a:rPr lang="vi-VN" sz="1800" b="0" i="0" dirty="0">
                <a:solidFill>
                  <a:srgbClr val="161C2D"/>
                </a:solidFill>
                <a:effectLst/>
                <a:latin typeface="Nunito" pitchFamily="2" charset="0"/>
              </a:rPr>
              <a:t>Filter dưới đây có thể áp dụng cho tất cả các phương thức hành động của lớp HomeController, nhưng không áp dụng cho các controller khác.</a:t>
            </a:r>
            <a:endParaRPr lang="en-US" sz="1800" dirty="0"/>
          </a:p>
        </p:txBody>
      </p:sp>
      <p:sp>
        <p:nvSpPr>
          <p:cNvPr id="14" name="TextBox 13">
            <a:extLst>
              <a:ext uri="{FF2B5EF4-FFF2-40B4-BE49-F238E27FC236}">
                <a16:creationId xmlns:a16="http://schemas.microsoft.com/office/drawing/2014/main" id="{79B0EF7E-B5F2-0177-21B3-CAAE9C4EDCC1}"/>
              </a:ext>
            </a:extLst>
          </p:cNvPr>
          <p:cNvSpPr txBox="1"/>
          <p:nvPr/>
        </p:nvSpPr>
        <p:spPr>
          <a:xfrm>
            <a:off x="8305194" y="1858357"/>
            <a:ext cx="3782291" cy="3970318"/>
          </a:xfrm>
          <a:prstGeom prst="rect">
            <a:avLst/>
          </a:prstGeom>
          <a:noFill/>
        </p:spPr>
        <p:txBody>
          <a:bodyPr wrap="square" rtlCol="0">
            <a:spAutoFit/>
          </a:bodyPr>
          <a:lstStyle/>
          <a:p>
            <a:r>
              <a:rPr lang="en-US" i="0" dirty="0">
                <a:solidFill>
                  <a:srgbClr val="161C2D"/>
                </a:solidFill>
                <a:effectLst/>
                <a:latin typeface="Nunito" pitchFamily="2" charset="0"/>
              </a:rPr>
              <a:t>[</a:t>
            </a:r>
            <a:r>
              <a:rPr lang="en-US" i="0" dirty="0" err="1">
                <a:solidFill>
                  <a:srgbClr val="161C2D"/>
                </a:solidFill>
                <a:effectLst/>
                <a:latin typeface="Nunito" pitchFamily="2" charset="0"/>
              </a:rPr>
              <a:t>HandleError</a:t>
            </a:r>
            <a:r>
              <a:rPr lang="en-US" i="0" dirty="0">
                <a:solidFill>
                  <a:srgbClr val="161C2D"/>
                </a:solidFill>
                <a:effectLst/>
                <a:latin typeface="Nunito" pitchFamily="2" charset="0"/>
              </a:rPr>
              <a:t>]</a:t>
            </a:r>
          </a:p>
          <a:p>
            <a:r>
              <a:rPr lang="en-US" i="0" dirty="0">
                <a:solidFill>
                  <a:srgbClr val="161C2D"/>
                </a:solidFill>
                <a:effectLst/>
                <a:latin typeface="Nunito" pitchFamily="2" charset="0"/>
              </a:rPr>
              <a:t>public class </a:t>
            </a:r>
            <a:r>
              <a:rPr lang="en-US" i="0" dirty="0" err="1">
                <a:solidFill>
                  <a:srgbClr val="161C2D"/>
                </a:solidFill>
                <a:effectLst/>
                <a:latin typeface="Nunito" pitchFamily="2" charset="0"/>
              </a:rPr>
              <a:t>HomeController</a:t>
            </a:r>
            <a:r>
              <a:rPr lang="en-US" i="0" dirty="0">
                <a:solidFill>
                  <a:srgbClr val="161C2D"/>
                </a:solidFill>
                <a:effectLst/>
                <a:latin typeface="Nunito" pitchFamily="2" charset="0"/>
              </a:rPr>
              <a:t> : Controller</a:t>
            </a:r>
          </a:p>
          <a:p>
            <a:r>
              <a:rPr lang="en-US" i="0" dirty="0">
                <a:solidFill>
                  <a:srgbClr val="161C2D"/>
                </a:solidFill>
                <a:effectLst/>
                <a:latin typeface="Nunito" pitchFamily="2" charset="0"/>
              </a:rPr>
              <a:t>{</a:t>
            </a:r>
          </a:p>
          <a:p>
            <a:r>
              <a:rPr lang="en-US" i="0" dirty="0">
                <a:solidFill>
                  <a:srgbClr val="161C2D"/>
                </a:solidFill>
                <a:effectLst/>
                <a:latin typeface="Nunito" pitchFamily="2" charset="0"/>
              </a:rPr>
              <a:t>    public </a:t>
            </a:r>
            <a:r>
              <a:rPr lang="en-US" i="0" dirty="0" err="1">
                <a:solidFill>
                  <a:srgbClr val="161C2D"/>
                </a:solidFill>
                <a:effectLst/>
                <a:latin typeface="Nunito" pitchFamily="2" charset="0"/>
              </a:rPr>
              <a:t>ActionResult</a:t>
            </a:r>
            <a:r>
              <a:rPr lang="en-US" i="0" dirty="0">
                <a:solidFill>
                  <a:srgbClr val="161C2D"/>
                </a:solidFill>
                <a:effectLst/>
                <a:latin typeface="Nunito" pitchFamily="2" charset="0"/>
              </a:rPr>
              <a:t> Index()</a:t>
            </a:r>
          </a:p>
          <a:p>
            <a:r>
              <a:rPr lang="en-US" i="0" dirty="0">
                <a:solidFill>
                  <a:srgbClr val="161C2D"/>
                </a:solidFill>
                <a:effectLst/>
                <a:latin typeface="Nunito" pitchFamily="2" charset="0"/>
              </a:rPr>
              <a:t>    {</a:t>
            </a:r>
          </a:p>
          <a:p>
            <a:r>
              <a:rPr lang="en-US" i="0" dirty="0">
                <a:solidFill>
                  <a:srgbClr val="161C2D"/>
                </a:solidFill>
                <a:effectLst/>
                <a:latin typeface="Nunito" pitchFamily="2" charset="0"/>
              </a:rPr>
              <a:t>        return View();</a:t>
            </a:r>
          </a:p>
          <a:p>
            <a:r>
              <a:rPr lang="en-US" i="0" dirty="0">
                <a:solidFill>
                  <a:srgbClr val="161C2D"/>
                </a:solidFill>
                <a:effectLst/>
                <a:latin typeface="Nunito" pitchFamily="2" charset="0"/>
              </a:rPr>
              <a:t>    }</a:t>
            </a:r>
          </a:p>
          <a:p>
            <a:endParaRPr lang="en-US" i="0" dirty="0">
              <a:solidFill>
                <a:srgbClr val="161C2D"/>
              </a:solidFill>
              <a:effectLst/>
              <a:latin typeface="Nunito" pitchFamily="2" charset="0"/>
            </a:endParaRPr>
          </a:p>
          <a:p>
            <a:r>
              <a:rPr lang="en-US" i="0" dirty="0">
                <a:solidFill>
                  <a:srgbClr val="161C2D"/>
                </a:solidFill>
                <a:effectLst/>
                <a:latin typeface="Nunito" pitchFamily="2" charset="0"/>
              </a:rPr>
              <a:t>    public </a:t>
            </a:r>
            <a:r>
              <a:rPr lang="en-US" i="0" dirty="0" err="1">
                <a:solidFill>
                  <a:srgbClr val="161C2D"/>
                </a:solidFill>
                <a:effectLst/>
                <a:latin typeface="Nunito" pitchFamily="2" charset="0"/>
              </a:rPr>
              <a:t>ActionResult</a:t>
            </a:r>
            <a:r>
              <a:rPr lang="en-US" i="0" dirty="0">
                <a:solidFill>
                  <a:srgbClr val="161C2D"/>
                </a:solidFill>
                <a:effectLst/>
                <a:latin typeface="Nunito" pitchFamily="2" charset="0"/>
              </a:rPr>
              <a:t> About()</a:t>
            </a:r>
          </a:p>
          <a:p>
            <a:r>
              <a:rPr lang="en-US" i="0" dirty="0">
                <a:solidFill>
                  <a:srgbClr val="161C2D"/>
                </a:solidFill>
                <a:effectLst/>
                <a:latin typeface="Nunito" pitchFamily="2" charset="0"/>
              </a:rPr>
              <a:t>    {</a:t>
            </a:r>
          </a:p>
          <a:p>
            <a:r>
              <a:rPr lang="en-US" i="0" dirty="0">
                <a:solidFill>
                  <a:srgbClr val="161C2D"/>
                </a:solidFill>
                <a:effectLst/>
                <a:latin typeface="Nunito" pitchFamily="2" charset="0"/>
              </a:rPr>
              <a:t>        return View();</a:t>
            </a:r>
          </a:p>
          <a:p>
            <a:r>
              <a:rPr lang="en-US" i="0" dirty="0">
                <a:solidFill>
                  <a:srgbClr val="161C2D"/>
                </a:solidFill>
                <a:effectLst/>
                <a:latin typeface="Nunito" pitchFamily="2" charset="0"/>
              </a:rPr>
              <a:t>    }</a:t>
            </a:r>
          </a:p>
          <a:p>
            <a:endParaRPr lang="en-US" i="0" dirty="0">
              <a:solidFill>
                <a:srgbClr val="161C2D"/>
              </a:solidFill>
              <a:effectLst/>
              <a:latin typeface="Nunito" pitchFamily="2" charset="0"/>
            </a:endParaRPr>
          </a:p>
          <a:p>
            <a:r>
              <a:rPr lang="en-US" i="0" dirty="0">
                <a:solidFill>
                  <a:srgbClr val="161C2D"/>
                </a:solidFill>
                <a:effectLst/>
                <a:latin typeface="Nunito" pitchFamily="2" charset="0"/>
              </a:rPr>
              <a:t>    public </a:t>
            </a:r>
            <a:r>
              <a:rPr lang="en-US" i="0" dirty="0" err="1">
                <a:solidFill>
                  <a:srgbClr val="161C2D"/>
                </a:solidFill>
                <a:effectLst/>
                <a:latin typeface="Nunito" pitchFamily="2" charset="0"/>
              </a:rPr>
              <a:t>ActionResult</a:t>
            </a:r>
            <a:r>
              <a:rPr lang="en-US" i="0" dirty="0">
                <a:solidFill>
                  <a:srgbClr val="161C2D"/>
                </a:solidFill>
                <a:effectLst/>
                <a:latin typeface="Nunito" pitchFamily="2" charset="0"/>
              </a:rPr>
              <a:t> Contact()</a:t>
            </a:r>
          </a:p>
          <a:p>
            <a:r>
              <a:rPr lang="en-US" i="0" dirty="0">
                <a:solidFill>
                  <a:srgbClr val="161C2D"/>
                </a:solidFill>
                <a:effectLst/>
                <a:latin typeface="Nunito" pitchFamily="2" charset="0"/>
              </a:rPr>
              <a:t>    {</a:t>
            </a:r>
          </a:p>
          <a:p>
            <a:r>
              <a:rPr lang="en-US" i="0" dirty="0">
                <a:solidFill>
                  <a:srgbClr val="161C2D"/>
                </a:solidFill>
                <a:effectLst/>
                <a:latin typeface="Nunito" pitchFamily="2" charset="0"/>
              </a:rPr>
              <a:t>        return View();</a:t>
            </a:r>
          </a:p>
          <a:p>
            <a:r>
              <a:rPr lang="en-US" i="0" dirty="0">
                <a:solidFill>
                  <a:srgbClr val="161C2D"/>
                </a:solidFill>
                <a:effectLst/>
                <a:latin typeface="Nunito" pitchFamily="2" charset="0"/>
              </a:rPr>
              <a:t>    }</a:t>
            </a:r>
          </a:p>
          <a:p>
            <a:r>
              <a:rPr lang="en-US" i="0" dirty="0">
                <a:solidFill>
                  <a:srgbClr val="161C2D"/>
                </a:solidFill>
                <a:effectLst/>
                <a:latin typeface="Nunito" pitchFamily="2" charset="0"/>
              </a:rPr>
              <a:t>}</a:t>
            </a:r>
            <a:endParaRPr lang="en-US" dirty="0"/>
          </a:p>
        </p:txBody>
      </p:sp>
    </p:spTree>
    <p:extLst>
      <p:ext uri="{BB962C8B-B14F-4D97-AF65-F5344CB8AC3E}">
        <p14:creationId xmlns:p14="http://schemas.microsoft.com/office/powerpoint/2010/main" val="5755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smtClean="0">
                <a:solidFill>
                  <a:srgbClr val="F37422"/>
                </a:solidFill>
                <a:latin typeface="Oi"/>
                <a:ea typeface="Oi"/>
                <a:cs typeface="Oi"/>
                <a:sym typeface="Oi"/>
              </a:rPr>
              <a:t>Tên</a:t>
            </a:r>
            <a:r>
              <a:rPr lang="en-US" sz="1700" b="0" i="0" u="none" strike="noStrike" cap="none" dirty="0" smtClean="0">
                <a:solidFill>
                  <a:srgbClr val="F37422"/>
                </a:solidFill>
                <a:latin typeface="Oi"/>
                <a:ea typeface="Oi"/>
                <a:cs typeface="Oi"/>
                <a:sym typeface="Oi"/>
              </a:rPr>
              <a:t> </a:t>
            </a:r>
            <a:r>
              <a:rPr lang="en-US" sz="1700" b="0" i="0" u="none" strike="noStrike" cap="none" dirty="0" err="1" smtClean="0">
                <a:solidFill>
                  <a:srgbClr val="F37422"/>
                </a:solidFill>
                <a:latin typeface="Oi"/>
                <a:ea typeface="Oi"/>
                <a:cs typeface="Oi"/>
                <a:sym typeface="Oi"/>
              </a:rPr>
              <a:t>bài</a:t>
            </a:r>
            <a:r>
              <a:rPr lang="en-US" sz="1700" b="0" i="0" u="none" strike="noStrike" cap="none" dirty="0" smtClean="0">
                <a:solidFill>
                  <a:srgbClr val="F37422"/>
                </a:solidFill>
                <a:latin typeface="Oi"/>
                <a:ea typeface="Oi"/>
                <a:cs typeface="Oi"/>
                <a:sym typeface="Oi"/>
              </a:rPr>
              <a:t> </a:t>
            </a:r>
            <a:r>
              <a:rPr lang="en-US" sz="1700" b="0" i="0" u="none" strike="noStrike" cap="none" dirty="0" err="1" smtClean="0">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6668288" y="795010"/>
            <a:ext cx="5713424" cy="461665"/>
          </a:xfrm>
          <a:prstGeom prst="rect">
            <a:avLst/>
          </a:prstGeom>
          <a:noFill/>
        </p:spPr>
        <p:txBody>
          <a:bodyPr wrap="none" rtlCol="0">
            <a:spAutoFit/>
          </a:bodyPr>
          <a:lstStyle/>
          <a:p>
            <a:r>
              <a:rPr lang="vi-VN" sz="2400" b="1" dirty="0" smtClean="0"/>
              <a:t>Filter cấp độ phương thức hành động</a:t>
            </a:r>
            <a:endParaRPr lang="vi-VN" sz="2400" b="1" dirty="0"/>
          </a:p>
        </p:txBody>
      </p:sp>
      <p:sp>
        <p:nvSpPr>
          <p:cNvPr id="13" name="TextBox 12">
            <a:extLst>
              <a:ext uri="{FF2B5EF4-FFF2-40B4-BE49-F238E27FC236}">
                <a16:creationId xmlns:a16="http://schemas.microsoft.com/office/drawing/2014/main" id="{9E8462B1-405B-372D-FA32-286C912D8D77}"/>
              </a:ext>
            </a:extLst>
          </p:cNvPr>
          <p:cNvSpPr txBox="1"/>
          <p:nvPr/>
        </p:nvSpPr>
        <p:spPr>
          <a:xfrm>
            <a:off x="304800" y="2460992"/>
            <a:ext cx="7662160" cy="1631216"/>
          </a:xfrm>
          <a:prstGeom prst="rect">
            <a:avLst/>
          </a:prstGeom>
          <a:noFill/>
        </p:spPr>
        <p:txBody>
          <a:bodyPr wrap="square" rtlCol="0">
            <a:spAutoFit/>
          </a:bodyPr>
          <a:lstStyle/>
          <a:p>
            <a:r>
              <a:rPr lang="vi-VN" sz="2000" b="0" i="0" dirty="0">
                <a:solidFill>
                  <a:srgbClr val="161C2D"/>
                </a:solidFill>
                <a:effectLst/>
                <a:latin typeface="Nunito" pitchFamily="2" charset="0"/>
              </a:rPr>
              <a:t>Filter cũng có thể được áp dụng cho lớp controller. Filter cấp độ controller được áp dụng cho tất cả các phương thức hành động. </a:t>
            </a:r>
          </a:p>
          <a:p>
            <a:r>
              <a:rPr lang="vi-VN" sz="2000" b="0" i="0" dirty="0">
                <a:solidFill>
                  <a:srgbClr val="161C2D"/>
                </a:solidFill>
                <a:effectLst/>
                <a:latin typeface="Nunito" pitchFamily="2" charset="0"/>
              </a:rPr>
              <a:t>Filter dưới đây có thể áp dụng cho tất cả các phương thức hành động của lớp HomeController, nhưng không áp dụng cho các controller khác.</a:t>
            </a:r>
            <a:endParaRPr lang="en-US" sz="2000" dirty="0"/>
          </a:p>
        </p:txBody>
      </p:sp>
      <p:sp>
        <p:nvSpPr>
          <p:cNvPr id="14" name="TextBox 13">
            <a:extLst>
              <a:ext uri="{FF2B5EF4-FFF2-40B4-BE49-F238E27FC236}">
                <a16:creationId xmlns:a16="http://schemas.microsoft.com/office/drawing/2014/main" id="{79B0EF7E-B5F2-0177-21B3-CAAE9C4EDCC1}"/>
              </a:ext>
            </a:extLst>
          </p:cNvPr>
          <p:cNvSpPr txBox="1"/>
          <p:nvPr/>
        </p:nvSpPr>
        <p:spPr>
          <a:xfrm>
            <a:off x="8077200" y="1748641"/>
            <a:ext cx="3782291" cy="3970318"/>
          </a:xfrm>
          <a:prstGeom prst="rect">
            <a:avLst/>
          </a:prstGeom>
          <a:noFill/>
        </p:spPr>
        <p:txBody>
          <a:bodyPr wrap="square" rtlCol="0">
            <a:spAutoFit/>
          </a:bodyPr>
          <a:lstStyle/>
          <a:p>
            <a:r>
              <a:rPr lang="en-US" dirty="0">
                <a:solidFill>
                  <a:srgbClr val="161C2D"/>
                </a:solidFill>
                <a:latin typeface="Nunito" pitchFamily="2" charset="0"/>
              </a:rPr>
              <a:t>public class </a:t>
            </a:r>
            <a:r>
              <a:rPr lang="en-US" dirty="0" err="1">
                <a:solidFill>
                  <a:srgbClr val="161C2D"/>
                </a:solidFill>
                <a:latin typeface="Nunito" pitchFamily="2" charset="0"/>
              </a:rPr>
              <a:t>HomeController</a:t>
            </a:r>
            <a:r>
              <a:rPr lang="en-US" dirty="0">
                <a:solidFill>
                  <a:srgbClr val="161C2D"/>
                </a:solidFill>
                <a:latin typeface="Nunito" pitchFamily="2" charset="0"/>
              </a:rPr>
              <a:t> : Controller</a:t>
            </a:r>
          </a:p>
          <a:p>
            <a:r>
              <a:rPr lang="en-US" dirty="0">
                <a:solidFill>
                  <a:srgbClr val="161C2D"/>
                </a:solidFill>
                <a:latin typeface="Nunito" pitchFamily="2" charset="0"/>
              </a:rPr>
              <a:t>{</a:t>
            </a:r>
          </a:p>
          <a:p>
            <a:r>
              <a:rPr lang="en-US" dirty="0">
                <a:solidFill>
                  <a:srgbClr val="161C2D"/>
                </a:solidFill>
                <a:latin typeface="Nunito" pitchFamily="2" charset="0"/>
              </a:rPr>
              <a:t>    [</a:t>
            </a:r>
            <a:r>
              <a:rPr lang="en-US" dirty="0" err="1">
                <a:solidFill>
                  <a:srgbClr val="161C2D"/>
                </a:solidFill>
                <a:latin typeface="Nunito" pitchFamily="2" charset="0"/>
              </a:rPr>
              <a:t>HandleError</a:t>
            </a:r>
            <a:r>
              <a:rPr lang="en-US" dirty="0">
                <a:solidFill>
                  <a:srgbClr val="161C2D"/>
                </a:solidFill>
                <a:latin typeface="Nunito" pitchFamily="2" charset="0"/>
              </a:rPr>
              <a:t>]</a:t>
            </a:r>
          </a:p>
          <a:p>
            <a:r>
              <a:rPr lang="en-US" dirty="0">
                <a:solidFill>
                  <a:srgbClr val="161C2D"/>
                </a:solidFill>
                <a:latin typeface="Nunito" pitchFamily="2" charset="0"/>
              </a:rPr>
              <a:t>    public </a:t>
            </a:r>
            <a:r>
              <a:rPr lang="en-US" dirty="0" err="1">
                <a:solidFill>
                  <a:srgbClr val="161C2D"/>
                </a:solidFill>
                <a:latin typeface="Nunito" pitchFamily="2" charset="0"/>
              </a:rPr>
              <a:t>ActionResult</a:t>
            </a:r>
            <a:r>
              <a:rPr lang="en-US" dirty="0">
                <a:solidFill>
                  <a:srgbClr val="161C2D"/>
                </a:solidFill>
                <a:latin typeface="Nunito" pitchFamily="2" charset="0"/>
              </a:rPr>
              <a:t> Index()</a:t>
            </a:r>
          </a:p>
          <a:p>
            <a:r>
              <a:rPr lang="en-US" dirty="0">
                <a:solidFill>
                  <a:srgbClr val="161C2D"/>
                </a:solidFill>
                <a:latin typeface="Nunito" pitchFamily="2" charset="0"/>
              </a:rPr>
              <a:t>    {</a:t>
            </a:r>
          </a:p>
          <a:p>
            <a:r>
              <a:rPr lang="en-US" dirty="0">
                <a:solidFill>
                  <a:srgbClr val="161C2D"/>
                </a:solidFill>
                <a:latin typeface="Nunito" pitchFamily="2" charset="0"/>
              </a:rPr>
              <a:t>        return View();</a:t>
            </a:r>
          </a:p>
          <a:p>
            <a:r>
              <a:rPr lang="en-US" dirty="0">
                <a:solidFill>
                  <a:srgbClr val="161C2D"/>
                </a:solidFill>
                <a:latin typeface="Nunito" pitchFamily="2" charset="0"/>
              </a:rPr>
              <a:t>    }</a:t>
            </a:r>
          </a:p>
          <a:p>
            <a:endParaRPr lang="en-US" dirty="0">
              <a:solidFill>
                <a:srgbClr val="161C2D"/>
              </a:solidFill>
              <a:latin typeface="Nunito" pitchFamily="2" charset="0"/>
            </a:endParaRPr>
          </a:p>
          <a:p>
            <a:r>
              <a:rPr lang="en-US" dirty="0">
                <a:solidFill>
                  <a:srgbClr val="161C2D"/>
                </a:solidFill>
                <a:latin typeface="Nunito" pitchFamily="2" charset="0"/>
              </a:rPr>
              <a:t>    public </a:t>
            </a:r>
            <a:r>
              <a:rPr lang="en-US" dirty="0" err="1">
                <a:solidFill>
                  <a:srgbClr val="161C2D"/>
                </a:solidFill>
                <a:latin typeface="Nunito" pitchFamily="2" charset="0"/>
              </a:rPr>
              <a:t>ActionResult</a:t>
            </a:r>
            <a:r>
              <a:rPr lang="en-US" dirty="0">
                <a:solidFill>
                  <a:srgbClr val="161C2D"/>
                </a:solidFill>
                <a:latin typeface="Nunito" pitchFamily="2" charset="0"/>
              </a:rPr>
              <a:t> About()</a:t>
            </a:r>
          </a:p>
          <a:p>
            <a:r>
              <a:rPr lang="en-US" dirty="0">
                <a:solidFill>
                  <a:srgbClr val="161C2D"/>
                </a:solidFill>
                <a:latin typeface="Nunito" pitchFamily="2" charset="0"/>
              </a:rPr>
              <a:t>    {</a:t>
            </a:r>
          </a:p>
          <a:p>
            <a:r>
              <a:rPr lang="en-US" dirty="0">
                <a:solidFill>
                  <a:srgbClr val="161C2D"/>
                </a:solidFill>
                <a:latin typeface="Nunito" pitchFamily="2" charset="0"/>
              </a:rPr>
              <a:t>        return View();</a:t>
            </a:r>
          </a:p>
          <a:p>
            <a:r>
              <a:rPr lang="en-US" dirty="0">
                <a:solidFill>
                  <a:srgbClr val="161C2D"/>
                </a:solidFill>
                <a:latin typeface="Nunito" pitchFamily="2" charset="0"/>
              </a:rPr>
              <a:t>    }</a:t>
            </a:r>
          </a:p>
          <a:p>
            <a:endParaRPr lang="en-US" dirty="0">
              <a:solidFill>
                <a:srgbClr val="161C2D"/>
              </a:solidFill>
              <a:latin typeface="Nunito" pitchFamily="2" charset="0"/>
            </a:endParaRPr>
          </a:p>
          <a:p>
            <a:r>
              <a:rPr lang="en-US" dirty="0">
                <a:solidFill>
                  <a:srgbClr val="161C2D"/>
                </a:solidFill>
                <a:latin typeface="Nunito" pitchFamily="2" charset="0"/>
              </a:rPr>
              <a:t>    public </a:t>
            </a:r>
            <a:r>
              <a:rPr lang="en-US" dirty="0" err="1">
                <a:solidFill>
                  <a:srgbClr val="161C2D"/>
                </a:solidFill>
                <a:latin typeface="Nunito" pitchFamily="2" charset="0"/>
              </a:rPr>
              <a:t>ActionResult</a:t>
            </a:r>
            <a:r>
              <a:rPr lang="en-US" dirty="0">
                <a:solidFill>
                  <a:srgbClr val="161C2D"/>
                </a:solidFill>
                <a:latin typeface="Nunito" pitchFamily="2" charset="0"/>
              </a:rPr>
              <a:t> Contact()</a:t>
            </a:r>
          </a:p>
          <a:p>
            <a:r>
              <a:rPr lang="en-US" dirty="0">
                <a:solidFill>
                  <a:srgbClr val="161C2D"/>
                </a:solidFill>
                <a:latin typeface="Nunito" pitchFamily="2" charset="0"/>
              </a:rPr>
              <a:t>    {</a:t>
            </a:r>
          </a:p>
          <a:p>
            <a:r>
              <a:rPr lang="en-US" dirty="0">
                <a:solidFill>
                  <a:srgbClr val="161C2D"/>
                </a:solidFill>
                <a:latin typeface="Nunito" pitchFamily="2" charset="0"/>
              </a:rPr>
              <a:t>        return View();</a:t>
            </a:r>
          </a:p>
          <a:p>
            <a:r>
              <a:rPr lang="en-US" dirty="0">
                <a:solidFill>
                  <a:srgbClr val="161C2D"/>
                </a:solidFill>
                <a:latin typeface="Nunito" pitchFamily="2" charset="0"/>
              </a:rPr>
              <a:t>    }</a:t>
            </a:r>
          </a:p>
          <a:p>
            <a:r>
              <a:rPr lang="en-US" dirty="0">
                <a:solidFill>
                  <a:srgbClr val="161C2D"/>
                </a:solidFill>
                <a:latin typeface="Nunito" pitchFamily="2" charset="0"/>
              </a:rPr>
              <a:t>}</a:t>
            </a:r>
            <a:endParaRPr lang="en-US" dirty="0"/>
          </a:p>
        </p:txBody>
      </p:sp>
    </p:spTree>
    <p:extLst>
      <p:ext uri="{BB962C8B-B14F-4D97-AF65-F5344CB8AC3E}">
        <p14:creationId xmlns:p14="http://schemas.microsoft.com/office/powerpoint/2010/main" val="27812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2281394" cy="523220"/>
          </a:xfrm>
          <a:prstGeom prst="rect">
            <a:avLst/>
          </a:prstGeom>
          <a:noFill/>
        </p:spPr>
        <p:txBody>
          <a:bodyPr wrap="none" rtlCol="0">
            <a:spAutoFit/>
          </a:bodyPr>
          <a:lstStyle/>
          <a:p>
            <a:r>
              <a:rPr lang="en-US" sz="2800" b="1" dirty="0"/>
              <a:t>Action Filter</a:t>
            </a:r>
          </a:p>
        </p:txBody>
      </p:sp>
      <p:sp>
        <p:nvSpPr>
          <p:cNvPr id="13" name="TextBox 12">
            <a:extLst>
              <a:ext uri="{FF2B5EF4-FFF2-40B4-BE49-F238E27FC236}">
                <a16:creationId xmlns:a16="http://schemas.microsoft.com/office/drawing/2014/main" id="{9E8462B1-405B-372D-FA32-286C912D8D77}"/>
              </a:ext>
            </a:extLst>
          </p:cNvPr>
          <p:cNvSpPr txBox="1"/>
          <p:nvPr/>
        </p:nvSpPr>
        <p:spPr>
          <a:xfrm>
            <a:off x="453140" y="2180894"/>
            <a:ext cx="11081564" cy="1631216"/>
          </a:xfrm>
          <a:prstGeom prst="rect">
            <a:avLst/>
          </a:prstGeom>
          <a:noFill/>
        </p:spPr>
        <p:txBody>
          <a:bodyPr wrap="square" rtlCol="0">
            <a:spAutoFit/>
          </a:bodyPr>
          <a:lstStyle/>
          <a:p>
            <a:r>
              <a:rPr lang="vi-VN" sz="2000" dirty="0"/>
              <a:t>Action filter thực thi trước và sau khi một phương thức hành động thực thi. Attribute action filter có thể được áp dụng cho một phương thức hành động riêng lẻ hoặc cho một controller</a:t>
            </a:r>
            <a:r>
              <a:rPr lang="vi-VN" sz="2000" dirty="0" smtClean="0"/>
              <a:t>.</a:t>
            </a:r>
            <a:endParaRPr lang="en-US" sz="2000" dirty="0" smtClean="0"/>
          </a:p>
          <a:p>
            <a:r>
              <a:rPr lang="vi-VN" sz="2000" dirty="0"/>
              <a:t>Attribute OutputCache dưới đây là một attribute action filter tích hợp có thể được áp dụng cho một phương thức hành động mà chúng ta muốn lưu đầu ra vào bộ nhớ cache. Ví dụ: đầu ra của phương thức hành động sau sẽ được lưu vào bộ nhớ cache trong 100 giây.</a:t>
            </a:r>
            <a:endParaRPr lang="en-US" sz="2000" dirty="0"/>
          </a:p>
        </p:txBody>
      </p:sp>
      <p:sp>
        <p:nvSpPr>
          <p:cNvPr id="14" name="TextBox 13">
            <a:extLst>
              <a:ext uri="{FF2B5EF4-FFF2-40B4-BE49-F238E27FC236}">
                <a16:creationId xmlns:a16="http://schemas.microsoft.com/office/drawing/2014/main" id="{79B0EF7E-B5F2-0177-21B3-CAAE9C4EDCC1}"/>
              </a:ext>
            </a:extLst>
          </p:cNvPr>
          <p:cNvSpPr txBox="1"/>
          <p:nvPr/>
        </p:nvSpPr>
        <p:spPr>
          <a:xfrm>
            <a:off x="7190509" y="4382386"/>
            <a:ext cx="3782291" cy="1631216"/>
          </a:xfrm>
          <a:prstGeom prst="rect">
            <a:avLst/>
          </a:prstGeom>
          <a:noFill/>
        </p:spPr>
        <p:txBody>
          <a:bodyPr wrap="square" rtlCol="0">
            <a:spAutoFit/>
          </a:bodyPr>
          <a:lstStyle/>
          <a:p>
            <a:r>
              <a:rPr lang="en-US" sz="2000" dirty="0">
                <a:solidFill>
                  <a:srgbClr val="161C2D"/>
                </a:solidFill>
                <a:latin typeface="Nunito" pitchFamily="2" charset="0"/>
              </a:rPr>
              <a:t>[</a:t>
            </a:r>
            <a:r>
              <a:rPr lang="en-US" sz="2000" dirty="0" err="1">
                <a:solidFill>
                  <a:srgbClr val="161C2D"/>
                </a:solidFill>
                <a:latin typeface="Nunito" pitchFamily="2" charset="0"/>
              </a:rPr>
              <a:t>OutputCache</a:t>
            </a:r>
            <a:r>
              <a:rPr lang="en-US" sz="2000" dirty="0">
                <a:solidFill>
                  <a:srgbClr val="161C2D"/>
                </a:solidFill>
                <a:latin typeface="Nunito" pitchFamily="2" charset="0"/>
              </a:rPr>
              <a:t>(Duration=100)]</a:t>
            </a:r>
          </a:p>
          <a:p>
            <a:r>
              <a:rPr lang="en-US" sz="2000" dirty="0">
                <a:solidFill>
                  <a:srgbClr val="161C2D"/>
                </a:solidFill>
                <a:latin typeface="Nunito" pitchFamily="2" charset="0"/>
              </a:rPr>
              <a:t>public </a:t>
            </a:r>
            <a:r>
              <a:rPr lang="en-US" sz="2000" dirty="0" err="1">
                <a:solidFill>
                  <a:srgbClr val="161C2D"/>
                </a:solidFill>
                <a:latin typeface="Nunito" pitchFamily="2" charset="0"/>
              </a:rPr>
              <a:t>ActionResult</a:t>
            </a:r>
            <a:r>
              <a:rPr lang="en-US" sz="2000" dirty="0">
                <a:solidFill>
                  <a:srgbClr val="161C2D"/>
                </a:solidFill>
                <a:latin typeface="Nunito" pitchFamily="2" charset="0"/>
              </a:rPr>
              <a:t> Index()</a:t>
            </a:r>
          </a:p>
          <a:p>
            <a:r>
              <a:rPr lang="en-US" sz="2000" dirty="0">
                <a:solidFill>
                  <a:srgbClr val="161C2D"/>
                </a:solidFill>
                <a:latin typeface="Nunito" pitchFamily="2" charset="0"/>
              </a:rPr>
              <a:t>{</a:t>
            </a:r>
          </a:p>
          <a:p>
            <a:r>
              <a:rPr lang="en-US" sz="2000" dirty="0">
                <a:solidFill>
                  <a:srgbClr val="161C2D"/>
                </a:solidFill>
                <a:latin typeface="Nunito" pitchFamily="2" charset="0"/>
              </a:rPr>
              <a:t>    return View();</a:t>
            </a:r>
          </a:p>
          <a:p>
            <a:r>
              <a:rPr lang="en-US" sz="2000" dirty="0">
                <a:solidFill>
                  <a:srgbClr val="161C2D"/>
                </a:solidFill>
                <a:latin typeface="Nunito" pitchFamily="2" charset="0"/>
              </a:rPr>
              <a:t>}</a:t>
            </a:r>
            <a:endParaRPr lang="en-US" sz="2000" dirty="0"/>
          </a:p>
        </p:txBody>
      </p:sp>
    </p:spTree>
    <p:extLst>
      <p:ext uri="{BB962C8B-B14F-4D97-AF65-F5344CB8AC3E}">
        <p14:creationId xmlns:p14="http://schemas.microsoft.com/office/powerpoint/2010/main" val="275473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3300904" cy="400110"/>
          </a:xfrm>
          <a:prstGeom prst="rect">
            <a:avLst/>
          </a:prstGeom>
          <a:noFill/>
        </p:spPr>
        <p:txBody>
          <a:bodyPr wrap="none" rtlCol="0">
            <a:spAutoFit/>
          </a:bodyPr>
          <a:lstStyle/>
          <a:p>
            <a:r>
              <a:rPr lang="en-US" sz="2000" b="1" dirty="0" err="1">
                <a:solidFill>
                  <a:srgbClr val="161C2D"/>
                </a:solidFill>
                <a:latin typeface="Nunito" pitchFamily="2" charset="0"/>
              </a:rPr>
              <a:t>Tạo</a:t>
            </a:r>
            <a:r>
              <a:rPr lang="en-US" sz="2000" b="1" dirty="0">
                <a:solidFill>
                  <a:srgbClr val="161C2D"/>
                </a:solidFill>
                <a:latin typeface="Nunito" pitchFamily="2" charset="0"/>
              </a:rPr>
              <a:t> action filter </a:t>
            </a:r>
            <a:r>
              <a:rPr lang="en-US" sz="2000" b="1" dirty="0" err="1">
                <a:solidFill>
                  <a:srgbClr val="161C2D"/>
                </a:solidFill>
                <a:latin typeface="Nunito" pitchFamily="2" charset="0"/>
              </a:rPr>
              <a:t>tùy</a:t>
            </a:r>
            <a:r>
              <a:rPr lang="en-US" sz="2000" b="1" dirty="0">
                <a:solidFill>
                  <a:srgbClr val="161C2D"/>
                </a:solidFill>
                <a:latin typeface="Nunito" pitchFamily="2" charset="0"/>
              </a:rPr>
              <a:t> </a:t>
            </a:r>
            <a:r>
              <a:rPr lang="en-US" sz="2000" b="1" dirty="0" err="1">
                <a:solidFill>
                  <a:srgbClr val="161C2D"/>
                </a:solidFill>
                <a:latin typeface="Nunito" pitchFamily="2" charset="0"/>
              </a:rPr>
              <a:t>chỉnh</a:t>
            </a:r>
            <a:endParaRPr lang="en-US" sz="2000" b="1" dirty="0">
              <a:solidFill>
                <a:srgbClr val="161C2D"/>
              </a:solidFill>
              <a:latin typeface="Nunito" pitchFamily="2" charset="0"/>
            </a:endParaRPr>
          </a:p>
        </p:txBody>
      </p:sp>
      <p:sp>
        <p:nvSpPr>
          <p:cNvPr id="10" name="TextBox 9">
            <a:extLst>
              <a:ext uri="{FF2B5EF4-FFF2-40B4-BE49-F238E27FC236}">
                <a16:creationId xmlns:a16="http://schemas.microsoft.com/office/drawing/2014/main" id="{40D67CE6-BBAC-69D5-116B-DD13A3D860BC}"/>
              </a:ext>
            </a:extLst>
          </p:cNvPr>
          <p:cNvSpPr txBox="1"/>
          <p:nvPr/>
        </p:nvSpPr>
        <p:spPr>
          <a:xfrm>
            <a:off x="1233533" y="1640919"/>
            <a:ext cx="8291467" cy="4185761"/>
          </a:xfrm>
          <a:prstGeom prst="rect">
            <a:avLst/>
          </a:prstGeom>
          <a:noFill/>
        </p:spPr>
        <p:txBody>
          <a:bodyPr wrap="square" rtlCol="0">
            <a:spAutoFit/>
          </a:bodyPr>
          <a:lstStyle/>
          <a:p>
            <a:r>
              <a:rPr lang="vi-VN" b="0" i="0" dirty="0">
                <a:solidFill>
                  <a:srgbClr val="161C2D"/>
                </a:solidFill>
                <a:effectLst/>
                <a:latin typeface="Nunito" pitchFamily="2" charset="0"/>
              </a:rPr>
              <a:t>Bạn có thể tạo action filter tùy chỉnh theo hai cách, thứ nhất, bằng cách triển khai interface IActionFilter và lớp FilterAttribute. Thứ hai, bằng cách kế thừa lớp trừu tượng ActionFilterAttribute.</a:t>
            </a:r>
          </a:p>
          <a:p>
            <a:endParaRPr lang="vi-VN" b="0" i="0" dirty="0">
              <a:solidFill>
                <a:srgbClr val="161C2D"/>
              </a:solidFill>
              <a:effectLst/>
              <a:latin typeface="Nunito" pitchFamily="2" charset="0"/>
            </a:endParaRPr>
          </a:p>
          <a:p>
            <a:r>
              <a:rPr lang="vi-VN" b="1" i="0" dirty="0">
                <a:solidFill>
                  <a:srgbClr val="161C2D"/>
                </a:solidFill>
                <a:effectLst/>
                <a:latin typeface="Nunito" pitchFamily="2" charset="0"/>
              </a:rPr>
              <a:t>Interface IActionFilter bao gồm các phương thức sau đây để triển khai:</a:t>
            </a:r>
          </a:p>
          <a:p>
            <a:endParaRPr lang="vi-VN" b="0" i="0" dirty="0">
              <a:solidFill>
                <a:srgbClr val="161C2D"/>
              </a:solidFill>
              <a:effectLst/>
              <a:latin typeface="Nunito" pitchFamily="2" charset="0"/>
            </a:endParaRP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OnActionExecuted(ActionExecutedContext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OnActionExecuting(ActionExecutingContext filterContext)</a:t>
            </a:r>
            <a:endParaRPr lang="en-US" b="0" i="0" dirty="0">
              <a:solidFill>
                <a:srgbClr val="161C2D"/>
              </a:solidFill>
              <a:effectLst/>
              <a:latin typeface="Nunito" pitchFamily="2" charset="0"/>
            </a:endParaRPr>
          </a:p>
          <a:p>
            <a:endParaRPr lang="vi-VN" b="0" i="0" dirty="0">
              <a:solidFill>
                <a:srgbClr val="161C2D"/>
              </a:solidFill>
              <a:effectLst/>
              <a:latin typeface="Nunito" pitchFamily="2" charset="0"/>
            </a:endParaRPr>
          </a:p>
          <a:p>
            <a:r>
              <a:rPr lang="vi-VN" b="1" i="0" dirty="0">
                <a:solidFill>
                  <a:srgbClr val="161C2D"/>
                </a:solidFill>
                <a:effectLst/>
                <a:latin typeface="Nunito" pitchFamily="2" charset="0"/>
              </a:rPr>
              <a:t>Lớp trừu tượng ActionFilterAttribute bao gồm các phương thức sau để ghi đè:</a:t>
            </a:r>
          </a:p>
          <a:p>
            <a:endParaRPr lang="vi-VN" b="0" i="0" dirty="0">
              <a:solidFill>
                <a:srgbClr val="161C2D"/>
              </a:solidFill>
              <a:effectLst/>
              <a:latin typeface="Nunito" pitchFamily="2" charset="0"/>
            </a:endParaRPr>
          </a:p>
          <a:p>
            <a:pPr marL="342900" indent="-342900">
              <a:buFont typeface="Wingdings" panose="05000000000000000000" pitchFamily="2" charset="2"/>
              <a:buChar char="Ø"/>
            </a:pPr>
            <a:r>
              <a:rPr lang="vi-VN" b="0" i="0" dirty="0">
                <a:solidFill>
                  <a:srgbClr val="161C2D"/>
                </a:solidFill>
                <a:effectLst/>
                <a:latin typeface="Nunito" pitchFamily="2" charset="0"/>
              </a:rPr>
              <a:t>void OnActionExecuted(ActionExecutedContext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OnActionExecuting(ActionExecutingContext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OnResultExecuted(ResultExecutedContext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OnResultExecuting(ResultExecutingContext filterContext)</a:t>
            </a:r>
          </a:p>
          <a:p>
            <a:endParaRPr lang="en-US" b="0" i="0" dirty="0">
              <a:solidFill>
                <a:srgbClr val="161C2D"/>
              </a:solidFill>
              <a:effectLst/>
              <a:latin typeface="Nunito" pitchFamily="2" charset="0"/>
            </a:endParaRPr>
          </a:p>
          <a:p>
            <a:r>
              <a:rPr lang="en-US" b="0" i="0" dirty="0">
                <a:solidFill>
                  <a:srgbClr val="161C2D"/>
                </a:solidFill>
                <a:effectLst/>
                <a:latin typeface="Nunito" pitchFamily="2" charset="0"/>
              </a:rPr>
              <a:t>L</a:t>
            </a:r>
            <a:r>
              <a:rPr lang="vi-VN" b="0" i="0" dirty="0">
                <a:solidFill>
                  <a:srgbClr val="161C2D"/>
                </a:solidFill>
                <a:effectLst/>
                <a:latin typeface="Nunito" pitchFamily="2" charset="0"/>
              </a:rPr>
              <a:t>ớp ActionFilterAttribute có bốn phương thức nạp chồng. Nó bao gồm các phương thức OnResultExecuted và OnResultExecuting, </a:t>
            </a:r>
          </a:p>
          <a:p>
            <a:r>
              <a:rPr lang="vi-VN" b="0" i="0" dirty="0">
                <a:solidFill>
                  <a:srgbClr val="161C2D"/>
                </a:solidFill>
                <a:effectLst/>
                <a:latin typeface="Nunito" pitchFamily="2" charset="0"/>
              </a:rPr>
              <a:t>có thể được sử dụng để thực thi logic tùy chỉnh trước hoặc sau khi kết quả thực thi. Action filter thường được sử dụng để ghi log, bộ nhớ đệm, ủy quyền, v.v.</a:t>
            </a:r>
            <a:endParaRPr lang="en-US" dirty="0"/>
          </a:p>
        </p:txBody>
      </p:sp>
    </p:spTree>
    <p:extLst>
      <p:ext uri="{BB962C8B-B14F-4D97-AF65-F5344CB8AC3E}">
        <p14:creationId xmlns:p14="http://schemas.microsoft.com/office/powerpoint/2010/main" val="326722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3300904" cy="400110"/>
          </a:xfrm>
          <a:prstGeom prst="rect">
            <a:avLst/>
          </a:prstGeom>
          <a:noFill/>
        </p:spPr>
        <p:txBody>
          <a:bodyPr wrap="none" rtlCol="0">
            <a:spAutoFit/>
          </a:bodyPr>
          <a:lstStyle/>
          <a:p>
            <a:r>
              <a:rPr lang="en-US" sz="2000" b="1" dirty="0" err="1">
                <a:solidFill>
                  <a:srgbClr val="161C2D"/>
                </a:solidFill>
                <a:latin typeface="Nunito" pitchFamily="2" charset="0"/>
              </a:rPr>
              <a:t>Tạo</a:t>
            </a:r>
            <a:r>
              <a:rPr lang="en-US" sz="2000" b="1" dirty="0">
                <a:solidFill>
                  <a:srgbClr val="161C2D"/>
                </a:solidFill>
                <a:latin typeface="Nunito" pitchFamily="2" charset="0"/>
              </a:rPr>
              <a:t> action filter </a:t>
            </a:r>
            <a:r>
              <a:rPr lang="en-US" sz="2000" b="1" dirty="0" err="1">
                <a:solidFill>
                  <a:srgbClr val="161C2D"/>
                </a:solidFill>
                <a:latin typeface="Nunito" pitchFamily="2" charset="0"/>
              </a:rPr>
              <a:t>tùy</a:t>
            </a:r>
            <a:r>
              <a:rPr lang="en-US" sz="2000" b="1" dirty="0">
                <a:solidFill>
                  <a:srgbClr val="161C2D"/>
                </a:solidFill>
                <a:latin typeface="Nunito" pitchFamily="2" charset="0"/>
              </a:rPr>
              <a:t> </a:t>
            </a:r>
            <a:r>
              <a:rPr lang="en-US" sz="2000" b="1" dirty="0" err="1">
                <a:solidFill>
                  <a:srgbClr val="161C2D"/>
                </a:solidFill>
                <a:latin typeface="Nunito" pitchFamily="2" charset="0"/>
              </a:rPr>
              <a:t>chỉnh</a:t>
            </a:r>
            <a:endParaRPr lang="en-US" sz="2000" b="1" dirty="0">
              <a:solidFill>
                <a:srgbClr val="161C2D"/>
              </a:solidFill>
              <a:latin typeface="Nunito" pitchFamily="2" charset="0"/>
            </a:endParaRPr>
          </a:p>
        </p:txBody>
      </p:sp>
      <p:sp>
        <p:nvSpPr>
          <p:cNvPr id="11" name="TextBox 10">
            <a:extLst>
              <a:ext uri="{FF2B5EF4-FFF2-40B4-BE49-F238E27FC236}">
                <a16:creationId xmlns:a16="http://schemas.microsoft.com/office/drawing/2014/main" id="{86E25FAB-0AA6-A071-3C77-B230F843E563}"/>
              </a:ext>
            </a:extLst>
          </p:cNvPr>
          <p:cNvSpPr txBox="1"/>
          <p:nvPr/>
        </p:nvSpPr>
        <p:spPr>
          <a:xfrm>
            <a:off x="1302179" y="1111493"/>
            <a:ext cx="8970534" cy="4939814"/>
          </a:xfrm>
          <a:prstGeom prst="rect">
            <a:avLst/>
          </a:prstGeom>
          <a:noFill/>
        </p:spPr>
        <p:txBody>
          <a:bodyPr wrap="square" rtlCol="0">
            <a:spAutoFit/>
          </a:bodyPr>
          <a:lstStyle/>
          <a:p>
            <a:r>
              <a:rPr lang="vi-VN" sz="1050" b="0" i="0" dirty="0">
                <a:solidFill>
                  <a:srgbClr val="161C2D"/>
                </a:solidFill>
                <a:effectLst/>
                <a:latin typeface="Nunito" pitchFamily="2" charset="0"/>
              </a:rPr>
              <a:t>public class LogAttribute : ActionFilterAttribute</a:t>
            </a:r>
          </a:p>
          <a:p>
            <a:r>
              <a:rPr lang="vi-VN" sz="1050" b="0" i="0" dirty="0">
                <a:solidFill>
                  <a:srgbClr val="161C2D"/>
                </a:solidFill>
                <a:effectLst/>
                <a:latin typeface="Nunito" pitchFamily="2" charset="0"/>
              </a:rPr>
              <a:t>{</a:t>
            </a:r>
          </a:p>
          <a:p>
            <a:r>
              <a:rPr lang="vi-VN" sz="1050" b="0" i="0" dirty="0">
                <a:solidFill>
                  <a:srgbClr val="161C2D"/>
                </a:solidFill>
                <a:effectLst/>
                <a:latin typeface="Nunito" pitchFamily="2" charset="0"/>
              </a:rPr>
              <a:t>    public override void OnActionExecuted(ActionExecutedContext filterContext)</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        Log("OnActionExecuted", filterContext.RouteData); </a:t>
            </a:r>
          </a:p>
          <a:p>
            <a:r>
              <a:rPr lang="vi-VN" sz="1050" b="0" i="0" dirty="0">
                <a:solidFill>
                  <a:srgbClr val="161C2D"/>
                </a:solidFill>
                <a:effectLst/>
                <a:latin typeface="Nunito" pitchFamily="2" charset="0"/>
              </a:rPr>
              <a:t>    }</a:t>
            </a:r>
          </a:p>
          <a:p>
            <a:endParaRPr lang="vi-VN" sz="1050" b="0" i="0" dirty="0">
              <a:solidFill>
                <a:srgbClr val="161C2D"/>
              </a:solidFill>
              <a:effectLst/>
              <a:latin typeface="Nunito" pitchFamily="2" charset="0"/>
            </a:endParaRPr>
          </a:p>
          <a:p>
            <a:r>
              <a:rPr lang="vi-VN" sz="1050" b="0" i="0" dirty="0">
                <a:solidFill>
                  <a:srgbClr val="161C2D"/>
                </a:solidFill>
                <a:effectLst/>
                <a:latin typeface="Nunito" pitchFamily="2" charset="0"/>
              </a:rPr>
              <a:t>    public override void OnActionExecuting(ActionExecutingContext filterContext)</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        Log("OnActionExecuting", filterContext.RouteData);      </a:t>
            </a:r>
          </a:p>
          <a:p>
            <a:r>
              <a:rPr lang="vi-VN" sz="1050" b="0" i="0" dirty="0">
                <a:solidFill>
                  <a:srgbClr val="161C2D"/>
                </a:solidFill>
                <a:effectLst/>
                <a:latin typeface="Nunito" pitchFamily="2" charset="0"/>
              </a:rPr>
              <a:t>    }</a:t>
            </a:r>
          </a:p>
          <a:p>
            <a:endParaRPr lang="vi-VN" sz="1050" b="0" i="0" dirty="0">
              <a:solidFill>
                <a:srgbClr val="161C2D"/>
              </a:solidFill>
              <a:effectLst/>
              <a:latin typeface="Nunito" pitchFamily="2" charset="0"/>
            </a:endParaRPr>
          </a:p>
          <a:p>
            <a:r>
              <a:rPr lang="vi-VN" sz="1050" b="0" i="0" dirty="0">
                <a:solidFill>
                  <a:srgbClr val="161C2D"/>
                </a:solidFill>
                <a:effectLst/>
                <a:latin typeface="Nunito" pitchFamily="2" charset="0"/>
              </a:rPr>
              <a:t>    public override void OnResultExecuted(ResultExecutedContext filterContext)</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        Log("OnResultExecuted", filterContext.RouteData);      </a:t>
            </a:r>
          </a:p>
          <a:p>
            <a:r>
              <a:rPr lang="vi-VN" sz="1050" b="0" i="0" dirty="0">
                <a:solidFill>
                  <a:srgbClr val="161C2D"/>
                </a:solidFill>
                <a:effectLst/>
                <a:latin typeface="Nunito" pitchFamily="2" charset="0"/>
              </a:rPr>
              <a:t>    }</a:t>
            </a:r>
          </a:p>
          <a:p>
            <a:endParaRPr lang="vi-VN" sz="1050" b="0" i="0" dirty="0">
              <a:solidFill>
                <a:srgbClr val="161C2D"/>
              </a:solidFill>
              <a:effectLst/>
              <a:latin typeface="Nunito" pitchFamily="2" charset="0"/>
            </a:endParaRPr>
          </a:p>
          <a:p>
            <a:r>
              <a:rPr lang="vi-VN" sz="1050" b="0" i="0" dirty="0">
                <a:solidFill>
                  <a:srgbClr val="161C2D"/>
                </a:solidFill>
                <a:effectLst/>
                <a:latin typeface="Nunito" pitchFamily="2" charset="0"/>
              </a:rPr>
              <a:t>    public override void OnResultExecuting(ResultExecutingContext filterContext)</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        Log("OnResultExecuting ", filterContext.RouteData);      </a:t>
            </a:r>
          </a:p>
          <a:p>
            <a:r>
              <a:rPr lang="vi-VN" sz="1050" b="0" i="0" dirty="0">
                <a:solidFill>
                  <a:srgbClr val="161C2D"/>
                </a:solidFill>
                <a:effectLst/>
                <a:latin typeface="Nunito" pitchFamily="2" charset="0"/>
              </a:rPr>
              <a:t>    }</a:t>
            </a:r>
          </a:p>
          <a:p>
            <a:endParaRPr lang="vi-VN" sz="1050" b="0" i="0" dirty="0">
              <a:solidFill>
                <a:srgbClr val="161C2D"/>
              </a:solidFill>
              <a:effectLst/>
              <a:latin typeface="Nunito" pitchFamily="2" charset="0"/>
            </a:endParaRPr>
          </a:p>
          <a:p>
            <a:r>
              <a:rPr lang="vi-VN" sz="1050" b="0" i="0" dirty="0">
                <a:solidFill>
                  <a:srgbClr val="161C2D"/>
                </a:solidFill>
                <a:effectLst/>
                <a:latin typeface="Nunito" pitchFamily="2" charset="0"/>
              </a:rPr>
              <a:t>    private void Log(string methodName, RouteData routeData)</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        var controllerName = routeData.Values["controller"];</a:t>
            </a:r>
          </a:p>
          <a:p>
            <a:r>
              <a:rPr lang="vi-VN" sz="1050" b="0" i="0" dirty="0">
                <a:solidFill>
                  <a:srgbClr val="161C2D"/>
                </a:solidFill>
                <a:effectLst/>
                <a:latin typeface="Nunito" pitchFamily="2" charset="0"/>
              </a:rPr>
              <a:t>        var actionName = routeData.Values["action"];</a:t>
            </a:r>
          </a:p>
          <a:p>
            <a:r>
              <a:rPr lang="vi-VN" sz="1050" b="0" i="0" dirty="0">
                <a:solidFill>
                  <a:srgbClr val="161C2D"/>
                </a:solidFill>
                <a:effectLst/>
                <a:latin typeface="Nunito" pitchFamily="2" charset="0"/>
              </a:rPr>
              <a:t>        var message = String.Format("{0}- controller:{1} action:{2}", methodName, controllerName, actionName);</a:t>
            </a:r>
          </a:p>
          <a:p>
            <a:r>
              <a:rPr lang="vi-VN" sz="1050" b="0" i="0" dirty="0">
                <a:solidFill>
                  <a:srgbClr val="161C2D"/>
                </a:solidFill>
                <a:effectLst/>
                <a:latin typeface="Nunito" pitchFamily="2" charset="0"/>
              </a:rPr>
              <a:t>        Debug.WriteLine(message);</a:t>
            </a:r>
          </a:p>
          <a:p>
            <a:r>
              <a:rPr lang="vi-VN" sz="1050" b="0" i="0" dirty="0">
                <a:solidFill>
                  <a:srgbClr val="161C2D"/>
                </a:solidFill>
                <a:effectLst/>
                <a:latin typeface="Nunito" pitchFamily="2" charset="0"/>
              </a:rPr>
              <a:t>    }</a:t>
            </a:r>
          </a:p>
          <a:p>
            <a:r>
              <a:rPr lang="vi-VN" sz="1050" b="0" i="0" dirty="0">
                <a:solidFill>
                  <a:srgbClr val="161C2D"/>
                </a:solidFill>
                <a:effectLst/>
                <a:latin typeface="Nunito" pitchFamily="2" charset="0"/>
              </a:rPr>
              <a:t>}</a:t>
            </a:r>
            <a:endParaRPr lang="en-US" sz="1050" dirty="0"/>
          </a:p>
        </p:txBody>
      </p:sp>
    </p:spTree>
    <p:extLst>
      <p:ext uri="{BB962C8B-B14F-4D97-AF65-F5344CB8AC3E}">
        <p14:creationId xmlns:p14="http://schemas.microsoft.com/office/powerpoint/2010/main" val="388383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3300904" cy="400110"/>
          </a:xfrm>
          <a:prstGeom prst="rect">
            <a:avLst/>
          </a:prstGeom>
          <a:noFill/>
        </p:spPr>
        <p:txBody>
          <a:bodyPr wrap="none" rtlCol="0">
            <a:spAutoFit/>
          </a:bodyPr>
          <a:lstStyle/>
          <a:p>
            <a:r>
              <a:rPr lang="en-US" sz="2000" b="1" dirty="0" err="1">
                <a:solidFill>
                  <a:srgbClr val="161C2D"/>
                </a:solidFill>
                <a:latin typeface="Nunito" pitchFamily="2" charset="0"/>
              </a:rPr>
              <a:t>Tạo</a:t>
            </a:r>
            <a:r>
              <a:rPr lang="en-US" sz="2000" b="1" dirty="0">
                <a:solidFill>
                  <a:srgbClr val="161C2D"/>
                </a:solidFill>
                <a:latin typeface="Nunito" pitchFamily="2" charset="0"/>
              </a:rPr>
              <a:t> action filter </a:t>
            </a:r>
            <a:r>
              <a:rPr lang="en-US" sz="2000" b="1" dirty="0" err="1">
                <a:solidFill>
                  <a:srgbClr val="161C2D"/>
                </a:solidFill>
                <a:latin typeface="Nunito" pitchFamily="2" charset="0"/>
              </a:rPr>
              <a:t>tùy</a:t>
            </a:r>
            <a:r>
              <a:rPr lang="en-US" sz="2000" b="1" dirty="0">
                <a:solidFill>
                  <a:srgbClr val="161C2D"/>
                </a:solidFill>
                <a:latin typeface="Nunito" pitchFamily="2" charset="0"/>
              </a:rPr>
              <a:t> </a:t>
            </a:r>
            <a:r>
              <a:rPr lang="en-US" sz="2000" b="1" dirty="0" err="1">
                <a:solidFill>
                  <a:srgbClr val="161C2D"/>
                </a:solidFill>
                <a:latin typeface="Nunito" pitchFamily="2" charset="0"/>
              </a:rPr>
              <a:t>chỉnh</a:t>
            </a:r>
            <a:endParaRPr lang="en-US" sz="2000" b="1" dirty="0">
              <a:solidFill>
                <a:srgbClr val="161C2D"/>
              </a:solidFill>
              <a:latin typeface="Nunito" pitchFamily="2" charset="0"/>
            </a:endParaRPr>
          </a:p>
        </p:txBody>
      </p:sp>
      <p:sp>
        <p:nvSpPr>
          <p:cNvPr id="10" name="TextBox 9">
            <a:extLst>
              <a:ext uri="{FF2B5EF4-FFF2-40B4-BE49-F238E27FC236}">
                <a16:creationId xmlns:a16="http://schemas.microsoft.com/office/drawing/2014/main" id="{40D67CE6-BBAC-69D5-116B-DD13A3D860BC}"/>
              </a:ext>
            </a:extLst>
          </p:cNvPr>
          <p:cNvSpPr txBox="1"/>
          <p:nvPr/>
        </p:nvSpPr>
        <p:spPr>
          <a:xfrm>
            <a:off x="1233533" y="1640919"/>
            <a:ext cx="8291467" cy="4185761"/>
          </a:xfrm>
          <a:prstGeom prst="rect">
            <a:avLst/>
          </a:prstGeom>
          <a:noFill/>
        </p:spPr>
        <p:txBody>
          <a:bodyPr wrap="square" rtlCol="0">
            <a:spAutoFit/>
          </a:bodyPr>
          <a:lstStyle/>
          <a:p>
            <a:r>
              <a:rPr lang="vi-VN" b="0" i="0" dirty="0">
                <a:solidFill>
                  <a:srgbClr val="161C2D"/>
                </a:solidFill>
                <a:effectLst/>
                <a:latin typeface="Nunito" pitchFamily="2" charset="0"/>
              </a:rPr>
              <a:t>Bạn có thể tạo action filter tùy chỉnh theo hai cách, thứ nhất, bằng cách triển khai interface IActionFilter và lớp FilterAttribute. Thứ hai, bằng cách kế thừa lớp trừu tượng ActionFilterAttribute.</a:t>
            </a:r>
          </a:p>
          <a:p>
            <a:endParaRPr lang="vi-VN" b="0" i="0" dirty="0">
              <a:solidFill>
                <a:srgbClr val="161C2D"/>
              </a:solidFill>
              <a:effectLst/>
              <a:latin typeface="Nunito" pitchFamily="2" charset="0"/>
            </a:endParaRPr>
          </a:p>
          <a:p>
            <a:r>
              <a:rPr lang="vi-VN" b="1" i="0" dirty="0">
                <a:solidFill>
                  <a:srgbClr val="161C2D"/>
                </a:solidFill>
                <a:effectLst/>
                <a:latin typeface="Nunito" pitchFamily="2" charset="0"/>
              </a:rPr>
              <a:t>Interface IActionFilter bao gồm các phương thức sau đây để triển khai:</a:t>
            </a:r>
          </a:p>
          <a:p>
            <a:endParaRPr lang="vi-VN" b="0" i="0" dirty="0">
              <a:solidFill>
                <a:srgbClr val="161C2D"/>
              </a:solidFill>
              <a:effectLst/>
              <a:latin typeface="Nunito" pitchFamily="2" charset="0"/>
            </a:endParaRP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OnActionExecuted(ActionExecutedContext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OnActionExecuting(ActionExecutingContext filterContext)</a:t>
            </a:r>
            <a:endParaRPr lang="en-US" b="0" i="0" dirty="0">
              <a:solidFill>
                <a:srgbClr val="161C2D"/>
              </a:solidFill>
              <a:effectLst/>
              <a:latin typeface="Nunito" pitchFamily="2" charset="0"/>
            </a:endParaRPr>
          </a:p>
          <a:p>
            <a:endParaRPr lang="vi-VN" b="0" i="0" dirty="0">
              <a:solidFill>
                <a:srgbClr val="161C2D"/>
              </a:solidFill>
              <a:effectLst/>
              <a:latin typeface="Nunito" pitchFamily="2" charset="0"/>
            </a:endParaRPr>
          </a:p>
          <a:p>
            <a:r>
              <a:rPr lang="vi-VN" b="1" i="0" dirty="0">
                <a:solidFill>
                  <a:srgbClr val="161C2D"/>
                </a:solidFill>
                <a:effectLst/>
                <a:latin typeface="Nunito" pitchFamily="2" charset="0"/>
              </a:rPr>
              <a:t>Lớp trừu tượng ActionFilterAttribute bao gồm các phương thức sau để ghi đè:</a:t>
            </a:r>
          </a:p>
          <a:p>
            <a:endParaRPr lang="vi-VN" b="0" i="0" dirty="0">
              <a:solidFill>
                <a:srgbClr val="161C2D"/>
              </a:solidFill>
              <a:effectLst/>
              <a:latin typeface="Nunito" pitchFamily="2" charset="0"/>
            </a:endParaRPr>
          </a:p>
          <a:p>
            <a:pPr marL="342900" indent="-342900">
              <a:buFont typeface="Wingdings" panose="05000000000000000000" pitchFamily="2" charset="2"/>
              <a:buChar char="Ø"/>
            </a:pPr>
            <a:r>
              <a:rPr lang="vi-VN" b="0" i="0" dirty="0">
                <a:solidFill>
                  <a:srgbClr val="161C2D"/>
                </a:solidFill>
                <a:effectLst/>
                <a:latin typeface="Nunito" pitchFamily="2" charset="0"/>
              </a:rPr>
              <a:t>void OnActionExecuted(ActionExecutedContext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OnActionExecuting(ActionExecutingContext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OnResultExecuted(ResultExecutedContext filterContext)</a:t>
            </a:r>
          </a:p>
          <a:p>
            <a:pPr marL="285750" indent="-285750">
              <a:buFont typeface="Wingdings" panose="05000000000000000000" pitchFamily="2" charset="2"/>
              <a:buChar char="Ø"/>
            </a:pPr>
            <a:r>
              <a:rPr lang="vi-VN" b="0" i="0" dirty="0">
                <a:solidFill>
                  <a:srgbClr val="161C2D"/>
                </a:solidFill>
                <a:effectLst/>
                <a:latin typeface="Nunito" pitchFamily="2" charset="0"/>
              </a:rPr>
              <a:t>void OnResultExecuting(ResultExecutingContext filterContext)</a:t>
            </a:r>
          </a:p>
          <a:p>
            <a:endParaRPr lang="en-US" b="0" i="0" dirty="0">
              <a:solidFill>
                <a:srgbClr val="161C2D"/>
              </a:solidFill>
              <a:effectLst/>
              <a:latin typeface="Nunito" pitchFamily="2" charset="0"/>
            </a:endParaRPr>
          </a:p>
          <a:p>
            <a:r>
              <a:rPr lang="en-US" b="0" i="0" dirty="0">
                <a:solidFill>
                  <a:srgbClr val="161C2D"/>
                </a:solidFill>
                <a:effectLst/>
                <a:latin typeface="Nunito" pitchFamily="2" charset="0"/>
              </a:rPr>
              <a:t>L</a:t>
            </a:r>
            <a:r>
              <a:rPr lang="vi-VN" b="0" i="0" dirty="0">
                <a:solidFill>
                  <a:srgbClr val="161C2D"/>
                </a:solidFill>
                <a:effectLst/>
                <a:latin typeface="Nunito" pitchFamily="2" charset="0"/>
              </a:rPr>
              <a:t>ớp ActionFilterAttribute có bốn phương thức nạp chồng. Nó bao gồm các phương thức OnResultExecuted và OnResultExecuting, </a:t>
            </a:r>
          </a:p>
          <a:p>
            <a:r>
              <a:rPr lang="vi-VN" b="0" i="0" dirty="0">
                <a:solidFill>
                  <a:srgbClr val="161C2D"/>
                </a:solidFill>
                <a:effectLst/>
                <a:latin typeface="Nunito" pitchFamily="2" charset="0"/>
              </a:rPr>
              <a:t>có thể được sử dụng để thực thi logic tùy chỉnh trước hoặc sau khi kết quả thực thi. Action filter thường được sử dụng để ghi log, bộ nhớ đệm, ủy quyền, v.v.</a:t>
            </a:r>
            <a:endParaRPr lang="en-US" dirty="0"/>
          </a:p>
        </p:txBody>
      </p:sp>
    </p:spTree>
    <p:extLst>
      <p:ext uri="{BB962C8B-B14F-4D97-AF65-F5344CB8AC3E}">
        <p14:creationId xmlns:p14="http://schemas.microsoft.com/office/powerpoint/2010/main" val="202679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8415338" y="795010"/>
            <a:ext cx="1039067" cy="400110"/>
          </a:xfrm>
          <a:prstGeom prst="rect">
            <a:avLst/>
          </a:prstGeom>
          <a:noFill/>
        </p:spPr>
        <p:txBody>
          <a:bodyPr wrap="none" rtlCol="0">
            <a:spAutoFit/>
          </a:bodyPr>
          <a:lstStyle/>
          <a:p>
            <a:r>
              <a:rPr lang="en-US" sz="2000" b="1" dirty="0" err="1" smtClean="0">
                <a:solidFill>
                  <a:srgbClr val="161C2D"/>
                </a:solidFill>
                <a:latin typeface="Nunito" pitchFamily="2" charset="0"/>
              </a:rPr>
              <a:t>Bài</a:t>
            </a:r>
            <a:r>
              <a:rPr lang="en-US" sz="2000" b="1" dirty="0" smtClean="0">
                <a:solidFill>
                  <a:srgbClr val="161C2D"/>
                </a:solidFill>
                <a:latin typeface="Nunito" pitchFamily="2" charset="0"/>
              </a:rPr>
              <a:t> </a:t>
            </a:r>
            <a:r>
              <a:rPr lang="en-US" sz="2000" b="1" dirty="0" err="1" smtClean="0">
                <a:solidFill>
                  <a:srgbClr val="161C2D"/>
                </a:solidFill>
                <a:latin typeface="Nunito" pitchFamily="2" charset="0"/>
              </a:rPr>
              <a:t>tập</a:t>
            </a:r>
            <a:endParaRPr lang="en-US" sz="2000" b="1" dirty="0">
              <a:solidFill>
                <a:srgbClr val="161C2D"/>
              </a:solidFill>
              <a:latin typeface="Nunito" pitchFamily="2" charset="0"/>
            </a:endParaRPr>
          </a:p>
        </p:txBody>
      </p:sp>
      <p:sp>
        <p:nvSpPr>
          <p:cNvPr id="10" name="TextBox 9">
            <a:extLst>
              <a:ext uri="{FF2B5EF4-FFF2-40B4-BE49-F238E27FC236}">
                <a16:creationId xmlns:a16="http://schemas.microsoft.com/office/drawing/2014/main" id="{40D67CE6-BBAC-69D5-116B-DD13A3D860BC}"/>
              </a:ext>
            </a:extLst>
          </p:cNvPr>
          <p:cNvSpPr txBox="1"/>
          <p:nvPr/>
        </p:nvSpPr>
        <p:spPr>
          <a:xfrm>
            <a:off x="1233533" y="1640919"/>
            <a:ext cx="8291467" cy="1384995"/>
          </a:xfrm>
          <a:prstGeom prst="rect">
            <a:avLst/>
          </a:prstGeom>
          <a:noFill/>
        </p:spPr>
        <p:txBody>
          <a:bodyPr wrap="square" rtlCol="0">
            <a:spAutoFit/>
          </a:bodyPr>
          <a:lstStyle/>
          <a:p>
            <a:r>
              <a:rPr lang="en-US" sz="2800" dirty="0" err="1" smtClean="0"/>
              <a:t>Tạo</a:t>
            </a:r>
            <a:r>
              <a:rPr lang="en-US" sz="2800" dirty="0" smtClean="0"/>
              <a:t> </a:t>
            </a:r>
            <a:r>
              <a:rPr lang="en-US" sz="2800" dirty="0" err="1" smtClean="0"/>
              <a:t>chức</a:t>
            </a:r>
            <a:r>
              <a:rPr lang="en-US" sz="2800" dirty="0" smtClean="0"/>
              <a:t> </a:t>
            </a:r>
            <a:r>
              <a:rPr lang="en-US" sz="2800" dirty="0" err="1" smtClean="0"/>
              <a:t>năng</a:t>
            </a:r>
            <a:r>
              <a:rPr lang="en-US" sz="2800" dirty="0" smtClean="0"/>
              <a:t> </a:t>
            </a:r>
            <a:r>
              <a:rPr lang="en-US" sz="2800" dirty="0" err="1" smtClean="0"/>
              <a:t>Đăng</a:t>
            </a:r>
            <a:r>
              <a:rPr lang="en-US" sz="2800" dirty="0" smtClean="0"/>
              <a:t> </a:t>
            </a:r>
            <a:r>
              <a:rPr lang="en-US" sz="2800" dirty="0" err="1" smtClean="0"/>
              <a:t>ký</a:t>
            </a:r>
            <a:r>
              <a:rPr lang="en-US" sz="2800" dirty="0" smtClean="0"/>
              <a:t> </a:t>
            </a:r>
            <a:r>
              <a:rPr lang="en-US" sz="2800" dirty="0" err="1" smtClean="0"/>
              <a:t>tài</a:t>
            </a:r>
            <a:r>
              <a:rPr lang="en-US" sz="2800" dirty="0" smtClean="0"/>
              <a:t> </a:t>
            </a:r>
            <a:r>
              <a:rPr lang="en-US" sz="2800" dirty="0" err="1" smtClean="0"/>
              <a:t>khoản</a:t>
            </a:r>
            <a:r>
              <a:rPr lang="en-US" sz="2800" dirty="0" smtClean="0"/>
              <a:t> </a:t>
            </a:r>
          </a:p>
          <a:p>
            <a:r>
              <a:rPr lang="en-US" sz="2800" dirty="0" err="1" smtClean="0"/>
              <a:t>Danh</a:t>
            </a:r>
            <a:r>
              <a:rPr lang="en-US" sz="2800" dirty="0" smtClean="0"/>
              <a:t> </a:t>
            </a:r>
            <a:r>
              <a:rPr lang="en-US" sz="2800" dirty="0" err="1" smtClean="0"/>
              <a:t>sách</a:t>
            </a:r>
            <a:r>
              <a:rPr lang="en-US" sz="2800" dirty="0" smtClean="0"/>
              <a:t> </a:t>
            </a:r>
            <a:r>
              <a:rPr lang="en-US" sz="2800" dirty="0" err="1" smtClean="0"/>
              <a:t>đã</a:t>
            </a:r>
            <a:r>
              <a:rPr lang="en-US" sz="2800" dirty="0" smtClean="0"/>
              <a:t> </a:t>
            </a:r>
            <a:r>
              <a:rPr lang="en-US" sz="2800" dirty="0" err="1" smtClean="0"/>
              <a:t>đăng</a:t>
            </a:r>
            <a:r>
              <a:rPr lang="en-US" sz="2800" dirty="0" smtClean="0"/>
              <a:t> </a:t>
            </a:r>
            <a:r>
              <a:rPr lang="en-US" sz="2800" dirty="0" err="1" smtClean="0"/>
              <a:t>ký</a:t>
            </a:r>
            <a:r>
              <a:rPr lang="en-US" sz="2800" dirty="0" smtClean="0"/>
              <a:t> </a:t>
            </a:r>
            <a:r>
              <a:rPr lang="en-US" sz="2800" dirty="0" err="1" smtClean="0"/>
              <a:t>thì</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PartialViews</a:t>
            </a:r>
            <a:r>
              <a:rPr lang="en-US" sz="2800" dirty="0" smtClean="0"/>
              <a:t> </a:t>
            </a:r>
            <a:r>
              <a:rPr lang="en-US" sz="2800" dirty="0" err="1" smtClean="0"/>
              <a:t>để</a:t>
            </a:r>
            <a:r>
              <a:rPr lang="en-US" sz="2800" dirty="0" smtClean="0"/>
              <a:t> </a:t>
            </a:r>
            <a:r>
              <a:rPr lang="en-US" sz="2800" dirty="0" err="1" smtClean="0"/>
              <a:t>hiển</a:t>
            </a:r>
            <a:r>
              <a:rPr lang="en-US" sz="2800" dirty="0" smtClean="0"/>
              <a:t> </a:t>
            </a:r>
            <a:r>
              <a:rPr lang="en-US" sz="2800" dirty="0" err="1" smtClean="0"/>
              <a:t>thị</a:t>
            </a:r>
            <a:endParaRPr lang="en-US" sz="2800" dirty="0" smtClean="0"/>
          </a:p>
        </p:txBody>
      </p:sp>
    </p:spTree>
    <p:extLst>
      <p:ext uri="{BB962C8B-B14F-4D97-AF65-F5344CB8AC3E}">
        <p14:creationId xmlns:p14="http://schemas.microsoft.com/office/powerpoint/2010/main" val="293768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vi-VN" sz="2800" dirty="0">
                <a:solidFill>
                  <a:srgbClr val="34495E"/>
                </a:solidFill>
              </a:rPr>
              <a:t>ActionResult</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Google Shape;405;p15"/>
          <p:cNvSpPr txBox="1">
            <a:spLocks/>
          </p:cNvSpPr>
          <p:nvPr/>
        </p:nvSpPr>
        <p:spPr>
          <a:xfrm>
            <a:off x="1447800" y="1821762"/>
            <a:ext cx="8228190" cy="142079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dirty="0" smtClean="0">
                <a:solidFill>
                  <a:srgbClr val="34495E"/>
                </a:solidFill>
                <a:latin typeface="+mj-lt"/>
              </a:rPr>
              <a:t>Lớp ActionResult là một lớp cơ sở của tất cả các lớp </a:t>
            </a:r>
            <a:r>
              <a:rPr lang="en-US" sz="2000" dirty="0" err="1" smtClean="0">
                <a:solidFill>
                  <a:srgbClr val="2C7BE5"/>
                </a:solidFill>
                <a:latin typeface="+mj-lt"/>
              </a:rPr>
              <a:t>ViewResult</a:t>
            </a:r>
            <a:r>
              <a:rPr lang="en-US" sz="2000" dirty="0" smtClean="0">
                <a:solidFill>
                  <a:srgbClr val="2C7BE5"/>
                </a:solidFill>
                <a:latin typeface="+mj-lt"/>
              </a:rPr>
              <a:t> ,</a:t>
            </a:r>
            <a:r>
              <a:rPr lang="en-US" sz="2000" dirty="0" smtClean="0">
                <a:solidFill>
                  <a:srgbClr val="5E6E82"/>
                </a:solidFill>
                <a:latin typeface="+mj-lt"/>
              </a:rPr>
              <a:t> </a:t>
            </a:r>
            <a:r>
              <a:rPr lang="en-US" sz="2000" dirty="0" err="1" smtClean="0">
                <a:solidFill>
                  <a:srgbClr val="5E6E82"/>
                </a:solidFill>
                <a:latin typeface="+mj-lt"/>
              </a:rPr>
              <a:t>EmptyResult</a:t>
            </a:r>
            <a:r>
              <a:rPr lang="vi-VN" sz="2000" dirty="0" smtClean="0">
                <a:solidFill>
                  <a:srgbClr val="34495E"/>
                </a:solidFill>
                <a:latin typeface="+mj-lt"/>
              </a:rPr>
              <a:t>,</a:t>
            </a:r>
            <a:r>
              <a:rPr lang="en-US" sz="2000" dirty="0" smtClean="0">
                <a:solidFill>
                  <a:srgbClr val="2C7BE5"/>
                </a:solidFill>
                <a:latin typeface="+mj-lt"/>
              </a:rPr>
              <a:t> </a:t>
            </a:r>
            <a:r>
              <a:rPr lang="en-US" sz="2000" dirty="0" err="1" smtClean="0">
                <a:solidFill>
                  <a:srgbClr val="2C7BE5"/>
                </a:solidFill>
                <a:latin typeface="+mj-lt"/>
              </a:rPr>
              <a:t>ContentResult</a:t>
            </a:r>
            <a:r>
              <a:rPr lang="en-US" sz="2000" dirty="0" smtClean="0">
                <a:solidFill>
                  <a:srgbClr val="2C7BE5"/>
                </a:solidFill>
                <a:latin typeface="+mj-lt"/>
              </a:rPr>
              <a:t>, </a:t>
            </a:r>
            <a:r>
              <a:rPr lang="en-US" sz="2000" dirty="0" err="1" smtClean="0">
                <a:solidFill>
                  <a:srgbClr val="2C7BE5"/>
                </a:solidFill>
                <a:latin typeface="+mj-lt"/>
              </a:rPr>
              <a:t>FileContentResult</a:t>
            </a:r>
            <a:r>
              <a:rPr lang="en-US" sz="2000" dirty="0" smtClean="0">
                <a:solidFill>
                  <a:srgbClr val="2C7BE5"/>
                </a:solidFill>
                <a:latin typeface="+mj-lt"/>
              </a:rPr>
              <a:t>/ </a:t>
            </a:r>
            <a:r>
              <a:rPr lang="en-US" sz="2000" dirty="0" err="1" smtClean="0">
                <a:solidFill>
                  <a:srgbClr val="2C7BE5"/>
                </a:solidFill>
                <a:latin typeface="+mj-lt"/>
              </a:rPr>
              <a:t>FilePathResult</a:t>
            </a:r>
            <a:r>
              <a:rPr lang="en-US" sz="2000" dirty="0" smtClean="0">
                <a:solidFill>
                  <a:srgbClr val="2C7BE5"/>
                </a:solidFill>
                <a:latin typeface="+mj-lt"/>
              </a:rPr>
              <a:t>/ </a:t>
            </a:r>
            <a:r>
              <a:rPr lang="en-US" sz="2000" dirty="0" err="1" smtClean="0">
                <a:solidFill>
                  <a:srgbClr val="2C7BE5"/>
                </a:solidFill>
                <a:latin typeface="+mj-lt"/>
              </a:rPr>
              <a:t>FileStreamResult</a:t>
            </a:r>
            <a:r>
              <a:rPr lang="en-US" sz="2000" dirty="0" smtClean="0">
                <a:solidFill>
                  <a:srgbClr val="2C7BE5"/>
                </a:solidFill>
                <a:latin typeface="+mj-lt"/>
              </a:rPr>
              <a:t> , </a:t>
            </a:r>
            <a:r>
              <a:rPr lang="en-US" sz="2000" dirty="0" err="1" smtClean="0">
                <a:solidFill>
                  <a:srgbClr val="2C7BE5"/>
                </a:solidFill>
                <a:latin typeface="+mj-lt"/>
              </a:rPr>
              <a:t>JsonResult</a:t>
            </a:r>
            <a:r>
              <a:rPr lang="vi-VN" sz="2000" dirty="0" smtClean="0">
                <a:solidFill>
                  <a:srgbClr val="34495E"/>
                </a:solidFill>
                <a:latin typeface="+mj-lt"/>
              </a:rPr>
              <a:t> do đó, nó có thể là kiểu trả về của các phương thức hành động trả về bất kỳ loại kết quả nào được liệt kê ở trên</a:t>
            </a:r>
            <a:endParaRPr lang="en-US" sz="2000" dirty="0">
              <a:solidFill>
                <a:srgbClr val="222C37"/>
              </a:solidFill>
              <a:latin typeface="+mj-lt"/>
              <a:cs typeface="Times New Roman" panose="02020603050405020304" pitchFamily="18" charset="0"/>
            </a:endParaRPr>
          </a:p>
        </p:txBody>
      </p:sp>
      <p:pic>
        <p:nvPicPr>
          <p:cNvPr id="11" name="Picture 2" descr="Basic return types of ActionResults in ASP.NET MVC - USMTECHWORLD">
            <a:extLst>
              <a:ext uri="{FF2B5EF4-FFF2-40B4-BE49-F238E27FC236}">
                <a16:creationId xmlns:a16="http://schemas.microsoft.com/office/drawing/2014/main" id="{C073EE12-9E4D-A6F7-1B22-3CB546891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480" y="3581400"/>
            <a:ext cx="8014830" cy="203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7B4870A-6CAD-63A9-6C81-0E0B227068FE}"/>
              </a:ext>
            </a:extLst>
          </p:cNvPr>
          <p:cNvSpPr txBox="1"/>
          <p:nvPr/>
        </p:nvSpPr>
        <p:spPr>
          <a:xfrm>
            <a:off x="1447800" y="1298235"/>
            <a:ext cx="4509568" cy="584775"/>
          </a:xfrm>
          <a:prstGeom prst="rect">
            <a:avLst/>
          </a:prstGeom>
          <a:noFill/>
        </p:spPr>
        <p:txBody>
          <a:bodyPr wrap="none" rtlCol="0">
            <a:spAutoFit/>
          </a:bodyPr>
          <a:lstStyle/>
          <a:p>
            <a:r>
              <a:rPr lang="en-US" sz="3200" b="1" dirty="0" err="1">
                <a:solidFill>
                  <a:srgbClr val="262626"/>
                </a:solidFill>
                <a:latin typeface="Roboto" panose="02000000000000000000" pitchFamily="2" charset="0"/>
              </a:rPr>
              <a:t>Các</a:t>
            </a:r>
            <a:r>
              <a:rPr lang="en-US" sz="3200" b="1" dirty="0">
                <a:solidFill>
                  <a:srgbClr val="262626"/>
                </a:solidFill>
                <a:latin typeface="Roboto" panose="02000000000000000000" pitchFamily="2" charset="0"/>
              </a:rPr>
              <a:t> </a:t>
            </a:r>
            <a:r>
              <a:rPr lang="en-US" sz="3200" b="1" dirty="0" err="1">
                <a:solidFill>
                  <a:srgbClr val="262626"/>
                </a:solidFill>
                <a:latin typeface="Roboto" panose="02000000000000000000" pitchFamily="2" charset="0"/>
              </a:rPr>
              <a:t>loại</a:t>
            </a:r>
            <a:r>
              <a:rPr lang="en-US" sz="3200" b="1" dirty="0">
                <a:solidFill>
                  <a:srgbClr val="262626"/>
                </a:solidFill>
                <a:latin typeface="Roboto" panose="02000000000000000000" pitchFamily="2" charset="0"/>
              </a:rPr>
              <a:t> Action Result</a:t>
            </a:r>
          </a:p>
        </p:txBody>
      </p:sp>
      <p:sp>
        <p:nvSpPr>
          <p:cNvPr id="11" name="TextBox 10">
            <a:extLst>
              <a:ext uri="{FF2B5EF4-FFF2-40B4-BE49-F238E27FC236}">
                <a16:creationId xmlns:a16="http://schemas.microsoft.com/office/drawing/2014/main" id="{BFAAED71-3F3E-6568-A0EF-800D1261AF80}"/>
              </a:ext>
            </a:extLst>
          </p:cNvPr>
          <p:cNvSpPr txBox="1"/>
          <p:nvPr/>
        </p:nvSpPr>
        <p:spPr>
          <a:xfrm>
            <a:off x="1235060" y="2131400"/>
            <a:ext cx="7688552" cy="3108543"/>
          </a:xfrm>
          <a:prstGeom prst="rect">
            <a:avLst/>
          </a:prstGeom>
          <a:noFill/>
        </p:spPr>
        <p:txBody>
          <a:bodyPr wrap="square" rtlCol="0">
            <a:spAutoFit/>
          </a:bodyPr>
          <a:lstStyle/>
          <a:p>
            <a:pPr algn="l">
              <a:buFont typeface="+mj-lt"/>
              <a:buAutoNum type="arabicPeriod"/>
            </a:pPr>
            <a:r>
              <a:rPr lang="vi-VN" sz="2800" b="0" i="0" dirty="0">
                <a:solidFill>
                  <a:srgbClr val="666666"/>
                </a:solidFill>
                <a:effectLst/>
                <a:latin typeface="Roboto" panose="02000000000000000000" pitchFamily="2" charset="0"/>
              </a:rPr>
              <a:t>Trả về HTML</a:t>
            </a:r>
            <a:r>
              <a:rPr lang="en-US" sz="2400" b="1" i="0" dirty="0">
                <a:solidFill>
                  <a:srgbClr val="666666"/>
                </a:solidFill>
                <a:effectLst/>
                <a:latin typeface="Roboto" panose="02000000000000000000" pitchFamily="2" charset="0"/>
              </a:rPr>
              <a:t> ( </a:t>
            </a:r>
            <a:r>
              <a:rPr lang="en-US" sz="2400" b="1" i="0" dirty="0" err="1">
                <a:solidFill>
                  <a:srgbClr val="666666"/>
                </a:solidFill>
                <a:effectLst/>
                <a:latin typeface="Roboto" panose="02000000000000000000" pitchFamily="2" charset="0"/>
              </a:rPr>
              <a:t>ViewResult</a:t>
            </a:r>
            <a:r>
              <a:rPr lang="en-US" sz="2400" b="1" i="0" dirty="0">
                <a:solidFill>
                  <a:srgbClr val="666666"/>
                </a:solidFill>
                <a:effectLst/>
                <a:latin typeface="Roboto" panose="02000000000000000000" pitchFamily="2" charset="0"/>
              </a:rPr>
              <a:t> </a:t>
            </a:r>
            <a:r>
              <a:rPr lang="en-US" sz="2400" b="1" i="0" dirty="0" err="1">
                <a:solidFill>
                  <a:srgbClr val="666666"/>
                </a:solidFill>
                <a:effectLst/>
                <a:latin typeface="Roboto" panose="02000000000000000000" pitchFamily="2" charset="0"/>
              </a:rPr>
              <a:t>và</a:t>
            </a:r>
            <a:r>
              <a:rPr lang="en-US" sz="2400" b="1" i="0" dirty="0">
                <a:solidFill>
                  <a:srgbClr val="666666"/>
                </a:solidFill>
                <a:effectLst/>
                <a:latin typeface="Roboto" panose="02000000000000000000" pitchFamily="2" charset="0"/>
              </a:rPr>
              <a:t> </a:t>
            </a:r>
            <a:r>
              <a:rPr lang="en-US" sz="2400" b="1" i="0" dirty="0" err="1">
                <a:solidFill>
                  <a:srgbClr val="666666"/>
                </a:solidFill>
                <a:effectLst/>
                <a:latin typeface="Roboto" panose="02000000000000000000" pitchFamily="2" charset="0"/>
              </a:rPr>
              <a:t>PartialViewResult</a:t>
            </a:r>
            <a:r>
              <a:rPr lang="en-US" sz="2400" b="1" dirty="0">
                <a:solidFill>
                  <a:srgbClr val="666666"/>
                </a:solidFill>
                <a:latin typeface="Roboto" panose="02000000000000000000" pitchFamily="2" charset="0"/>
              </a:rPr>
              <a:t>)</a:t>
            </a:r>
            <a:endParaRPr lang="vi-VN" sz="2400" b="1" i="0" dirty="0">
              <a:solidFill>
                <a:srgbClr val="666666"/>
              </a:solidFill>
              <a:effectLst/>
              <a:latin typeface="Roboto" panose="02000000000000000000" pitchFamily="2" charset="0"/>
            </a:endParaRPr>
          </a:p>
          <a:p>
            <a:pPr algn="l">
              <a:buFont typeface="+mj-lt"/>
              <a:buAutoNum type="arabicPeriod"/>
            </a:pPr>
            <a:r>
              <a:rPr lang="vi-VN" sz="2800" b="0" i="0" dirty="0">
                <a:solidFill>
                  <a:srgbClr val="666666"/>
                </a:solidFill>
                <a:effectLst/>
                <a:latin typeface="Roboto" panose="02000000000000000000" pitchFamily="2" charset="0"/>
              </a:rPr>
              <a:t>Chuyển hướng người dùng</a:t>
            </a:r>
          </a:p>
          <a:p>
            <a:pPr algn="l">
              <a:buFont typeface="+mj-lt"/>
              <a:buAutoNum type="arabicPeriod"/>
            </a:pPr>
            <a:r>
              <a:rPr lang="vi-VN" sz="2800" b="0" i="0" dirty="0">
                <a:solidFill>
                  <a:srgbClr val="666666"/>
                </a:solidFill>
                <a:effectLst/>
                <a:latin typeface="Roboto" panose="02000000000000000000" pitchFamily="2" charset="0"/>
              </a:rPr>
              <a:t>Trả về file</a:t>
            </a:r>
            <a:r>
              <a:rPr lang="en-US" sz="2800" b="0" i="0" dirty="0">
                <a:solidFill>
                  <a:srgbClr val="666666"/>
                </a:solidFill>
                <a:effectLst/>
                <a:latin typeface="Roboto" panose="02000000000000000000" pitchFamily="2" charset="0"/>
              </a:rPr>
              <a:t> </a:t>
            </a:r>
            <a:endParaRPr lang="vi-VN" sz="2800" b="0" i="0" dirty="0">
              <a:solidFill>
                <a:srgbClr val="666666"/>
              </a:solidFill>
              <a:effectLst/>
              <a:latin typeface="Roboto" panose="02000000000000000000" pitchFamily="2" charset="0"/>
            </a:endParaRPr>
          </a:p>
          <a:p>
            <a:pPr algn="l">
              <a:buFont typeface="+mj-lt"/>
              <a:buAutoNum type="arabicPeriod"/>
            </a:pPr>
            <a:r>
              <a:rPr lang="vi-VN" sz="2800" b="0" i="0" dirty="0">
                <a:solidFill>
                  <a:srgbClr val="666666"/>
                </a:solidFill>
                <a:effectLst/>
                <a:latin typeface="Roboto" panose="02000000000000000000" pitchFamily="2" charset="0"/>
              </a:rPr>
              <a:t>Trả về nội dung văn bản</a:t>
            </a:r>
          </a:p>
          <a:p>
            <a:pPr algn="l">
              <a:buFont typeface="+mj-lt"/>
              <a:buAutoNum type="arabicPeriod"/>
            </a:pPr>
            <a:r>
              <a:rPr lang="vi-VN" sz="2800" b="0" i="0" dirty="0">
                <a:solidFill>
                  <a:srgbClr val="666666"/>
                </a:solidFill>
                <a:effectLst/>
                <a:latin typeface="Roboto" panose="02000000000000000000" pitchFamily="2" charset="0"/>
              </a:rPr>
              <a:t>Trả về lỗi và HTTP Code</a:t>
            </a:r>
          </a:p>
          <a:p>
            <a:pPr algn="l">
              <a:buFont typeface="+mj-lt"/>
              <a:buAutoNum type="arabicPeriod"/>
            </a:pPr>
            <a:r>
              <a:rPr lang="vi-VN" sz="2800" b="0" i="0" dirty="0">
                <a:solidFill>
                  <a:srgbClr val="666666"/>
                </a:solidFill>
                <a:effectLst/>
                <a:latin typeface="Roboto" panose="02000000000000000000" pitchFamily="2" charset="0"/>
              </a:rPr>
              <a:t>Kết quả liên quan đến bảo mật</a:t>
            </a:r>
            <a:endParaRPr lang="en-US" sz="2800" b="0" i="0" dirty="0">
              <a:solidFill>
                <a:srgbClr val="666666"/>
              </a:solidFill>
              <a:effectLst/>
              <a:latin typeface="Roboto" panose="02000000000000000000" pitchFamily="2" charset="0"/>
            </a:endParaRPr>
          </a:p>
          <a:p>
            <a:pPr algn="l">
              <a:buFont typeface="+mj-lt"/>
              <a:buAutoNum type="arabicPeriod"/>
            </a:pPr>
            <a:r>
              <a:rPr lang="en-US" sz="2800" dirty="0" err="1">
                <a:solidFill>
                  <a:srgbClr val="666666"/>
                </a:solidFill>
                <a:latin typeface="Roboto" panose="02000000000000000000" pitchFamily="2" charset="0"/>
              </a:rPr>
              <a:t>Trả</a:t>
            </a:r>
            <a:r>
              <a:rPr lang="en-US" sz="2800" dirty="0">
                <a:solidFill>
                  <a:srgbClr val="666666"/>
                </a:solidFill>
                <a:latin typeface="Roboto" panose="02000000000000000000" pitchFamily="2" charset="0"/>
              </a:rPr>
              <a:t> </a:t>
            </a:r>
            <a:r>
              <a:rPr lang="en-US" sz="2800" dirty="0" err="1">
                <a:solidFill>
                  <a:srgbClr val="666666"/>
                </a:solidFill>
                <a:latin typeface="Roboto" panose="02000000000000000000" pitchFamily="2" charset="0"/>
              </a:rPr>
              <a:t>về</a:t>
            </a:r>
            <a:r>
              <a:rPr lang="en-US" sz="2800" dirty="0">
                <a:solidFill>
                  <a:srgbClr val="666666"/>
                </a:solidFill>
                <a:latin typeface="Roboto" panose="02000000000000000000" pitchFamily="2" charset="0"/>
              </a:rPr>
              <a:t> </a:t>
            </a:r>
            <a:r>
              <a:rPr lang="en-US" sz="2800" dirty="0" err="1">
                <a:solidFill>
                  <a:srgbClr val="666666"/>
                </a:solidFill>
                <a:latin typeface="Roboto" panose="02000000000000000000" pitchFamily="2" charset="0"/>
              </a:rPr>
              <a:t>kiểu</a:t>
            </a:r>
            <a:r>
              <a:rPr lang="en-US" sz="2800" dirty="0">
                <a:solidFill>
                  <a:srgbClr val="666666"/>
                </a:solidFill>
                <a:latin typeface="Roboto" panose="02000000000000000000" pitchFamily="2" charset="0"/>
              </a:rPr>
              <a:t> </a:t>
            </a:r>
            <a:r>
              <a:rPr lang="en-US" sz="2800" dirty="0" err="1">
                <a:solidFill>
                  <a:srgbClr val="666666"/>
                </a:solidFill>
                <a:latin typeface="Roboto" panose="02000000000000000000" pitchFamily="2" charset="0"/>
              </a:rPr>
              <a:t>dữ</a:t>
            </a:r>
            <a:r>
              <a:rPr lang="en-US" sz="2800" dirty="0">
                <a:solidFill>
                  <a:srgbClr val="666666"/>
                </a:solidFill>
                <a:latin typeface="Roboto" panose="02000000000000000000" pitchFamily="2" charset="0"/>
              </a:rPr>
              <a:t> </a:t>
            </a:r>
            <a:r>
              <a:rPr lang="en-US" sz="2800" dirty="0" err="1">
                <a:solidFill>
                  <a:srgbClr val="666666"/>
                </a:solidFill>
                <a:latin typeface="Roboto" panose="02000000000000000000" pitchFamily="2" charset="0"/>
              </a:rPr>
              <a:t>liệu</a:t>
            </a:r>
            <a:r>
              <a:rPr lang="en-US" sz="2800" dirty="0">
                <a:solidFill>
                  <a:srgbClr val="666666"/>
                </a:solidFill>
                <a:latin typeface="Roboto" panose="02000000000000000000" pitchFamily="2" charset="0"/>
              </a:rPr>
              <a:t> </a:t>
            </a:r>
            <a:r>
              <a:rPr lang="en-US" sz="2800" dirty="0" err="1">
                <a:solidFill>
                  <a:srgbClr val="666666"/>
                </a:solidFill>
                <a:latin typeface="Roboto" panose="02000000000000000000" pitchFamily="2" charset="0"/>
              </a:rPr>
              <a:t>Json</a:t>
            </a:r>
            <a:endParaRPr lang="vi-VN" sz="2800" b="0" i="0" dirty="0">
              <a:solidFill>
                <a:srgbClr val="666666"/>
              </a:solidFill>
              <a:effectLst/>
              <a:latin typeface="Roboto" panose="02000000000000000000" pitchFamily="2" charset="0"/>
            </a:endParaRPr>
          </a:p>
        </p:txBody>
      </p:sp>
    </p:spTree>
    <p:extLst>
      <p:ext uri="{BB962C8B-B14F-4D97-AF65-F5344CB8AC3E}">
        <p14:creationId xmlns:p14="http://schemas.microsoft.com/office/powerpoint/2010/main" val="422339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b="1" dirty="0" err="1">
                <a:solidFill>
                  <a:srgbClr val="262626"/>
                </a:solidFill>
                <a:latin typeface="Roboto" panose="02000000000000000000" pitchFamily="2" charset="0"/>
              </a:rPr>
              <a:t>ViewResult</a:t>
            </a:r>
            <a:endParaRPr lang="en-US" sz="2800" b="1" dirty="0">
              <a:solidFill>
                <a:srgbClr val="262626"/>
              </a:solidFill>
              <a:latin typeface="Roboto" panose="02000000000000000000" pitchFamily="2"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D985FA7-F693-C25D-206B-ADB442EF068D}"/>
              </a:ext>
            </a:extLst>
          </p:cNvPr>
          <p:cNvSpPr txBox="1"/>
          <p:nvPr/>
        </p:nvSpPr>
        <p:spPr>
          <a:xfrm>
            <a:off x="973402" y="1874506"/>
            <a:ext cx="8219091" cy="4493538"/>
          </a:xfrm>
          <a:prstGeom prst="rect">
            <a:avLst/>
          </a:prstGeom>
          <a:noFill/>
        </p:spPr>
        <p:txBody>
          <a:bodyPr wrap="square" rtlCol="0">
            <a:spAutoFit/>
          </a:bodyPr>
          <a:lstStyle/>
          <a:p>
            <a:pPr algn="l"/>
            <a:endParaRPr lang="vi-VN" sz="2200" b="0" i="0" dirty="0">
              <a:solidFill>
                <a:srgbClr val="222C37"/>
              </a:solidFill>
              <a:effectLst/>
              <a:latin typeface="+mj-lt"/>
            </a:endParaRPr>
          </a:p>
          <a:p>
            <a:pPr algn="l"/>
            <a:r>
              <a:rPr lang="vi-VN" sz="2200" b="0" i="0" dirty="0">
                <a:solidFill>
                  <a:srgbClr val="222C37"/>
                </a:solidFill>
                <a:effectLst/>
                <a:latin typeface="+mj-lt"/>
              </a:rPr>
              <a:t>Phương thức View() tìm kiếm View trong thư mục Views/&lt;Controller&gt; để tìm file .cshtml và chuyển nó cho Razor View Engine. </a:t>
            </a:r>
          </a:p>
          <a:p>
            <a:pPr algn="l"/>
            <a:r>
              <a:rPr lang="vi-VN" sz="2200" b="0" i="0" dirty="0">
                <a:solidFill>
                  <a:srgbClr val="222C37"/>
                </a:solidFill>
                <a:effectLst/>
                <a:latin typeface="+mj-lt"/>
              </a:rPr>
              <a:t>Có thể gán cho nó model dữ liệu. View sẽ trả về một ViewResult và kết quả là một HTML Response.</a:t>
            </a:r>
          </a:p>
          <a:p>
            <a:pPr algn="l"/>
            <a:endParaRPr lang="vi-VN" sz="2200" b="0" i="0" dirty="0">
              <a:solidFill>
                <a:srgbClr val="222C37"/>
              </a:solidFill>
              <a:effectLst/>
              <a:latin typeface="+mj-lt"/>
            </a:endParaRPr>
          </a:p>
          <a:p>
            <a:pPr algn="l"/>
            <a:r>
              <a:rPr lang="vi-VN" sz="2200" b="0" i="0" dirty="0">
                <a:solidFill>
                  <a:srgbClr val="222C37"/>
                </a:solidFill>
                <a:effectLst/>
                <a:latin typeface="+mj-lt"/>
              </a:rPr>
              <a:t>Mở HomeController và copy đoạn code sau:</a:t>
            </a:r>
          </a:p>
          <a:p>
            <a:pPr algn="l"/>
            <a:endParaRPr lang="vi-VN" sz="2200" b="0" i="0" dirty="0">
              <a:solidFill>
                <a:srgbClr val="222C37"/>
              </a:solidFill>
              <a:effectLst/>
              <a:latin typeface="+mj-lt"/>
            </a:endParaRPr>
          </a:p>
          <a:p>
            <a:pPr algn="l"/>
            <a:r>
              <a:rPr lang="vi-VN" sz="2200" b="0" i="0" dirty="0">
                <a:solidFill>
                  <a:srgbClr val="222C37"/>
                </a:solidFill>
                <a:effectLst/>
                <a:latin typeface="+mj-lt"/>
              </a:rPr>
              <a:t>public ActionResult Index()</a:t>
            </a:r>
          </a:p>
          <a:p>
            <a:pPr algn="l"/>
            <a:r>
              <a:rPr lang="vi-VN" sz="2200" b="0" i="0" dirty="0">
                <a:solidFill>
                  <a:srgbClr val="222C37"/>
                </a:solidFill>
                <a:effectLst/>
                <a:latin typeface="+mj-lt"/>
              </a:rPr>
              <a:t>{</a:t>
            </a:r>
          </a:p>
          <a:p>
            <a:pPr algn="l"/>
            <a:r>
              <a:rPr lang="vi-VN" sz="2200" b="0" i="0" dirty="0">
                <a:solidFill>
                  <a:srgbClr val="222C37"/>
                </a:solidFill>
                <a:effectLst/>
                <a:latin typeface="+mj-lt"/>
              </a:rPr>
              <a:t>    var movie = new Movie() { Name = "Avatar" };</a:t>
            </a:r>
          </a:p>
          <a:p>
            <a:pPr algn="l"/>
            <a:r>
              <a:rPr lang="vi-VN" sz="2200" b="0" i="0" dirty="0">
                <a:solidFill>
                  <a:srgbClr val="222C37"/>
                </a:solidFill>
                <a:effectLst/>
                <a:latin typeface="+mj-lt"/>
              </a:rPr>
              <a:t>    return View(movie);</a:t>
            </a:r>
          </a:p>
          <a:p>
            <a:pPr algn="l"/>
            <a:r>
              <a:rPr lang="vi-VN" sz="2200" b="0" i="0" dirty="0">
                <a:solidFill>
                  <a:srgbClr val="222C37"/>
                </a:solidFill>
                <a:effectLst/>
                <a:latin typeface="+mj-lt"/>
              </a:rPr>
              <a:t>}</a:t>
            </a:r>
          </a:p>
        </p:txBody>
      </p:sp>
    </p:spTree>
    <p:extLst>
      <p:ext uri="{BB962C8B-B14F-4D97-AF65-F5344CB8AC3E}">
        <p14:creationId xmlns:p14="http://schemas.microsoft.com/office/powerpoint/2010/main" val="204253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973402" y="1073148"/>
            <a:ext cx="10245195" cy="523220"/>
          </a:xfrm>
          <a:prstGeom prst="rect">
            <a:avLst/>
          </a:prstGeom>
          <a:noFill/>
        </p:spPr>
        <p:txBody>
          <a:bodyPr wrap="square" rtlCol="0">
            <a:spAutoFit/>
          </a:bodyPr>
          <a:lstStyle/>
          <a:p>
            <a:r>
              <a:rPr lang="en-US" sz="2800" b="1" dirty="0" err="1">
                <a:solidFill>
                  <a:srgbClr val="262626"/>
                </a:solidFill>
                <a:latin typeface="Roboto" panose="02000000000000000000" pitchFamily="2" charset="0"/>
              </a:rPr>
              <a:t>PartialViewResult</a:t>
            </a:r>
            <a:endParaRPr lang="en-US" sz="2800" b="1" dirty="0">
              <a:solidFill>
                <a:srgbClr val="262626"/>
              </a:solidFill>
              <a:latin typeface="Roboto" panose="02000000000000000000" pitchFamily="2" charset="0"/>
            </a:endParaRPr>
          </a:p>
        </p:txBody>
      </p:sp>
      <p:sp>
        <p:nvSpPr>
          <p:cNvPr id="11" name="TextBox 10">
            <a:extLst>
              <a:ext uri="{FF2B5EF4-FFF2-40B4-BE49-F238E27FC236}">
                <a16:creationId xmlns:a16="http://schemas.microsoft.com/office/drawing/2014/main" id="{3DF7055A-0FAC-E874-CCE4-52278E88E8E2}"/>
              </a:ext>
            </a:extLst>
          </p:cNvPr>
          <p:cNvSpPr txBox="1"/>
          <p:nvPr/>
        </p:nvSpPr>
        <p:spPr>
          <a:xfrm>
            <a:off x="973401" y="1946327"/>
            <a:ext cx="10245195" cy="2246769"/>
          </a:xfrm>
          <a:prstGeom prst="rect">
            <a:avLst/>
          </a:prstGeom>
          <a:noFill/>
        </p:spPr>
        <p:txBody>
          <a:bodyPr wrap="square" rtlCol="0">
            <a:spAutoFit/>
          </a:bodyPr>
          <a:lstStyle/>
          <a:p>
            <a:pPr algn="l"/>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Result </a:t>
            </a:r>
            <a:r>
              <a:rPr lang="en-US" sz="2000" b="0" i="0" dirty="0" err="1">
                <a:solidFill>
                  <a:srgbClr val="666666"/>
                </a:solidFill>
                <a:effectLst/>
                <a:latin typeface="Roboto" panose="02000000000000000000" pitchFamily="2" charset="0"/>
              </a:rPr>
              <a:t>sử</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dụng</a:t>
            </a:r>
            <a:r>
              <a:rPr lang="en-US" sz="2000" b="0" i="0" dirty="0">
                <a:solidFill>
                  <a:srgbClr val="666666"/>
                </a:solidFill>
                <a:effectLst/>
                <a:latin typeface="Roboto" panose="02000000000000000000" pitchFamily="2" charset="0"/>
              </a:rPr>
              <a:t> model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tạo</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ra</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Chúng</a:t>
            </a:r>
            <a:r>
              <a:rPr lang="en-US" sz="2000" b="0" i="0" dirty="0">
                <a:solidFill>
                  <a:srgbClr val="666666"/>
                </a:solidFill>
                <a:effectLst/>
                <a:latin typeface="Roboto" panose="02000000000000000000" pitchFamily="2" charset="0"/>
              </a:rPr>
              <a:t> ta </a:t>
            </a:r>
            <a:r>
              <a:rPr lang="en-US" sz="2000" b="0" i="0" dirty="0" err="1">
                <a:solidFill>
                  <a:srgbClr val="666666"/>
                </a:solidFill>
                <a:effectLst/>
                <a:latin typeface="Roboto" panose="02000000000000000000" pitchFamily="2" charset="0"/>
              </a:rPr>
              <a:t>sử</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dụng</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ViewResult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tạo</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ra</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hoàn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chỉnh</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còn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trả</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về</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Kiểu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trả</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về</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này</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hữu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ích</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với</a:t>
            </a:r>
            <a:r>
              <a:rPr lang="en-US" sz="2000" b="0" i="0" dirty="0">
                <a:solidFill>
                  <a:srgbClr val="666666"/>
                </a:solidFill>
                <a:effectLst/>
                <a:latin typeface="Roboto" panose="02000000000000000000" pitchFamily="2" charset="0"/>
              </a:rPr>
              <a:t> Single Page Application (SPA) ki </a:t>
            </a:r>
            <a:r>
              <a:rPr lang="en-US" sz="2000" b="0" i="0" dirty="0" err="1">
                <a:solidFill>
                  <a:srgbClr val="666666"/>
                </a:solidFill>
                <a:effectLst/>
                <a:latin typeface="Roboto" panose="02000000000000000000" pitchFamily="2" charset="0"/>
              </a:rPr>
              <a:t>bạn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muốn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cập</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nhật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thông</a:t>
            </a:r>
            <a:r>
              <a:rPr lang="en-US" sz="2000" b="0" i="0" dirty="0">
                <a:solidFill>
                  <a:srgbClr val="666666"/>
                </a:solidFill>
                <a:effectLst/>
                <a:latin typeface="Roboto" panose="02000000000000000000" pitchFamily="2" charset="0"/>
              </a:rPr>
              <a:t> qua AJAX.</a:t>
            </a:r>
          </a:p>
          <a:p>
            <a:pPr algn="l"/>
            <a:endParaRPr lang="en-US" sz="2000" dirty="0">
              <a:solidFill>
                <a:srgbClr val="666666"/>
              </a:solidFill>
              <a:latin typeface="Roboto" panose="02000000000000000000" pitchFamily="2" charset="0"/>
            </a:endParaRPr>
          </a:p>
          <a:p>
            <a:pPr algn="l"/>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được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thiết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kế</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có</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thể</a:t>
            </a:r>
            <a:r>
              <a:rPr lang="en-US" sz="2000" b="0" i="0" dirty="0">
                <a:solidFill>
                  <a:srgbClr val="666666"/>
                </a:solidFill>
                <a:effectLst/>
                <a:latin typeface="Roboto" panose="02000000000000000000" pitchFamily="2" charset="0"/>
              </a:rPr>
              <a:t> dung đi dung </a:t>
            </a:r>
            <a:r>
              <a:rPr lang="en-US" sz="2000" b="0" i="0" dirty="0" err="1">
                <a:solidFill>
                  <a:srgbClr val="666666"/>
                </a:solidFill>
                <a:effectLst/>
                <a:latin typeface="Roboto" panose="02000000000000000000" pitchFamily="2" charset="0"/>
              </a:rPr>
              <a:t>lại</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nhiều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lần</a:t>
            </a:r>
            <a:r>
              <a:rPr lang="en-US" sz="2000" b="0" i="0" dirty="0">
                <a:solidFill>
                  <a:srgbClr val="666666"/>
                </a:solidFill>
                <a:effectLst/>
                <a:latin typeface="Roboto" panose="02000000000000000000" pitchFamily="2" charset="0"/>
              </a:rPr>
              <a:t> ở </a:t>
            </a:r>
            <a:r>
              <a:rPr lang="en-US" sz="2000" b="0" i="0" dirty="0" err="1">
                <a:solidFill>
                  <a:srgbClr val="666666"/>
                </a:solidFill>
                <a:effectLst/>
                <a:latin typeface="Roboto" panose="02000000000000000000" pitchFamily="2" charset="0"/>
              </a:rPr>
              <a:t>các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chức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năng</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khác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nhau</a:t>
            </a:r>
            <a:endParaRPr lang="vi-VN" sz="2000" b="1" i="0" dirty="0">
              <a:solidFill>
                <a:srgbClr val="222C37"/>
              </a:solidFill>
              <a:effectLst/>
              <a:latin typeface="+mj-lt"/>
            </a:endParaRPr>
          </a:p>
        </p:txBody>
      </p:sp>
    </p:spTree>
    <p:extLst>
      <p:ext uri="{BB962C8B-B14F-4D97-AF65-F5344CB8AC3E}">
        <p14:creationId xmlns:p14="http://schemas.microsoft.com/office/powerpoint/2010/main" val="107056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973402" y="1073148"/>
            <a:ext cx="10245195" cy="523220"/>
          </a:xfrm>
          <a:prstGeom prst="rect">
            <a:avLst/>
          </a:prstGeom>
          <a:noFill/>
        </p:spPr>
        <p:txBody>
          <a:bodyPr wrap="square" rtlCol="0">
            <a:spAutoFit/>
          </a:bodyPr>
          <a:lstStyle/>
          <a:p>
            <a:r>
              <a:rPr lang="en-US" sz="2800" b="1" dirty="0" err="1">
                <a:solidFill>
                  <a:srgbClr val="262626"/>
                </a:solidFill>
                <a:latin typeface="Roboto" panose="02000000000000000000" pitchFamily="2" charset="0"/>
              </a:rPr>
              <a:t>PartialViewResult</a:t>
            </a:r>
            <a:endParaRPr lang="en-US" sz="2800" b="1" dirty="0">
              <a:solidFill>
                <a:srgbClr val="262626"/>
              </a:solidFill>
              <a:latin typeface="Roboto" panose="02000000000000000000" pitchFamily="2" charset="0"/>
            </a:endParaRPr>
          </a:p>
        </p:txBody>
      </p:sp>
      <p:sp>
        <p:nvSpPr>
          <p:cNvPr id="11" name="TextBox 10">
            <a:extLst>
              <a:ext uri="{FF2B5EF4-FFF2-40B4-BE49-F238E27FC236}">
                <a16:creationId xmlns:a16="http://schemas.microsoft.com/office/drawing/2014/main" id="{3DF7055A-0FAC-E874-CCE4-52278E88E8E2}"/>
              </a:ext>
            </a:extLst>
          </p:cNvPr>
          <p:cNvSpPr txBox="1"/>
          <p:nvPr/>
        </p:nvSpPr>
        <p:spPr>
          <a:xfrm>
            <a:off x="973401" y="1946327"/>
            <a:ext cx="10245195" cy="2246769"/>
          </a:xfrm>
          <a:prstGeom prst="rect">
            <a:avLst/>
          </a:prstGeom>
          <a:noFill/>
        </p:spPr>
        <p:txBody>
          <a:bodyPr wrap="square" rtlCol="0">
            <a:spAutoFit/>
          </a:bodyPr>
          <a:lstStyle/>
          <a:p>
            <a:pPr algn="l"/>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Result </a:t>
            </a:r>
            <a:r>
              <a:rPr lang="en-US" sz="2000" b="0" i="0" dirty="0" err="1">
                <a:solidFill>
                  <a:srgbClr val="666666"/>
                </a:solidFill>
                <a:effectLst/>
                <a:latin typeface="Roboto" panose="02000000000000000000" pitchFamily="2" charset="0"/>
              </a:rPr>
              <a:t>sử</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dụng</a:t>
            </a:r>
            <a:r>
              <a:rPr lang="en-US" sz="2000" b="0" i="0" dirty="0">
                <a:solidFill>
                  <a:srgbClr val="666666"/>
                </a:solidFill>
                <a:effectLst/>
                <a:latin typeface="Roboto" panose="02000000000000000000" pitchFamily="2" charset="0"/>
              </a:rPr>
              <a:t> model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tạo</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ra</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Chúng</a:t>
            </a:r>
            <a:r>
              <a:rPr lang="en-US" sz="2000" b="0" i="0" dirty="0">
                <a:solidFill>
                  <a:srgbClr val="666666"/>
                </a:solidFill>
                <a:effectLst/>
                <a:latin typeface="Roboto" panose="02000000000000000000" pitchFamily="2" charset="0"/>
              </a:rPr>
              <a:t> ta </a:t>
            </a:r>
            <a:r>
              <a:rPr lang="en-US" sz="2000" b="0" i="0" dirty="0" err="1">
                <a:solidFill>
                  <a:srgbClr val="666666"/>
                </a:solidFill>
                <a:effectLst/>
                <a:latin typeface="Roboto" panose="02000000000000000000" pitchFamily="2" charset="0"/>
              </a:rPr>
              <a:t>sử</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dụng</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ViewResult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tạo</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ra</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hoàn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chỉnh</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còn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trả</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về</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Kiểu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trả</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về</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này</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hữu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ích</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với</a:t>
            </a:r>
            <a:r>
              <a:rPr lang="en-US" sz="2000" b="0" i="0" dirty="0">
                <a:solidFill>
                  <a:srgbClr val="666666"/>
                </a:solidFill>
                <a:effectLst/>
                <a:latin typeface="Roboto" panose="02000000000000000000" pitchFamily="2" charset="0"/>
              </a:rPr>
              <a:t> Single Page Application (SPA) ki </a:t>
            </a:r>
            <a:r>
              <a:rPr lang="en-US" sz="2000" b="0" i="0" dirty="0" err="1">
                <a:solidFill>
                  <a:srgbClr val="666666"/>
                </a:solidFill>
                <a:effectLst/>
                <a:latin typeface="Roboto" panose="02000000000000000000" pitchFamily="2" charset="0"/>
              </a:rPr>
              <a:t>bạn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muốn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cập</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nhật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một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phần</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của</a:t>
            </a:r>
            <a:r>
              <a:rPr lang="en-US" sz="2000" b="0" i="0" dirty="0">
                <a:solidFill>
                  <a:srgbClr val="666666"/>
                </a:solidFill>
                <a:effectLst/>
                <a:latin typeface="Roboto" panose="02000000000000000000" pitchFamily="2" charset="0"/>
              </a:rPr>
              <a:t> View </a:t>
            </a:r>
            <a:r>
              <a:rPr lang="en-US" sz="2000" b="0" i="0" dirty="0" err="1">
                <a:solidFill>
                  <a:srgbClr val="666666"/>
                </a:solidFill>
                <a:effectLst/>
                <a:latin typeface="Roboto" panose="02000000000000000000" pitchFamily="2" charset="0"/>
              </a:rPr>
              <a:t>thông</a:t>
            </a:r>
            <a:r>
              <a:rPr lang="en-US" sz="2000" b="0" i="0" dirty="0">
                <a:solidFill>
                  <a:srgbClr val="666666"/>
                </a:solidFill>
                <a:effectLst/>
                <a:latin typeface="Roboto" panose="02000000000000000000" pitchFamily="2" charset="0"/>
              </a:rPr>
              <a:t> qua AJAX.</a:t>
            </a:r>
          </a:p>
          <a:p>
            <a:pPr algn="l"/>
            <a:endParaRPr lang="en-US" sz="2000" dirty="0">
              <a:solidFill>
                <a:srgbClr val="666666"/>
              </a:solidFill>
              <a:latin typeface="Roboto" panose="02000000000000000000" pitchFamily="2" charset="0"/>
            </a:endParaRPr>
          </a:p>
          <a:p>
            <a:pPr algn="l"/>
            <a:r>
              <a:rPr lang="en-US" sz="2000" b="0" i="0" dirty="0" err="1">
                <a:solidFill>
                  <a:srgbClr val="666666"/>
                </a:solidFill>
                <a:effectLst/>
                <a:latin typeface="Roboto" panose="02000000000000000000" pitchFamily="2" charset="0"/>
              </a:rPr>
              <a:t>PartialView</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được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thiết</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kế</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để</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có</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thể</a:t>
            </a:r>
            <a:r>
              <a:rPr lang="en-US" sz="2000" b="0" i="0" dirty="0">
                <a:solidFill>
                  <a:srgbClr val="666666"/>
                </a:solidFill>
                <a:effectLst/>
                <a:latin typeface="Roboto" panose="02000000000000000000" pitchFamily="2" charset="0"/>
              </a:rPr>
              <a:t> dung đi dung </a:t>
            </a:r>
            <a:r>
              <a:rPr lang="en-US" sz="2000" b="0" i="0" dirty="0" err="1">
                <a:solidFill>
                  <a:srgbClr val="666666"/>
                </a:solidFill>
                <a:effectLst/>
                <a:latin typeface="Roboto" panose="02000000000000000000" pitchFamily="2" charset="0"/>
              </a:rPr>
              <a:t>lại</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nhiều</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lần</a:t>
            </a:r>
            <a:r>
              <a:rPr lang="en-US" sz="2000" b="0" i="0" dirty="0">
                <a:solidFill>
                  <a:srgbClr val="666666"/>
                </a:solidFill>
                <a:effectLst/>
                <a:latin typeface="Roboto" panose="02000000000000000000" pitchFamily="2" charset="0"/>
              </a:rPr>
              <a:t> ở </a:t>
            </a:r>
            <a:r>
              <a:rPr lang="en-US" sz="2000" b="0" i="0" dirty="0" err="1">
                <a:solidFill>
                  <a:srgbClr val="666666"/>
                </a:solidFill>
                <a:effectLst/>
                <a:latin typeface="Roboto" panose="02000000000000000000" pitchFamily="2" charset="0"/>
              </a:rPr>
              <a:t>các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chức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năng</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khác</a:t>
            </a:r>
            <a:r>
              <a:rPr lang="en-US" sz="2000" b="0" i="0" dirty="0">
                <a:solidFill>
                  <a:srgbClr val="666666"/>
                </a:solidFill>
                <a:effectLst/>
                <a:latin typeface="Roboto" panose="02000000000000000000" pitchFamily="2" charset="0"/>
              </a:rPr>
              <a:t> </a:t>
            </a:r>
            <a:r>
              <a:rPr lang="en-US" sz="2000" b="0" i="0" dirty="0" err="1">
                <a:solidFill>
                  <a:srgbClr val="666666"/>
                </a:solidFill>
                <a:effectLst/>
                <a:latin typeface="Roboto" panose="02000000000000000000" pitchFamily="2" charset="0"/>
              </a:rPr>
              <a:t>nhau</a:t>
            </a:r>
            <a:endParaRPr lang="vi-VN" sz="2000" b="1" i="0" dirty="0">
              <a:solidFill>
                <a:srgbClr val="222C37"/>
              </a:solidFill>
              <a:effectLst/>
              <a:latin typeface="+mj-lt"/>
            </a:endParaRPr>
          </a:p>
        </p:txBody>
      </p:sp>
    </p:spTree>
    <p:extLst>
      <p:ext uri="{BB962C8B-B14F-4D97-AF65-F5344CB8AC3E}">
        <p14:creationId xmlns:p14="http://schemas.microsoft.com/office/powerpoint/2010/main" val="321207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523220"/>
          </a:xfrm>
          <a:prstGeom prst="rect">
            <a:avLst/>
          </a:prstGeom>
          <a:noFill/>
        </p:spPr>
        <p:txBody>
          <a:bodyPr wrap="square" rtlCol="0">
            <a:spAutoFit/>
          </a:bodyPr>
          <a:lstStyle/>
          <a:p>
            <a:r>
              <a:rPr lang="en-US" sz="2800" dirty="0" smtClean="0">
                <a:solidFill>
                  <a:srgbClr val="666666"/>
                </a:solidFill>
                <a:latin typeface="Roboto" panose="02000000000000000000" pitchFamily="2" charset="0"/>
              </a:rPr>
              <a:t>AJAX JQuery</a:t>
            </a:r>
            <a:endParaRPr lang="en-US" sz="2800" dirty="0">
              <a:solidFill>
                <a:srgbClr val="111111"/>
              </a:solidFill>
              <a:latin typeface="Roboto" panose="02000000000000000000" pitchFamily="2"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65583794-78E5-5995-9D14-7B4C8BA6665C}"/>
              </a:ext>
            </a:extLst>
          </p:cNvPr>
          <p:cNvSpPr txBox="1"/>
          <p:nvPr/>
        </p:nvSpPr>
        <p:spPr>
          <a:xfrm>
            <a:off x="2386176" y="1619671"/>
            <a:ext cx="8429297" cy="4708981"/>
          </a:xfrm>
          <a:prstGeom prst="rect">
            <a:avLst/>
          </a:prstGeom>
          <a:noFill/>
        </p:spPr>
        <p:txBody>
          <a:bodyPr wrap="square" rtlCol="0">
            <a:spAutoFit/>
          </a:bodyPr>
          <a:lstStyle/>
          <a:p>
            <a:r>
              <a:rPr lang="vi-VN" sz="2000" dirty="0">
                <a:solidFill>
                  <a:srgbClr val="666666"/>
                </a:solidFill>
                <a:latin typeface="Roboto" panose="02000000000000000000" pitchFamily="2" charset="0"/>
              </a:rPr>
              <a:t>$.ajax({</a:t>
            </a:r>
          </a:p>
          <a:p>
            <a:r>
              <a:rPr lang="vi-VN" sz="2000" dirty="0">
                <a:solidFill>
                  <a:srgbClr val="666666"/>
                </a:solidFill>
                <a:latin typeface="Roboto" panose="02000000000000000000" pitchFamily="2" charset="0"/>
              </a:rPr>
              <a:t>        type: "POST",</a:t>
            </a:r>
          </a:p>
          <a:p>
            <a:r>
              <a:rPr lang="vi-VN" sz="2000" dirty="0">
                <a:solidFill>
                  <a:srgbClr val="666666"/>
                </a:solidFill>
                <a:latin typeface="Roboto" panose="02000000000000000000" pitchFamily="2" charset="0"/>
              </a:rPr>
              <a:t>        contentType: "application/json",</a:t>
            </a:r>
          </a:p>
          <a:p>
            <a:r>
              <a:rPr lang="vi-VN" sz="2000" dirty="0">
                <a:solidFill>
                  <a:srgbClr val="666666"/>
                </a:solidFill>
                <a:latin typeface="Roboto" panose="02000000000000000000" pitchFamily="2" charset="0"/>
              </a:rPr>
              <a:t>        url: "/api/search",</a:t>
            </a:r>
          </a:p>
          <a:p>
            <a:r>
              <a:rPr lang="vi-VN" sz="2000" dirty="0">
                <a:solidFill>
                  <a:srgbClr val="666666"/>
                </a:solidFill>
                <a:latin typeface="Roboto" panose="02000000000000000000" pitchFamily="2" charset="0"/>
              </a:rPr>
              <a:t>        data: JSON.stringify(search),</a:t>
            </a:r>
          </a:p>
          <a:p>
            <a:r>
              <a:rPr lang="vi-VN" sz="2000" dirty="0">
                <a:solidFill>
                  <a:srgbClr val="666666"/>
                </a:solidFill>
                <a:latin typeface="Roboto" panose="02000000000000000000" pitchFamily="2" charset="0"/>
              </a:rPr>
              <a:t>        dataType: 'json',</a:t>
            </a:r>
          </a:p>
          <a:p>
            <a:r>
              <a:rPr lang="vi-VN" sz="2000" dirty="0">
                <a:solidFill>
                  <a:srgbClr val="666666"/>
                </a:solidFill>
                <a:latin typeface="Roboto" panose="02000000000000000000" pitchFamily="2" charset="0"/>
              </a:rPr>
              <a:t>        cache: false,</a:t>
            </a:r>
          </a:p>
          <a:p>
            <a:r>
              <a:rPr lang="vi-VN" sz="2000" dirty="0">
                <a:solidFill>
                  <a:srgbClr val="666666"/>
                </a:solidFill>
                <a:latin typeface="Roboto" panose="02000000000000000000" pitchFamily="2" charset="0"/>
              </a:rPr>
              <a:t>        success: function (data) {</a:t>
            </a:r>
          </a:p>
          <a:p>
            <a:r>
              <a:rPr lang="vi-VN" sz="2000" dirty="0">
                <a:solidFill>
                  <a:srgbClr val="666666"/>
                </a:solidFill>
                <a:latin typeface="Roboto" panose="02000000000000000000" pitchFamily="2" charset="0"/>
              </a:rPr>
              <a:t>        },</a:t>
            </a:r>
          </a:p>
          <a:p>
            <a:r>
              <a:rPr lang="vi-VN" sz="2000" dirty="0">
                <a:solidFill>
                  <a:srgbClr val="666666"/>
                </a:solidFill>
                <a:latin typeface="Roboto" panose="02000000000000000000" pitchFamily="2" charset="0"/>
              </a:rPr>
              <a:t>        error: function (e) {</a:t>
            </a:r>
          </a:p>
          <a:p>
            <a:endParaRPr lang="vi-VN" sz="2000" dirty="0">
              <a:solidFill>
                <a:srgbClr val="666666"/>
              </a:solidFill>
              <a:latin typeface="Roboto" panose="02000000000000000000" pitchFamily="2" charset="0"/>
            </a:endParaRPr>
          </a:p>
          <a:p>
            <a:r>
              <a:rPr lang="vi-VN" sz="2000" dirty="0">
                <a:solidFill>
                  <a:srgbClr val="666666"/>
                </a:solidFill>
                <a:latin typeface="Roboto" panose="02000000000000000000" pitchFamily="2" charset="0"/>
              </a:rPr>
              <a:t>            console.log("ERROR : ", e);</a:t>
            </a:r>
          </a:p>
          <a:p>
            <a:endParaRPr lang="vi-VN" sz="2000" dirty="0">
              <a:solidFill>
                <a:srgbClr val="666666"/>
              </a:solidFill>
              <a:latin typeface="Roboto" panose="02000000000000000000" pitchFamily="2" charset="0"/>
            </a:endParaRPr>
          </a:p>
          <a:p>
            <a:r>
              <a:rPr lang="vi-VN" sz="2000" dirty="0">
                <a:solidFill>
                  <a:srgbClr val="666666"/>
                </a:solidFill>
                <a:latin typeface="Roboto" panose="02000000000000000000" pitchFamily="2" charset="0"/>
              </a:rPr>
              <a:t>        }</a:t>
            </a:r>
          </a:p>
          <a:p>
            <a:r>
              <a:rPr lang="vi-VN" sz="2000" dirty="0">
                <a:solidFill>
                  <a:srgbClr val="666666"/>
                </a:solidFill>
                <a:latin typeface="Roboto" panose="02000000000000000000" pitchFamily="2" charset="0"/>
              </a:rPr>
              <a:t>    });</a:t>
            </a:r>
            <a:endParaRPr lang="en-US" sz="2000" dirty="0"/>
          </a:p>
        </p:txBody>
      </p:sp>
    </p:spTree>
    <p:extLst>
      <p:ext uri="{BB962C8B-B14F-4D97-AF65-F5344CB8AC3E}">
        <p14:creationId xmlns:p14="http://schemas.microsoft.com/office/powerpoint/2010/main" val="237743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r>
              <a:rPr lang="en-US" sz="2400" b="1" dirty="0"/>
              <a:t>Filter </a:t>
            </a:r>
            <a:r>
              <a:rPr lang="en-US" sz="2400" b="1" dirty="0" err="1"/>
              <a:t>trong</a:t>
            </a:r>
            <a:r>
              <a:rPr lang="en-US" sz="2400" b="1" dirty="0"/>
              <a:t> ASP.NET MVC</a:t>
            </a: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70489" y="2319865"/>
            <a:ext cx="11316711" cy="2062103"/>
          </a:xfrm>
          <a:prstGeom prst="rect">
            <a:avLst/>
          </a:prstGeom>
          <a:noFill/>
        </p:spPr>
        <p:txBody>
          <a:bodyPr wrap="square" rtlCol="0">
            <a:spAutoFit/>
          </a:bodyPr>
          <a:lstStyle/>
          <a:p>
            <a:r>
              <a:rPr lang="vi-VN" sz="1600" dirty="0"/>
              <a:t>Trong ASP.NET MVC, một yêu cầu của người dùng được chuyển đến controller và phương thức hành động thích hợp. Tuy nhiên, có thể có những trường hợp bạn muốn thực thi một số logic trước hoặc sau khi một phương thức hành động thực thi. ASP.NET MVC cung cấp các filter (bộ lọc) cho mục đích này</a:t>
            </a:r>
            <a:r>
              <a:rPr lang="vi-VN" sz="1600" dirty="0" smtClean="0"/>
              <a:t>.</a:t>
            </a:r>
            <a:endParaRPr lang="en-US" sz="1600" dirty="0" smtClean="0"/>
          </a:p>
          <a:p>
            <a:endParaRPr lang="en-US" sz="1600" dirty="0" smtClean="0"/>
          </a:p>
          <a:p>
            <a:r>
              <a:rPr lang="vi-VN" sz="1600" dirty="0" smtClean="0"/>
              <a:t>ASP.NET </a:t>
            </a:r>
            <a:r>
              <a:rPr lang="vi-VN" sz="1600" dirty="0"/>
              <a:t>MVC Filter là một lớp tùy chỉnh, nơi bạn có thể viết logic tùy chỉnh để thực thi trước hoặc sau khi một phương thức </a:t>
            </a:r>
            <a:endParaRPr lang="en-US" sz="1600" dirty="0" smtClean="0"/>
          </a:p>
          <a:p>
            <a:r>
              <a:rPr lang="vi-VN" sz="1600" dirty="0" smtClean="0"/>
              <a:t>hành </a:t>
            </a:r>
            <a:r>
              <a:rPr lang="vi-VN" sz="1600" dirty="0"/>
              <a:t>động thực thi. Filter có thể được áp dụng cho một phương thức hành động hoặc controller theo cách khai báo hoặc theo </a:t>
            </a:r>
            <a:r>
              <a:rPr lang="vi-VN" sz="1600" dirty="0" smtClean="0"/>
              <a:t>cách </a:t>
            </a:r>
            <a:r>
              <a:rPr lang="vi-VN" sz="1600" dirty="0"/>
              <a:t>lập trình.</a:t>
            </a:r>
            <a:endParaRPr lang="en-US" sz="1600" dirty="0"/>
          </a:p>
        </p:txBody>
      </p:sp>
    </p:spTree>
    <p:extLst>
      <p:ext uri="{BB962C8B-B14F-4D97-AF65-F5344CB8AC3E}">
        <p14:creationId xmlns:p14="http://schemas.microsoft.com/office/powerpoint/2010/main" val="183577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954107"/>
          </a:xfrm>
          <a:prstGeom prst="rect">
            <a:avLst/>
          </a:prstGeom>
          <a:noFill/>
        </p:spPr>
        <p:txBody>
          <a:bodyPr wrap="square" rtlCol="0">
            <a:spAutoFit/>
          </a:bodyPr>
          <a:lstStyle/>
          <a:p>
            <a:r>
              <a:rPr lang="en-US" sz="2800" b="1" dirty="0" err="1">
                <a:solidFill>
                  <a:srgbClr val="161C2D"/>
                </a:solidFill>
                <a:latin typeface="Nunito" pitchFamily="2" charset="0"/>
              </a:rPr>
              <a:t>Các</a:t>
            </a:r>
            <a:r>
              <a:rPr lang="en-US" sz="2800" b="1" dirty="0">
                <a:solidFill>
                  <a:srgbClr val="161C2D"/>
                </a:solidFill>
                <a:latin typeface="Nunito" pitchFamily="2" charset="0"/>
              </a:rPr>
              <a:t> </a:t>
            </a:r>
            <a:r>
              <a:rPr lang="en-US" sz="2800" b="1" dirty="0" err="1">
                <a:solidFill>
                  <a:srgbClr val="161C2D"/>
                </a:solidFill>
                <a:latin typeface="Nunito" pitchFamily="2" charset="0"/>
              </a:rPr>
              <a:t>loại</a:t>
            </a:r>
            <a:r>
              <a:rPr lang="en-US" sz="2800" b="1" dirty="0">
                <a:solidFill>
                  <a:srgbClr val="161C2D"/>
                </a:solidFill>
                <a:latin typeface="Nunito" pitchFamily="2" charset="0"/>
              </a:rPr>
              <a:t> filter</a:t>
            </a:r>
            <a:endParaRPr lang="en-US" sz="2000" b="1" dirty="0">
              <a:solidFill>
                <a:srgbClr val="161C2D"/>
              </a:solidFill>
              <a:latin typeface="Times New Roman" panose="02020603050405020304" pitchFamily="18" charset="0"/>
              <a:cs typeface="Times New Roman" panose="02020603050405020304" pitchFamily="18" charset="0"/>
            </a:endParaRPr>
          </a:p>
          <a:p>
            <a:endParaRPr lang="en-US" sz="2800" dirty="0">
              <a:solidFill>
                <a:srgbClr val="111111"/>
              </a:solidFill>
              <a:latin typeface="Roboto" panose="02000000000000000000" pitchFamily="2"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6987505-EABC-6736-644B-4672DE657429}"/>
              </a:ext>
            </a:extLst>
          </p:cNvPr>
          <p:cNvPicPr>
            <a:picLocks noChangeAspect="1"/>
          </p:cNvPicPr>
          <p:nvPr/>
        </p:nvPicPr>
        <p:blipFill>
          <a:blip r:embed="rId4"/>
          <a:stretch>
            <a:fillRect/>
          </a:stretch>
        </p:blipFill>
        <p:spPr>
          <a:xfrm>
            <a:off x="1326274" y="1754382"/>
            <a:ext cx="7378262" cy="4552906"/>
          </a:xfrm>
          <a:prstGeom prst="rect">
            <a:avLst/>
          </a:prstGeom>
        </p:spPr>
      </p:pic>
    </p:spTree>
    <p:extLst>
      <p:ext uri="{BB962C8B-B14F-4D97-AF65-F5344CB8AC3E}">
        <p14:creationId xmlns:p14="http://schemas.microsoft.com/office/powerpoint/2010/main" val="25708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1647</Words>
  <Application>Microsoft Office PowerPoint</Application>
  <PresentationFormat>Widescreen</PresentationFormat>
  <Paragraphs>244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vt:lpstr>
      <vt:lpstr>Wingdings</vt:lpstr>
      <vt:lpstr>Times New Roman</vt:lpstr>
      <vt:lpstr>Oi</vt:lpstr>
      <vt:lpstr>Arial</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611</cp:revision>
  <dcterms:created xsi:type="dcterms:W3CDTF">2020-08-07T13:14:06Z</dcterms:created>
  <dcterms:modified xsi:type="dcterms:W3CDTF">2022-11-05T03:39:13Z</dcterms:modified>
</cp:coreProperties>
</file>