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9" r:id="rId4"/>
    <p:sldId id="266" r:id="rId5"/>
    <p:sldId id="258" r:id="rId6"/>
    <p:sldId id="260" r:id="rId7"/>
    <p:sldId id="270" r:id="rId8"/>
    <p:sldId id="271" r:id="rId9"/>
    <p:sldId id="269" r:id="rId10"/>
    <p:sldId id="265" r:id="rId11"/>
    <p:sldId id="267" r:id="rId12"/>
    <p:sldId id="268" r:id="rId13"/>
    <p:sldId id="272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Oi" panose="020B0604020202020204" charset="0"/>
      <p:regular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tyW5ytG2QzhO0bomHZxkHQZw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507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3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18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70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98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56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8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639214" y="1878024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môn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dirty="0"/>
          </a:p>
        </p:txBody>
      </p:sp>
      <p:sp>
        <p:nvSpPr>
          <p:cNvPr id="61" name="Google Shape;61;p1"/>
          <p:cNvSpPr txBox="1"/>
          <p:nvPr/>
        </p:nvSpPr>
        <p:spPr>
          <a:xfrm>
            <a:off x="166765" y="2435426"/>
            <a:ext cx="521985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3200" b="1" dirty="0" err="1">
                <a:solidFill>
                  <a:srgbClr val="154A8D"/>
                </a:solidFill>
              </a:rPr>
              <a:t>Giới</a:t>
            </a:r>
            <a:r>
              <a:rPr lang="en-US" sz="3200" b="1" dirty="0">
                <a:solidFill>
                  <a:srgbClr val="154A8D"/>
                </a:solidFill>
              </a:rPr>
              <a:t> </a:t>
            </a:r>
            <a:r>
              <a:rPr lang="en-US" sz="3200" b="1" dirty="0" err="1">
                <a:solidFill>
                  <a:srgbClr val="154A8D"/>
                </a:solidFill>
              </a:rPr>
              <a:t>thiệu</a:t>
            </a:r>
            <a:r>
              <a:rPr lang="en-US" sz="3200" b="1" dirty="0">
                <a:solidFill>
                  <a:srgbClr val="154A8D"/>
                </a:solidFill>
              </a:rPr>
              <a:t> </a:t>
            </a:r>
            <a:r>
              <a:rPr lang="en-US" sz="3200" b="1" dirty="0" err="1">
                <a:solidFill>
                  <a:srgbClr val="154A8D"/>
                </a:solidFill>
              </a:rPr>
              <a:t>về</a:t>
            </a:r>
            <a:r>
              <a:rPr lang="en-US" sz="3200" b="1" dirty="0">
                <a:solidFill>
                  <a:srgbClr val="154A8D"/>
                </a:solidFill>
              </a:rPr>
              <a:t> C#, </a:t>
            </a:r>
            <a:r>
              <a:rPr lang="en-US" sz="3200" b="1" dirty="0" err="1">
                <a:solidFill>
                  <a:srgbClr val="154A8D"/>
                </a:solidFill>
              </a:rPr>
              <a:t>kiểu</a:t>
            </a:r>
            <a:r>
              <a:rPr lang="en-US" sz="3200" b="1" dirty="0">
                <a:solidFill>
                  <a:srgbClr val="154A8D"/>
                </a:solidFill>
              </a:rPr>
              <a:t> </a:t>
            </a:r>
            <a:r>
              <a:rPr lang="en-US" sz="3200" b="1" dirty="0" err="1">
                <a:solidFill>
                  <a:srgbClr val="154A8D"/>
                </a:solidFill>
              </a:rPr>
              <a:t>dữ</a:t>
            </a:r>
            <a:r>
              <a:rPr lang="en-US" sz="3200" b="1" dirty="0">
                <a:solidFill>
                  <a:srgbClr val="154A8D"/>
                </a:solidFill>
              </a:rPr>
              <a:t> </a:t>
            </a:r>
            <a:r>
              <a:rPr lang="en-US" sz="3200" b="1" dirty="0" err="1">
                <a:solidFill>
                  <a:srgbClr val="154A8D"/>
                </a:solidFill>
              </a:rPr>
              <a:t>liệu</a:t>
            </a:r>
            <a:r>
              <a:rPr lang="en-US" sz="3200" b="1" dirty="0">
                <a:solidFill>
                  <a:srgbClr val="154A8D"/>
                </a:solidFill>
              </a:rPr>
              <a:t>, </a:t>
            </a:r>
            <a:r>
              <a:rPr lang="en-US" sz="3200" b="1" dirty="0" err="1">
                <a:solidFill>
                  <a:srgbClr val="154A8D"/>
                </a:solidFill>
              </a:rPr>
              <a:t>biến</a:t>
            </a:r>
            <a:r>
              <a:rPr lang="en-US" sz="3200" b="1" dirty="0">
                <a:solidFill>
                  <a:srgbClr val="154A8D"/>
                </a:solidFill>
              </a:rPr>
              <a:t>, </a:t>
            </a:r>
            <a:r>
              <a:rPr lang="en-US" sz="3200" b="1" dirty="0" err="1">
                <a:solidFill>
                  <a:srgbClr val="154A8D"/>
                </a:solidFill>
              </a:rPr>
              <a:t>hằng</a:t>
            </a:r>
            <a:r>
              <a:rPr lang="en-US" sz="3200" b="1" dirty="0">
                <a:solidFill>
                  <a:srgbClr val="154A8D"/>
                </a:solidFill>
              </a:rPr>
              <a:t>, </a:t>
            </a:r>
            <a:r>
              <a:rPr lang="en-US" sz="3200" b="1" dirty="0" err="1">
                <a:solidFill>
                  <a:srgbClr val="154A8D"/>
                </a:solidFill>
              </a:rPr>
              <a:t>toán</a:t>
            </a:r>
            <a:r>
              <a:rPr lang="en-US" sz="3200" b="1" dirty="0">
                <a:solidFill>
                  <a:srgbClr val="154A8D"/>
                </a:solidFill>
              </a:rPr>
              <a:t> </a:t>
            </a:r>
            <a:r>
              <a:rPr lang="en-US" sz="3200" b="1" dirty="0" err="1">
                <a:solidFill>
                  <a:srgbClr val="154A8D"/>
                </a:solidFill>
              </a:rPr>
              <a:t>tử</a:t>
            </a:r>
            <a:endParaRPr sz="3200" b="1" i="0" u="none" strike="noStrike" cap="none" dirty="0">
              <a:solidFill>
                <a:srgbClr val="154A8D"/>
              </a:solidFill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676400" y="376178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Giảng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viên</a:t>
            </a:r>
            <a:endParaRPr dirty="0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212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50051" y="4191268"/>
            <a:ext cx="4273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NGUYỄN TRỌNG QUÂN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43712" y="880579"/>
            <a:ext cx="347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400" b="1" dirty="0" err="1">
                <a:solidFill>
                  <a:srgbClr val="1B1B1B"/>
                </a:solidFill>
                <a:latin typeface="Open Sans" panose="020B0606030504020204" pitchFamily="34" charset="0"/>
              </a:rPr>
              <a:t>H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ằng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endParaRPr lang="en-US" sz="24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Hằng là một biến không thay đổi giá trị trong suốt chương trình và bắt buộc phải khởi tạo giá trị khi khai báo</a:t>
            </a:r>
            <a:endParaRPr 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59A29-7507-4E62-7D8D-A0DE3C0A4DCC}"/>
              </a:ext>
            </a:extLst>
          </p:cNvPr>
          <p:cNvSpPr txBox="1"/>
          <p:nvPr/>
        </p:nvSpPr>
        <p:spPr>
          <a:xfrm>
            <a:off x="1447800" y="2633090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C558-0F52-4FA3-B569-9344B64C45E2}"/>
              </a:ext>
            </a:extLst>
          </p:cNvPr>
          <p:cNvSpPr txBox="1"/>
          <p:nvPr/>
        </p:nvSpPr>
        <p:spPr>
          <a:xfrm>
            <a:off x="6131717" y="2378255"/>
            <a:ext cx="440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 dụ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myNum </a:t>
            </a: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4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myNum </a:t>
            </a: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4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nb-NO" sz="2400" b="0" i="0" dirty="0">
                <a:solidFill>
                  <a:srgbClr val="6A73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error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855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445458" y="880579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Toán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tử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(operator)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92710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(Arithmetic Operators)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chia ,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phần dư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1 đơn vị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(Assignment Operators)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+=,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chia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(Comparison Operators),</a:t>
            </a:r>
            <a:r>
              <a:rPr lang="en-US" dirty="0"/>
              <a:t>   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(==) 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(!=) ,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vi-VN" dirty="0"/>
              <a:t> </a:t>
            </a:r>
            <a:r>
              <a:rPr lang="en-US" dirty="0"/>
              <a:t>&gt;) ,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(&lt;)  ,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(&gt;=) ,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(&lt;=)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(Logical Operators): </a:t>
            </a:r>
            <a:r>
              <a:rPr lang="en-US" dirty="0"/>
              <a:t>&amp;&amp; ( </a:t>
            </a:r>
            <a:r>
              <a:rPr lang="en-US" dirty="0" err="1"/>
              <a:t>và</a:t>
            </a:r>
            <a:r>
              <a:rPr lang="en-US" dirty="0"/>
              <a:t>) , </a:t>
            </a:r>
            <a:r>
              <a:rPr lang="en-US" dirty="0" err="1"/>
              <a:t>hoặc</a:t>
            </a:r>
            <a:r>
              <a:rPr lang="en-US" dirty="0"/>
              <a:t> (||) , not ! 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60068" y="829242"/>
            <a:ext cx="218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hành</a:t>
            </a:r>
            <a:endParaRPr lang="en-US" sz="32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58142-7028-8B15-7575-BD1511E82676}"/>
              </a:ext>
            </a:extLst>
          </p:cNvPr>
          <p:cNvSpPr txBox="1"/>
          <p:nvPr/>
        </p:nvSpPr>
        <p:spPr>
          <a:xfrm>
            <a:off x="1596788" y="1875645"/>
            <a:ext cx="8898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2800" b="0" i="1" u="sng" dirty="0">
                <a:solidFill>
                  <a:srgbClr val="666666"/>
                </a:solidFill>
                <a:effectLst/>
                <a:latin typeface="+mj-lt"/>
              </a:rPr>
              <a:t>Bài tập 1</a:t>
            </a:r>
            <a:r>
              <a:rPr lang="vi-VN" sz="2800" b="0" i="1" dirty="0">
                <a:solidFill>
                  <a:srgbClr val="666666"/>
                </a:solidFill>
                <a:effectLst/>
                <a:latin typeface="+mj-lt"/>
              </a:rPr>
              <a:t>: Viết code C# đưa ra màn hình như bên dưới:</a:t>
            </a:r>
            <a:endParaRPr lang="vi-VN" sz="2800" b="0" i="0" dirty="0">
              <a:solidFill>
                <a:srgbClr val="666666"/>
              </a:solidFill>
              <a:effectLst/>
              <a:latin typeface="+mj-lt"/>
            </a:endParaRPr>
          </a:p>
          <a:p>
            <a:pPr algn="l" fontAlgn="base"/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Kết quả:</a:t>
            </a:r>
          </a:p>
          <a:p>
            <a:pPr algn="l" fontAlgn="base"/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Giá trị x    Giá trị y      Biểu thức      Kết quả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       5                     x=y+3           x=8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       5                     x=y-2            x=3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       5                     x=y*5           x=25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       5                     x=x/y           x=2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       5                     x=x%y         x=0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4857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4800" y="-34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51428" y="829242"/>
            <a:ext cx="309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Bài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tập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về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nhà</a:t>
            </a:r>
            <a:endParaRPr lang="en-US" sz="32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58142-7028-8B15-7575-BD1511E82676}"/>
              </a:ext>
            </a:extLst>
          </p:cNvPr>
          <p:cNvSpPr txBox="1"/>
          <p:nvPr/>
        </p:nvSpPr>
        <p:spPr>
          <a:xfrm>
            <a:off x="1646830" y="4577976"/>
            <a:ext cx="889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Viết 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+mj-lt"/>
              </a:rPr>
              <a:t>chương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trình C# giải phương trình bậc 2: ax</a:t>
            </a:r>
            <a:r>
              <a:rPr lang="vi-VN" sz="2400" b="0" i="0" baseline="3000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 + bx + c = 0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5AE4A-9A20-AD41-A5C0-28D50FD9EEC4}"/>
              </a:ext>
            </a:extLst>
          </p:cNvPr>
          <p:cNvSpPr txBox="1"/>
          <p:nvPr/>
        </p:nvSpPr>
        <p:spPr>
          <a:xfrm>
            <a:off x="1646830" y="3799051"/>
            <a:ext cx="915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 dirty="0">
                <a:solidFill>
                  <a:srgbClr val="333333"/>
                </a:solidFill>
                <a:effectLst/>
                <a:latin typeface="+mj-lt"/>
              </a:rPr>
              <a:t>Viết chương trình C# liệt kê tất cả các số nguyên tố nhỏ hơn n.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9D4DB-9061-B1B1-E7B8-A8497FCF19FE}"/>
              </a:ext>
            </a:extLst>
          </p:cNvPr>
          <p:cNvSpPr txBox="1"/>
          <p:nvPr/>
        </p:nvSpPr>
        <p:spPr>
          <a:xfrm>
            <a:off x="1596788" y="2275693"/>
            <a:ext cx="9826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1+2+3+…+10)</a:t>
            </a:r>
          </a:p>
        </p:txBody>
      </p:sp>
    </p:spTree>
    <p:extLst>
      <p:ext uri="{BB962C8B-B14F-4D97-AF65-F5344CB8AC3E}">
        <p14:creationId xmlns:p14="http://schemas.microsoft.com/office/powerpoint/2010/main" val="476010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1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5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C9F93-1593-370E-32CA-87759CFC3AE1}"/>
              </a:ext>
            </a:extLst>
          </p:cNvPr>
          <p:cNvSpPr txBox="1"/>
          <p:nvPr/>
        </p:nvSpPr>
        <p:spPr>
          <a:xfrm>
            <a:off x="5635782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B508A-C653-B1F4-1069-4750536F891E}"/>
              </a:ext>
            </a:extLst>
          </p:cNvPr>
          <p:cNvSpPr txBox="1"/>
          <p:nvPr/>
        </p:nvSpPr>
        <p:spPr>
          <a:xfrm>
            <a:off x="1556803" y="2508876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ngôn</a:t>
            </a:r>
            <a:r>
              <a:rPr lang="en-US" sz="2400" b="1" dirty="0"/>
              <a:t> </a:t>
            </a:r>
            <a:r>
              <a:rPr lang="en-US" sz="2400" b="1" dirty="0" err="1"/>
              <a:t>ngữ</a:t>
            </a:r>
            <a:r>
              <a:rPr lang="en-US" sz="2400" b="1" dirty="0"/>
              <a:t> C#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394FB-E864-BE92-826E-2723E4FE1AD7}"/>
              </a:ext>
            </a:extLst>
          </p:cNvPr>
          <p:cNvSpPr txBox="1"/>
          <p:nvPr/>
        </p:nvSpPr>
        <p:spPr>
          <a:xfrm>
            <a:off x="1556803" y="2988322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Kiểu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C#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015AF-4A79-660E-E924-BBCCB403A438}"/>
              </a:ext>
            </a:extLst>
          </p:cNvPr>
          <p:cNvSpPr txBox="1"/>
          <p:nvPr/>
        </p:nvSpPr>
        <p:spPr>
          <a:xfrm>
            <a:off x="1556803" y="3476296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Hằng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sz="2400" b="1" dirty="0" err="1">
                <a:latin typeface="times new roman" panose="02020603050405020304" pitchFamily="18" charset="0"/>
              </a:rPr>
              <a:t>à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tử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C3177-E4B7-942E-9D6C-21D3636B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32" y="1690688"/>
            <a:ext cx="6425780" cy="304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EB564-57F0-8EE0-400B-57E4E9DE9059}"/>
              </a:ext>
            </a:extLst>
          </p:cNvPr>
          <p:cNvSpPr txBox="1"/>
          <p:nvPr/>
        </p:nvSpPr>
        <p:spPr>
          <a:xfrm>
            <a:off x="1556803" y="4058387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0439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960056" y="84786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C# </a:t>
            </a:r>
            <a:r>
              <a:rPr lang="en-US" sz="3200" b="1" i="0" dirty="0" err="1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là</a:t>
            </a:r>
            <a:r>
              <a:rPr lang="en-US" sz="32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200" b="1" i="0" dirty="0" err="1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gì</a:t>
            </a:r>
            <a:r>
              <a:rPr lang="en-US" sz="32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 ?</a:t>
            </a:r>
            <a:endParaRPr lang="en-US" sz="3200" b="0" i="0" dirty="0">
              <a:solidFill>
                <a:srgbClr val="08082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448" y="1748768"/>
            <a:ext cx="8329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C# (hay C sharp) là một ngôn ngữ lập trình đơn giản, được phát triển bởi đội ngũ kỹ sư của Microsoft vào năm 2000</a:t>
            </a:r>
            <a:r>
              <a:rPr lang="en-US" sz="2400" dirty="0">
                <a:latin typeface="+mj-lt"/>
              </a:rPr>
              <a:t> 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9013" y="41719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448" y="3492257"/>
            <a:ext cx="1002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 C# là ngôn ngữ lập trình hiện đại, hướng đối tượng</a:t>
            </a:r>
            <a:endParaRPr lang="en-US" sz="2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9084" y="4127143"/>
            <a:ext cx="99886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MSIL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(Microsoft intermediate language).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mã này được biên dịch bởi Common Language Runtime (CLR)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trở thành mã thực thi của hệ điều hành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5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327478" y="1012016"/>
            <a:ext cx="612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vi-VN" sz="24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Đặc trưng của ngôn ngữ lập trình C#</a:t>
            </a:r>
            <a:endParaRPr lang="vi-VN" sz="2400" b="0" i="0" dirty="0">
              <a:solidFill>
                <a:srgbClr val="08082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2969C-3DD3-3C6A-AC6A-5A65311A4540}"/>
              </a:ext>
            </a:extLst>
          </p:cNvPr>
          <p:cNvSpPr txBox="1"/>
          <p:nvPr/>
        </p:nvSpPr>
        <p:spPr>
          <a:xfrm>
            <a:off x="1639855" y="1821180"/>
            <a:ext cx="892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1" i="0" dirty="0">
                <a:solidFill>
                  <a:srgbClr val="080823"/>
                </a:solidFill>
                <a:effectLst/>
                <a:latin typeface="+mj-lt"/>
              </a:rPr>
              <a:t>C# là ngôn ngữ đơn giản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+mj-lt"/>
              </a:rPr>
              <a:t> :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nó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dựa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trên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nền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tảng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C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và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C++</a:t>
            </a:r>
            <a:endParaRPr lang="vi-VN" sz="2000" b="0" i="0" dirty="0">
              <a:solidFill>
                <a:srgbClr val="080823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B4C02-8C87-2C75-ABD9-D5A2D8F4D02E}"/>
              </a:ext>
            </a:extLst>
          </p:cNvPr>
          <p:cNvSpPr txBox="1"/>
          <p:nvPr/>
        </p:nvSpPr>
        <p:spPr>
          <a:xfrm>
            <a:off x="1604617" y="2559844"/>
            <a:ext cx="9225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000" b="0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765C2-E72F-3DAE-FC59-714FF427E0E4}"/>
              </a:ext>
            </a:extLst>
          </p:cNvPr>
          <p:cNvSpPr txBox="1"/>
          <p:nvPr/>
        </p:nvSpPr>
        <p:spPr>
          <a:xfrm>
            <a:off x="1604617" y="3711593"/>
            <a:ext cx="6261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1" i="0" dirty="0">
                <a:solidFill>
                  <a:srgbClr val="080823"/>
                </a:solidFill>
                <a:effectLst/>
                <a:latin typeface="+mj-lt"/>
              </a:rPr>
              <a:t>C# là một ngôn ngữ lập trình thuần hướng đối tượng</a:t>
            </a:r>
            <a:endParaRPr lang="en-US" sz="2000" b="1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là một phương pháp lập trình có 4 tính chất. </a:t>
            </a:r>
            <a:endParaRPr lang="en-US" sz="2000" b="0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Đó là tính trừu tượng (abstraction), </a:t>
            </a:r>
            <a:endParaRPr lang="en-US" sz="2000" b="0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tính đóng gói (encapsulation)</a:t>
            </a:r>
            <a:endParaRPr lang="en-US" sz="2000" b="0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, tính đa hình (polymorphism) và tính kế thừa (inheritance)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1CE4D-7981-BA7F-4366-CF6B1641A99C}"/>
              </a:ext>
            </a:extLst>
          </p:cNvPr>
          <p:cNvSpPr txBox="1"/>
          <p:nvPr/>
        </p:nvSpPr>
        <p:spPr>
          <a:xfrm>
            <a:off x="1655629" y="5650585"/>
            <a:ext cx="3764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000" b="0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3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EFFB2-E142-8463-4A03-158382D3C496}"/>
              </a:ext>
            </a:extLst>
          </p:cNvPr>
          <p:cNvSpPr txBox="1"/>
          <p:nvPr/>
        </p:nvSpPr>
        <p:spPr>
          <a:xfrm>
            <a:off x="7151427" y="795010"/>
            <a:ext cx="399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96760-F2CB-B31F-5989-2442D5EE6A85}"/>
              </a:ext>
            </a:extLst>
          </p:cNvPr>
          <p:cNvSpPr txBox="1"/>
          <p:nvPr/>
        </p:nvSpPr>
        <p:spPr>
          <a:xfrm>
            <a:off x="304800" y="1379992"/>
            <a:ext cx="10448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i="0" dirty="0">
                <a:solidFill>
                  <a:srgbClr val="1B1B1B"/>
                </a:solidFill>
                <a:effectLst/>
                <a:latin typeface="+mj-lt"/>
              </a:rPr>
              <a:t>Kiểu dữ liệu là tập hợp các nhóm dữ liệu có đặc điểm chung: đặc tính, cách lưu trữ và thao tác xử lý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6597-1165-18AB-452F-E3CEDE7F4420}"/>
              </a:ext>
            </a:extLst>
          </p:cNvPr>
          <p:cNvSpPr txBox="1"/>
          <p:nvPr/>
        </p:nvSpPr>
        <p:spPr>
          <a:xfrm>
            <a:off x="200285" y="1725321"/>
            <a:ext cx="922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1B1B1B"/>
                </a:solidFill>
                <a:effectLst/>
                <a:latin typeface="+mj-lt"/>
              </a:rPr>
              <a:t>1 số kiểu dữ liệu cơ bản: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5C19A3-D1CE-3295-4593-38048189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38418"/>
              </p:ext>
            </p:extLst>
          </p:nvPr>
        </p:nvGraphicFramePr>
        <p:xfrm>
          <a:off x="3393985" y="1811419"/>
          <a:ext cx="6031947" cy="4370250"/>
        </p:xfrm>
        <a:graphic>
          <a:graphicData uri="http://schemas.openxmlformats.org/drawingml/2006/table">
            <a:tbl>
              <a:tblPr/>
              <a:tblGrid>
                <a:gridCol w="1885008">
                  <a:extLst>
                    <a:ext uri="{9D8B030D-6E8A-4147-A177-3AD203B41FA5}">
                      <a16:colId xmlns:a16="http://schemas.microsoft.com/office/drawing/2014/main" val="4200502759"/>
                    </a:ext>
                  </a:extLst>
                </a:gridCol>
                <a:gridCol w="2136290">
                  <a:extLst>
                    <a:ext uri="{9D8B030D-6E8A-4147-A177-3AD203B41FA5}">
                      <a16:colId xmlns:a16="http://schemas.microsoft.com/office/drawing/2014/main" val="347207611"/>
                    </a:ext>
                  </a:extLst>
                </a:gridCol>
                <a:gridCol w="2010649">
                  <a:extLst>
                    <a:ext uri="{9D8B030D-6E8A-4147-A177-3AD203B41FA5}">
                      <a16:colId xmlns:a16="http://schemas.microsoft.com/office/drawing/2014/main" val="2992824967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effectLst/>
                        </a:rPr>
                        <a:t>Kiểu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dữ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liệu</a:t>
                      </a:r>
                      <a:endParaRPr lang="en-US" sz="900" dirty="0">
                        <a:effectLst/>
                      </a:endParaRP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900">
                          <a:effectLst/>
                        </a:rPr>
                        <a:t>Kích thước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Mô tả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63539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int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 dirty="0">
                          <a:effectLst/>
                        </a:rPr>
                        <a:t>Lưu trữ số nguyên có dấu từ -2,147,483,648 đến 2,147,483,647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52478"/>
                  </a:ext>
                </a:extLst>
              </a:tr>
              <a:tr h="851349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long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8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nguyên có dấu từ -9,223,372,036,854,775,808 đến 9,223,372,036,854,775,807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63461"/>
                  </a:ext>
                </a:extLst>
              </a:tr>
              <a:tr h="58648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thực có giá trị từ ±1.5 x 10^-45 đến ±3.4 x 10^38, khoảng xấp xỉ 6-9 chữ số thập phân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31641"/>
                  </a:ext>
                </a:extLst>
              </a:tr>
              <a:tr h="58648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double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8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thực có giá trị từ ±5.0 × 10−324 đến ±1.7 × 10^308, khoảng xấp xỉ 15 chữ số thập phân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76041"/>
                  </a:ext>
                </a:extLst>
              </a:tr>
              <a:tr h="718917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16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thực có giá trị từ ±1.0 x 10-28 đến ±7.9228 x 10^28, khoảng xấp xỉ 28-29 chữ số thập phân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85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bool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 bit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giá trị true, false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68223"/>
                  </a:ext>
                </a:extLst>
              </a:tr>
              <a:tr h="321621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char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2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ký tự, được bao quanh bởi nháy đơn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18197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string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2 bytes </a:t>
                      </a:r>
                      <a:r>
                        <a:rPr lang="en-US" sz="900" dirty="0" err="1">
                          <a:effectLst/>
                        </a:rPr>
                        <a:t>mỗi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ký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tự</a:t>
                      </a:r>
                      <a:endParaRPr lang="en-US" sz="900" dirty="0">
                        <a:effectLst/>
                      </a:endParaRP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 dirty="0">
                          <a:effectLst/>
                        </a:rPr>
                        <a:t>Lưu trữ chuỗi liên tiếp các kỹ tự, được bao quanh bởi nháy kéo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01878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37028" y="1500188"/>
            <a:ext cx="48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Khai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báo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biến</a:t>
            </a:r>
            <a:endParaRPr lang="en-US" sz="24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304800" y="2026813"/>
            <a:ext cx="8053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 smtClean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sz="2000" b="0" i="0" dirty="0" smtClean="0">
                <a:solidFill>
                  <a:srgbClr val="1B1B1B"/>
                </a:solidFill>
                <a:effectLst/>
                <a:latin typeface="+mj-lt"/>
              </a:rPr>
              <a:t>Biến </a:t>
            </a:r>
            <a:r>
              <a:rPr lang="vi-VN" sz="2000" b="0" i="0" dirty="0">
                <a:solidFill>
                  <a:srgbClr val="1B1B1B"/>
                </a:solidFill>
                <a:effectLst/>
                <a:latin typeface="+mj-lt"/>
              </a:rPr>
              <a:t>trong lập trình cũng tương tự như biến trong toán học.</a:t>
            </a:r>
            <a:endParaRPr lang="en-US" sz="2000" b="0" i="0" dirty="0">
              <a:solidFill>
                <a:srgbClr val="1B1B1B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1B1B1B"/>
                </a:solidFill>
                <a:effectLst/>
                <a:latin typeface="+mj-lt"/>
              </a:rPr>
              <a:t> Biến dùng để lưu trữ dữ liệu để xử lý logic tính toán và biến có thể thay đổi.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54" y="2780375"/>
            <a:ext cx="10795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AB0EEE-43B3-EB5A-4D18-958E771A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618" y="2938821"/>
            <a:ext cx="5862182" cy="1797827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“My name is Quan"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F23D-5C6B-E268-0FB7-4BE9F0663DCE}"/>
              </a:ext>
            </a:extLst>
          </p:cNvPr>
          <p:cNvSpPr txBox="1"/>
          <p:nvPr/>
        </p:nvSpPr>
        <p:spPr>
          <a:xfrm>
            <a:off x="876300" y="4750183"/>
            <a:ext cx="825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ECD6C-5601-C15C-6392-C913F90B6E7A}"/>
              </a:ext>
            </a:extLst>
          </p:cNvPr>
          <p:cNvSpPr txBox="1"/>
          <p:nvPr/>
        </p:nvSpPr>
        <p:spPr>
          <a:xfrm>
            <a:off x="3138984" y="5281684"/>
            <a:ext cx="6960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= 10, y = 20; // x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92820" y="1086907"/>
            <a:ext cx="48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Từ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khóa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VAR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304800" y="2026813"/>
            <a:ext cx="1122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0" i="0" dirty="0">
                <a:solidFill>
                  <a:srgbClr val="202124"/>
                </a:solidFill>
                <a:effectLst/>
                <a:latin typeface="+mj-lt"/>
              </a:rPr>
              <a:t>Trong C# có một cách khác để khai báo và khởi tạo biến khác biệt với các ngôn ngữ kiểu </a:t>
            </a: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r>
              <a:rPr lang="vi-VN" sz="2400" b="0" i="0" dirty="0">
                <a:solidFill>
                  <a:srgbClr val="202124"/>
                </a:solidFill>
                <a:effectLst/>
                <a:latin typeface="+mj-lt"/>
              </a:rPr>
              <a:t>C (nhưng lại nhìn giống JavaScript!): tự suy luận kiểu với từ khóa 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54" y="2780375"/>
            <a:ext cx="10795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AB0EEE-43B3-EB5A-4D18-958E771A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618" y="2938821"/>
            <a:ext cx="3635611" cy="1797827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032F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ECD6C-5601-C15C-6392-C913F90B6E7A}"/>
              </a:ext>
            </a:extLst>
          </p:cNvPr>
          <p:cNvSpPr txBox="1"/>
          <p:nvPr/>
        </p:nvSpPr>
        <p:spPr>
          <a:xfrm>
            <a:off x="1050878" y="4942298"/>
            <a:ext cx="903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 dirty="0">
                <a:solidFill>
                  <a:srgbClr val="202124"/>
                </a:solidFill>
                <a:effectLst/>
                <a:latin typeface="+mj-lt"/>
              </a:rPr>
              <a:t>. C# compiler khi gặp dòng lệnh này sẽ tự “suy đoán” ra kiểu của biến dựa vào giá trị gán cho nó. Nghĩa là dòng lệnh trên được C# tự động hiểu thành: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3194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6000" y="970703"/>
            <a:ext cx="48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en-US" sz="28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304800" y="2026813"/>
            <a:ext cx="1141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vi:</a:t>
            </a:r>
            <a:r>
              <a:rPr lang="vi-VN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(scope), </a:t>
            </a:r>
            <a:r>
              <a:rPr lang="vi-V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 gọi là phạm vi tác dụng, của biến là vùng code mà</a:t>
            </a: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các lệnh trong đó có thể truy xuất biến. Phạm vi được xác định theo quy tắc sau: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55999"/>
            <a:ext cx="10795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B</a:t>
            </a:r>
            <a:r>
              <a:rPr lang="vi-VN" sz="2000" b="0" i="0" dirty="0">
                <a:solidFill>
                  <a:srgbClr val="202124"/>
                </a:solidFill>
                <a:effectLst/>
                <a:latin typeface="+mj-lt"/>
              </a:rPr>
              <a:t>iến có phạm vi tác dụng là khối code mà nó được khai báo. Ra khỏi khối code này, biến không sử dụng được nữa.</a:t>
            </a:r>
            <a:endParaRPr lang="en-US" sz="2000" b="0" i="0" dirty="0">
              <a:solidFill>
                <a:srgbClr val="202124"/>
              </a:solidFill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425E3-974C-3EA5-38A3-335692B6B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489" y="4173136"/>
            <a:ext cx="5544324" cy="189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5F6935-FC53-B3B3-6287-9D18E9770135}"/>
              </a:ext>
            </a:extLst>
          </p:cNvPr>
          <p:cNvSpPr txBox="1"/>
          <p:nvPr/>
        </p:nvSpPr>
        <p:spPr>
          <a:xfrm>
            <a:off x="304800" y="3711471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b="0" i="0" dirty="0" smtClean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 err="1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b="0" i="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Main)</a:t>
            </a:r>
          </a:p>
          <a:p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3526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37028" y="1500188"/>
            <a:ext cx="48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loại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biến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586854" y="2083810"/>
            <a:ext cx="900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 b="1" i="0" dirty="0">
                <a:solidFill>
                  <a:srgbClr val="202124"/>
                </a:solidFill>
                <a:effectLst/>
                <a:latin typeface="+mj-lt"/>
              </a:rPr>
              <a:t>Biến cục bộ: 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lưu trữ thông tin trong phạm vi phương thức.</a:t>
            </a:r>
            <a:endParaRPr lang="en-US" sz="2000" dirty="0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54" y="2995818"/>
            <a:ext cx="10795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 trong phạm vi class hoặc struct.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83FEA-BBAB-BADA-540A-4D7926F5D7B7}"/>
              </a:ext>
            </a:extLst>
          </p:cNvPr>
          <p:cNvSpPr txBox="1"/>
          <p:nvPr/>
        </p:nvSpPr>
        <p:spPr>
          <a:xfrm>
            <a:off x="586854" y="3988666"/>
            <a:ext cx="995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tạm thời lưu trữ thông tin để truyền vào phương thức.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428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1084</Words>
  <Application>Microsoft Office PowerPoint</Application>
  <PresentationFormat>Widescreen</PresentationFormat>
  <Paragraphs>124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times new roman</vt:lpstr>
      <vt:lpstr>Arial</vt:lpstr>
      <vt:lpstr>consolas</vt:lpstr>
      <vt:lpstr>Wingdings</vt:lpstr>
      <vt:lpstr>Open Sans</vt:lpstr>
      <vt:lpstr>Oi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65</cp:revision>
  <dcterms:created xsi:type="dcterms:W3CDTF">2020-08-07T13:14:06Z</dcterms:created>
  <dcterms:modified xsi:type="dcterms:W3CDTF">2023-02-24T13:42:39Z</dcterms:modified>
</cp:coreProperties>
</file>