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63" r:id="rId3"/>
    <p:sldId id="279" r:id="rId4"/>
    <p:sldId id="259" r:id="rId5"/>
    <p:sldId id="293" r:id="rId6"/>
    <p:sldId id="266" r:id="rId7"/>
    <p:sldId id="292" r:id="rId8"/>
    <p:sldId id="287" r:id="rId9"/>
    <p:sldId id="286" r:id="rId10"/>
    <p:sldId id="294" r:id="rId11"/>
    <p:sldId id="288" r:id="rId12"/>
    <p:sldId id="289" r:id="rId13"/>
    <p:sldId id="290" r:id="rId14"/>
    <p:sldId id="282" r:id="rId15"/>
    <p:sldId id="291" r:id="rId16"/>
    <p:sldId id="283" r:id="rId17"/>
  </p:sldIdLst>
  <p:sldSz cx="12192000" cy="6858000"/>
  <p:notesSz cx="6858000" cy="9144000"/>
  <p:embeddedFontLst>
    <p:embeddedFont>
      <p:font typeface="Open Sans" panose="020B0604020202020204" charset="0"/>
      <p:regular r:id="rId19"/>
      <p:bold r:id="rId20"/>
      <p:italic r:id="rId21"/>
      <p:boldItalic r:id="rId22"/>
    </p:embeddedFont>
    <p:embeddedFont>
      <p:font typeface="Oi" panose="020B0604020202020204" charset="0"/>
      <p:regular r:id="rId23"/>
    </p:embeddedFont>
    <p:embeddedFont>
      <p:font typeface="Roboto" panose="020B0604020202020204" charset="0"/>
      <p:regular r:id="rId24"/>
      <p:bold r:id="rId25"/>
      <p:italic r:id="rId26"/>
      <p:boldItalic r:id="rId27"/>
    </p:embeddedFont>
    <p:embeddedFont>
      <p:font typeface="Nuni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6" autoAdjust="0"/>
  </p:normalViewPr>
  <p:slideViewPr>
    <p:cSldViewPr snapToGrid="0">
      <p:cViewPr varScale="1">
        <p:scale>
          <a:sx n="67" d="100"/>
          <a:sy n="67" d="100"/>
        </p:scale>
        <p:origin x="84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801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0861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8321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637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5772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562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477086" y="2223492"/>
            <a:ext cx="5219856" cy="1231106"/>
          </a:xfrm>
          <a:prstGeom prst="rect">
            <a:avLst/>
          </a:prstGeom>
          <a:noFill/>
          <a:ln>
            <a:noFill/>
          </a:ln>
        </p:spPr>
        <p:txBody>
          <a:bodyPr spcFirstLastPara="1" wrap="square" lIns="0" tIns="0" rIns="0" bIns="0" anchor="t" anchorCtr="0">
            <a:spAutoFit/>
          </a:bodyPr>
          <a:lstStyle/>
          <a:p>
            <a:pPr algn="l"/>
            <a:r>
              <a:rPr lang="en-US" sz="4000" b="1" i="0" dirty="0">
                <a:solidFill>
                  <a:srgbClr val="00B0F0"/>
                </a:solidFill>
                <a:effectLst/>
                <a:latin typeface="Times New Roman" panose="02020603050405020304" pitchFamily="18" charset="0"/>
                <a:cs typeface="Times New Roman" panose="02020603050405020304" pitchFamily="18" charset="0"/>
              </a:rPr>
              <a:t>Razor View Engine </a:t>
            </a:r>
            <a:r>
              <a:rPr lang="en-US" sz="4000" b="1" i="0" dirty="0" err="1">
                <a:solidFill>
                  <a:srgbClr val="00B0F0"/>
                </a:solidFill>
                <a:effectLst/>
                <a:latin typeface="Times New Roman" panose="02020603050405020304" pitchFamily="18" charset="0"/>
                <a:cs typeface="Times New Roman" panose="02020603050405020304" pitchFamily="18" charset="0"/>
              </a:rPr>
              <a:t>và</a:t>
            </a:r>
            <a:r>
              <a:rPr lang="en-US" sz="4000" b="1" i="0" dirty="0">
                <a:solidFill>
                  <a:srgbClr val="00B0F0"/>
                </a:solidFill>
                <a:effectLst/>
                <a:latin typeface="Times New Roman" panose="02020603050405020304" pitchFamily="18" charset="0"/>
                <a:cs typeface="Times New Roman" panose="02020603050405020304" pitchFamily="18" charset="0"/>
              </a:rPr>
              <a:t> HTML Helpers</a:t>
            </a:r>
            <a:endParaRPr lang="vi-VN" sz="4000" b="1" i="0" dirty="0">
              <a:solidFill>
                <a:srgbClr val="00B0F0"/>
              </a:solidFill>
              <a:effectLst/>
              <a:latin typeface="Times New Roman" panose="02020603050405020304" pitchFamily="18" charset="0"/>
              <a:cs typeface="Times New Roman" panose="02020603050405020304" pitchFamily="18" charset="0"/>
            </a:endParaRP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6" name="TextBox 5"/>
          <p:cNvSpPr txBox="1"/>
          <p:nvPr/>
        </p:nvSpPr>
        <p:spPr>
          <a:xfrm>
            <a:off x="2491375" y="1219063"/>
            <a:ext cx="5976316" cy="584775"/>
          </a:xfrm>
          <a:prstGeom prst="rect">
            <a:avLst/>
          </a:prstGeom>
          <a:noFill/>
        </p:spPr>
        <p:txBody>
          <a:bodyPr wrap="none" rtlCol="0">
            <a:spAutoFit/>
          </a:bodyPr>
          <a:lstStyle/>
          <a:p>
            <a:pPr algn="l"/>
            <a:r>
              <a:rPr lang="en-US" sz="3200" b="1" i="0" dirty="0" err="1">
                <a:solidFill>
                  <a:srgbClr val="161C2D"/>
                </a:solidFill>
                <a:effectLst/>
                <a:latin typeface="Nunito" pitchFamily="2" charset="0"/>
              </a:rPr>
              <a:t>Cú</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pháp</a:t>
            </a:r>
            <a:r>
              <a:rPr lang="en-US" sz="3200" b="1" i="0" dirty="0">
                <a:solidFill>
                  <a:srgbClr val="161C2D"/>
                </a:solidFill>
                <a:effectLst/>
                <a:latin typeface="Nunito" pitchFamily="2" charset="0"/>
              </a:rPr>
              <a:t> Razor </a:t>
            </a:r>
            <a:r>
              <a:rPr lang="en-US" sz="3200" b="1" i="0" dirty="0" err="1" smtClean="0">
                <a:solidFill>
                  <a:srgbClr val="161C2D"/>
                </a:solidFill>
                <a:effectLst/>
                <a:latin typeface="Nunito" pitchFamily="2" charset="0"/>
              </a:rPr>
              <a:t>cho</a:t>
            </a:r>
            <a:r>
              <a:rPr lang="en-US" sz="3200" b="1" i="0" dirty="0" smtClean="0">
                <a:solidFill>
                  <a:srgbClr val="161C2D"/>
                </a:solidFill>
                <a:effectLst/>
                <a:latin typeface="Nunito" pitchFamily="2" charset="0"/>
              </a:rPr>
              <a:t> </a:t>
            </a:r>
            <a:r>
              <a:rPr lang="en-US" sz="3200" b="1" i="0" dirty="0" err="1" smtClean="0">
                <a:solidFill>
                  <a:srgbClr val="161C2D"/>
                </a:solidFill>
                <a:effectLst/>
                <a:latin typeface="Nunito" pitchFamily="2" charset="0"/>
              </a:rPr>
              <a:t>swich</a:t>
            </a:r>
            <a:r>
              <a:rPr lang="en-US" sz="3200" b="1" i="0" dirty="0" smtClean="0">
                <a:solidFill>
                  <a:srgbClr val="161C2D"/>
                </a:solidFill>
                <a:effectLst/>
                <a:latin typeface="Nunito" pitchFamily="2" charset="0"/>
              </a:rPr>
              <a:t>-case</a:t>
            </a:r>
            <a:endParaRPr lang="en-US" sz="3200" b="1" i="0" dirty="0">
              <a:solidFill>
                <a:srgbClr val="161C2D"/>
              </a:solidFill>
              <a:effectLst/>
              <a:latin typeface="Nunito" pitchFamily="2" charset="0"/>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3504003" y="2017166"/>
            <a:ext cx="7468798" cy="4185761"/>
          </a:xfrm>
          <a:prstGeom prst="rect">
            <a:avLst/>
          </a:prstGeom>
          <a:noFill/>
        </p:spPr>
        <p:txBody>
          <a:bodyPr wrap="square" rtlCol="0">
            <a:spAutoFit/>
          </a:bodyPr>
          <a:lstStyle/>
          <a:p>
            <a:r>
              <a:rPr lang="en-US" b="1" dirty="0">
                <a:solidFill>
                  <a:schemeClr val="tx1"/>
                </a:solidFill>
                <a:latin typeface="Times New Roman" panose="02020603050405020304" pitchFamily="18" charset="0"/>
                <a:cs typeface="Times New Roman" panose="02020603050405020304" pitchFamily="18" charset="0"/>
              </a:rPr>
              <a:t>@switch (value)</a:t>
            </a:r>
          </a:p>
          <a:p>
            <a:r>
              <a:rPr lang="en-US" b="1" dirty="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    case 0:</a:t>
            </a:r>
          </a:p>
          <a:p>
            <a:r>
              <a:rPr lang="en-US" b="1" dirty="0">
                <a:solidFill>
                  <a:schemeClr val="tx1"/>
                </a:solidFill>
                <a:latin typeface="Times New Roman" panose="02020603050405020304" pitchFamily="18" charset="0"/>
                <a:cs typeface="Times New Roman" panose="02020603050405020304" pitchFamily="18" charset="0"/>
              </a:rPr>
              <a:t>        @: value is Zero</a:t>
            </a:r>
          </a:p>
          <a:p>
            <a:r>
              <a:rPr lang="en-US" b="1" dirty="0">
                <a:solidFill>
                  <a:schemeClr val="tx1"/>
                </a:solidFill>
                <a:latin typeface="Times New Roman" panose="02020603050405020304" pitchFamily="18" charset="0"/>
                <a:cs typeface="Times New Roman" panose="02020603050405020304" pitchFamily="18" charset="0"/>
              </a:rPr>
              <a:t>        break;</a:t>
            </a:r>
          </a:p>
          <a:p>
            <a:r>
              <a:rPr lang="en-US" b="1" dirty="0">
                <a:solidFill>
                  <a:schemeClr val="tx1"/>
                </a:solidFill>
                <a:latin typeface="Times New Roman" panose="02020603050405020304" pitchFamily="18" charset="0"/>
                <a:cs typeface="Times New Roman" panose="02020603050405020304" pitchFamily="18" charset="0"/>
              </a:rPr>
              <a:t>    case 100:</a:t>
            </a:r>
          </a:p>
          <a:p>
            <a:r>
              <a:rPr lang="en-US" b="1" dirty="0">
                <a:solidFill>
                  <a:schemeClr val="tx1"/>
                </a:solidFill>
                <a:latin typeface="Times New Roman" panose="02020603050405020304" pitchFamily="18" charset="0"/>
                <a:cs typeface="Times New Roman" panose="02020603050405020304" pitchFamily="18" charset="0"/>
              </a:rPr>
              <a:t>        &lt;p&gt;Value is 100 &lt;/p&gt;</a:t>
            </a:r>
          </a:p>
          <a:p>
            <a:r>
              <a:rPr lang="en-US" b="1" dirty="0">
                <a:solidFill>
                  <a:schemeClr val="tx1"/>
                </a:solidFill>
                <a:latin typeface="Times New Roman" panose="02020603050405020304" pitchFamily="18" charset="0"/>
                <a:cs typeface="Times New Roman" panose="02020603050405020304" pitchFamily="18" charset="0"/>
              </a:rPr>
              <a:t>        break;</a:t>
            </a:r>
          </a:p>
          <a:p>
            <a:r>
              <a:rPr lang="en-US" b="1" dirty="0">
                <a:solidFill>
                  <a:schemeClr val="tx1"/>
                </a:solidFill>
                <a:latin typeface="Times New Roman" panose="02020603050405020304" pitchFamily="18" charset="0"/>
                <a:cs typeface="Times New Roman" panose="02020603050405020304" pitchFamily="18" charset="0"/>
              </a:rPr>
              <a:t>    case 200:</a:t>
            </a:r>
          </a:p>
          <a:p>
            <a:r>
              <a:rPr lang="en-US" b="1" dirty="0">
                <a:solidFill>
                  <a:schemeClr val="tx1"/>
                </a:solidFill>
                <a:latin typeface="Times New Roman" panose="02020603050405020304" pitchFamily="18" charset="0"/>
                <a:cs typeface="Times New Roman" panose="02020603050405020304" pitchFamily="18" charset="0"/>
              </a:rPr>
              <a:t>        &lt;p&gt;Value is @value &lt;/p&gt;</a:t>
            </a:r>
          </a:p>
          <a:p>
            <a:r>
              <a:rPr lang="en-US" b="1" dirty="0">
                <a:solidFill>
                  <a:schemeClr val="tx1"/>
                </a:solidFill>
                <a:latin typeface="Times New Roman" panose="02020603050405020304" pitchFamily="18" charset="0"/>
                <a:cs typeface="Times New Roman" panose="02020603050405020304" pitchFamily="18" charset="0"/>
              </a:rPr>
              <a:t>        break;</a:t>
            </a:r>
          </a:p>
          <a:p>
            <a:r>
              <a:rPr lang="en-US" b="1" dirty="0">
                <a:solidFill>
                  <a:schemeClr val="tx1"/>
                </a:solidFill>
                <a:latin typeface="Times New Roman" panose="02020603050405020304" pitchFamily="18" charset="0"/>
                <a:cs typeface="Times New Roman" panose="02020603050405020304" pitchFamily="18" charset="0"/>
              </a:rPr>
              <a:t>    case 300:</a:t>
            </a:r>
          </a:p>
          <a:p>
            <a:r>
              <a:rPr lang="en-US" b="1" dirty="0">
                <a:solidFill>
                  <a:schemeClr val="tx1"/>
                </a:solidFill>
                <a:latin typeface="Times New Roman" panose="02020603050405020304" pitchFamily="18" charset="0"/>
                <a:cs typeface="Times New Roman" panose="02020603050405020304" pitchFamily="18" charset="0"/>
              </a:rPr>
              <a:t>        &lt;text&gt;Value is 300&lt;/text&gt;</a:t>
            </a:r>
          </a:p>
          <a:p>
            <a:r>
              <a:rPr lang="en-US" b="1" dirty="0">
                <a:solidFill>
                  <a:schemeClr val="tx1"/>
                </a:solidFill>
                <a:latin typeface="Times New Roman" panose="02020603050405020304" pitchFamily="18" charset="0"/>
                <a:cs typeface="Times New Roman" panose="02020603050405020304" pitchFamily="18" charset="0"/>
              </a:rPr>
              <a:t>        break;</a:t>
            </a:r>
          </a:p>
          <a:p>
            <a:r>
              <a:rPr lang="en-US" b="1" dirty="0">
                <a:solidFill>
                  <a:schemeClr val="tx1"/>
                </a:solidFill>
                <a:latin typeface="Times New Roman" panose="02020603050405020304" pitchFamily="18" charset="0"/>
                <a:cs typeface="Times New Roman" panose="02020603050405020304" pitchFamily="18" charset="0"/>
              </a:rPr>
              <a:t>    default:</a:t>
            </a:r>
          </a:p>
          <a:p>
            <a:r>
              <a:rPr lang="en-US" b="1" dirty="0">
                <a:solidFill>
                  <a:schemeClr val="tx1"/>
                </a:solidFill>
                <a:latin typeface="Times New Roman" panose="02020603050405020304" pitchFamily="18" charset="0"/>
                <a:cs typeface="Times New Roman" panose="02020603050405020304" pitchFamily="18" charset="0"/>
              </a:rPr>
              <a:t>        &lt;p&gt;Invalid Value &lt;/p&gt;</a:t>
            </a:r>
          </a:p>
          <a:p>
            <a:r>
              <a:rPr lang="en-US" b="1" dirty="0">
                <a:solidFill>
                  <a:schemeClr val="tx1"/>
                </a:solidFill>
                <a:latin typeface="Times New Roman" panose="02020603050405020304" pitchFamily="18" charset="0"/>
                <a:cs typeface="Times New Roman" panose="02020603050405020304" pitchFamily="18" charset="0"/>
              </a:rPr>
              <a:t>        break;</a:t>
            </a:r>
          </a:p>
          <a:p>
            <a:r>
              <a:rPr lang="en-US" b="1" dirty="0">
                <a:solidFill>
                  <a:schemeClr val="tx1"/>
                </a:solidFill>
                <a:latin typeface="Times New Roman" panose="02020603050405020304" pitchFamily="18" charset="0"/>
                <a:cs typeface="Times New Roman" panose="02020603050405020304" pitchFamily="18" charset="0"/>
              </a:rPr>
              <a:t> </a:t>
            </a:r>
          </a:p>
          <a:p>
            <a:r>
              <a:rPr lang="en-US" b="1" dirty="0">
                <a:solidFill>
                  <a:schemeClr val="tx1"/>
                </a:solidFill>
                <a:latin typeface="Times New Roman" panose="02020603050405020304" pitchFamily="18" charset="0"/>
                <a:cs typeface="Times New Roman" panose="02020603050405020304" pitchFamily="18" charset="0"/>
              </a:rPr>
              <a:t>}</a:t>
            </a:r>
            <a:endParaRPr lang="en-US" b="1"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1032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17944"/>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2330598" y="1178448"/>
            <a:ext cx="5061001" cy="584775"/>
          </a:xfrm>
          <a:prstGeom prst="rect">
            <a:avLst/>
          </a:prstGeom>
          <a:noFill/>
        </p:spPr>
        <p:txBody>
          <a:bodyPr wrap="none" rtlCol="0">
            <a:spAutoFit/>
          </a:bodyPr>
          <a:lstStyle/>
          <a:p>
            <a:pPr algn="l"/>
            <a:r>
              <a:rPr lang="en-US" sz="3200" b="1" i="0" dirty="0" err="1">
                <a:solidFill>
                  <a:srgbClr val="161C2D"/>
                </a:solidFill>
                <a:effectLst/>
                <a:latin typeface="Nunito" pitchFamily="2" charset="0"/>
              </a:rPr>
              <a:t>Cú</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pháp</a:t>
            </a:r>
            <a:r>
              <a:rPr lang="en-US" sz="3200" b="1" i="0" dirty="0">
                <a:solidFill>
                  <a:srgbClr val="161C2D"/>
                </a:solidFill>
                <a:effectLst/>
                <a:latin typeface="Nunito" pitchFamily="2" charset="0"/>
              </a:rPr>
              <a:t> Razor </a:t>
            </a:r>
            <a:r>
              <a:rPr lang="en-US" sz="3200" b="1" i="0" dirty="0" err="1">
                <a:solidFill>
                  <a:srgbClr val="161C2D"/>
                </a:solidFill>
                <a:effectLst/>
                <a:latin typeface="Nunito" pitchFamily="2" charset="0"/>
              </a:rPr>
              <a:t>cho</a:t>
            </a:r>
            <a:r>
              <a:rPr lang="en-US" sz="3200" b="1" i="0" dirty="0">
                <a:solidFill>
                  <a:srgbClr val="161C2D"/>
                </a:solidFill>
                <a:effectLst/>
                <a:latin typeface="Nunito" pitchFamily="2" charset="0"/>
              </a:rPr>
              <a:t> Model</a:t>
            </a: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91990B62-13F8-1D92-956B-6AFB02DB93E8}"/>
              </a:ext>
            </a:extLst>
          </p:cNvPr>
          <p:cNvSpPr txBox="1"/>
          <p:nvPr/>
        </p:nvSpPr>
        <p:spPr>
          <a:xfrm>
            <a:off x="876300" y="2315741"/>
            <a:ext cx="11550312" cy="4524315"/>
          </a:xfrm>
          <a:prstGeom prst="rect">
            <a:avLst/>
          </a:prstGeom>
          <a:noFill/>
        </p:spPr>
        <p:txBody>
          <a:bodyPr wrap="square" rtlCol="0">
            <a:spAutoFit/>
          </a:bodyPr>
          <a:lstStyle/>
          <a:p>
            <a:r>
              <a:rPr lang="vi-VN" sz="2400" dirty="0">
                <a:latin typeface="+mj-lt"/>
              </a:rPr>
              <a:t>Sử dụng @model để khai báo lớp Model sử dụng trong Razor View và @Model để sử dụng đối tượng của Model.</a:t>
            </a:r>
            <a:r>
              <a:rPr lang="nl-NL" sz="2400" dirty="0">
                <a:latin typeface="+mj-lt"/>
              </a:rPr>
              <a:t> </a:t>
            </a:r>
          </a:p>
          <a:p>
            <a:endParaRPr lang="nl-NL" sz="2400" dirty="0">
              <a:latin typeface="+mj-lt"/>
            </a:endParaRPr>
          </a:p>
          <a:p>
            <a:r>
              <a:rPr lang="nl-NL" sz="2400" dirty="0">
                <a:latin typeface="+mj-lt"/>
              </a:rPr>
              <a:t>@model Student</a:t>
            </a:r>
          </a:p>
          <a:p>
            <a:r>
              <a:rPr lang="nl-NL" sz="2400" dirty="0">
                <a:latin typeface="+mj-lt"/>
              </a:rPr>
              <a:t>&lt;h2&gt;Student Detail:&lt;/h2&gt;</a:t>
            </a:r>
          </a:p>
          <a:p>
            <a:r>
              <a:rPr lang="nl-NL" sz="2400" dirty="0">
                <a:latin typeface="+mj-lt"/>
              </a:rPr>
              <a:t>&lt;ul&gt;</a:t>
            </a:r>
          </a:p>
          <a:p>
            <a:r>
              <a:rPr lang="nl-NL" sz="2400" dirty="0">
                <a:latin typeface="+mj-lt"/>
              </a:rPr>
              <a:t>    &lt;li&gt;Student Id: @Model.StudentId&lt;/li&gt;</a:t>
            </a:r>
          </a:p>
          <a:p>
            <a:r>
              <a:rPr lang="nl-NL" sz="2400" dirty="0">
                <a:latin typeface="+mj-lt"/>
              </a:rPr>
              <a:t>    &lt;li&gt;Student Name: @Model.StudentName&lt;/li&gt;</a:t>
            </a:r>
          </a:p>
          <a:p>
            <a:r>
              <a:rPr lang="nl-NL" sz="2400" dirty="0">
                <a:latin typeface="+mj-lt"/>
              </a:rPr>
              <a:t>    &lt;li&gt;Age: @Model.Age&lt;/li&gt;</a:t>
            </a:r>
          </a:p>
          <a:p>
            <a:r>
              <a:rPr lang="nl-NL" sz="2400" dirty="0">
                <a:latin typeface="+mj-lt"/>
              </a:rPr>
              <a:t>&lt;/ul&gt;</a:t>
            </a:r>
            <a:endParaRPr lang="en-US" sz="2400" dirty="0">
              <a:latin typeface="+mj-lt"/>
            </a:endParaRPr>
          </a:p>
          <a:p>
            <a:endParaRPr lang="en-US" sz="2400" b="1" dirty="0">
              <a:solidFill>
                <a:srgbClr val="FF0000"/>
              </a:solidFill>
              <a:latin typeface="+mj-lt"/>
            </a:endParaRPr>
          </a:p>
          <a:p>
            <a:r>
              <a:rPr lang="en-US" sz="2400" b="1" dirty="0">
                <a:solidFill>
                  <a:srgbClr val="FF0000"/>
                </a:solidFill>
                <a:latin typeface="+mj-lt"/>
              </a:rPr>
              <a:t>	</a:t>
            </a:r>
          </a:p>
        </p:txBody>
      </p:sp>
    </p:spTree>
    <p:extLst>
      <p:ext uri="{BB962C8B-B14F-4D97-AF65-F5344CB8AC3E}">
        <p14:creationId xmlns:p14="http://schemas.microsoft.com/office/powerpoint/2010/main" val="38964549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603821" y="1391123"/>
            <a:ext cx="7707559" cy="707886"/>
          </a:xfrm>
          <a:prstGeom prst="rect">
            <a:avLst/>
          </a:prstGeom>
          <a:noFill/>
        </p:spPr>
        <p:txBody>
          <a:bodyPr wrap="none" rtlCol="0">
            <a:spAutoFit/>
          </a:bodyPr>
          <a:lstStyle/>
          <a:p>
            <a:pPr algn="l"/>
            <a:r>
              <a:rPr lang="en-US" sz="4000" b="1" i="0" dirty="0" err="1">
                <a:solidFill>
                  <a:srgbClr val="161C2D"/>
                </a:solidFill>
                <a:effectLst/>
                <a:latin typeface="Nunito" pitchFamily="2" charset="0"/>
              </a:rPr>
              <a:t>Cú</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pháp</a:t>
            </a:r>
            <a:r>
              <a:rPr lang="en-US" sz="4000" b="1" i="0" dirty="0">
                <a:solidFill>
                  <a:srgbClr val="161C2D"/>
                </a:solidFill>
                <a:effectLst/>
                <a:latin typeface="Nunito" pitchFamily="2" charset="0"/>
              </a:rPr>
              <a:t> Razor </a:t>
            </a:r>
            <a:r>
              <a:rPr lang="en-US" sz="4000" b="1" i="0" dirty="0" err="1">
                <a:solidFill>
                  <a:srgbClr val="161C2D"/>
                </a:solidFill>
                <a:effectLst/>
                <a:latin typeface="Nunito" pitchFamily="2" charset="0"/>
              </a:rPr>
              <a:t>để</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khai</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báo</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biến</a:t>
            </a:r>
            <a:endParaRPr lang="en-US" sz="4000" b="1" i="0" dirty="0">
              <a:solidFill>
                <a:srgbClr val="161C2D"/>
              </a:solidFill>
              <a:effectLst/>
              <a:latin typeface="Nunito" pitchFamily="2" charset="0"/>
            </a:endParaRPr>
          </a:p>
        </p:txBody>
      </p:sp>
      <p:sp>
        <p:nvSpPr>
          <p:cNvPr id="11" name="TextBox 10">
            <a:extLst>
              <a:ext uri="{FF2B5EF4-FFF2-40B4-BE49-F238E27FC236}">
                <a16:creationId xmlns:a16="http://schemas.microsoft.com/office/drawing/2014/main" id="{91990B62-13F8-1D92-956B-6AFB02DB93E8}"/>
              </a:ext>
            </a:extLst>
          </p:cNvPr>
          <p:cNvSpPr txBox="1"/>
          <p:nvPr/>
        </p:nvSpPr>
        <p:spPr>
          <a:xfrm>
            <a:off x="1151369" y="2031966"/>
            <a:ext cx="11040632" cy="4154984"/>
          </a:xfrm>
          <a:prstGeom prst="rect">
            <a:avLst/>
          </a:prstGeom>
          <a:noFill/>
        </p:spPr>
        <p:txBody>
          <a:bodyPr wrap="square" rtlCol="0">
            <a:spAutoFit/>
          </a:bodyPr>
          <a:lstStyle/>
          <a:p>
            <a:r>
              <a:rPr lang="vi-VN" sz="2400" b="0" i="0" dirty="0">
                <a:solidFill>
                  <a:srgbClr val="333333"/>
                </a:solidFill>
                <a:effectLst/>
                <a:latin typeface="+mj-lt"/>
              </a:rPr>
              <a:t>Khai báo biến trong một khối mã được đặt trong cặp dấu ngoặc nhọn @{...} và sau đó sử dụng các biến đó trong mã HTML với ký hiệu @.</a:t>
            </a:r>
          </a:p>
          <a:p>
            <a:r>
              <a:rPr lang="vi-VN" sz="2400" b="1" i="0" dirty="0">
                <a:solidFill>
                  <a:srgbClr val="333333"/>
                </a:solidFill>
                <a:effectLst/>
                <a:latin typeface="+mj-lt"/>
              </a:rPr>
              <a:t>@{ </a:t>
            </a:r>
          </a:p>
          <a:p>
            <a:r>
              <a:rPr lang="vi-VN" sz="2400" b="1" i="0" dirty="0">
                <a:solidFill>
                  <a:srgbClr val="333333"/>
                </a:solidFill>
                <a:effectLst/>
                <a:latin typeface="+mj-lt"/>
              </a:rPr>
              <a:t>    string str = "";</a:t>
            </a:r>
          </a:p>
          <a:p>
            <a:endParaRPr lang="vi-VN" sz="2400" b="1" i="0" dirty="0">
              <a:solidFill>
                <a:srgbClr val="333333"/>
              </a:solidFill>
              <a:effectLst/>
              <a:latin typeface="+mj-lt"/>
            </a:endParaRPr>
          </a:p>
          <a:p>
            <a:r>
              <a:rPr lang="vi-VN" sz="2400" b="1" i="0" dirty="0">
                <a:solidFill>
                  <a:srgbClr val="333333"/>
                </a:solidFill>
                <a:effectLst/>
                <a:latin typeface="+mj-lt"/>
              </a:rPr>
              <a:t>    if(1 &gt; 0)</a:t>
            </a:r>
          </a:p>
          <a:p>
            <a:r>
              <a:rPr lang="vi-VN" sz="2400" b="1" i="0" dirty="0">
                <a:solidFill>
                  <a:srgbClr val="333333"/>
                </a:solidFill>
                <a:effectLst/>
                <a:latin typeface="+mj-lt"/>
              </a:rPr>
              <a:t>    {</a:t>
            </a:r>
          </a:p>
          <a:p>
            <a:r>
              <a:rPr lang="vi-VN" sz="2400" b="1" i="0" dirty="0">
                <a:solidFill>
                  <a:srgbClr val="333333"/>
                </a:solidFill>
                <a:effectLst/>
                <a:latin typeface="+mj-lt"/>
              </a:rPr>
              <a:t>        str = "Hello World!";</a:t>
            </a:r>
          </a:p>
          <a:p>
            <a:r>
              <a:rPr lang="vi-VN" sz="2400" b="1" i="0" dirty="0">
                <a:solidFill>
                  <a:srgbClr val="333333"/>
                </a:solidFill>
                <a:effectLst/>
                <a:latin typeface="+mj-lt"/>
              </a:rPr>
              <a:t>    }</a:t>
            </a:r>
          </a:p>
          <a:p>
            <a:r>
              <a:rPr lang="vi-VN" sz="2400" b="1" i="0" dirty="0">
                <a:solidFill>
                  <a:srgbClr val="333333"/>
                </a:solidFill>
                <a:effectLst/>
                <a:latin typeface="+mj-lt"/>
              </a:rPr>
              <a:t>}</a:t>
            </a:r>
          </a:p>
          <a:p>
            <a:r>
              <a:rPr lang="vi-VN" sz="2400" b="1" i="0" dirty="0">
                <a:solidFill>
                  <a:srgbClr val="333333"/>
                </a:solidFill>
                <a:effectLst/>
                <a:latin typeface="+mj-lt"/>
              </a:rPr>
              <a:t>&lt;p&gt;@str&lt;/p&gt;</a:t>
            </a:r>
            <a:endParaRPr lang="en-US" sz="2400" b="1" dirty="0">
              <a:solidFill>
                <a:srgbClr val="FF0000"/>
              </a:solidFill>
              <a:latin typeface="+mj-lt"/>
            </a:endParaRPr>
          </a:p>
        </p:txBody>
      </p:sp>
    </p:spTree>
    <p:extLst>
      <p:ext uri="{BB962C8B-B14F-4D97-AF65-F5344CB8AC3E}">
        <p14:creationId xmlns:p14="http://schemas.microsoft.com/office/powerpoint/2010/main" val="9151570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673290" y="92333"/>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1741399" y="1637675"/>
            <a:ext cx="4698722" cy="646331"/>
          </a:xfrm>
          <a:prstGeom prst="rect">
            <a:avLst/>
          </a:prstGeom>
          <a:noFill/>
        </p:spPr>
        <p:txBody>
          <a:bodyPr wrap="none" rtlCol="0">
            <a:spAutoFit/>
          </a:bodyPr>
          <a:lstStyle/>
          <a:p>
            <a:pPr algn="l"/>
            <a:r>
              <a:rPr lang="en-US" sz="3600" b="1" i="0" dirty="0" err="1">
                <a:solidFill>
                  <a:srgbClr val="161C2D"/>
                </a:solidFill>
                <a:effectLst/>
                <a:latin typeface="Nunito" pitchFamily="2" charset="0"/>
              </a:rPr>
              <a:t>Những</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điểm</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cần</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nhớ</a:t>
            </a:r>
            <a:r>
              <a:rPr lang="en-US" sz="3600" b="1" i="0" dirty="0">
                <a:solidFill>
                  <a:srgbClr val="161C2D"/>
                </a:solidFill>
                <a:effectLst/>
                <a:latin typeface="Nunito" pitchFamily="2" charset="0"/>
              </a:rPr>
              <a:t>:</a:t>
            </a:r>
            <a:endParaRPr lang="en-US" sz="3600" b="1" i="0" dirty="0">
              <a:solidFill>
                <a:srgbClr val="1B1B1B"/>
              </a:solidFill>
              <a:effectLst/>
              <a:latin typeface="Open Sans" panose="020B0606030504020204" pitchFamily="34" charset="0"/>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91990B62-13F8-1D92-956B-6AFB02DB93E8}"/>
              </a:ext>
            </a:extLst>
          </p:cNvPr>
          <p:cNvSpPr txBox="1"/>
          <p:nvPr/>
        </p:nvSpPr>
        <p:spPr>
          <a:xfrm>
            <a:off x="1147899" y="2430200"/>
            <a:ext cx="11271564" cy="2677656"/>
          </a:xfrm>
          <a:prstGeom prst="rect">
            <a:avLst/>
          </a:prstGeom>
          <a:noFill/>
        </p:spPr>
        <p:txBody>
          <a:bodyPr wrap="square" rtlCol="0">
            <a:spAutoFit/>
          </a:bodyPr>
          <a:lstStyle/>
          <a:p>
            <a:pPr marL="342900" indent="-342900">
              <a:buFont typeface="Wingdings" panose="05000000000000000000" pitchFamily="2" charset="2"/>
              <a:buChar char="Ø"/>
            </a:pPr>
            <a:r>
              <a:rPr lang="vi-VN" sz="2400" dirty="0">
                <a:latin typeface="+mj-lt"/>
              </a:rPr>
              <a:t>Sử dụng ký tự @ để viết mã phía máy chủ.</a:t>
            </a:r>
          </a:p>
          <a:p>
            <a:pPr marL="342900" indent="-342900">
              <a:buFont typeface="Wingdings" panose="05000000000000000000" pitchFamily="2" charset="2"/>
              <a:buChar char="Ø"/>
            </a:pPr>
            <a:r>
              <a:rPr lang="vi-VN" sz="2400" dirty="0">
                <a:latin typeface="+mj-lt"/>
              </a:rPr>
              <a:t>Khối mã phía máy chủ nằm trong cặp dấu ngoặc nhọn @{...}.</a:t>
            </a:r>
          </a:p>
          <a:p>
            <a:pPr marL="342900" indent="-342900">
              <a:buFont typeface="Wingdings" panose="05000000000000000000" pitchFamily="2" charset="2"/>
              <a:buChar char="Ø"/>
            </a:pPr>
            <a:r>
              <a:rPr lang="vi-VN" sz="2400" dirty="0">
                <a:latin typeface="+mj-lt"/>
              </a:rPr>
              <a:t>Sử dụng @: hoặc thẻ &lt;text&gt;&lt;/text&gt; để hiển thị văn bản trong khối mã.</a:t>
            </a:r>
          </a:p>
          <a:p>
            <a:pPr marL="342900" indent="-342900">
              <a:buFont typeface="Wingdings" panose="05000000000000000000" pitchFamily="2" charset="2"/>
              <a:buChar char="Ø"/>
            </a:pPr>
            <a:r>
              <a:rPr lang="vi-VN" sz="2400" dirty="0">
                <a:latin typeface="+mj-lt"/>
              </a:rPr>
              <a:t>Sử dụng @if {} cho biểu thức điều kiện.</a:t>
            </a:r>
          </a:p>
          <a:p>
            <a:pPr marL="342900" indent="-342900">
              <a:buFont typeface="Wingdings" panose="05000000000000000000" pitchFamily="2" charset="2"/>
              <a:buChar char="Ø"/>
            </a:pPr>
            <a:r>
              <a:rPr lang="vi-VN" sz="2400" dirty="0">
                <a:latin typeface="+mj-lt"/>
              </a:rPr>
              <a:t>Sử dụng @for cho vòng lặp.</a:t>
            </a:r>
          </a:p>
          <a:p>
            <a:pPr marL="342900" indent="-342900">
              <a:buFont typeface="Wingdings" panose="05000000000000000000" pitchFamily="2" charset="2"/>
              <a:buChar char="Ø"/>
            </a:pPr>
            <a:r>
              <a:rPr lang="vi-VN" sz="2400" dirty="0">
                <a:latin typeface="+mj-lt"/>
              </a:rPr>
              <a:t>Sử dụng @model để khai báo lớp Model cho view và @Model để sử dụng đối tượng Model ở bất cứ đâu trong view.</a:t>
            </a:r>
            <a:endParaRPr lang="en-US" sz="2400" b="1" dirty="0">
              <a:solidFill>
                <a:srgbClr val="FF0000"/>
              </a:solidFill>
              <a:latin typeface="+mj-lt"/>
            </a:endParaRPr>
          </a:p>
        </p:txBody>
      </p:sp>
    </p:spTree>
    <p:extLst>
      <p:ext uri="{BB962C8B-B14F-4D97-AF65-F5344CB8AC3E}">
        <p14:creationId xmlns:p14="http://schemas.microsoft.com/office/powerpoint/2010/main" val="1057659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2361062" y="1016603"/>
            <a:ext cx="9335069" cy="707886"/>
          </a:xfrm>
          <a:prstGeom prst="rect">
            <a:avLst/>
          </a:prstGeom>
          <a:noFill/>
        </p:spPr>
        <p:txBody>
          <a:bodyPr wrap="square" rtlCol="0">
            <a:spAutoFit/>
          </a:bodyPr>
          <a:lstStyle/>
          <a:p>
            <a:pPr algn="l"/>
            <a:r>
              <a:rPr lang="en-US" sz="4000" b="1" i="0" dirty="0" err="1">
                <a:solidFill>
                  <a:srgbClr val="161C2D"/>
                </a:solidFill>
                <a:effectLst/>
                <a:latin typeface="Nunito" pitchFamily="2" charset="0"/>
              </a:rPr>
              <a:t>HtmlHelper</a:t>
            </a:r>
            <a:r>
              <a:rPr lang="en-US" sz="4000" b="1" i="0" dirty="0">
                <a:solidFill>
                  <a:srgbClr val="161C2D"/>
                </a:solidFill>
                <a:effectLst/>
                <a:latin typeface="Nunito" pitchFamily="2" charset="0"/>
              </a:rPr>
              <a:t> </a:t>
            </a:r>
            <a:r>
              <a:rPr lang="en-US" sz="4000" b="1" i="0" dirty="0" err="1">
                <a:solidFill>
                  <a:srgbClr val="161C2D"/>
                </a:solidFill>
                <a:effectLst/>
                <a:latin typeface="Nunito" pitchFamily="2" charset="0"/>
              </a:rPr>
              <a:t>trong</a:t>
            </a:r>
            <a:r>
              <a:rPr lang="en-US" sz="4000" b="1" i="0" dirty="0">
                <a:solidFill>
                  <a:srgbClr val="161C2D"/>
                </a:solidFill>
                <a:effectLst/>
                <a:latin typeface="Nunito" pitchFamily="2" charset="0"/>
              </a:rPr>
              <a:t> ASP.NET MVC</a:t>
            </a:r>
          </a:p>
        </p:txBody>
      </p:sp>
      <p:sp>
        <p:nvSpPr>
          <p:cNvPr id="3" name="TextBox 2">
            <a:extLst>
              <a:ext uri="{FF2B5EF4-FFF2-40B4-BE49-F238E27FC236}">
                <a16:creationId xmlns:a16="http://schemas.microsoft.com/office/drawing/2014/main" id="{46D0652E-304E-351D-40F4-FFCD69B07E48}"/>
              </a:ext>
            </a:extLst>
          </p:cNvPr>
          <p:cNvSpPr txBox="1"/>
          <p:nvPr/>
        </p:nvSpPr>
        <p:spPr>
          <a:xfrm>
            <a:off x="1214651" y="1634307"/>
            <a:ext cx="10713492" cy="4401205"/>
          </a:xfrm>
          <a:prstGeom prst="rect">
            <a:avLst/>
          </a:prstGeom>
          <a:noFill/>
        </p:spPr>
        <p:txBody>
          <a:bodyPr wrap="square" rtlCol="0">
            <a:spAutoFit/>
          </a:bodyPr>
          <a:lstStyle/>
          <a:p>
            <a:pPr algn="l">
              <a:buFont typeface="Arial" panose="020B0604020202020204" pitchFamily="34" charset="0"/>
              <a:buChar char="•"/>
            </a:pPr>
            <a:r>
              <a:rPr lang="vi-VN" sz="2800" i="0" dirty="0">
                <a:solidFill>
                  <a:srgbClr val="1B1B1B"/>
                </a:solidFill>
                <a:effectLst/>
                <a:latin typeface="Times New Roman" panose="02020603050405020304" pitchFamily="18" charset="0"/>
                <a:cs typeface="Times New Roman" panose="02020603050405020304" pitchFamily="18" charset="0"/>
              </a:rPr>
              <a:t>Lớp HtmlHelper tạo các phần tử HTML bằng cách sử dụng đối tượng lớp Model trong Razor View.</a:t>
            </a:r>
          </a:p>
          <a:p>
            <a:pPr algn="l">
              <a:buFont typeface="Arial" panose="020B0604020202020204" pitchFamily="34" charset="0"/>
              <a:buChar char="•"/>
            </a:pPr>
            <a:endParaRPr lang="vi-VN" sz="2800" i="0" dirty="0">
              <a:solidFill>
                <a:srgbClr val="1B1B1B"/>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vi-VN" sz="2800" i="0" dirty="0">
                <a:solidFill>
                  <a:srgbClr val="1B1B1B"/>
                </a:solidFill>
                <a:effectLst/>
                <a:latin typeface="Times New Roman" panose="02020603050405020304" pitchFamily="18" charset="0"/>
                <a:cs typeface="Times New Roman" panose="02020603050405020304" pitchFamily="18" charset="0"/>
              </a:rPr>
              <a:t>Nó liên kết đối tượng Model với các phần tử HTML để hiển thị giá trị của các thuộc tính Model trong các phần tử HTML.</a:t>
            </a:r>
          </a:p>
          <a:p>
            <a:pPr algn="l">
              <a:buFont typeface="Arial" panose="020B0604020202020204" pitchFamily="34" charset="0"/>
              <a:buChar char="•"/>
            </a:pPr>
            <a:endParaRPr lang="vi-VN" sz="2800" i="0" dirty="0">
              <a:solidFill>
                <a:srgbClr val="1B1B1B"/>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vi-VN" sz="2800" i="0" dirty="0">
                <a:solidFill>
                  <a:srgbClr val="1B1B1B"/>
                </a:solidFill>
                <a:effectLst/>
                <a:latin typeface="Times New Roman" panose="02020603050405020304" pitchFamily="18" charset="0"/>
                <a:cs typeface="Times New Roman" panose="02020603050405020304" pitchFamily="18" charset="0"/>
              </a:rPr>
              <a:t>Nó cũng sẽ gán giá trị của các phần tử HTML cho các thuộc tính Model khi gửi biểu mẫu tới web server.</a:t>
            </a:r>
          </a:p>
          <a:p>
            <a:pPr algn="l">
              <a:buFont typeface="Arial" panose="020B0604020202020204" pitchFamily="34" charset="0"/>
              <a:buChar char="•"/>
            </a:pPr>
            <a:r>
              <a:rPr lang="vi-VN" sz="2800" i="0" dirty="0">
                <a:solidFill>
                  <a:srgbClr val="1B1B1B"/>
                </a:solidFill>
                <a:effectLst/>
                <a:latin typeface="Times New Roman" panose="02020603050405020304" pitchFamily="18" charset="0"/>
                <a:cs typeface="Times New Roman" panose="02020603050405020304" pitchFamily="18" charset="0"/>
              </a:rPr>
              <a:t>luôn luôn sử dụng lớp HtmlHelper trong Razor View thay vì viết các thẻ html thủ công.</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324367885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451052" y="1087084"/>
            <a:ext cx="11436148" cy="584775"/>
          </a:xfrm>
          <a:prstGeom prst="rect">
            <a:avLst/>
          </a:prstGeom>
          <a:noFill/>
        </p:spPr>
        <p:txBody>
          <a:bodyPr wrap="square" rtlCol="0">
            <a:spAutoFit/>
          </a:bodyPr>
          <a:lstStyle/>
          <a:p>
            <a:pPr algn="l"/>
            <a:r>
              <a:rPr lang="en-US" sz="3200" b="1" i="0" dirty="0" err="1">
                <a:solidFill>
                  <a:srgbClr val="161C2D"/>
                </a:solidFill>
                <a:effectLst/>
                <a:latin typeface="Nunito" pitchFamily="2" charset="0"/>
              </a:rPr>
              <a:t>HtmlHelper</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trong</a:t>
            </a:r>
            <a:r>
              <a:rPr lang="en-US" sz="3200" b="1" i="0" dirty="0">
                <a:solidFill>
                  <a:srgbClr val="161C2D"/>
                </a:solidFill>
                <a:effectLst/>
                <a:latin typeface="Nunito" pitchFamily="2" charset="0"/>
              </a:rPr>
              <a:t> ASP.NET MVC</a:t>
            </a:r>
          </a:p>
        </p:txBody>
      </p:sp>
      <p:sp>
        <p:nvSpPr>
          <p:cNvPr id="3" name="TextBox 2">
            <a:extLst>
              <a:ext uri="{FF2B5EF4-FFF2-40B4-BE49-F238E27FC236}">
                <a16:creationId xmlns:a16="http://schemas.microsoft.com/office/drawing/2014/main" id="{46D0652E-304E-351D-40F4-FFCD69B07E48}"/>
              </a:ext>
            </a:extLst>
          </p:cNvPr>
          <p:cNvSpPr txBox="1"/>
          <p:nvPr/>
        </p:nvSpPr>
        <p:spPr>
          <a:xfrm>
            <a:off x="641444" y="1634307"/>
            <a:ext cx="11286699" cy="369332"/>
          </a:xfrm>
          <a:prstGeom prst="rect">
            <a:avLst/>
          </a:prstGeom>
          <a:noFill/>
        </p:spPr>
        <p:txBody>
          <a:bodyPr wrap="square" rtlCol="0">
            <a:spAutoFit/>
          </a:bodyPr>
          <a:lstStyle/>
          <a:p>
            <a:r>
              <a:rPr lang="vi-VN" sz="1800" b="0" i="0" dirty="0">
                <a:solidFill>
                  <a:srgbClr val="161C2D"/>
                </a:solidFill>
                <a:effectLst/>
                <a:latin typeface="Nunito" pitchFamily="2" charset="0"/>
              </a:rPr>
              <a:t>các phương thức HtmlHelper và điều khiển html mỗi phương thức </a:t>
            </a:r>
            <a:endParaRPr lang="en-US" sz="1800" dirty="0"/>
          </a:p>
        </p:txBody>
      </p:sp>
      <p:pic>
        <p:nvPicPr>
          <p:cNvPr id="6" name="Picture 5">
            <a:extLst>
              <a:ext uri="{FF2B5EF4-FFF2-40B4-BE49-F238E27FC236}">
                <a16:creationId xmlns:a16="http://schemas.microsoft.com/office/drawing/2014/main" id="{4DD52BFC-8101-83E2-6921-549084DC8D58}"/>
              </a:ext>
            </a:extLst>
          </p:cNvPr>
          <p:cNvPicPr>
            <a:picLocks noChangeAspect="1"/>
          </p:cNvPicPr>
          <p:nvPr/>
        </p:nvPicPr>
        <p:blipFill>
          <a:blip r:embed="rId5"/>
          <a:stretch>
            <a:fillRect/>
          </a:stretch>
        </p:blipFill>
        <p:spPr>
          <a:xfrm>
            <a:off x="7422356" y="1634307"/>
            <a:ext cx="4205288" cy="4621122"/>
          </a:xfrm>
          <a:prstGeom prst="rect">
            <a:avLst/>
          </a:prstGeom>
        </p:spPr>
      </p:pic>
    </p:spTree>
    <p:extLst>
      <p:ext uri="{BB962C8B-B14F-4D97-AF65-F5344CB8AC3E}">
        <p14:creationId xmlns:p14="http://schemas.microsoft.com/office/powerpoint/2010/main" val="2383404676"/>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924920" y="1453785"/>
            <a:ext cx="9389660" cy="584775"/>
          </a:xfrm>
          <a:prstGeom prst="rect">
            <a:avLst/>
          </a:prstGeom>
          <a:noFill/>
        </p:spPr>
        <p:txBody>
          <a:bodyPr wrap="square" rtlCol="0">
            <a:spAutoFit/>
          </a:bodyPr>
          <a:lstStyle/>
          <a:p>
            <a:pPr algn="l"/>
            <a:r>
              <a:rPr lang="en-US" sz="3200" b="1" i="0" dirty="0" err="1">
                <a:solidFill>
                  <a:srgbClr val="161C2D"/>
                </a:solidFill>
                <a:effectLst/>
                <a:latin typeface="Nunito" pitchFamily="2" charset="0"/>
              </a:rPr>
              <a:t>Html.TextBox</a:t>
            </a:r>
            <a:r>
              <a:rPr lang="en-US" sz="3200" b="1" i="0" dirty="0">
                <a:solidFill>
                  <a:srgbClr val="161C2D"/>
                </a:solidFill>
                <a:effectLst/>
                <a:latin typeface="Nunito" pitchFamily="2" charset="0"/>
              </a:rPr>
              <a:t>()</a:t>
            </a:r>
          </a:p>
        </p:txBody>
      </p:sp>
      <p:sp>
        <p:nvSpPr>
          <p:cNvPr id="3" name="TextBox 2">
            <a:extLst>
              <a:ext uri="{FF2B5EF4-FFF2-40B4-BE49-F238E27FC236}">
                <a16:creationId xmlns:a16="http://schemas.microsoft.com/office/drawing/2014/main" id="{7E40E014-5BEA-619D-4AA8-A4C091766F5F}"/>
              </a:ext>
            </a:extLst>
          </p:cNvPr>
          <p:cNvSpPr txBox="1"/>
          <p:nvPr/>
        </p:nvSpPr>
        <p:spPr>
          <a:xfrm>
            <a:off x="924920" y="1607258"/>
            <a:ext cx="10342160" cy="4924425"/>
          </a:xfrm>
          <a:prstGeom prst="rect">
            <a:avLst/>
          </a:prstGeom>
          <a:noFill/>
        </p:spPr>
        <p:txBody>
          <a:bodyPr wrap="square" rtlCol="0">
            <a:spAutoFit/>
          </a:bodyPr>
          <a:lstStyle/>
          <a:p>
            <a:endParaRPr lang="en-US" sz="2000" b="1" i="0" dirty="0">
              <a:solidFill>
                <a:srgbClr val="1B1B1B"/>
              </a:solidFill>
              <a:effectLst/>
              <a:latin typeface="Times New Roman" panose="02020603050405020304" pitchFamily="18" charset="0"/>
              <a:cs typeface="Times New Roman" panose="02020603050405020304" pitchFamily="18" charset="0"/>
            </a:endParaRPr>
          </a:p>
          <a:p>
            <a:r>
              <a:rPr lang="en-US" sz="2000" b="1" i="0" dirty="0" err="1">
                <a:solidFill>
                  <a:srgbClr val="1B1B1B"/>
                </a:solidFill>
                <a:effectLst/>
                <a:latin typeface="Times New Roman" panose="02020603050405020304" pitchFamily="18" charset="0"/>
                <a:cs typeface="Times New Roman" panose="02020603050405020304" pitchFamily="18" charset="0"/>
              </a:rPr>
              <a:t>Cú</a:t>
            </a:r>
            <a:r>
              <a:rPr lang="en-US" sz="2000" b="1" i="0" dirty="0">
                <a:solidFill>
                  <a:srgbClr val="1B1B1B"/>
                </a:solidFill>
                <a:effectLst/>
                <a:latin typeface="Times New Roman" panose="02020603050405020304" pitchFamily="18" charset="0"/>
                <a:cs typeface="Times New Roman" panose="02020603050405020304" pitchFamily="18" charset="0"/>
              </a:rPr>
              <a:t> </a:t>
            </a:r>
            <a:r>
              <a:rPr lang="en-US" sz="2000" b="1" i="0" dirty="0" err="1">
                <a:solidFill>
                  <a:srgbClr val="1B1B1B"/>
                </a:solidFill>
                <a:effectLst/>
                <a:latin typeface="Times New Roman" panose="02020603050405020304" pitchFamily="18" charset="0"/>
                <a:cs typeface="Times New Roman" panose="02020603050405020304" pitchFamily="18" charset="0"/>
              </a:rPr>
              <a:t>pháp</a:t>
            </a:r>
            <a:r>
              <a:rPr lang="en-US" sz="2000" b="1" i="0" dirty="0">
                <a:solidFill>
                  <a:srgbClr val="1B1B1B"/>
                </a:solidFill>
                <a:effectLst/>
                <a:latin typeface="Times New Roman" panose="02020603050405020304" pitchFamily="18" charset="0"/>
                <a:cs typeface="Times New Roman" panose="02020603050405020304" pitchFamily="18" charset="0"/>
              </a:rPr>
              <a:t> :</a:t>
            </a:r>
            <a:r>
              <a:rPr lang="en-US" sz="2000" i="0" dirty="0" err="1">
                <a:solidFill>
                  <a:srgbClr val="1B1B1B"/>
                </a:solidFill>
                <a:effectLst/>
                <a:latin typeface="Times New Roman" panose="02020603050405020304" pitchFamily="18" charset="0"/>
                <a:cs typeface="Times New Roman" panose="02020603050405020304" pitchFamily="18" charset="0"/>
              </a:rPr>
              <a:t>MvcHtmlString</a:t>
            </a:r>
            <a:r>
              <a:rPr lang="en-US" sz="2000" i="0" dirty="0">
                <a:solidFill>
                  <a:srgbClr val="1B1B1B"/>
                </a:solidFill>
                <a:effectLst/>
                <a:latin typeface="Times New Roman" panose="02020603050405020304" pitchFamily="18" charset="0"/>
                <a:cs typeface="Times New Roman" panose="02020603050405020304" pitchFamily="18" charset="0"/>
              </a:rPr>
              <a:t> </a:t>
            </a:r>
            <a:r>
              <a:rPr lang="en-US" sz="2000" i="0" dirty="0" err="1">
                <a:solidFill>
                  <a:srgbClr val="1B1B1B"/>
                </a:solidFill>
                <a:effectLst/>
                <a:latin typeface="Times New Roman" panose="02020603050405020304" pitchFamily="18" charset="0"/>
                <a:cs typeface="Times New Roman" panose="02020603050405020304" pitchFamily="18" charset="0"/>
              </a:rPr>
              <a:t>Html.TextBox</a:t>
            </a:r>
            <a:r>
              <a:rPr lang="en-US" sz="2000" i="0" dirty="0">
                <a:solidFill>
                  <a:srgbClr val="1B1B1B"/>
                </a:solidFill>
                <a:effectLst/>
                <a:latin typeface="Times New Roman" panose="02020603050405020304" pitchFamily="18" charset="0"/>
                <a:cs typeface="Times New Roman" panose="02020603050405020304" pitchFamily="18" charset="0"/>
              </a:rPr>
              <a:t>(string name, string value, object </a:t>
            </a:r>
            <a:r>
              <a:rPr lang="en-US" sz="2000" i="0" dirty="0" err="1">
                <a:solidFill>
                  <a:srgbClr val="1B1B1B"/>
                </a:solidFill>
                <a:effectLst/>
                <a:latin typeface="Times New Roman" panose="02020603050405020304" pitchFamily="18" charset="0"/>
                <a:cs typeface="Times New Roman" panose="02020603050405020304" pitchFamily="18" charset="0"/>
              </a:rPr>
              <a:t>htmlAttributes</a:t>
            </a:r>
            <a:r>
              <a:rPr lang="en-US" sz="2000" i="0" dirty="0">
                <a:solidFill>
                  <a:srgbClr val="1B1B1B"/>
                </a:solidFill>
                <a:effectLst/>
                <a:latin typeface="Times New Roman" panose="02020603050405020304" pitchFamily="18" charset="0"/>
                <a:cs typeface="Times New Roman" panose="02020603050405020304" pitchFamily="18" charset="0"/>
              </a:rPr>
              <a:t>)</a:t>
            </a:r>
          </a:p>
          <a:p>
            <a:endParaRPr lang="en-US" sz="2000" dirty="0">
              <a:solidFill>
                <a:srgbClr val="1B1B1B"/>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@model Student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@Html.TextBox("StudentName", null, new { @class = "form-control" })</a:t>
            </a:r>
          </a:p>
          <a:p>
            <a:endParaRPr lang="en-US" sz="2000" dirty="0">
              <a:latin typeface="Times New Roman" panose="02020603050405020304" pitchFamily="18" charset="0"/>
              <a:cs typeface="Times New Roman" panose="02020603050405020304" pitchFamily="18" charset="0"/>
            </a:endParaRPr>
          </a:p>
          <a:p>
            <a:r>
              <a:rPr lang="en-US" sz="2800" b="1" i="0" dirty="0" err="1">
                <a:solidFill>
                  <a:srgbClr val="161C2D"/>
                </a:solidFill>
                <a:effectLst/>
                <a:latin typeface="Nunito" pitchFamily="2" charset="0"/>
              </a:rPr>
              <a:t>Html.TextBoxFor</a:t>
            </a:r>
            <a:endParaRPr lang="en-US" sz="2800" b="1" i="0" dirty="0">
              <a:solidFill>
                <a:srgbClr val="161C2D"/>
              </a:solidFill>
              <a:effectLst/>
              <a:latin typeface="Nunito" pitchFamily="2" charset="0"/>
            </a:endParaRPr>
          </a:p>
          <a:p>
            <a:r>
              <a:rPr lang="vi-VN" sz="1800" b="0" i="0" dirty="0">
                <a:solidFill>
                  <a:srgbClr val="161C2D"/>
                </a:solidFill>
                <a:effectLst/>
                <a:latin typeface="Nunito" pitchFamily="2" charset="0"/>
              </a:rPr>
              <a:t>Phương thức trợ giúp Html.TextBoxFor() là một phương thức mở rộng được định kiểu mạnh.</a:t>
            </a:r>
            <a:endParaRPr lang="en-US" sz="1800" b="0" i="0" dirty="0">
              <a:solidFill>
                <a:srgbClr val="161C2D"/>
              </a:solidFill>
              <a:effectLst/>
              <a:latin typeface="Nunito" pitchFamily="2" charset="0"/>
            </a:endParaRPr>
          </a:p>
          <a:p>
            <a:endParaRPr lang="en-US" sz="1800" b="1" i="0" dirty="0">
              <a:solidFill>
                <a:srgbClr val="161C2D"/>
              </a:solidFill>
              <a:effectLst/>
              <a:latin typeface="Nunito" pitchFamily="2" charset="0"/>
            </a:endParaRPr>
          </a:p>
          <a:p>
            <a:r>
              <a:rPr lang="en-US" sz="1800" b="1" i="0" dirty="0" err="1">
                <a:solidFill>
                  <a:srgbClr val="161C2D"/>
                </a:solidFill>
                <a:effectLst/>
                <a:latin typeface="Nunito" pitchFamily="2" charset="0"/>
              </a:rPr>
              <a:t>Cú</a:t>
            </a:r>
            <a:r>
              <a:rPr lang="en-US" sz="1800" b="1" i="0" dirty="0">
                <a:solidFill>
                  <a:srgbClr val="161C2D"/>
                </a:solidFill>
                <a:effectLst/>
                <a:latin typeface="Nunito" pitchFamily="2" charset="0"/>
              </a:rPr>
              <a:t> </a:t>
            </a:r>
            <a:r>
              <a:rPr lang="en-US" sz="1800" b="1" i="0" dirty="0" err="1">
                <a:solidFill>
                  <a:srgbClr val="161C2D"/>
                </a:solidFill>
                <a:effectLst/>
                <a:latin typeface="Nunito" pitchFamily="2" charset="0"/>
              </a:rPr>
              <a:t>pháp</a:t>
            </a:r>
            <a:r>
              <a:rPr lang="en-US" sz="1800" b="1" i="0" dirty="0">
                <a:solidFill>
                  <a:srgbClr val="161C2D"/>
                </a:solidFill>
                <a:effectLst/>
                <a:latin typeface="Nunito" pitchFamily="2" charset="0"/>
              </a:rPr>
              <a:t> : </a:t>
            </a:r>
            <a:r>
              <a:rPr lang="en-US" sz="1800" i="0" dirty="0" err="1">
                <a:solidFill>
                  <a:srgbClr val="161C2D"/>
                </a:solidFill>
                <a:effectLst/>
                <a:latin typeface="Nunito" pitchFamily="2" charset="0"/>
              </a:rPr>
              <a:t>MvcHtmlString</a:t>
            </a:r>
            <a:r>
              <a:rPr lang="en-US" sz="1800" i="0" dirty="0">
                <a:solidFill>
                  <a:srgbClr val="161C2D"/>
                </a:solidFill>
                <a:effectLst/>
                <a:latin typeface="Nunito" pitchFamily="2" charset="0"/>
              </a:rPr>
              <a:t> </a:t>
            </a:r>
            <a:r>
              <a:rPr lang="en-US" sz="1800" i="0" dirty="0" err="1">
                <a:solidFill>
                  <a:srgbClr val="161C2D"/>
                </a:solidFill>
                <a:effectLst/>
                <a:latin typeface="Nunito" pitchFamily="2" charset="0"/>
              </a:rPr>
              <a:t>TextBoxFor</a:t>
            </a:r>
            <a:r>
              <a:rPr lang="en-US" sz="1800" i="0" dirty="0">
                <a:solidFill>
                  <a:srgbClr val="161C2D"/>
                </a:solidFill>
                <a:effectLst/>
                <a:latin typeface="Nunito" pitchFamily="2" charset="0"/>
              </a:rPr>
              <a:t>(Expression&lt;</a:t>
            </a:r>
            <a:r>
              <a:rPr lang="en-US" sz="1800" i="0" dirty="0" err="1">
                <a:solidFill>
                  <a:srgbClr val="161C2D"/>
                </a:solidFill>
                <a:effectLst/>
                <a:latin typeface="Nunito" pitchFamily="2" charset="0"/>
              </a:rPr>
              <a:t>Func</a:t>
            </a:r>
            <a:r>
              <a:rPr lang="en-US" sz="1800" i="0" dirty="0">
                <a:solidFill>
                  <a:srgbClr val="161C2D"/>
                </a:solidFill>
                <a:effectLst/>
                <a:latin typeface="Nunito" pitchFamily="2" charset="0"/>
              </a:rPr>
              <a:t>&lt;</a:t>
            </a:r>
            <a:r>
              <a:rPr lang="en-US" sz="1800" i="0" dirty="0" err="1">
                <a:solidFill>
                  <a:srgbClr val="161C2D"/>
                </a:solidFill>
                <a:effectLst/>
                <a:latin typeface="Nunito" pitchFamily="2" charset="0"/>
              </a:rPr>
              <a:t>TModel,TValue</a:t>
            </a:r>
            <a:r>
              <a:rPr lang="en-US" sz="1800" i="0" dirty="0">
                <a:solidFill>
                  <a:srgbClr val="161C2D"/>
                </a:solidFill>
                <a:effectLst/>
                <a:latin typeface="Nunito" pitchFamily="2" charset="0"/>
              </a:rPr>
              <a:t>&gt;&gt; expression, object </a:t>
            </a:r>
            <a:r>
              <a:rPr lang="en-US" sz="1800" i="0" dirty="0" err="1">
                <a:solidFill>
                  <a:srgbClr val="161C2D"/>
                </a:solidFill>
                <a:effectLst/>
                <a:latin typeface="Nunito" pitchFamily="2" charset="0"/>
              </a:rPr>
              <a:t>htmlAttributes</a:t>
            </a:r>
            <a:r>
              <a:rPr lang="en-US" sz="1800" i="0" dirty="0">
                <a:solidFill>
                  <a:srgbClr val="161C2D"/>
                </a:solidFill>
                <a:effectLst/>
                <a:latin typeface="Nunito" pitchFamily="2" charset="0"/>
              </a:rPr>
              <a:t>)</a:t>
            </a:r>
          </a:p>
          <a:p>
            <a:r>
              <a:rPr lang="en-US" sz="1800" i="0" dirty="0">
                <a:solidFill>
                  <a:srgbClr val="161C2D"/>
                </a:solidFill>
                <a:effectLst/>
                <a:latin typeface="Nunito" pitchFamily="2" charset="0"/>
              </a:rPr>
              <a:t>@model Student</a:t>
            </a:r>
          </a:p>
          <a:p>
            <a:endParaRPr lang="en-US" sz="1800" i="0" dirty="0">
              <a:solidFill>
                <a:srgbClr val="161C2D"/>
              </a:solidFill>
              <a:effectLst/>
              <a:latin typeface="Nunito" pitchFamily="2" charset="0"/>
            </a:endParaRPr>
          </a:p>
          <a:p>
            <a:r>
              <a:rPr lang="en-US" sz="1800" i="0" dirty="0">
                <a:solidFill>
                  <a:srgbClr val="161C2D"/>
                </a:solidFill>
                <a:effectLst/>
                <a:latin typeface="Nunito" pitchFamily="2" charset="0"/>
              </a:rPr>
              <a:t>@Html.TextBoxFor(m =&gt; </a:t>
            </a:r>
            <a:r>
              <a:rPr lang="en-US" sz="1800" i="0" dirty="0" err="1">
                <a:solidFill>
                  <a:srgbClr val="161C2D"/>
                </a:solidFill>
                <a:effectLst/>
                <a:latin typeface="Nunito" pitchFamily="2" charset="0"/>
              </a:rPr>
              <a:t>m.StudentName</a:t>
            </a:r>
            <a:r>
              <a:rPr lang="en-US" sz="1800" i="0" dirty="0">
                <a:solidFill>
                  <a:srgbClr val="161C2D"/>
                </a:solidFill>
                <a:effectLst/>
                <a:latin typeface="Nunito" pitchFamily="2" charset="0"/>
              </a:rPr>
              <a:t>, new { @class = "form-control"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28365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374213" y="2910226"/>
            <a:ext cx="3706464" cy="954107"/>
          </a:xfrm>
          <a:prstGeom prst="rect">
            <a:avLst/>
          </a:prstGeom>
          <a:noFill/>
        </p:spPr>
        <p:txBody>
          <a:bodyPr wrap="none" rtlCol="0">
            <a:spAutoFit/>
          </a:bodyPr>
          <a:lstStyle/>
          <a:p>
            <a:pPr marL="457200" indent="-457200" algn="l">
              <a:buFont typeface="Wingdings" panose="05000000000000000000" pitchFamily="2" charset="2"/>
              <a:buChar char="Ø"/>
            </a:pPr>
            <a:r>
              <a:rPr lang="en-US" sz="2800" b="1" i="0" dirty="0">
                <a:solidFill>
                  <a:srgbClr val="00B0F0"/>
                </a:solidFill>
                <a:effectLst/>
                <a:latin typeface="Times New Roman" panose="02020603050405020304" pitchFamily="18" charset="0"/>
                <a:cs typeface="Times New Roman" panose="02020603050405020304" pitchFamily="18" charset="0"/>
              </a:rPr>
              <a:t>Razor View Engine </a:t>
            </a:r>
          </a:p>
          <a:p>
            <a:pPr marL="457200" indent="-457200" algn="l">
              <a:buFont typeface="Wingdings" panose="05000000000000000000" pitchFamily="2" charset="2"/>
              <a:buChar char="Ø"/>
            </a:pPr>
            <a:r>
              <a:rPr lang="en-US" sz="2800" b="1" i="0" dirty="0">
                <a:solidFill>
                  <a:srgbClr val="00B0F0"/>
                </a:solidFill>
                <a:effectLst/>
                <a:latin typeface="Times New Roman" panose="02020603050405020304" pitchFamily="18" charset="0"/>
                <a:cs typeface="Times New Roman" panose="02020603050405020304" pitchFamily="18" charset="0"/>
              </a:rPr>
              <a:t>HTML Helpers</a:t>
            </a:r>
            <a:endParaRPr lang="en-US" sz="2800" b="1" i="0" dirty="0">
              <a:solidFill>
                <a:srgbClr val="111111"/>
              </a:solidFill>
              <a:effectLst/>
              <a:latin typeface="Nunito" pitchFamily="2" charset="0"/>
            </a:endParaRP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876300" y="1307689"/>
            <a:ext cx="10269657" cy="461665"/>
          </a:xfrm>
          <a:prstGeom prst="rect">
            <a:avLst/>
          </a:prstGeom>
          <a:noFill/>
        </p:spPr>
        <p:txBody>
          <a:bodyPr wrap="square" rtlCol="0">
            <a:spAutoFit/>
          </a:bodyPr>
          <a:lstStyle/>
          <a:p>
            <a:pPr marL="457200" indent="-457200" algn="l">
              <a:buFont typeface="Wingdings" panose="05000000000000000000" pitchFamily="2" charset="2"/>
              <a:buChar char="Ø"/>
            </a:pPr>
            <a:r>
              <a:rPr lang="en-US" sz="2400" b="1" i="0" dirty="0">
                <a:solidFill>
                  <a:srgbClr val="00B0F0"/>
                </a:solidFill>
                <a:effectLst/>
                <a:latin typeface="Times New Roman" panose="02020603050405020304" pitchFamily="18" charset="0"/>
                <a:cs typeface="Times New Roman" panose="02020603050405020304" pitchFamily="18" charset="0"/>
              </a:rPr>
              <a:t>Razor View Engine </a:t>
            </a:r>
          </a:p>
        </p:txBody>
      </p:sp>
      <p:sp>
        <p:nvSpPr>
          <p:cNvPr id="2" name="Google Shape;405;p15">
            <a:extLst>
              <a:ext uri="{FF2B5EF4-FFF2-40B4-BE49-F238E27FC236}">
                <a16:creationId xmlns:a16="http://schemas.microsoft.com/office/drawing/2014/main" id="{192E2E0E-39C0-F4B6-E0D3-F379A3D5ED99}"/>
              </a:ext>
            </a:extLst>
          </p:cNvPr>
          <p:cNvSpPr txBox="1">
            <a:spLocks/>
          </p:cNvSpPr>
          <p:nvPr/>
        </p:nvSpPr>
        <p:spPr>
          <a:xfrm>
            <a:off x="876300" y="2751151"/>
            <a:ext cx="11145957" cy="1420799"/>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000" b="0" i="0" dirty="0">
                <a:solidFill>
                  <a:srgbClr val="333333"/>
                </a:solidFill>
                <a:effectLst/>
                <a:latin typeface="Arial" panose="020B0604020202020204" pitchFamily="34" charset="0"/>
              </a:rPr>
              <a:t>Razor View Engine là 1 ngôn ngữ ngắn gọn, rỏ ràng và hữu ích, mà nó cho phép bạn tạo ra các giao diện cho ứng dụng ASP.NET MVC trong khi vẫn giữ được sự phân chia rỏ ràng, khả năng có thể kiểm tra, và sự phát triển dựa trên pattern. </a:t>
            </a:r>
            <a:endParaRPr lang="en-US" sz="2000" b="0" i="0" dirty="0">
              <a:solidFill>
                <a:srgbClr val="333333"/>
              </a:solidFill>
              <a:effectLst/>
              <a:latin typeface="Arial" panose="020B0604020202020204" pitchFamily="34" charset="0"/>
            </a:endParaRPr>
          </a:p>
          <a:p>
            <a:endParaRPr lang="en-US" sz="2000" dirty="0">
              <a:solidFill>
                <a:srgbClr val="333333"/>
              </a:solidFill>
              <a:latin typeface="Arial" panose="020B0604020202020204" pitchFamily="34" charset="0"/>
            </a:endParaRPr>
          </a:p>
          <a:p>
            <a:r>
              <a:rPr lang="vi-VN" sz="2000" b="0" i="0" dirty="0">
                <a:solidFill>
                  <a:srgbClr val="333333"/>
                </a:solidFill>
                <a:effectLst/>
                <a:latin typeface="Arial" panose="020B0604020202020204" pitchFamily="34" charset="0"/>
              </a:rPr>
              <a:t>Razor View là một trong những view engine được hỗ trợ trong ASP.NET MVC. Razor View cho phép bạn viết hỗn hợp mã HTML và mã phía máy chủ bằng C# hoặc VB.NET.</a:t>
            </a:r>
            <a:endParaRPr lang="en-US" sz="2000" b="0" i="0" dirty="0">
              <a:solidFill>
                <a:srgbClr val="333333"/>
              </a:solidFill>
              <a:effectLst/>
              <a:latin typeface="Arial" panose="020B0604020202020204" pitchFamily="34" charset="0"/>
            </a:endParaRPr>
          </a:p>
          <a:p>
            <a:endParaRPr lang="en-US" sz="2000" dirty="0">
              <a:solidFill>
                <a:srgbClr val="222C37"/>
              </a:solidFill>
              <a:latin typeface="+mj-lt"/>
              <a:cs typeface="Times New Roman" panose="02020603050405020304" pitchFamily="18" charset="0"/>
            </a:endParaRPr>
          </a:p>
        </p:txBody>
      </p:sp>
      <p:pic>
        <p:nvPicPr>
          <p:cNvPr id="7" name="Picture 4" descr="Razor View Engine In ASP.NET MVC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176" y="3996321"/>
            <a:ext cx="6370048" cy="271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7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pPr marL="457200" indent="-457200" algn="l">
              <a:buFont typeface="Wingdings" panose="05000000000000000000" pitchFamily="2" charset="2"/>
              <a:buChar char="Ø"/>
            </a:pPr>
            <a:r>
              <a:rPr lang="en-US" sz="2800" b="1" i="0" dirty="0">
                <a:solidFill>
                  <a:srgbClr val="00B0F0"/>
                </a:solidFill>
                <a:effectLst/>
                <a:latin typeface="Times New Roman" panose="02020603050405020304" pitchFamily="18" charset="0"/>
                <a:cs typeface="Times New Roman" panose="02020603050405020304" pitchFamily="18" charset="0"/>
              </a:rPr>
              <a:t>Razor View Engine </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A96B724B-6E51-8B96-8438-E4E0AE7FCB98}"/>
              </a:ext>
            </a:extLst>
          </p:cNvPr>
          <p:cNvSpPr txBox="1"/>
          <p:nvPr/>
        </p:nvSpPr>
        <p:spPr>
          <a:xfrm>
            <a:off x="1280694" y="1874506"/>
            <a:ext cx="9487389" cy="4154984"/>
          </a:xfrm>
          <a:prstGeom prst="rect">
            <a:avLst/>
          </a:prstGeom>
          <a:noFill/>
        </p:spPr>
        <p:txBody>
          <a:bodyPr wrap="square" rtlCol="0">
            <a:spAutoFit/>
          </a:bodyPr>
          <a:lstStyle/>
          <a:p>
            <a:pPr algn="l">
              <a:buFont typeface="+mj-lt"/>
              <a:buAutoNum type="arabicPeriod"/>
            </a:pPr>
            <a:r>
              <a:rPr lang="vi-VN" sz="2400" b="0" i="0" dirty="0">
                <a:solidFill>
                  <a:srgbClr val="666666"/>
                </a:solidFill>
                <a:effectLst/>
                <a:latin typeface="Roboto" panose="02000000000000000000" pitchFamily="2" charset="0"/>
              </a:rPr>
              <a:t>Razor View sử dụng cú pháp Razor bắt đầu bằng ký tự @ để viết mã phía máy chủ bằng C# hoặc VB.NET</a:t>
            </a:r>
            <a:endParaRPr lang="en-US" sz="2400" b="0" i="0" dirty="0">
              <a:solidFill>
                <a:srgbClr val="666666"/>
              </a:solidFill>
              <a:effectLst/>
              <a:latin typeface="Roboto" panose="02000000000000000000" pitchFamily="2" charset="0"/>
            </a:endParaRPr>
          </a:p>
          <a:p>
            <a:pPr algn="l"/>
            <a:endParaRPr lang="en-US" sz="2400" b="0" i="0" dirty="0">
              <a:solidFill>
                <a:srgbClr val="666666"/>
              </a:solidFill>
              <a:effectLst/>
              <a:latin typeface="Roboto" panose="02000000000000000000" pitchFamily="2" charset="0"/>
            </a:endParaRPr>
          </a:p>
          <a:p>
            <a:pPr algn="l"/>
            <a:r>
              <a:rPr lang="vi-VN" sz="2400" b="0" i="0" dirty="0">
                <a:solidFill>
                  <a:srgbClr val="161C2D"/>
                </a:solidFill>
                <a:effectLst/>
                <a:latin typeface="Nunito" pitchFamily="2" charset="0"/>
              </a:rPr>
              <a:t>Cú pháp Razor có các đặc điểm sau:</a:t>
            </a:r>
          </a:p>
          <a:p>
            <a:pPr algn="l">
              <a:buFont typeface="Arial" panose="020B0604020202020204" pitchFamily="34" charset="0"/>
              <a:buChar char="•"/>
            </a:pPr>
            <a:r>
              <a:rPr lang="vi-VN" sz="2400" b="1" i="0" dirty="0">
                <a:solidFill>
                  <a:srgbClr val="161C2D"/>
                </a:solidFill>
                <a:effectLst/>
                <a:latin typeface="Nunito" pitchFamily="2" charset="0"/>
              </a:rPr>
              <a:t>Nhỏ gọn</a:t>
            </a:r>
            <a:r>
              <a:rPr lang="vi-VN" sz="2400" b="0" i="0" dirty="0">
                <a:solidFill>
                  <a:srgbClr val="161C2D"/>
                </a:solidFill>
                <a:effectLst/>
                <a:latin typeface="Nunito" pitchFamily="2" charset="0"/>
              </a:rPr>
              <a:t>: Cú pháp Razor rất nhỏ gọn cho phép bạn giảm thiểu số lượng ký tự  cần thiết để viết mã.</a:t>
            </a:r>
          </a:p>
          <a:p>
            <a:pPr algn="l">
              <a:buFont typeface="Arial" panose="020B0604020202020204" pitchFamily="34" charset="0"/>
              <a:buChar char="•"/>
            </a:pPr>
            <a:r>
              <a:rPr lang="vi-VN" sz="2400" b="1" i="0" dirty="0">
                <a:solidFill>
                  <a:srgbClr val="161C2D"/>
                </a:solidFill>
                <a:effectLst/>
                <a:latin typeface="Nunito" pitchFamily="2" charset="0"/>
              </a:rPr>
              <a:t>Dễ học</a:t>
            </a:r>
            <a:r>
              <a:rPr lang="vi-VN" sz="2400" b="0" i="0" dirty="0">
                <a:solidFill>
                  <a:srgbClr val="161C2D"/>
                </a:solidFill>
                <a:effectLst/>
                <a:latin typeface="Nunito" pitchFamily="2" charset="0"/>
              </a:rPr>
              <a:t>: Cú pháp Razor rất dễ học vì bạn có thể sử dụng ngôn ngữ quen thuộc là C# hoặc Visual Basic.</a:t>
            </a:r>
          </a:p>
          <a:p>
            <a:pPr algn="l">
              <a:buFont typeface="Arial" panose="020B0604020202020204" pitchFamily="34" charset="0"/>
              <a:buChar char="•"/>
            </a:pPr>
            <a:r>
              <a:rPr lang="vi-VN" sz="2400" b="1" i="0" dirty="0">
                <a:solidFill>
                  <a:srgbClr val="161C2D"/>
                </a:solidFill>
                <a:effectLst/>
                <a:latin typeface="Nunito" pitchFamily="2" charset="0"/>
              </a:rPr>
              <a:t>Intellisense</a:t>
            </a:r>
            <a:r>
              <a:rPr lang="vi-VN" sz="2400" b="0" i="0" dirty="0">
                <a:solidFill>
                  <a:srgbClr val="161C2D"/>
                </a:solidFill>
                <a:effectLst/>
                <a:latin typeface="Nunito" pitchFamily="2" charset="0"/>
              </a:rPr>
              <a:t>: Cú pháp Razor hỗ trợ tự động hoàn thành câu lệnh trong Visual Studio.</a:t>
            </a:r>
          </a:p>
          <a:p>
            <a:pPr algn="l">
              <a:buFont typeface="+mj-lt"/>
              <a:buAutoNum type="arabicPeriod"/>
            </a:pPr>
            <a:endParaRPr lang="vi-VN" sz="2400" b="0" i="0" dirty="0">
              <a:solidFill>
                <a:srgbClr val="666666"/>
              </a:solidFill>
              <a:effectLst/>
              <a:latin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161C2D"/>
                </a:solidFill>
                <a:effectLst/>
                <a:latin typeface="Nunito" pitchFamily="2" charset="0"/>
              </a:rPr>
              <a:t>Cú</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pháp</a:t>
            </a:r>
            <a:r>
              <a:rPr lang="en-US" sz="3600" b="1" i="0" dirty="0">
                <a:solidFill>
                  <a:srgbClr val="161C2D"/>
                </a:solidFill>
                <a:effectLst/>
                <a:latin typeface="Nunito" pitchFamily="2" charset="0"/>
              </a:rPr>
              <a:t> Razor </a:t>
            </a:r>
            <a:r>
              <a:rPr lang="en-US" sz="3600" b="1" i="0" dirty="0" err="1">
                <a:solidFill>
                  <a:srgbClr val="161C2D"/>
                </a:solidFill>
                <a:effectLst/>
                <a:latin typeface="Nunito" pitchFamily="2" charset="0"/>
              </a:rPr>
              <a:t>cho</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biểu</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thức</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một</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dòng</a:t>
            </a:r>
            <a:endParaRPr lang="en-US" sz="3600" b="1" i="0" dirty="0">
              <a:solidFill>
                <a:srgbClr val="161C2D"/>
              </a:solidFill>
              <a:effectLst/>
              <a:latin typeface="Nunito" pitchFamily="2"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ABB80EF3-8A92-B5C5-F890-F3ECF9891F05}"/>
              </a:ext>
            </a:extLst>
          </p:cNvPr>
          <p:cNvSpPr txBox="1"/>
          <p:nvPr/>
        </p:nvSpPr>
        <p:spPr>
          <a:xfrm>
            <a:off x="876300" y="1619671"/>
            <a:ext cx="10915366" cy="1938992"/>
          </a:xfrm>
          <a:prstGeom prst="rect">
            <a:avLst/>
          </a:prstGeom>
          <a:noFill/>
        </p:spPr>
        <p:txBody>
          <a:bodyPr wrap="square" rtlCol="0">
            <a:spAutoFit/>
          </a:bodyPr>
          <a:lstStyle/>
          <a:p>
            <a:pPr algn="l"/>
            <a:endParaRPr lang="en-US" sz="2400" b="0" i="0" dirty="0">
              <a:solidFill>
                <a:srgbClr val="222C37"/>
              </a:solidFill>
              <a:effectLst/>
              <a:latin typeface="+mj-lt"/>
            </a:endParaRPr>
          </a:p>
          <a:p>
            <a:pPr algn="l"/>
            <a:r>
              <a:rPr lang="vi-VN" sz="2400" b="0" i="0" dirty="0">
                <a:solidFill>
                  <a:srgbClr val="222C37"/>
                </a:solidFill>
                <a:effectLst/>
                <a:latin typeface="+mj-lt"/>
              </a:rPr>
              <a:t>Bắt đầu bằng ký tự @ để bắt đầu viết mã phía máy chủ bằng C# hoặc VB.NET. Chẳng hạn: viết </a:t>
            </a:r>
            <a:r>
              <a:rPr lang="vi-VN" sz="2400" b="1" i="0" dirty="0">
                <a:solidFill>
                  <a:srgbClr val="222C37"/>
                </a:solidFill>
                <a:effectLst/>
                <a:latin typeface="+mj-lt"/>
              </a:rPr>
              <a:t>@Variable_Name</a:t>
            </a:r>
            <a:r>
              <a:rPr lang="vi-VN" sz="2400" b="0" i="0" dirty="0">
                <a:solidFill>
                  <a:srgbClr val="222C37"/>
                </a:solidFill>
                <a:effectLst/>
                <a:latin typeface="+mj-lt"/>
              </a:rPr>
              <a:t> để hiển thị giá trị của biến phía máy chủ.</a:t>
            </a:r>
            <a:endParaRPr lang="en-US" sz="2400" b="0" i="0" dirty="0">
              <a:solidFill>
                <a:srgbClr val="222C37"/>
              </a:solidFill>
              <a:effectLst/>
              <a:latin typeface="+mj-lt"/>
            </a:endParaRPr>
          </a:p>
          <a:p>
            <a:pPr algn="l"/>
            <a:endParaRPr lang="en-US" sz="2400" dirty="0">
              <a:solidFill>
                <a:srgbClr val="222C37"/>
              </a:solidFill>
              <a:latin typeface="+mj-lt"/>
            </a:endParaRPr>
          </a:p>
          <a:p>
            <a:pPr algn="l"/>
            <a:r>
              <a:rPr lang="en-US" sz="2400" b="1" i="1" dirty="0" err="1">
                <a:solidFill>
                  <a:srgbClr val="222C37"/>
                </a:solidFill>
                <a:latin typeface="+mj-lt"/>
              </a:rPr>
              <a:t>Ví</a:t>
            </a:r>
            <a:r>
              <a:rPr lang="en-US" sz="2400" b="1" i="1" dirty="0">
                <a:solidFill>
                  <a:srgbClr val="222C37"/>
                </a:solidFill>
                <a:latin typeface="+mj-lt"/>
              </a:rPr>
              <a:t> </a:t>
            </a:r>
            <a:r>
              <a:rPr lang="en-US" sz="2400" b="1" i="1" dirty="0" err="1">
                <a:solidFill>
                  <a:srgbClr val="222C37"/>
                </a:solidFill>
                <a:latin typeface="+mj-lt"/>
              </a:rPr>
              <a:t>dụ</a:t>
            </a:r>
            <a:r>
              <a:rPr lang="en-US" sz="2400" b="1" i="1" dirty="0">
                <a:solidFill>
                  <a:srgbClr val="222C37"/>
                </a:solidFill>
                <a:latin typeface="+mj-lt"/>
              </a:rPr>
              <a:t> : @DateTime.Now.ToString(“dd/MM/yyyy”)</a:t>
            </a:r>
            <a:endParaRPr lang="vi-VN" sz="2400" b="1" i="1" dirty="0">
              <a:solidFill>
                <a:srgbClr val="222C37"/>
              </a:solidFill>
              <a:effectLst/>
              <a:latin typeface="+mj-lt"/>
            </a:endParaRPr>
          </a:p>
        </p:txBody>
      </p:sp>
    </p:spTree>
    <p:extLst>
      <p:ext uri="{BB962C8B-B14F-4D97-AF65-F5344CB8AC3E}">
        <p14:creationId xmlns:p14="http://schemas.microsoft.com/office/powerpoint/2010/main" val="297037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1447800" y="1459856"/>
            <a:ext cx="8231741" cy="584775"/>
          </a:xfrm>
          <a:prstGeom prst="rect">
            <a:avLst/>
          </a:prstGeom>
          <a:noFill/>
        </p:spPr>
        <p:txBody>
          <a:bodyPr wrap="none" rtlCol="0">
            <a:spAutoFit/>
          </a:bodyPr>
          <a:lstStyle/>
          <a:p>
            <a:pPr algn="l"/>
            <a:r>
              <a:rPr lang="en-US" sz="3200" b="1" i="0" dirty="0" err="1">
                <a:solidFill>
                  <a:srgbClr val="161C2D"/>
                </a:solidFill>
                <a:effectLst/>
                <a:latin typeface="Nunito" pitchFamily="2" charset="0"/>
              </a:rPr>
              <a:t>Cú</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pháp</a:t>
            </a:r>
            <a:r>
              <a:rPr lang="en-US" sz="3200" b="1" i="0" dirty="0">
                <a:solidFill>
                  <a:srgbClr val="161C2D"/>
                </a:solidFill>
                <a:effectLst/>
                <a:latin typeface="Nunito" pitchFamily="2" charset="0"/>
              </a:rPr>
              <a:t> Razor </a:t>
            </a:r>
            <a:r>
              <a:rPr lang="en-US" sz="3200" b="1" i="0" dirty="0" err="1">
                <a:solidFill>
                  <a:srgbClr val="161C2D"/>
                </a:solidFill>
                <a:effectLst/>
                <a:latin typeface="Nunito" pitchFamily="2" charset="0"/>
              </a:rPr>
              <a:t>cho</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khối</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mã</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nhiều</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câu</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lệnh</a:t>
            </a:r>
            <a:endParaRPr lang="en-US" sz="3200" b="1" i="0" dirty="0">
              <a:solidFill>
                <a:srgbClr val="161C2D"/>
              </a:solidFill>
              <a:effectLst/>
              <a:latin typeface="Nunito" pitchFamily="2" charset="0"/>
            </a:endParaRPr>
          </a:p>
        </p:txBody>
      </p:sp>
      <p:sp>
        <p:nvSpPr>
          <p:cNvPr id="10" name="TextBox 9">
            <a:extLst>
              <a:ext uri="{FF2B5EF4-FFF2-40B4-BE49-F238E27FC236}">
                <a16:creationId xmlns:a16="http://schemas.microsoft.com/office/drawing/2014/main" id="{BE428D30-609F-552D-11B3-43003BC8B2D3}"/>
              </a:ext>
            </a:extLst>
          </p:cNvPr>
          <p:cNvSpPr txBox="1"/>
          <p:nvPr/>
        </p:nvSpPr>
        <p:spPr>
          <a:xfrm>
            <a:off x="1447800" y="2331532"/>
            <a:ext cx="10744200" cy="2554545"/>
          </a:xfrm>
          <a:prstGeom prst="rect">
            <a:avLst/>
          </a:prstGeom>
          <a:noFill/>
        </p:spPr>
        <p:txBody>
          <a:bodyPr wrap="square" rtlCol="0">
            <a:spAutoFit/>
          </a:bodyPr>
          <a:lstStyle/>
          <a:p>
            <a:pPr algn="l"/>
            <a:endParaRPr lang="vi-VN" sz="2000" b="0" i="0" dirty="0">
              <a:solidFill>
                <a:srgbClr val="666666"/>
              </a:solidFill>
              <a:effectLst/>
              <a:latin typeface="Roboto" panose="02000000000000000000" pitchFamily="2" charset="0"/>
            </a:endParaRPr>
          </a:p>
          <a:p>
            <a:pPr algn="l"/>
            <a:r>
              <a:rPr lang="en-US" sz="2000" dirty="0">
                <a:solidFill>
                  <a:srgbClr val="666666"/>
                </a:solidFill>
                <a:latin typeface="Roboto" panose="02000000000000000000" pitchFamily="2" charset="0"/>
              </a:rPr>
              <a:t>V</a:t>
            </a:r>
            <a:r>
              <a:rPr lang="vi-VN" sz="2000" b="0" i="0" dirty="0">
                <a:solidFill>
                  <a:srgbClr val="666666"/>
                </a:solidFill>
                <a:effectLst/>
                <a:latin typeface="Roboto" panose="02000000000000000000" pitchFamily="2" charset="0"/>
              </a:rPr>
              <a:t>iết nhiều dòng mã phía máy chủ được đặt trong cặp dấu ngoặc nhọn @{ ... }. Mỗi dòng phải kết thúc bằng dấu chấm phẩy giống như cú pháp C#.</a:t>
            </a:r>
            <a:endParaRPr lang="en-US" sz="2000" b="0" i="0" dirty="0">
              <a:solidFill>
                <a:srgbClr val="666666"/>
              </a:solidFill>
              <a:effectLst/>
              <a:latin typeface="Roboto" panose="02000000000000000000" pitchFamily="2" charset="0"/>
            </a:endParaRPr>
          </a:p>
          <a:p>
            <a:pPr algn="l"/>
            <a:endParaRPr lang="en-US" sz="2000" b="1" i="0" dirty="0">
              <a:solidFill>
                <a:srgbClr val="222C37"/>
              </a:solidFill>
              <a:effectLst/>
              <a:latin typeface="+mj-lt"/>
            </a:endParaRPr>
          </a:p>
          <a:p>
            <a:pPr algn="l"/>
            <a:r>
              <a:rPr lang="vi-VN" sz="2000" b="1" i="0" dirty="0">
                <a:solidFill>
                  <a:srgbClr val="222C37"/>
                </a:solidFill>
                <a:effectLst/>
                <a:latin typeface="+mj-lt"/>
              </a:rPr>
              <a:t>@{</a:t>
            </a:r>
          </a:p>
          <a:p>
            <a:pPr algn="l"/>
            <a:r>
              <a:rPr lang="vi-VN" sz="2000" b="1" i="0" dirty="0">
                <a:solidFill>
                  <a:srgbClr val="222C37"/>
                </a:solidFill>
                <a:effectLst/>
                <a:latin typeface="+mj-lt"/>
              </a:rPr>
              <a:t>    var date = DateTime.Now.ToString();</a:t>
            </a:r>
          </a:p>
          <a:p>
            <a:pPr algn="l"/>
            <a:r>
              <a:rPr lang="vi-VN" sz="2000" b="1" i="0" dirty="0">
                <a:solidFill>
                  <a:srgbClr val="222C37"/>
                </a:solidFill>
                <a:effectLst/>
                <a:latin typeface="+mj-lt"/>
              </a:rPr>
              <a:t>    var message = "Hello World";</a:t>
            </a:r>
          </a:p>
          <a:p>
            <a:pPr algn="l"/>
            <a:r>
              <a:rPr lang="vi-VN" sz="2000" b="1" i="0" dirty="0">
                <a:solidFill>
                  <a:srgbClr val="222C37"/>
                </a:solidFill>
                <a:effectLst/>
                <a:latin typeface="+mj-lt"/>
              </a:rPr>
              <a:t>}</a:t>
            </a:r>
          </a:p>
        </p:txBody>
      </p:sp>
    </p:spTree>
    <p:extLst>
      <p:ext uri="{BB962C8B-B14F-4D97-AF65-F5344CB8AC3E}">
        <p14:creationId xmlns:p14="http://schemas.microsoft.com/office/powerpoint/2010/main" val="4167468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8077200" y="922901"/>
            <a:ext cx="1564852" cy="461665"/>
          </a:xfrm>
          <a:prstGeom prst="rect">
            <a:avLst/>
          </a:prstGeom>
          <a:noFill/>
        </p:spPr>
        <p:txBody>
          <a:bodyPr wrap="none" rtlCol="0">
            <a:spAutoFit/>
          </a:bodyPr>
          <a:lstStyle/>
          <a:p>
            <a:pPr algn="l"/>
            <a:r>
              <a:rPr lang="en-US" sz="2400" b="1" i="0" dirty="0" err="1">
                <a:solidFill>
                  <a:srgbClr val="262626"/>
                </a:solidFill>
                <a:effectLst/>
                <a:latin typeface="Roboto" panose="02000000000000000000" pitchFamily="2" charset="0"/>
              </a:rPr>
              <a:t>FileResult</a:t>
            </a:r>
            <a:endParaRPr lang="en-US" sz="2400" b="0" i="0" dirty="0">
              <a:solidFill>
                <a:srgbClr val="111111"/>
              </a:solidFill>
              <a:effectLst/>
              <a:latin typeface="Roboto" panose="02000000000000000000" pitchFamily="2" charset="0"/>
            </a:endParaRPr>
          </a:p>
        </p:txBody>
      </p:sp>
      <p:sp>
        <p:nvSpPr>
          <p:cNvPr id="7" name="TextBox 6">
            <a:extLst>
              <a:ext uri="{FF2B5EF4-FFF2-40B4-BE49-F238E27FC236}">
                <a16:creationId xmlns:a16="http://schemas.microsoft.com/office/drawing/2014/main" id="{A5345081-651C-49F9-9A22-5BAB14289557}"/>
              </a:ext>
            </a:extLst>
          </p:cNvPr>
          <p:cNvSpPr txBox="1"/>
          <p:nvPr/>
        </p:nvSpPr>
        <p:spPr>
          <a:xfrm>
            <a:off x="987658" y="2055813"/>
            <a:ext cx="11204342" cy="523220"/>
          </a:xfrm>
          <a:prstGeom prst="rect">
            <a:avLst/>
          </a:prstGeom>
          <a:noFill/>
        </p:spPr>
        <p:txBody>
          <a:bodyPr wrap="square" rtlCol="0">
            <a:spAutoFit/>
          </a:bodyPr>
          <a:lstStyle/>
          <a:p>
            <a:pPr algn="l"/>
            <a:r>
              <a:rPr lang="en-US" sz="2800" b="1" i="0" dirty="0" err="1">
                <a:solidFill>
                  <a:srgbClr val="161C2D"/>
                </a:solidFill>
                <a:effectLst/>
                <a:latin typeface="Nunito" pitchFamily="2" charset="0"/>
              </a:rPr>
              <a:t>Cú</a:t>
            </a:r>
            <a:r>
              <a:rPr lang="en-US" sz="2800" b="1" i="0" dirty="0">
                <a:solidFill>
                  <a:srgbClr val="161C2D"/>
                </a:solidFill>
                <a:effectLst/>
                <a:latin typeface="Nunito" pitchFamily="2" charset="0"/>
              </a:rPr>
              <a:t> </a:t>
            </a:r>
            <a:r>
              <a:rPr lang="en-US" sz="2800" b="1" i="0" dirty="0" err="1">
                <a:solidFill>
                  <a:srgbClr val="161C2D"/>
                </a:solidFill>
                <a:effectLst/>
                <a:latin typeface="Nunito" pitchFamily="2" charset="0"/>
              </a:rPr>
              <a:t>pháp</a:t>
            </a:r>
            <a:r>
              <a:rPr lang="en-US" sz="2800" b="1" i="0" dirty="0">
                <a:solidFill>
                  <a:srgbClr val="161C2D"/>
                </a:solidFill>
                <a:effectLst/>
                <a:latin typeface="Nunito" pitchFamily="2" charset="0"/>
              </a:rPr>
              <a:t> Razor </a:t>
            </a:r>
            <a:r>
              <a:rPr lang="en-US" sz="2800" b="1" i="0" dirty="0" err="1">
                <a:solidFill>
                  <a:srgbClr val="161C2D"/>
                </a:solidFill>
                <a:effectLst/>
                <a:latin typeface="Nunito" pitchFamily="2" charset="0"/>
              </a:rPr>
              <a:t>hiển</a:t>
            </a:r>
            <a:r>
              <a:rPr lang="en-US" sz="2800" b="1" i="0" dirty="0">
                <a:solidFill>
                  <a:srgbClr val="161C2D"/>
                </a:solidFill>
                <a:effectLst/>
                <a:latin typeface="Nunito" pitchFamily="2" charset="0"/>
              </a:rPr>
              <a:t> </a:t>
            </a:r>
            <a:r>
              <a:rPr lang="en-US" sz="2800" b="1" i="0" dirty="0" err="1">
                <a:solidFill>
                  <a:srgbClr val="161C2D"/>
                </a:solidFill>
                <a:effectLst/>
                <a:latin typeface="Nunito" pitchFamily="2" charset="0"/>
              </a:rPr>
              <a:t>thị</a:t>
            </a:r>
            <a:r>
              <a:rPr lang="en-US" sz="2800" b="1" i="0" dirty="0">
                <a:solidFill>
                  <a:srgbClr val="161C2D"/>
                </a:solidFill>
                <a:effectLst/>
                <a:latin typeface="Nunito" pitchFamily="2" charset="0"/>
              </a:rPr>
              <a:t> </a:t>
            </a:r>
            <a:r>
              <a:rPr lang="en-US" sz="2800" b="1" i="0" dirty="0" err="1">
                <a:solidFill>
                  <a:srgbClr val="161C2D"/>
                </a:solidFill>
                <a:effectLst/>
                <a:latin typeface="Nunito" pitchFamily="2" charset="0"/>
              </a:rPr>
              <a:t>văn</a:t>
            </a:r>
            <a:r>
              <a:rPr lang="en-US" sz="2800" b="1" i="0" dirty="0">
                <a:solidFill>
                  <a:srgbClr val="161C2D"/>
                </a:solidFill>
                <a:effectLst/>
                <a:latin typeface="Nunito" pitchFamily="2" charset="0"/>
              </a:rPr>
              <a:t> </a:t>
            </a:r>
            <a:r>
              <a:rPr lang="en-US" sz="2800" b="1" i="0" dirty="0" err="1">
                <a:solidFill>
                  <a:srgbClr val="161C2D"/>
                </a:solidFill>
                <a:effectLst/>
                <a:latin typeface="Nunito" pitchFamily="2" charset="0"/>
              </a:rPr>
              <a:t>bản</a:t>
            </a:r>
            <a:r>
              <a:rPr lang="en-US" sz="2800" b="1" i="0" dirty="0">
                <a:solidFill>
                  <a:srgbClr val="161C2D"/>
                </a:solidFill>
                <a:effectLst/>
                <a:latin typeface="Nunito" pitchFamily="2" charset="0"/>
              </a:rPr>
              <a:t> </a:t>
            </a:r>
            <a:r>
              <a:rPr lang="en-US" sz="2800" b="1" i="0" dirty="0" err="1">
                <a:solidFill>
                  <a:srgbClr val="161C2D"/>
                </a:solidFill>
                <a:effectLst/>
                <a:latin typeface="Nunito" pitchFamily="2" charset="0"/>
              </a:rPr>
              <a:t>trong</a:t>
            </a:r>
            <a:r>
              <a:rPr lang="en-US" sz="2800" b="1" i="0" dirty="0">
                <a:solidFill>
                  <a:srgbClr val="161C2D"/>
                </a:solidFill>
                <a:effectLst/>
                <a:latin typeface="Nunito" pitchFamily="2" charset="0"/>
              </a:rPr>
              <a:t> </a:t>
            </a:r>
            <a:r>
              <a:rPr lang="en-US" sz="2800" b="1" i="0" dirty="0" err="1">
                <a:solidFill>
                  <a:srgbClr val="161C2D"/>
                </a:solidFill>
                <a:effectLst/>
                <a:latin typeface="Nunito" pitchFamily="2" charset="0"/>
              </a:rPr>
              <a:t>khối</a:t>
            </a:r>
            <a:r>
              <a:rPr lang="en-US" sz="2800" b="1" i="0" dirty="0">
                <a:solidFill>
                  <a:srgbClr val="161C2D"/>
                </a:solidFill>
                <a:effectLst/>
                <a:latin typeface="Nunito" pitchFamily="2" charset="0"/>
              </a:rPr>
              <a:t> </a:t>
            </a:r>
            <a:r>
              <a:rPr lang="en-US" sz="2800" b="1" i="0" dirty="0" err="1">
                <a:solidFill>
                  <a:srgbClr val="161C2D"/>
                </a:solidFill>
                <a:effectLst/>
                <a:latin typeface="Nunito" pitchFamily="2" charset="0"/>
              </a:rPr>
              <a:t>mã</a:t>
            </a:r>
            <a:endParaRPr lang="en-US" sz="2800" b="1" i="0" dirty="0">
              <a:solidFill>
                <a:srgbClr val="161C2D"/>
              </a:solidFill>
              <a:effectLst/>
              <a:latin typeface="Nunito" pitchFamily="2" charset="0"/>
            </a:endParaRPr>
          </a:p>
        </p:txBody>
      </p:sp>
      <p:sp>
        <p:nvSpPr>
          <p:cNvPr id="8" name="TextBox 7">
            <a:extLst>
              <a:ext uri="{FF2B5EF4-FFF2-40B4-BE49-F238E27FC236}">
                <a16:creationId xmlns:a16="http://schemas.microsoft.com/office/drawing/2014/main" id="{83888DD6-878C-6D77-AAC8-C7498980DBBE}"/>
              </a:ext>
            </a:extLst>
          </p:cNvPr>
          <p:cNvSpPr txBox="1"/>
          <p:nvPr/>
        </p:nvSpPr>
        <p:spPr>
          <a:xfrm>
            <a:off x="1964140" y="2850823"/>
            <a:ext cx="9389660" cy="2862322"/>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thẻ</a:t>
            </a:r>
            <a:r>
              <a:rPr lang="en-US" sz="2000" dirty="0">
                <a:latin typeface="Times New Roman" panose="02020603050405020304" pitchFamily="18" charset="0"/>
                <a:cs typeface="Times New Roman" panose="02020603050405020304" pitchFamily="18" charset="0"/>
              </a:rPr>
              <a:t> &lt;text&gt;&lt;/text&gt;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var date = </a:t>
            </a:r>
            <a:r>
              <a:rPr lang="en-US" sz="2000" dirty="0" err="1">
                <a:latin typeface="Times New Roman" panose="02020603050405020304" pitchFamily="18" charset="0"/>
                <a:cs typeface="Times New Roman" panose="02020603050405020304" pitchFamily="18" charset="0"/>
              </a:rPr>
              <a:t>DateTime.Now.ToShortDateString</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string message = "Hello World!";</a:t>
            </a:r>
          </a:p>
          <a:p>
            <a:r>
              <a:rPr lang="en-US" sz="2000" dirty="0">
                <a:latin typeface="Times New Roman" panose="02020603050405020304" pitchFamily="18" charset="0"/>
                <a:cs typeface="Times New Roman" panose="02020603050405020304" pitchFamily="18" charset="0"/>
              </a:rPr>
              <a:t>    @:Today's date is: @date &lt;</a:t>
            </a:r>
            <a:r>
              <a:rPr lang="en-US" sz="2000" dirty="0" err="1">
                <a:latin typeface="Times New Roman" panose="02020603050405020304" pitchFamily="18" charset="0"/>
                <a:cs typeface="Times New Roman" panose="02020603050405020304" pitchFamily="18" charset="0"/>
              </a:rPr>
              <a:t>br</a:t>
            </a:r>
            <a:r>
              <a:rPr lang="en-US" sz="2000" dirty="0">
                <a:latin typeface="Times New Roman" panose="02020603050405020304" pitchFamily="18" charset="0"/>
                <a:cs typeface="Times New Roman" panose="02020603050405020304" pitchFamily="18" charset="0"/>
              </a:rPr>
              <a:t> /&gt;</a:t>
            </a:r>
          </a:p>
          <a:p>
            <a:r>
              <a:rPr lang="en-US" sz="2000" dirty="0">
                <a:latin typeface="Times New Roman" panose="02020603050405020304" pitchFamily="18" charset="0"/>
                <a:cs typeface="Times New Roman" panose="02020603050405020304" pitchFamily="18" charset="0"/>
              </a:rPr>
              <a:t>    @message                               </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458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304800" y="1433160"/>
            <a:ext cx="8882560" cy="584775"/>
          </a:xfrm>
          <a:prstGeom prst="rect">
            <a:avLst/>
          </a:prstGeom>
          <a:noFill/>
        </p:spPr>
        <p:txBody>
          <a:bodyPr wrap="none" rtlCol="0">
            <a:spAutoFit/>
          </a:bodyPr>
          <a:lstStyle/>
          <a:p>
            <a:pPr algn="l"/>
            <a:r>
              <a:rPr lang="en-US" sz="3200" b="1" i="0" dirty="0" err="1">
                <a:solidFill>
                  <a:srgbClr val="161C2D"/>
                </a:solidFill>
                <a:effectLst/>
                <a:latin typeface="Nunito" pitchFamily="2" charset="0"/>
              </a:rPr>
              <a:t>Cú</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pháp</a:t>
            </a:r>
            <a:r>
              <a:rPr lang="en-US" sz="3200" b="1" i="0" dirty="0">
                <a:solidFill>
                  <a:srgbClr val="161C2D"/>
                </a:solidFill>
                <a:effectLst/>
                <a:latin typeface="Nunito" pitchFamily="2" charset="0"/>
              </a:rPr>
              <a:t> Razor </a:t>
            </a:r>
            <a:r>
              <a:rPr lang="en-US" sz="3200" b="1" i="0" dirty="0" err="1">
                <a:solidFill>
                  <a:srgbClr val="161C2D"/>
                </a:solidFill>
                <a:effectLst/>
                <a:latin typeface="Nunito" pitchFamily="2" charset="0"/>
              </a:rPr>
              <a:t>cho</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biểu</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thức</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điều</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kiện</a:t>
            </a:r>
            <a:r>
              <a:rPr lang="en-US" sz="3200" b="1" i="0" dirty="0">
                <a:solidFill>
                  <a:srgbClr val="161C2D"/>
                </a:solidFill>
                <a:effectLst/>
                <a:latin typeface="Nunito" pitchFamily="2" charset="0"/>
              </a:rPr>
              <a:t> if...else</a:t>
            </a:r>
          </a:p>
        </p:txBody>
      </p:sp>
      <p:sp>
        <p:nvSpPr>
          <p:cNvPr id="8" name="TextBox 7">
            <a:extLst>
              <a:ext uri="{FF2B5EF4-FFF2-40B4-BE49-F238E27FC236}">
                <a16:creationId xmlns:a16="http://schemas.microsoft.com/office/drawing/2014/main" id="{FB0E0B84-22C7-6DFC-454B-C6E1FF52E901}"/>
              </a:ext>
            </a:extLst>
          </p:cNvPr>
          <p:cNvSpPr txBox="1"/>
          <p:nvPr/>
        </p:nvSpPr>
        <p:spPr>
          <a:xfrm>
            <a:off x="838200" y="2379476"/>
            <a:ext cx="11353800" cy="3477875"/>
          </a:xfrm>
          <a:prstGeom prst="rect">
            <a:avLst/>
          </a:prstGeom>
          <a:noFill/>
        </p:spPr>
        <p:txBody>
          <a:bodyPr wrap="square" rtlCol="0">
            <a:spAutoFit/>
          </a:bodyPr>
          <a:lstStyle/>
          <a:p>
            <a:r>
              <a:rPr lang="vi-VN" sz="2000" b="1" dirty="0">
                <a:latin typeface="+mj-lt"/>
              </a:rPr>
              <a:t>Viết biểu thức điều kiện if...else bắt đầu bằng ký tự @. Khối mã của biểu thức if...else phải được đặt trong cặp dấu ngoặc {}, ngay cả đối với câu lệnh đơn.</a:t>
            </a:r>
            <a:endParaRPr lang="en-US" sz="2000" b="1" dirty="0">
              <a:latin typeface="+mj-lt"/>
            </a:endParaRPr>
          </a:p>
          <a:p>
            <a:endParaRPr lang="en-US" sz="2000" dirty="0">
              <a:latin typeface="+mj-lt"/>
            </a:endParaRPr>
          </a:p>
          <a:p>
            <a:r>
              <a:rPr lang="en-US" sz="2000" dirty="0">
                <a:latin typeface="+mj-lt"/>
              </a:rPr>
              <a:t>@if (</a:t>
            </a:r>
            <a:r>
              <a:rPr lang="en-US" sz="2000" dirty="0" err="1">
                <a:latin typeface="+mj-lt"/>
              </a:rPr>
              <a:t>DateTime.IsLeapYear</a:t>
            </a:r>
            <a:r>
              <a:rPr lang="en-US" sz="2000" dirty="0">
                <a:latin typeface="+mj-lt"/>
              </a:rPr>
              <a:t>(</a:t>
            </a:r>
            <a:r>
              <a:rPr lang="en-US" sz="2000" dirty="0" err="1">
                <a:latin typeface="+mj-lt"/>
              </a:rPr>
              <a:t>DateTime.Now.Year</a:t>
            </a:r>
            <a:r>
              <a:rPr lang="en-US" sz="2000" dirty="0">
                <a:latin typeface="+mj-lt"/>
              </a:rPr>
              <a:t>))</a:t>
            </a:r>
          </a:p>
          <a:p>
            <a:r>
              <a:rPr lang="en-US" sz="2000" dirty="0">
                <a:latin typeface="+mj-lt"/>
              </a:rPr>
              <a:t>{</a:t>
            </a:r>
          </a:p>
          <a:p>
            <a:r>
              <a:rPr lang="en-US" sz="2000" dirty="0">
                <a:latin typeface="+mj-lt"/>
              </a:rPr>
              <a:t>    @DateTime.Now.Year @:is a leap year.</a:t>
            </a:r>
          </a:p>
          <a:p>
            <a:r>
              <a:rPr lang="en-US" sz="2000" dirty="0">
                <a:latin typeface="+mj-lt"/>
              </a:rPr>
              <a:t>}</a:t>
            </a:r>
          </a:p>
          <a:p>
            <a:r>
              <a:rPr lang="en-US" sz="2000" dirty="0">
                <a:latin typeface="+mj-lt"/>
              </a:rPr>
              <a:t>else </a:t>
            </a:r>
          </a:p>
          <a:p>
            <a:r>
              <a:rPr lang="en-US" sz="2000" dirty="0">
                <a:latin typeface="+mj-lt"/>
              </a:rPr>
              <a:t>{ </a:t>
            </a:r>
          </a:p>
          <a:p>
            <a:r>
              <a:rPr lang="en-US" sz="2000" dirty="0">
                <a:latin typeface="+mj-lt"/>
              </a:rPr>
              <a:t>    @DateTime.Now.Year @:is not a leap year.</a:t>
            </a:r>
          </a:p>
          <a:p>
            <a:r>
              <a:rPr lang="en-US" sz="2000" dirty="0">
                <a:latin typeface="+mj-lt"/>
              </a:rPr>
              <a:t>}</a:t>
            </a:r>
          </a:p>
        </p:txBody>
      </p:sp>
    </p:spTree>
    <p:extLst>
      <p:ext uri="{BB962C8B-B14F-4D97-AF65-F5344CB8AC3E}">
        <p14:creationId xmlns:p14="http://schemas.microsoft.com/office/powerpoint/2010/main" val="24611176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6" name="TextBox 5"/>
          <p:cNvSpPr txBox="1"/>
          <p:nvPr/>
        </p:nvSpPr>
        <p:spPr>
          <a:xfrm>
            <a:off x="2491375" y="1219063"/>
            <a:ext cx="5522666" cy="584775"/>
          </a:xfrm>
          <a:prstGeom prst="rect">
            <a:avLst/>
          </a:prstGeom>
          <a:noFill/>
        </p:spPr>
        <p:txBody>
          <a:bodyPr wrap="none" rtlCol="0">
            <a:spAutoFit/>
          </a:bodyPr>
          <a:lstStyle/>
          <a:p>
            <a:pPr algn="l"/>
            <a:r>
              <a:rPr lang="en-US" sz="3200" b="1" i="0" dirty="0" err="1">
                <a:solidFill>
                  <a:srgbClr val="161C2D"/>
                </a:solidFill>
                <a:effectLst/>
                <a:latin typeface="Nunito" pitchFamily="2" charset="0"/>
              </a:rPr>
              <a:t>Cú</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pháp</a:t>
            </a:r>
            <a:r>
              <a:rPr lang="en-US" sz="3200" b="1" i="0" dirty="0">
                <a:solidFill>
                  <a:srgbClr val="161C2D"/>
                </a:solidFill>
                <a:effectLst/>
                <a:latin typeface="Nunito" pitchFamily="2" charset="0"/>
              </a:rPr>
              <a:t> Razor </a:t>
            </a:r>
            <a:r>
              <a:rPr lang="en-US" sz="3200" b="1" i="0" dirty="0" err="1">
                <a:solidFill>
                  <a:srgbClr val="161C2D"/>
                </a:solidFill>
                <a:effectLst/>
                <a:latin typeface="Nunito" pitchFamily="2" charset="0"/>
              </a:rPr>
              <a:t>cho</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vòng</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lặp</a:t>
            </a:r>
            <a:endParaRPr lang="en-US" sz="3200" b="1" i="0" dirty="0">
              <a:solidFill>
                <a:srgbClr val="161C2D"/>
              </a:solidFill>
              <a:effectLst/>
              <a:latin typeface="Nunito" pitchFamily="2" charset="0"/>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3504003" y="2017166"/>
            <a:ext cx="7468798" cy="4401205"/>
          </a:xfrm>
          <a:prstGeom prst="rect">
            <a:avLst/>
          </a:prstGeom>
          <a:noFill/>
        </p:spPr>
        <p:txBody>
          <a:bodyPr wrap="square" rtlCol="0">
            <a:spAutoFit/>
          </a:bodyPr>
          <a:lstStyle/>
          <a:p>
            <a:r>
              <a:rPr lang="nn-NO" b="1" dirty="0">
                <a:solidFill>
                  <a:schemeClr val="tx1"/>
                </a:solidFill>
                <a:latin typeface="Times New Roman" panose="02020603050405020304" pitchFamily="18" charset="0"/>
                <a:cs typeface="Times New Roman" panose="02020603050405020304" pitchFamily="18" charset="0"/>
              </a:rPr>
              <a:t>@{</a:t>
            </a:r>
          </a:p>
          <a:p>
            <a:r>
              <a:rPr lang="nn-NO" b="1" dirty="0">
                <a:solidFill>
                  <a:schemeClr val="tx1"/>
                </a:solidFill>
                <a:latin typeface="Times New Roman" panose="02020603050405020304" pitchFamily="18" charset="0"/>
                <a:cs typeface="Times New Roman" panose="02020603050405020304" pitchFamily="18" charset="0"/>
              </a:rPr>
              <a:t>    var custList = new List&lt;Customer&gt;()</a:t>
            </a:r>
          </a:p>
          <a:p>
            <a:r>
              <a:rPr lang="nn-NO" b="1" dirty="0">
                <a:solidFill>
                  <a:schemeClr val="tx1"/>
                </a:solidFill>
                <a:latin typeface="Times New Roman" panose="02020603050405020304" pitchFamily="18" charset="0"/>
                <a:cs typeface="Times New Roman" panose="02020603050405020304" pitchFamily="18" charset="0"/>
              </a:rPr>
              <a:t>    {</a:t>
            </a:r>
          </a:p>
          <a:p>
            <a:r>
              <a:rPr lang="nn-NO" b="1" dirty="0">
                <a:solidFill>
                  <a:schemeClr val="tx1"/>
                </a:solidFill>
                <a:latin typeface="Times New Roman" panose="02020603050405020304" pitchFamily="18" charset="0"/>
                <a:cs typeface="Times New Roman" panose="02020603050405020304" pitchFamily="18" charset="0"/>
              </a:rPr>
              <a:t>        new Customer() { name = "Rahul", address = "Bangalore" },</a:t>
            </a:r>
          </a:p>
          <a:p>
            <a:r>
              <a:rPr lang="nn-NO" b="1" dirty="0">
                <a:solidFill>
                  <a:schemeClr val="tx1"/>
                </a:solidFill>
                <a:latin typeface="Times New Roman" panose="02020603050405020304" pitchFamily="18" charset="0"/>
                <a:cs typeface="Times New Roman" panose="02020603050405020304" pitchFamily="18" charset="0"/>
              </a:rPr>
              <a:t>        new Customer() { name = "Sachin", address = "Mumbai" }</a:t>
            </a:r>
          </a:p>
          <a:p>
            <a:r>
              <a:rPr lang="nn-NO" b="1" dirty="0">
                <a:solidFill>
                  <a:schemeClr val="tx1"/>
                </a:solidFill>
                <a:latin typeface="Times New Roman" panose="02020603050405020304" pitchFamily="18" charset="0"/>
                <a:cs typeface="Times New Roman" panose="02020603050405020304" pitchFamily="18" charset="0"/>
              </a:rPr>
              <a:t>    };</a:t>
            </a:r>
          </a:p>
          <a:p>
            <a:r>
              <a:rPr lang="nn-NO" b="1" dirty="0">
                <a:solidFill>
                  <a:schemeClr val="tx1"/>
                </a:solidFill>
                <a:latin typeface="Times New Roman" panose="02020603050405020304" pitchFamily="18" charset="0"/>
                <a:cs typeface="Times New Roman" panose="02020603050405020304" pitchFamily="18" charset="0"/>
              </a:rPr>
              <a:t>}</a:t>
            </a:r>
          </a:p>
          <a:p>
            <a:r>
              <a:rPr lang="nn-NO" b="1" dirty="0">
                <a:solidFill>
                  <a:schemeClr val="tx1"/>
                </a:solidFill>
                <a:latin typeface="Times New Roman" panose="02020603050405020304" pitchFamily="18" charset="0"/>
                <a:cs typeface="Times New Roman" panose="02020603050405020304" pitchFamily="18" charset="0"/>
              </a:rPr>
              <a:t> </a:t>
            </a:r>
          </a:p>
          <a:p>
            <a:r>
              <a:rPr lang="nn-NO" b="1" dirty="0">
                <a:solidFill>
                  <a:schemeClr val="tx1"/>
                </a:solidFill>
                <a:latin typeface="Times New Roman" panose="02020603050405020304" pitchFamily="18" charset="0"/>
                <a:cs typeface="Times New Roman" panose="02020603050405020304" pitchFamily="18" charset="0"/>
              </a:rPr>
              <a:t>&lt;table&gt;</a:t>
            </a:r>
          </a:p>
          <a:p>
            <a:r>
              <a:rPr lang="nn-NO" b="1" dirty="0">
                <a:solidFill>
                  <a:schemeClr val="tx1"/>
                </a:solidFill>
                <a:latin typeface="Times New Roman" panose="02020603050405020304" pitchFamily="18" charset="0"/>
                <a:cs typeface="Times New Roman" panose="02020603050405020304" pitchFamily="18" charset="0"/>
              </a:rPr>
              <a:t>    &lt;thead&gt;</a:t>
            </a:r>
          </a:p>
          <a:p>
            <a:r>
              <a:rPr lang="nn-NO" b="1" dirty="0">
                <a:solidFill>
                  <a:schemeClr val="tx1"/>
                </a:solidFill>
                <a:latin typeface="Times New Roman" panose="02020603050405020304" pitchFamily="18" charset="0"/>
                <a:cs typeface="Times New Roman" panose="02020603050405020304" pitchFamily="18" charset="0"/>
              </a:rPr>
              <a:t>        &lt;tr&gt;&lt;td&gt;Name&lt;/td&gt;&lt;td&gt;Address&lt;/td&gt;&lt;/tr&gt;</a:t>
            </a:r>
          </a:p>
          <a:p>
            <a:r>
              <a:rPr lang="nn-NO" b="1" dirty="0">
                <a:solidFill>
                  <a:schemeClr val="tx1"/>
                </a:solidFill>
                <a:latin typeface="Times New Roman" panose="02020603050405020304" pitchFamily="18" charset="0"/>
                <a:cs typeface="Times New Roman" panose="02020603050405020304" pitchFamily="18" charset="0"/>
              </a:rPr>
              <a:t>    &lt;/thead&gt;</a:t>
            </a:r>
          </a:p>
          <a:p>
            <a:r>
              <a:rPr lang="nn-NO" b="1" dirty="0">
                <a:solidFill>
                  <a:schemeClr val="tx1"/>
                </a:solidFill>
                <a:latin typeface="Times New Roman" panose="02020603050405020304" pitchFamily="18" charset="0"/>
                <a:cs typeface="Times New Roman" panose="02020603050405020304" pitchFamily="18" charset="0"/>
              </a:rPr>
              <a:t>    @foreach (Customer custvar in custList)</a:t>
            </a:r>
          </a:p>
          <a:p>
            <a:r>
              <a:rPr lang="nn-NO" b="1" dirty="0">
                <a:solidFill>
                  <a:schemeClr val="tx1"/>
                </a:solidFill>
                <a:latin typeface="Times New Roman" panose="02020603050405020304" pitchFamily="18" charset="0"/>
                <a:cs typeface="Times New Roman" panose="02020603050405020304" pitchFamily="18" charset="0"/>
              </a:rPr>
              <a:t>    {</a:t>
            </a:r>
          </a:p>
          <a:p>
            <a:r>
              <a:rPr lang="nn-NO" b="1" dirty="0">
                <a:solidFill>
                  <a:schemeClr val="tx1"/>
                </a:solidFill>
                <a:latin typeface="Times New Roman" panose="02020603050405020304" pitchFamily="18" charset="0"/>
                <a:cs typeface="Times New Roman" panose="02020603050405020304" pitchFamily="18" charset="0"/>
              </a:rPr>
              <a:t>        &lt;tr&gt;</a:t>
            </a:r>
          </a:p>
          <a:p>
            <a:r>
              <a:rPr lang="nn-NO" b="1" dirty="0">
                <a:solidFill>
                  <a:schemeClr val="tx1"/>
                </a:solidFill>
                <a:latin typeface="Times New Roman" panose="02020603050405020304" pitchFamily="18" charset="0"/>
                <a:cs typeface="Times New Roman" panose="02020603050405020304" pitchFamily="18" charset="0"/>
              </a:rPr>
              <a:t>            &lt;td&gt;@custvar.name&lt;/td&gt;</a:t>
            </a:r>
          </a:p>
          <a:p>
            <a:r>
              <a:rPr lang="nn-NO" b="1" dirty="0">
                <a:solidFill>
                  <a:schemeClr val="tx1"/>
                </a:solidFill>
                <a:latin typeface="Times New Roman" panose="02020603050405020304" pitchFamily="18" charset="0"/>
                <a:cs typeface="Times New Roman" panose="02020603050405020304" pitchFamily="18" charset="0"/>
              </a:rPr>
              <a:t>            &lt;td&gt;@custvar.address&lt;/td&gt;</a:t>
            </a:r>
          </a:p>
          <a:p>
            <a:r>
              <a:rPr lang="nn-NO" b="1" dirty="0">
                <a:solidFill>
                  <a:schemeClr val="tx1"/>
                </a:solidFill>
                <a:latin typeface="Times New Roman" panose="02020603050405020304" pitchFamily="18" charset="0"/>
                <a:cs typeface="Times New Roman" panose="02020603050405020304" pitchFamily="18" charset="0"/>
              </a:rPr>
              <a:t>        &lt;/tr&gt;</a:t>
            </a:r>
          </a:p>
          <a:p>
            <a:r>
              <a:rPr lang="nn-NO" b="1" dirty="0">
                <a:solidFill>
                  <a:schemeClr val="tx1"/>
                </a:solidFill>
                <a:latin typeface="Times New Roman" panose="02020603050405020304" pitchFamily="18" charset="0"/>
                <a:cs typeface="Times New Roman" panose="02020603050405020304" pitchFamily="18" charset="0"/>
              </a:rPr>
              <a:t>    }</a:t>
            </a:r>
          </a:p>
          <a:p>
            <a:r>
              <a:rPr lang="nn-NO" b="1" dirty="0">
                <a:solidFill>
                  <a:schemeClr val="tx1"/>
                </a:solidFill>
                <a:latin typeface="Times New Roman" panose="02020603050405020304" pitchFamily="18" charset="0"/>
                <a:cs typeface="Times New Roman" panose="02020603050405020304" pitchFamily="18" charset="0"/>
              </a:rPr>
              <a:t>&lt;/table&gt;</a:t>
            </a:r>
            <a:endParaRPr lang="en-US" b="1"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37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1051</Words>
  <Application>Microsoft Office PowerPoint</Application>
  <PresentationFormat>Widescreen</PresentationFormat>
  <Paragraphs>161</Paragraphs>
  <Slides>16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Wingdings</vt:lpstr>
      <vt:lpstr>Open Sans</vt:lpstr>
      <vt:lpstr>Oi</vt:lpstr>
      <vt:lpstr>Roboto</vt:lpstr>
      <vt:lpstr>Times New Roman</vt:lpstr>
      <vt:lpstr>Nunito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413</cp:revision>
  <dcterms:created xsi:type="dcterms:W3CDTF">2020-08-07T13:14:06Z</dcterms:created>
  <dcterms:modified xsi:type="dcterms:W3CDTF">2022-11-05T03:52:51Z</dcterms:modified>
</cp:coreProperties>
</file>