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63" r:id="rId3"/>
    <p:sldId id="300" r:id="rId4"/>
    <p:sldId id="306" r:id="rId5"/>
    <p:sldId id="305" r:id="rId6"/>
    <p:sldId id="309" r:id="rId7"/>
    <p:sldId id="307" r:id="rId8"/>
    <p:sldId id="302" r:id="rId9"/>
    <p:sldId id="303" r:id="rId10"/>
    <p:sldId id="298" r:id="rId11"/>
    <p:sldId id="310" r:id="rId12"/>
    <p:sldId id="311" r:id="rId13"/>
    <p:sldId id="312" r:id="rId14"/>
    <p:sldId id="313" r:id="rId15"/>
    <p:sldId id="314" r:id="rId16"/>
    <p:sldId id="315" r:id="rId17"/>
    <p:sldId id="316" r:id="rId18"/>
  </p:sldIdLst>
  <p:sldSz cx="12192000" cy="6858000"/>
  <p:notesSz cx="6858000" cy="9144000"/>
  <p:embeddedFontLst>
    <p:embeddedFont>
      <p:font typeface="Oi"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182" autoAdjust="0"/>
  </p:normalViewPr>
  <p:slideViewPr>
    <p:cSldViewPr snapToGrid="0">
      <p:cViewPr>
        <p:scale>
          <a:sx n="75" d="100"/>
          <a:sy n="75" d="100"/>
        </p:scale>
        <p:origin x="516"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4039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208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4463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0059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8121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3021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137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155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8040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1117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5257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0413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6088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408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6356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628650" y="2423905"/>
            <a:ext cx="6786563" cy="2215991"/>
          </a:xfrm>
          <a:prstGeom prst="rect">
            <a:avLst/>
          </a:prstGeom>
          <a:noFill/>
          <a:ln>
            <a:noFill/>
          </a:ln>
        </p:spPr>
        <p:txBody>
          <a:bodyPr spcFirstLastPara="1" wrap="square" lIns="0" tIns="0" rIns="0" bIns="0" anchor="t" anchorCtr="0">
            <a:spAutoFit/>
          </a:bodyPr>
          <a:lstStyle/>
          <a:p>
            <a:r>
              <a:rPr lang="en-US" sz="3600" b="1" dirty="0" err="1">
                <a:solidFill>
                  <a:srgbClr val="00B0F0"/>
                </a:solidFill>
              </a:rPr>
              <a:t>Giới</a:t>
            </a:r>
            <a:r>
              <a:rPr lang="en-US" sz="3600" b="1" dirty="0">
                <a:solidFill>
                  <a:srgbClr val="00B0F0"/>
                </a:solidFill>
              </a:rPr>
              <a:t> </a:t>
            </a:r>
            <a:r>
              <a:rPr lang="en-US" sz="3600" b="1" dirty="0" err="1">
                <a:solidFill>
                  <a:srgbClr val="00B0F0"/>
                </a:solidFill>
              </a:rPr>
              <a:t>thiệu</a:t>
            </a:r>
            <a:r>
              <a:rPr lang="en-US" sz="3600" b="1" dirty="0">
                <a:solidFill>
                  <a:srgbClr val="00B0F0"/>
                </a:solidFill>
              </a:rPr>
              <a:t> </a:t>
            </a:r>
            <a:r>
              <a:rPr lang="en-US" sz="3600" b="1" dirty="0" err="1">
                <a:solidFill>
                  <a:srgbClr val="00B0F0"/>
                </a:solidFill>
              </a:rPr>
              <a:t>về</a:t>
            </a:r>
            <a:r>
              <a:rPr lang="en-US" sz="3600" b="1" dirty="0">
                <a:solidFill>
                  <a:srgbClr val="00B0F0"/>
                </a:solidFill>
              </a:rPr>
              <a:t> </a:t>
            </a:r>
            <a:r>
              <a:rPr lang="en-US" sz="3600" b="1" dirty="0" err="1">
                <a:solidFill>
                  <a:srgbClr val="00B0F0"/>
                </a:solidFill>
              </a:rPr>
              <a:t>Repositoty</a:t>
            </a:r>
            <a:r>
              <a:rPr lang="en-US" sz="3600" b="1" dirty="0">
                <a:solidFill>
                  <a:srgbClr val="00B0F0"/>
                </a:solidFill>
              </a:rPr>
              <a:t> </a:t>
            </a:r>
            <a:r>
              <a:rPr lang="en-US" sz="3600" b="1" dirty="0" err="1">
                <a:solidFill>
                  <a:srgbClr val="00B0F0"/>
                </a:solidFill>
              </a:rPr>
              <a:t>và</a:t>
            </a:r>
            <a:r>
              <a:rPr lang="en-US" sz="3600" b="1" dirty="0">
                <a:solidFill>
                  <a:srgbClr val="00B0F0"/>
                </a:solidFill>
              </a:rPr>
              <a:t> </a:t>
            </a:r>
            <a:r>
              <a:rPr lang="en-US" sz="3600" b="1" dirty="0" err="1">
                <a:solidFill>
                  <a:srgbClr val="00B0F0"/>
                </a:solidFill>
              </a:rPr>
              <a:t>UnitOfWork</a:t>
            </a:r>
            <a:r>
              <a:rPr lang="en-US" sz="3600" b="1" dirty="0">
                <a:solidFill>
                  <a:srgbClr val="00B0F0"/>
                </a:solidFill>
              </a:rPr>
              <a:t> </a:t>
            </a:r>
            <a:r>
              <a:rPr lang="en-US" sz="3600" b="1" dirty="0" smtClean="0">
                <a:solidFill>
                  <a:srgbClr val="00B0F0"/>
                </a:solidFill>
              </a:rPr>
              <a:t>Pattern</a:t>
            </a:r>
            <a:r>
              <a:rPr lang="en-US" sz="3600" b="1" dirty="0">
                <a:solidFill>
                  <a:srgbClr val="00B0F0"/>
                </a:solidFill>
              </a:rPr>
              <a:t>, </a:t>
            </a:r>
            <a:r>
              <a:rPr lang="en-US" sz="3600" b="1" dirty="0" smtClean="0">
                <a:solidFill>
                  <a:srgbClr val="00B0F0"/>
                </a:solidFill>
              </a:rPr>
              <a:t>,</a:t>
            </a:r>
            <a:r>
              <a:rPr lang="en-US" sz="3600" b="1" dirty="0">
                <a:solidFill>
                  <a:srgbClr val="00B0F0"/>
                </a:solidFill>
              </a:rPr>
              <a:t>D</a:t>
            </a:r>
            <a:r>
              <a:rPr lang="en-US" sz="3600" b="1" dirty="0" smtClean="0">
                <a:solidFill>
                  <a:srgbClr val="00B0F0"/>
                </a:solidFill>
              </a:rPr>
              <a:t>ependency </a:t>
            </a:r>
            <a:r>
              <a:rPr lang="en-US" sz="3600" b="1" dirty="0">
                <a:solidFill>
                  <a:srgbClr val="00B0F0"/>
                </a:solidFill>
              </a:rPr>
              <a:t>injection </a:t>
            </a:r>
            <a:r>
              <a:rPr lang="en-US" sz="3600" b="1" dirty="0" err="1">
                <a:solidFill>
                  <a:srgbClr val="00B0F0"/>
                </a:solidFill>
              </a:rPr>
              <a:t>và</a:t>
            </a:r>
            <a:r>
              <a:rPr lang="en-US" sz="3600" b="1" dirty="0">
                <a:solidFill>
                  <a:srgbClr val="00B0F0"/>
                </a:solidFill>
              </a:rPr>
              <a:t> I</a:t>
            </a:r>
            <a:r>
              <a:rPr lang="en-US" sz="3600" b="1" dirty="0" smtClean="0">
                <a:solidFill>
                  <a:srgbClr val="00B0F0"/>
                </a:solidFill>
              </a:rPr>
              <a:t>nversion </a:t>
            </a:r>
            <a:r>
              <a:rPr lang="en-US" sz="3600" b="1" dirty="0">
                <a:solidFill>
                  <a:srgbClr val="00B0F0"/>
                </a:solidFill>
              </a:rPr>
              <a:t>O</a:t>
            </a:r>
            <a:r>
              <a:rPr lang="en-US" sz="3600" b="1" dirty="0" smtClean="0">
                <a:solidFill>
                  <a:srgbClr val="00B0F0"/>
                </a:solidFill>
              </a:rPr>
              <a:t>f Control</a:t>
            </a:r>
            <a:endParaRPr lang="en-US" sz="3600" b="1" dirty="0">
              <a:solidFill>
                <a:srgbClr val="00B0F0"/>
              </a:solidFill>
              <a:latin typeface="Times New Roman" panose="02020603050405020304" pitchFamily="18" charset="0"/>
              <a:cs typeface="Times New Roman" panose="02020603050405020304" pitchFamily="18" charset="0"/>
            </a:endParaRPr>
          </a:p>
        </p:txBody>
      </p:sp>
      <p:sp>
        <p:nvSpPr>
          <p:cNvPr id="62" name="Google Shape;62;p1"/>
          <p:cNvSpPr txBox="1"/>
          <p:nvPr/>
        </p:nvSpPr>
        <p:spPr>
          <a:xfrm>
            <a:off x="1639214" y="5094337"/>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5907408"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1447800" y="5420380"/>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185658" y="2053575"/>
            <a:ext cx="5781675" cy="3847207"/>
          </a:xfrm>
          <a:prstGeom prst="rect">
            <a:avLst/>
          </a:prstGeom>
          <a:noFill/>
        </p:spPr>
        <p:txBody>
          <a:bodyPr wrap="square" rtlCol="0">
            <a:spAutoFit/>
          </a:bodyPr>
          <a:lstStyle/>
          <a:p>
            <a:r>
              <a:rPr lang="en-US" sz="2400" dirty="0" err="1"/>
              <a:t>Triển</a:t>
            </a:r>
            <a:r>
              <a:rPr lang="en-US" sz="2400" dirty="0"/>
              <a:t> </a:t>
            </a:r>
            <a:r>
              <a:rPr lang="en-US" sz="2400" dirty="0" err="1"/>
              <a:t>khai</a:t>
            </a:r>
            <a:r>
              <a:rPr lang="en-US" sz="2400" dirty="0"/>
              <a:t> </a:t>
            </a:r>
            <a:r>
              <a:rPr lang="en-US" sz="2400" dirty="0" err="1"/>
              <a:t>khái</a:t>
            </a:r>
            <a:r>
              <a:rPr lang="en-US" sz="2400" dirty="0"/>
              <a:t> </a:t>
            </a:r>
            <a:r>
              <a:rPr lang="en-US" sz="2400" dirty="0" err="1"/>
              <a:t>niệm</a:t>
            </a:r>
            <a:r>
              <a:rPr lang="en-US" sz="2400" dirty="0"/>
              <a:t> </a:t>
            </a:r>
            <a:r>
              <a:rPr lang="vi-VN" sz="2400" dirty="0"/>
              <a:t> UnitOfWork</a:t>
            </a:r>
            <a:endParaRPr lang="en-US" sz="2400" b="1" dirty="0">
              <a:solidFill>
                <a:srgbClr val="161C2D"/>
              </a:solidFill>
              <a:latin typeface="Times New Roman" panose="02020603050405020304" pitchFamily="18" charset="0"/>
              <a:cs typeface="Times New Roman" panose="02020603050405020304" pitchFamily="18" charset="0"/>
            </a:endParaRPr>
          </a:p>
          <a:p>
            <a:endParaRPr lang="en-US" sz="2400" dirty="0" smtClean="0"/>
          </a:p>
          <a:p>
            <a:r>
              <a:rPr lang="en-US" sz="2400" dirty="0" smtClean="0"/>
              <a:t>C</a:t>
            </a:r>
            <a:r>
              <a:rPr lang="vi-VN" sz="2400" dirty="0" smtClean="0"/>
              <a:t>húng </a:t>
            </a:r>
            <a:r>
              <a:rPr lang="vi-VN" sz="2400" dirty="0"/>
              <a:t>ta sẽ thêm mới 1 class tên là UnitOfWork và class này sẽ nhận thể hiện của lớp DbContext. Class này cũng tạo ra thể hiện cho các Repository cần thiết hay nói cách khác thì các thể hiện của Repository Order và Customer đều được sử dụng chung 1 đối tượng DbContext:</a:t>
            </a:r>
            <a:endParaRPr lang="en-US" sz="2400" dirty="0"/>
          </a:p>
        </p:txBody>
      </p:sp>
      <p:pic>
        <p:nvPicPr>
          <p:cNvPr id="6146" name="Picture 2" descr="https://tedu.com.vn/UploadData/images/Repository%20Pattern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667" y="1615380"/>
            <a:ext cx="6183443" cy="503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4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74820" y="1874848"/>
            <a:ext cx="5234534" cy="4154984"/>
          </a:xfrm>
          <a:prstGeom prst="rect">
            <a:avLst/>
          </a:prstGeom>
          <a:noFill/>
        </p:spPr>
        <p:txBody>
          <a:bodyPr wrap="square" rtlCol="0">
            <a:spAutoFit/>
          </a:bodyPr>
          <a:lstStyle/>
          <a:p>
            <a:r>
              <a:rPr lang="en-US" sz="2400" dirty="0" err="1"/>
              <a:t>Triển</a:t>
            </a:r>
            <a:r>
              <a:rPr lang="en-US" sz="2400" dirty="0"/>
              <a:t> </a:t>
            </a:r>
            <a:r>
              <a:rPr lang="en-US" sz="2400" dirty="0" err="1"/>
              <a:t>khai</a:t>
            </a:r>
            <a:r>
              <a:rPr lang="en-US" sz="2400" dirty="0"/>
              <a:t> </a:t>
            </a:r>
            <a:r>
              <a:rPr lang="en-US" sz="2400" dirty="0" err="1"/>
              <a:t>khái</a:t>
            </a:r>
            <a:r>
              <a:rPr lang="en-US" sz="2400" dirty="0"/>
              <a:t> </a:t>
            </a:r>
            <a:r>
              <a:rPr lang="en-US" sz="2400" dirty="0" err="1"/>
              <a:t>niệm</a:t>
            </a:r>
            <a:r>
              <a:rPr lang="en-US" sz="2400" dirty="0"/>
              <a:t> </a:t>
            </a:r>
            <a:r>
              <a:rPr lang="vi-VN" sz="2400" dirty="0"/>
              <a:t> UnitOfWork</a:t>
            </a:r>
            <a:endParaRPr lang="en-US" sz="2400" b="1" dirty="0">
              <a:solidFill>
                <a:srgbClr val="161C2D"/>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vi-VN" sz="2400" dirty="0" smtClean="0"/>
              <a:t>Cả </a:t>
            </a:r>
            <a:r>
              <a:rPr lang="vi-VN" sz="2400" dirty="0"/>
              <a:t>hai Repository là Order và Customer sử dụng chung một thể hiện của lớp DbContext và thực thi phương thức SaveChange() sử dụng thể hiện của Unit Of Work. Transaction chỉ hoàn thành khi cả 2 hành động trên 2 repository cùng hoàn thành hoặc sẽ không có cái nào cả.</a:t>
            </a:r>
            <a:endParaRPr lang="en-US" sz="2400" dirty="0"/>
          </a:p>
        </p:txBody>
      </p:sp>
      <p:pic>
        <p:nvPicPr>
          <p:cNvPr id="7170" name="Picture 2" descr="https://tedu.com.vn/UploadData/images/Repository%20Pattern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1358" y="2273229"/>
            <a:ext cx="6640642" cy="2921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9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39711" y="1470114"/>
            <a:ext cx="8629337" cy="400110"/>
          </a:xfrm>
          <a:prstGeom prst="rect">
            <a:avLst/>
          </a:prstGeom>
          <a:noFill/>
        </p:spPr>
        <p:txBody>
          <a:bodyPr wrap="square" rtlCol="0">
            <a:spAutoFit/>
          </a:bodyPr>
          <a:lstStyle/>
          <a:p>
            <a:pPr fontAlgn="base"/>
            <a:r>
              <a:rPr lang="en-US" sz="2000" b="1" cap="all" dirty="0"/>
              <a:t>DEPENDENCY INJECTION VÀ INVERSION OF CONTROL</a:t>
            </a:r>
          </a:p>
        </p:txBody>
      </p:sp>
      <p:sp>
        <p:nvSpPr>
          <p:cNvPr id="2" name="TextBox 1"/>
          <p:cNvSpPr txBox="1"/>
          <p:nvPr/>
        </p:nvSpPr>
        <p:spPr>
          <a:xfrm>
            <a:off x="674326" y="2659073"/>
            <a:ext cx="8812028" cy="1384995"/>
          </a:xfrm>
          <a:prstGeom prst="rect">
            <a:avLst/>
          </a:prstGeom>
          <a:noFill/>
        </p:spPr>
        <p:txBody>
          <a:bodyPr wrap="none" rtlCol="0">
            <a:spAutoFit/>
          </a:bodyPr>
          <a:lstStyle/>
          <a:p>
            <a:pPr marL="342900" indent="-342900" fontAlgn="base">
              <a:buFont typeface="+mj-lt"/>
              <a:buAutoNum type="arabicPeriod"/>
            </a:pPr>
            <a:r>
              <a:rPr lang="en-US" sz="2800" b="1" dirty="0" err="1"/>
              <a:t>Định</a:t>
            </a:r>
            <a:r>
              <a:rPr lang="en-US" sz="2800" b="1" dirty="0"/>
              <a:t> </a:t>
            </a:r>
            <a:r>
              <a:rPr lang="en-US" sz="2800" b="1" dirty="0" err="1"/>
              <a:t>nghĩa</a:t>
            </a:r>
            <a:endParaRPr lang="en-US" sz="2800" b="1" dirty="0"/>
          </a:p>
          <a:p>
            <a:pPr marL="342900" indent="-342900" fontAlgn="base">
              <a:buFont typeface="+mj-lt"/>
              <a:buAutoNum type="arabicPeriod"/>
            </a:pPr>
            <a:r>
              <a:rPr lang="en-US" sz="2800" b="1" dirty="0" err="1"/>
              <a:t>Áp</a:t>
            </a:r>
            <a:r>
              <a:rPr lang="en-US" sz="2800" b="1" dirty="0"/>
              <a:t> </a:t>
            </a:r>
            <a:r>
              <a:rPr lang="en-US" sz="2800" b="1" dirty="0" err="1"/>
              <a:t>dụng</a:t>
            </a:r>
            <a:r>
              <a:rPr lang="en-US" sz="2800" b="1" dirty="0"/>
              <a:t> DI </a:t>
            </a:r>
            <a:r>
              <a:rPr lang="en-US" sz="2800" b="1" dirty="0" err="1"/>
              <a:t>vào</a:t>
            </a:r>
            <a:r>
              <a:rPr lang="en-US" sz="2800" b="1" dirty="0"/>
              <a:t> code</a:t>
            </a:r>
          </a:p>
          <a:p>
            <a:pPr marL="342900" indent="-342900" fontAlgn="base">
              <a:buFont typeface="+mj-lt"/>
              <a:buAutoNum type="arabicPeriod"/>
            </a:pPr>
            <a:r>
              <a:rPr lang="en-US" sz="2800" b="1" dirty="0" err="1"/>
              <a:t>Viết</a:t>
            </a:r>
            <a:r>
              <a:rPr lang="en-US" sz="2800" b="1" dirty="0"/>
              <a:t> DI Container. </a:t>
            </a:r>
            <a:r>
              <a:rPr lang="en-US" sz="2800" b="1" dirty="0" err="1"/>
              <a:t>Áp</a:t>
            </a:r>
            <a:r>
              <a:rPr lang="en-US" sz="2800" b="1" dirty="0"/>
              <a:t> </a:t>
            </a:r>
            <a:r>
              <a:rPr lang="en-US" sz="2800" b="1" dirty="0" err="1"/>
              <a:t>dụng</a:t>
            </a:r>
            <a:r>
              <a:rPr lang="en-US" sz="2800" b="1" dirty="0"/>
              <a:t> DI </a:t>
            </a:r>
            <a:r>
              <a:rPr lang="en-US" sz="2800" b="1" dirty="0" err="1"/>
              <a:t>vào</a:t>
            </a:r>
            <a:r>
              <a:rPr lang="en-US" sz="2800" b="1" dirty="0"/>
              <a:t> ASP.NET MVC</a:t>
            </a:r>
            <a:endParaRPr lang="en-US" sz="2800" dirty="0"/>
          </a:p>
        </p:txBody>
      </p:sp>
    </p:spTree>
    <p:extLst>
      <p:ext uri="{BB962C8B-B14F-4D97-AF65-F5344CB8AC3E}">
        <p14:creationId xmlns:p14="http://schemas.microsoft.com/office/powerpoint/2010/main" val="306016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126098" y="1140351"/>
            <a:ext cx="7084171" cy="6001643"/>
          </a:xfrm>
          <a:prstGeom prst="rect">
            <a:avLst/>
          </a:prstGeom>
          <a:noFill/>
        </p:spPr>
        <p:txBody>
          <a:bodyPr wrap="square" rtlCol="0">
            <a:spAutoFit/>
          </a:bodyPr>
          <a:lstStyle/>
          <a:p>
            <a:pPr fontAlgn="base"/>
            <a:r>
              <a:rPr lang="en-US" sz="2400" b="1" dirty="0" err="1" smtClean="0"/>
              <a:t>Định</a:t>
            </a:r>
            <a:r>
              <a:rPr lang="en-US" sz="2400" b="1" dirty="0" smtClean="0"/>
              <a:t> </a:t>
            </a:r>
            <a:r>
              <a:rPr lang="en-US" sz="2400" b="1" dirty="0" err="1" smtClean="0"/>
              <a:t>nghĩa</a:t>
            </a:r>
            <a:r>
              <a:rPr lang="en-US" sz="2400" b="1" dirty="0" smtClean="0"/>
              <a:t> </a:t>
            </a:r>
            <a:r>
              <a:rPr lang="en-US" sz="2400" b="1" dirty="0"/>
              <a:t>Dependency Injection</a:t>
            </a:r>
            <a:r>
              <a:rPr lang="en-US" sz="2400" dirty="0" smtClean="0"/>
              <a:t>:</a:t>
            </a:r>
            <a:endParaRPr lang="en-US" sz="2400" b="1" dirty="0" smtClean="0"/>
          </a:p>
          <a:p>
            <a:pPr marL="342900" indent="-342900" fontAlgn="base">
              <a:buFont typeface="+mj-lt"/>
              <a:buAutoNum type="arabicPeriod"/>
            </a:pPr>
            <a:endParaRPr lang="en-US" sz="2000" dirty="0" smtClean="0"/>
          </a:p>
          <a:p>
            <a:pPr fontAlgn="base"/>
            <a:r>
              <a:rPr lang="vi-VN" sz="2000" dirty="0" smtClean="0"/>
              <a:t>Nguyên </a:t>
            </a:r>
            <a:r>
              <a:rPr lang="vi-VN" sz="2000" dirty="0"/>
              <a:t>lý cuối cùng trong SOLID chính là Dependency Inversion:</a:t>
            </a:r>
          </a:p>
          <a:p>
            <a:pPr fontAlgn="base"/>
            <a:endParaRPr lang="vi-VN" sz="2000" dirty="0"/>
          </a:p>
          <a:p>
            <a:pPr fontAlgn="base"/>
            <a:r>
              <a:rPr lang="vi-VN" sz="2000" dirty="0"/>
              <a:t>1. Các module cấp cao không nên phụ thuộc vào các modules cấp thấp. Cả 2 nên phụ thuộc vào abstraction.</a:t>
            </a:r>
          </a:p>
          <a:p>
            <a:pPr fontAlgn="base"/>
            <a:endParaRPr lang="vi-VN" sz="2000" dirty="0"/>
          </a:p>
          <a:p>
            <a:pPr fontAlgn="base"/>
            <a:r>
              <a:rPr lang="vi-VN" sz="2000" dirty="0"/>
              <a:t>2. Interface (abstraction) không nên phụ thuộc vào chi tiết, mà ngược lại. ( Các class giao tiếp với nhau thông qua interface, không phải thông qua implementation.)</a:t>
            </a:r>
          </a:p>
          <a:p>
            <a:pPr fontAlgn="base"/>
            <a:endParaRPr lang="vi-VN" sz="2000" dirty="0"/>
          </a:p>
          <a:p>
            <a:pPr fontAlgn="base"/>
            <a:r>
              <a:rPr lang="vi-VN" sz="2000" dirty="0"/>
              <a:t>Với cách code thông thường, các module cấp cao sẽ gọi các module cấp thấp. Module cấp cao sẽ phụ thuộc và module cấp thấp, điều đó tạo ra các dependency. Khi module cấp thấp thay đổi, module cấp cao phải thay đổi theo. Một thay đổi sẽ kéo theo hàng loạt thay đổi, giảm khả năng bảo trì của code.</a:t>
            </a:r>
            <a:endParaRPr lang="en-US" sz="2000" dirty="0" smtClean="0"/>
          </a:p>
          <a:p>
            <a:pPr fontAlgn="base"/>
            <a:endParaRPr lang="en-US" sz="2000" dirty="0"/>
          </a:p>
        </p:txBody>
      </p:sp>
      <p:pic>
        <p:nvPicPr>
          <p:cNvPr id="12290" name="Picture 2" descr="ioc-and-mapper-in-c-1-6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6221" y="2297363"/>
            <a:ext cx="451485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28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74820" y="1874848"/>
            <a:ext cx="11432498" cy="4370427"/>
          </a:xfrm>
          <a:prstGeom prst="rect">
            <a:avLst/>
          </a:prstGeom>
          <a:noFill/>
        </p:spPr>
        <p:txBody>
          <a:bodyPr wrap="square" rtlCol="0">
            <a:spAutoFit/>
          </a:bodyPr>
          <a:lstStyle/>
          <a:p>
            <a:r>
              <a:rPr lang="en-US" sz="2400" b="1" dirty="0"/>
              <a:t>Dependency Inversion, Inversion of Control (</a:t>
            </a:r>
            <a:r>
              <a:rPr lang="en-US" sz="2400" b="1" dirty="0" err="1"/>
              <a:t>IoC</a:t>
            </a:r>
            <a:r>
              <a:rPr lang="en-US" sz="2400" b="1" dirty="0"/>
              <a:t>), Dependency Injection (DI</a:t>
            </a:r>
            <a:r>
              <a:rPr lang="en-US" sz="2400" b="1" dirty="0" smtClean="0"/>
              <a:t>)</a:t>
            </a:r>
          </a:p>
          <a:p>
            <a:endParaRPr lang="en-US" dirty="0" smtClean="0"/>
          </a:p>
          <a:p>
            <a:r>
              <a:rPr lang="vi-VN" sz="2400" dirty="0"/>
              <a:t>Dependency Inversion: Đây là một nguyên lý để thiết kế và viết code</a:t>
            </a:r>
            <a:r>
              <a:rPr lang="vi-VN" sz="2400" dirty="0" smtClean="0"/>
              <a:t>.</a:t>
            </a:r>
            <a:endParaRPr lang="en-US" sz="2400" dirty="0" smtClean="0"/>
          </a:p>
          <a:p>
            <a:endParaRPr lang="vi-VN" sz="2400" dirty="0"/>
          </a:p>
          <a:p>
            <a:r>
              <a:rPr lang="vi-VN" sz="2400" dirty="0"/>
              <a:t>Inversion of Control: Đây là một design pattern được tạo ra để code có thể tuân thủ nguyên lý Dependency Inversion. Có nhiều cách hiện thực pattern này: ServiceLocator, Event, Delegate, … Dependency Injection là một trong các cách đó</a:t>
            </a:r>
            <a:r>
              <a:rPr lang="vi-VN" sz="2400" dirty="0" smtClean="0"/>
              <a:t>.</a:t>
            </a:r>
            <a:endParaRPr lang="en-US" sz="2400" dirty="0" smtClean="0"/>
          </a:p>
          <a:p>
            <a:endParaRPr lang="vi-VN" sz="2400" dirty="0"/>
          </a:p>
          <a:p>
            <a:r>
              <a:rPr lang="vi-VN" sz="2400" dirty="0"/>
              <a:t>Dependency Injection: Đây là một cách để hiện thực Inversion of Control Pattern (Có thể coi nó là một design pattern riêng cũng được). Các module phụ thuộc (dependency) sẽ được inject vào module cấp cao.</a:t>
            </a:r>
            <a:endParaRPr lang="en-US" sz="2400" dirty="0"/>
          </a:p>
        </p:txBody>
      </p:sp>
    </p:spTree>
    <p:extLst>
      <p:ext uri="{BB962C8B-B14F-4D97-AF65-F5344CB8AC3E}">
        <p14:creationId xmlns:p14="http://schemas.microsoft.com/office/powerpoint/2010/main" val="423900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74820" y="1874848"/>
            <a:ext cx="11447488" cy="4524315"/>
          </a:xfrm>
          <a:prstGeom prst="rect">
            <a:avLst/>
          </a:prstGeom>
          <a:noFill/>
        </p:spPr>
        <p:txBody>
          <a:bodyPr wrap="square" rtlCol="0">
            <a:spAutoFit/>
          </a:bodyPr>
          <a:lstStyle/>
          <a:p>
            <a:r>
              <a:rPr lang="vi-VN" sz="2400" b="1" dirty="0"/>
              <a:t>Có thể hiểu Dependency Injection một cách đơn giản như sau</a:t>
            </a:r>
            <a:r>
              <a:rPr lang="vi-VN" sz="2400" b="1" dirty="0" smtClean="0"/>
              <a:t>:</a:t>
            </a:r>
            <a:endParaRPr lang="en-US" sz="2400" b="1" dirty="0" smtClean="0"/>
          </a:p>
          <a:p>
            <a:endParaRPr lang="en-US" sz="2400" b="1" dirty="0" smtClean="0"/>
          </a:p>
          <a:p>
            <a:r>
              <a:rPr lang="en-US" sz="2400" dirty="0" err="1"/>
              <a:t>Các</a:t>
            </a:r>
            <a:r>
              <a:rPr lang="en-US" sz="2400" dirty="0"/>
              <a:t> module </a:t>
            </a:r>
            <a:r>
              <a:rPr lang="en-US" sz="2400" dirty="0" err="1"/>
              <a:t>không</a:t>
            </a:r>
            <a:r>
              <a:rPr lang="en-US" sz="2400" dirty="0"/>
              <a:t> </a:t>
            </a:r>
            <a:r>
              <a:rPr lang="en-US" sz="2400" dirty="0" err="1"/>
              <a:t>giao</a:t>
            </a:r>
            <a:r>
              <a:rPr lang="en-US" sz="2400" dirty="0"/>
              <a:t> </a:t>
            </a:r>
            <a:r>
              <a:rPr lang="en-US" sz="2400" dirty="0" err="1"/>
              <a:t>tiếp</a:t>
            </a:r>
            <a:r>
              <a:rPr lang="en-US" sz="2400" dirty="0"/>
              <a:t> </a:t>
            </a:r>
            <a:r>
              <a:rPr lang="en-US" sz="2400" dirty="0" err="1"/>
              <a:t>trực</a:t>
            </a:r>
            <a:r>
              <a:rPr lang="en-US" sz="2400" dirty="0"/>
              <a:t> </a:t>
            </a:r>
            <a:r>
              <a:rPr lang="en-US" sz="2400" dirty="0" err="1"/>
              <a:t>tiếp</a:t>
            </a:r>
            <a:r>
              <a:rPr lang="en-US" sz="2400" dirty="0"/>
              <a:t> </a:t>
            </a:r>
            <a:r>
              <a:rPr lang="en-US" sz="2400" dirty="0" err="1"/>
              <a:t>với</a:t>
            </a:r>
            <a:r>
              <a:rPr lang="en-US" sz="2400" dirty="0"/>
              <a:t> </a:t>
            </a:r>
            <a:r>
              <a:rPr lang="en-US" sz="2400" dirty="0" err="1"/>
              <a:t>nhau</a:t>
            </a:r>
            <a:r>
              <a:rPr lang="en-US" sz="2400" dirty="0"/>
              <a:t>, </a:t>
            </a:r>
            <a:r>
              <a:rPr lang="en-US" sz="2400" dirty="0" err="1"/>
              <a:t>mà</a:t>
            </a:r>
            <a:r>
              <a:rPr lang="en-US" sz="2400" dirty="0"/>
              <a:t> </a:t>
            </a:r>
            <a:r>
              <a:rPr lang="en-US" sz="2400" dirty="0" err="1"/>
              <a:t>thông</a:t>
            </a:r>
            <a:r>
              <a:rPr lang="en-US" sz="2400" dirty="0"/>
              <a:t> qua interface. Module </a:t>
            </a:r>
            <a:r>
              <a:rPr lang="en-US" sz="2400" dirty="0" err="1"/>
              <a:t>cấp</a:t>
            </a:r>
            <a:r>
              <a:rPr lang="en-US" sz="2400" dirty="0"/>
              <a:t> </a:t>
            </a:r>
            <a:r>
              <a:rPr lang="en-US" sz="2400" dirty="0" err="1"/>
              <a:t>thấp</a:t>
            </a:r>
            <a:r>
              <a:rPr lang="en-US" sz="2400" dirty="0"/>
              <a:t> </a:t>
            </a:r>
            <a:r>
              <a:rPr lang="en-US" sz="2400" dirty="0" err="1"/>
              <a:t>sẽ</a:t>
            </a:r>
            <a:r>
              <a:rPr lang="en-US" sz="2400" dirty="0"/>
              <a:t> implement interface, module </a:t>
            </a:r>
            <a:r>
              <a:rPr lang="en-US" sz="2400" dirty="0" err="1"/>
              <a:t>cấp</a:t>
            </a:r>
            <a:r>
              <a:rPr lang="en-US" sz="2400" dirty="0"/>
              <a:t> </a:t>
            </a:r>
            <a:r>
              <a:rPr lang="en-US" sz="2400" dirty="0" err="1"/>
              <a:t>cao</a:t>
            </a:r>
            <a:r>
              <a:rPr lang="en-US" sz="2400" dirty="0"/>
              <a:t> </a:t>
            </a:r>
            <a:r>
              <a:rPr lang="en-US" sz="2400" dirty="0" err="1"/>
              <a:t>sẽ</a:t>
            </a:r>
            <a:r>
              <a:rPr lang="en-US" sz="2400" dirty="0"/>
              <a:t> </a:t>
            </a:r>
            <a:r>
              <a:rPr lang="en-US" sz="2400" dirty="0" err="1"/>
              <a:t>gọi</a:t>
            </a:r>
            <a:r>
              <a:rPr lang="en-US" sz="2400" dirty="0"/>
              <a:t> module </a:t>
            </a:r>
            <a:r>
              <a:rPr lang="en-US" sz="2400" dirty="0" err="1"/>
              <a:t>cấp</a:t>
            </a:r>
            <a:r>
              <a:rPr lang="en-US" sz="2400" dirty="0"/>
              <a:t> </a:t>
            </a:r>
            <a:r>
              <a:rPr lang="en-US" sz="2400" dirty="0" err="1"/>
              <a:t>thấp</a:t>
            </a:r>
            <a:r>
              <a:rPr lang="en-US" sz="2400" dirty="0"/>
              <a:t> </a:t>
            </a:r>
            <a:r>
              <a:rPr lang="en-US" sz="2400" dirty="0" err="1"/>
              <a:t>thông</a:t>
            </a:r>
            <a:r>
              <a:rPr lang="en-US" sz="2400" dirty="0"/>
              <a:t> qua interface.</a:t>
            </a:r>
          </a:p>
          <a:p>
            <a:r>
              <a:rPr lang="en-US" sz="2400" dirty="0" err="1"/>
              <a:t>Ví</a:t>
            </a:r>
            <a:r>
              <a:rPr lang="en-US" sz="2400" dirty="0"/>
              <a:t> </a:t>
            </a:r>
            <a:r>
              <a:rPr lang="en-US" sz="2400" dirty="0" err="1"/>
              <a:t>dụ</a:t>
            </a:r>
            <a:r>
              <a:rPr lang="en-US" sz="2400" dirty="0"/>
              <a:t>: </a:t>
            </a:r>
            <a:r>
              <a:rPr lang="en-US" sz="2400" dirty="0" err="1"/>
              <a:t>Để</a:t>
            </a:r>
            <a:r>
              <a:rPr lang="en-US" sz="2400" dirty="0"/>
              <a:t> </a:t>
            </a:r>
            <a:r>
              <a:rPr lang="en-US" sz="2400" dirty="0" err="1"/>
              <a:t>giao</a:t>
            </a:r>
            <a:r>
              <a:rPr lang="en-US" sz="2400" dirty="0"/>
              <a:t> </a:t>
            </a:r>
            <a:r>
              <a:rPr lang="en-US" sz="2400" dirty="0" err="1"/>
              <a:t>tiếp</a:t>
            </a:r>
            <a:r>
              <a:rPr lang="en-US" sz="2400" dirty="0"/>
              <a:t> </a:t>
            </a:r>
            <a:r>
              <a:rPr lang="en-US" sz="2400" dirty="0" err="1"/>
              <a:t>với</a:t>
            </a:r>
            <a:r>
              <a:rPr lang="en-US" sz="2400" dirty="0"/>
              <a:t> database, ta </a:t>
            </a:r>
            <a:r>
              <a:rPr lang="en-US" sz="2400" dirty="0" err="1"/>
              <a:t>có</a:t>
            </a:r>
            <a:r>
              <a:rPr lang="en-US" sz="2400" dirty="0"/>
              <a:t> interface </a:t>
            </a:r>
            <a:r>
              <a:rPr lang="en-US" sz="2400" dirty="0" err="1"/>
              <a:t>IDatabase</a:t>
            </a:r>
            <a:r>
              <a:rPr lang="en-US" sz="2400" dirty="0"/>
              <a:t>, </a:t>
            </a:r>
            <a:r>
              <a:rPr lang="en-US" sz="2400" dirty="0" err="1"/>
              <a:t>các</a:t>
            </a:r>
            <a:r>
              <a:rPr lang="en-US" sz="2400" dirty="0"/>
              <a:t> module </a:t>
            </a:r>
            <a:r>
              <a:rPr lang="en-US" sz="2400" dirty="0" err="1"/>
              <a:t>cấp</a:t>
            </a:r>
            <a:r>
              <a:rPr lang="en-US" sz="2400" dirty="0"/>
              <a:t> </a:t>
            </a:r>
            <a:r>
              <a:rPr lang="en-US" sz="2400" dirty="0" err="1"/>
              <a:t>thấp</a:t>
            </a:r>
            <a:r>
              <a:rPr lang="en-US" sz="2400" dirty="0"/>
              <a:t> </a:t>
            </a:r>
            <a:r>
              <a:rPr lang="en-US" sz="2400" dirty="0" err="1"/>
              <a:t>là</a:t>
            </a:r>
            <a:r>
              <a:rPr lang="en-US" sz="2400" dirty="0"/>
              <a:t> </a:t>
            </a:r>
            <a:r>
              <a:rPr lang="en-US" sz="2400" dirty="0" err="1"/>
              <a:t>XMLDatabase</a:t>
            </a:r>
            <a:r>
              <a:rPr lang="en-US" sz="2400" dirty="0"/>
              <a:t>, </a:t>
            </a:r>
            <a:r>
              <a:rPr lang="en-US" sz="2400" dirty="0" err="1"/>
              <a:t>SQLDatabase</a:t>
            </a:r>
            <a:r>
              <a:rPr lang="en-US" sz="2400" dirty="0"/>
              <a:t>. Module </a:t>
            </a:r>
            <a:r>
              <a:rPr lang="en-US" sz="2400" dirty="0" err="1"/>
              <a:t>cấp</a:t>
            </a:r>
            <a:r>
              <a:rPr lang="en-US" sz="2400" dirty="0"/>
              <a:t> </a:t>
            </a:r>
            <a:r>
              <a:rPr lang="en-US" sz="2400" dirty="0" err="1"/>
              <a:t>cao</a:t>
            </a:r>
            <a:r>
              <a:rPr lang="en-US" sz="2400" dirty="0"/>
              <a:t> </a:t>
            </a:r>
            <a:r>
              <a:rPr lang="en-US" sz="2400" dirty="0" err="1"/>
              <a:t>là</a:t>
            </a:r>
            <a:r>
              <a:rPr lang="en-US" sz="2400" dirty="0"/>
              <a:t> </a:t>
            </a:r>
            <a:r>
              <a:rPr lang="en-US" sz="2400" dirty="0" err="1"/>
              <a:t>CustomerBusiness</a:t>
            </a:r>
            <a:r>
              <a:rPr lang="en-US" sz="2400" dirty="0"/>
              <a:t> </a:t>
            </a:r>
            <a:r>
              <a:rPr lang="en-US" sz="2400" dirty="0" err="1"/>
              <a:t>sẽ</a:t>
            </a:r>
            <a:r>
              <a:rPr lang="en-US" sz="2400" dirty="0"/>
              <a:t> </a:t>
            </a:r>
            <a:r>
              <a:rPr lang="en-US" sz="2400" dirty="0" err="1"/>
              <a:t>chỉ</a:t>
            </a:r>
            <a:r>
              <a:rPr lang="en-US" sz="2400" dirty="0"/>
              <a:t> </a:t>
            </a:r>
            <a:r>
              <a:rPr lang="en-US" sz="2400" dirty="0" err="1"/>
              <a:t>sử</a:t>
            </a:r>
            <a:r>
              <a:rPr lang="en-US" sz="2400" dirty="0"/>
              <a:t> </a:t>
            </a:r>
            <a:r>
              <a:rPr lang="en-US" sz="2400" dirty="0" err="1"/>
              <a:t>dụng</a:t>
            </a:r>
            <a:r>
              <a:rPr lang="en-US" sz="2400" dirty="0"/>
              <a:t> interface </a:t>
            </a:r>
            <a:r>
              <a:rPr lang="en-US" sz="2400" dirty="0" err="1"/>
              <a:t>IDatabase</a:t>
            </a:r>
            <a:r>
              <a:rPr lang="en-US" sz="2400" dirty="0"/>
              <a:t>.</a:t>
            </a:r>
          </a:p>
          <a:p>
            <a:r>
              <a:rPr lang="en-US" sz="2400" dirty="0" err="1"/>
              <a:t>Việc</a:t>
            </a:r>
            <a:r>
              <a:rPr lang="en-US" sz="2400" dirty="0"/>
              <a:t> </a:t>
            </a:r>
            <a:r>
              <a:rPr lang="en-US" sz="2400" dirty="0" err="1"/>
              <a:t>khởi</a:t>
            </a:r>
            <a:r>
              <a:rPr lang="en-US" sz="2400" dirty="0"/>
              <a:t> </a:t>
            </a:r>
            <a:r>
              <a:rPr lang="en-US" sz="2400" dirty="0" err="1"/>
              <a:t>tạo</a:t>
            </a:r>
            <a:r>
              <a:rPr lang="en-US" sz="2400" dirty="0"/>
              <a:t> </a:t>
            </a:r>
            <a:r>
              <a:rPr lang="en-US" sz="2400" dirty="0" err="1"/>
              <a:t>các</a:t>
            </a:r>
            <a:r>
              <a:rPr lang="en-US" sz="2400" dirty="0"/>
              <a:t> module </a:t>
            </a:r>
            <a:r>
              <a:rPr lang="en-US" sz="2400" dirty="0" err="1"/>
              <a:t>cấp</a:t>
            </a:r>
            <a:r>
              <a:rPr lang="en-US" sz="2400" dirty="0"/>
              <a:t> </a:t>
            </a:r>
            <a:r>
              <a:rPr lang="en-US" sz="2400" dirty="0" err="1"/>
              <a:t>thấp</a:t>
            </a:r>
            <a:r>
              <a:rPr lang="en-US" sz="2400" dirty="0"/>
              <a:t> </a:t>
            </a:r>
            <a:r>
              <a:rPr lang="en-US" sz="2400" dirty="0" err="1"/>
              <a:t>sẽ</a:t>
            </a:r>
            <a:r>
              <a:rPr lang="en-US" sz="2400" dirty="0"/>
              <a:t> do DI Container </a:t>
            </a:r>
            <a:r>
              <a:rPr lang="en-US" sz="2400" dirty="0" err="1"/>
              <a:t>thực</a:t>
            </a:r>
            <a:r>
              <a:rPr lang="en-US" sz="2400" dirty="0"/>
              <a:t> </a:t>
            </a:r>
            <a:r>
              <a:rPr lang="en-US" sz="2400" dirty="0" err="1"/>
              <a:t>hiện</a:t>
            </a:r>
            <a:r>
              <a:rPr lang="en-US" sz="2400" dirty="0"/>
              <a:t>. </a:t>
            </a:r>
            <a:r>
              <a:rPr lang="en-US" sz="2400" dirty="0" err="1"/>
              <a:t>Ví</a:t>
            </a:r>
            <a:r>
              <a:rPr lang="en-US" sz="2400" dirty="0"/>
              <a:t> </a:t>
            </a:r>
            <a:r>
              <a:rPr lang="en-US" sz="2400" dirty="0" err="1"/>
              <a:t>dụ</a:t>
            </a:r>
            <a:r>
              <a:rPr lang="en-US" sz="2400" dirty="0"/>
              <a:t>: </a:t>
            </a:r>
            <a:r>
              <a:rPr lang="en-US" sz="2400" dirty="0" err="1"/>
              <a:t>Trong</a:t>
            </a:r>
            <a:r>
              <a:rPr lang="en-US" sz="2400" dirty="0"/>
              <a:t> module </a:t>
            </a:r>
            <a:r>
              <a:rPr lang="en-US" sz="2400" dirty="0" err="1"/>
              <a:t>CustomerBusiness</a:t>
            </a:r>
            <a:r>
              <a:rPr lang="en-US" sz="2400" dirty="0"/>
              <a:t>, ta </a:t>
            </a:r>
            <a:r>
              <a:rPr lang="en-US" sz="2400" dirty="0" err="1"/>
              <a:t>sẽ</a:t>
            </a:r>
            <a:r>
              <a:rPr lang="en-US" sz="2400" dirty="0"/>
              <a:t> </a:t>
            </a:r>
            <a:r>
              <a:rPr lang="en-US" sz="2400" dirty="0" err="1"/>
              <a:t>không</a:t>
            </a:r>
            <a:r>
              <a:rPr lang="en-US" sz="2400" dirty="0"/>
              <a:t> </a:t>
            </a:r>
            <a:r>
              <a:rPr lang="en-US" sz="2400" dirty="0" err="1"/>
              <a:t>khởi</a:t>
            </a:r>
            <a:r>
              <a:rPr lang="en-US" sz="2400" dirty="0"/>
              <a:t> </a:t>
            </a:r>
            <a:r>
              <a:rPr lang="en-US" sz="2400" dirty="0" err="1"/>
              <a:t>tạo</a:t>
            </a:r>
            <a:r>
              <a:rPr lang="en-US" sz="2400" dirty="0"/>
              <a:t> </a:t>
            </a:r>
            <a:r>
              <a:rPr lang="en-US" sz="2400" dirty="0" err="1"/>
              <a:t>IDatabase</a:t>
            </a:r>
            <a:r>
              <a:rPr lang="en-US" sz="2400" dirty="0"/>
              <a:t> </a:t>
            </a:r>
            <a:r>
              <a:rPr lang="en-US" sz="2400" dirty="0" err="1"/>
              <a:t>db</a:t>
            </a:r>
            <a:r>
              <a:rPr lang="en-US" sz="2400" dirty="0"/>
              <a:t> = new </a:t>
            </a:r>
            <a:r>
              <a:rPr lang="en-US" sz="2400" dirty="0" err="1"/>
              <a:t>XMLDatabase</a:t>
            </a:r>
            <a:r>
              <a:rPr lang="en-US" sz="2400" dirty="0"/>
              <a:t>(), </a:t>
            </a:r>
            <a:r>
              <a:rPr lang="en-US" sz="2400" dirty="0" err="1"/>
              <a:t>việc</a:t>
            </a:r>
            <a:r>
              <a:rPr lang="en-US" sz="2400" dirty="0"/>
              <a:t> </a:t>
            </a:r>
            <a:r>
              <a:rPr lang="en-US" sz="2400" dirty="0" err="1"/>
              <a:t>này</a:t>
            </a:r>
            <a:r>
              <a:rPr lang="en-US" sz="2400" dirty="0"/>
              <a:t> </a:t>
            </a:r>
            <a:r>
              <a:rPr lang="en-US" sz="2400" dirty="0" err="1"/>
              <a:t>sẽ</a:t>
            </a:r>
            <a:r>
              <a:rPr lang="en-US" sz="2400" dirty="0"/>
              <a:t> do DI Container </a:t>
            </a:r>
            <a:r>
              <a:rPr lang="en-US" sz="2400" dirty="0" err="1"/>
              <a:t>thực</a:t>
            </a:r>
            <a:r>
              <a:rPr lang="en-US" sz="2400" dirty="0"/>
              <a:t> </a:t>
            </a:r>
            <a:r>
              <a:rPr lang="en-US" sz="2400" dirty="0" err="1"/>
              <a:t>hiện</a:t>
            </a:r>
            <a:r>
              <a:rPr lang="en-US" sz="2400" dirty="0"/>
              <a:t>. Module </a:t>
            </a:r>
            <a:r>
              <a:rPr lang="en-US" sz="2400" dirty="0" err="1"/>
              <a:t>CustomerBusiness</a:t>
            </a:r>
            <a:r>
              <a:rPr lang="en-US" sz="2400" dirty="0"/>
              <a:t> </a:t>
            </a:r>
            <a:r>
              <a:rPr lang="en-US" sz="2400" dirty="0" err="1"/>
              <a:t>sẽ</a:t>
            </a:r>
            <a:r>
              <a:rPr lang="en-US" sz="2400" dirty="0"/>
              <a:t> </a:t>
            </a:r>
            <a:r>
              <a:rPr lang="en-US" sz="2400" dirty="0" err="1"/>
              <a:t>không</a:t>
            </a:r>
            <a:r>
              <a:rPr lang="en-US" sz="2400" dirty="0"/>
              <a:t> </a:t>
            </a:r>
            <a:r>
              <a:rPr lang="en-US" sz="2400" dirty="0" err="1"/>
              <a:t>biết</a:t>
            </a:r>
            <a:r>
              <a:rPr lang="en-US" sz="2400" dirty="0"/>
              <a:t> </a:t>
            </a:r>
            <a:r>
              <a:rPr lang="en-US" sz="2400" dirty="0" err="1"/>
              <a:t>gì</a:t>
            </a:r>
            <a:r>
              <a:rPr lang="en-US" sz="2400" dirty="0"/>
              <a:t> </a:t>
            </a:r>
            <a:r>
              <a:rPr lang="en-US" sz="2400" dirty="0" err="1"/>
              <a:t>về</a:t>
            </a:r>
            <a:r>
              <a:rPr lang="en-US" sz="2400" dirty="0"/>
              <a:t> module XML</a:t>
            </a:r>
          </a:p>
        </p:txBody>
      </p:sp>
    </p:spTree>
    <p:extLst>
      <p:ext uri="{BB962C8B-B14F-4D97-AF65-F5344CB8AC3E}">
        <p14:creationId xmlns:p14="http://schemas.microsoft.com/office/powerpoint/2010/main" val="286299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74820" y="1874848"/>
            <a:ext cx="5821180" cy="4154984"/>
          </a:xfrm>
          <a:prstGeom prst="rect">
            <a:avLst/>
          </a:prstGeom>
          <a:noFill/>
        </p:spPr>
        <p:txBody>
          <a:bodyPr wrap="square" rtlCol="0">
            <a:spAutoFit/>
          </a:bodyPr>
          <a:lstStyle/>
          <a:p>
            <a:pPr fontAlgn="base"/>
            <a:r>
              <a:rPr lang="vi-VN" sz="2400" b="1" dirty="0" smtClean="0"/>
              <a:t>Có </a:t>
            </a:r>
            <a:r>
              <a:rPr lang="vi-VN" sz="2400" b="1" dirty="0"/>
              <a:t>3 dạng Dependency Injection:</a:t>
            </a:r>
          </a:p>
          <a:p>
            <a:pPr fontAlgn="base"/>
            <a:endParaRPr lang="vi-VN" sz="2000" dirty="0"/>
          </a:p>
          <a:p>
            <a:pPr fontAlgn="base"/>
            <a:r>
              <a:rPr lang="vi-VN" sz="2000" dirty="0"/>
              <a:t>Constructor Injection: Các dependency sẽ được container truyền vào (inject vào) 1 class thông qua constructor của class đó. Đây là cách thông dụng nhất.</a:t>
            </a:r>
          </a:p>
          <a:p>
            <a:pPr fontAlgn="base"/>
            <a:r>
              <a:rPr lang="vi-VN" sz="2000" dirty="0"/>
              <a:t>Setter Injection: Các dependency sẽ được truyền vào 1 class thông qua các hàm Setter.</a:t>
            </a:r>
          </a:p>
          <a:p>
            <a:pPr fontAlgn="base"/>
            <a:r>
              <a:rPr lang="vi-VN" sz="2000" dirty="0"/>
              <a:t>Interface Injection: Class cần inject sẽ implement 1 interface. Interface này chứa 1 hàm tên Inject. Container sẽ injection dependency vào 1 class thông qua việc gọi hàm Inject của interface đó. Đây là cách rườm rà và ít được sử dụng nhất.</a:t>
            </a:r>
            <a:endParaRPr lang="en-US" sz="2000" dirty="0"/>
          </a:p>
        </p:txBody>
      </p:sp>
      <p:pic>
        <p:nvPicPr>
          <p:cNvPr id="9220" name="Picture 4" descr="ioc-and-mapper-in-c-8-6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5911" y="1874848"/>
            <a:ext cx="5652263" cy="423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07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290466" y="1354002"/>
            <a:ext cx="5234534" cy="307777"/>
          </a:xfrm>
          <a:prstGeom prst="rect">
            <a:avLst/>
          </a:prstGeom>
          <a:noFill/>
        </p:spPr>
        <p:txBody>
          <a:bodyPr wrap="square" rtlCol="0">
            <a:spAutoFit/>
          </a:bodyPr>
          <a:lstStyle/>
          <a:p>
            <a:pPr fontAlgn="base"/>
            <a:r>
              <a:rPr lang="vi-VN" b="1" dirty="0"/>
              <a:t>Ưu điểm và khuyết điểm của DI</a:t>
            </a:r>
          </a:p>
        </p:txBody>
      </p:sp>
      <p:pic>
        <p:nvPicPr>
          <p:cNvPr id="2" name="Picture 1"/>
          <p:cNvPicPr>
            <a:picLocks noChangeAspect="1"/>
          </p:cNvPicPr>
          <p:nvPr/>
        </p:nvPicPr>
        <p:blipFill>
          <a:blip r:embed="rId4"/>
          <a:stretch>
            <a:fillRect/>
          </a:stretch>
        </p:blipFill>
        <p:spPr>
          <a:xfrm>
            <a:off x="2142217" y="1874848"/>
            <a:ext cx="8212365" cy="5039406"/>
          </a:xfrm>
          <a:prstGeom prst="rect">
            <a:avLst/>
          </a:prstGeom>
        </p:spPr>
      </p:pic>
    </p:spTree>
    <p:extLst>
      <p:ext uri="{BB962C8B-B14F-4D97-AF65-F5344CB8AC3E}">
        <p14:creationId xmlns:p14="http://schemas.microsoft.com/office/powerpoint/2010/main" val="383919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52388"/>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917C9F93-1593-370E-32CA-87759CFC3AE1}"/>
              </a:ext>
            </a:extLst>
          </p:cNvPr>
          <p:cNvSpPr txBox="1"/>
          <p:nvPr/>
        </p:nvSpPr>
        <p:spPr>
          <a:xfrm>
            <a:off x="5635782" y="297406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AF394FB-E864-BE92-826E-2723E4FE1AD7}"/>
              </a:ext>
            </a:extLst>
          </p:cNvPr>
          <p:cNvSpPr txBox="1"/>
          <p:nvPr/>
        </p:nvSpPr>
        <p:spPr>
          <a:xfrm>
            <a:off x="414107" y="2092007"/>
            <a:ext cx="5043717" cy="1631216"/>
          </a:xfrm>
          <a:prstGeom prst="rect">
            <a:avLst/>
          </a:prstGeom>
          <a:noFill/>
        </p:spPr>
        <p:txBody>
          <a:bodyPr wrap="square" rtlCol="0">
            <a:spAutoFit/>
          </a:bodyPr>
          <a:lstStyle/>
          <a:p>
            <a:pPr marL="457200" indent="-45720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Repository </a:t>
            </a:r>
            <a:r>
              <a:rPr lang="en-US" sz="2000" b="1" dirty="0">
                <a:latin typeface="Times New Roman" panose="02020603050405020304" pitchFamily="18" charset="0"/>
                <a:cs typeface="Times New Roman" panose="02020603050405020304" pitchFamily="18" charset="0"/>
              </a:rPr>
              <a:t>Pattern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Generic Repository </a:t>
            </a:r>
            <a:r>
              <a:rPr lang="en-US" sz="2000" b="1" dirty="0" smtClean="0">
                <a:latin typeface="Times New Roman" panose="02020603050405020304" pitchFamily="18" charset="0"/>
                <a:cs typeface="Times New Roman" panose="02020603050405020304" pitchFamily="18" charset="0"/>
              </a:rPr>
              <a:t>Pattern</a:t>
            </a:r>
            <a:endParaRPr lang="en-US" sz="2000" b="1"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Unit Of Work </a:t>
            </a:r>
            <a:r>
              <a:rPr lang="en-US" sz="2000" b="1" dirty="0" err="1" smtClean="0">
                <a:latin typeface="Times New Roman" panose="02020603050405020304" pitchFamily="18" charset="0"/>
                <a:cs typeface="Times New Roman" panose="02020603050405020304" pitchFamily="18" charset="0"/>
              </a:rPr>
              <a:t>trong</a:t>
            </a:r>
            <a:r>
              <a:rPr lang="en-US" sz="2000" b="1" dirty="0" smtClean="0">
                <a:latin typeface="Times New Roman" panose="02020603050405020304" pitchFamily="18" charset="0"/>
                <a:cs typeface="Times New Roman" panose="02020603050405020304" pitchFamily="18" charset="0"/>
              </a:rPr>
              <a:t> Repository Pattern</a:t>
            </a:r>
          </a:p>
          <a:p>
            <a:pPr marL="457200" indent="-457200">
              <a:buFont typeface="Wingdings" panose="05000000000000000000" pitchFamily="2" charset="2"/>
              <a:buChar char="Ø"/>
            </a:pPr>
            <a:r>
              <a:rPr lang="en-US" sz="2000" b="1" cap="all" dirty="0" smtClean="0">
                <a:latin typeface="Times New Roman" panose="02020603050405020304" pitchFamily="18" charset="0"/>
                <a:cs typeface="Times New Roman" panose="02020603050405020304" pitchFamily="18" charset="0"/>
              </a:rPr>
              <a:t>dependency injection </a:t>
            </a:r>
            <a:r>
              <a:rPr lang="en-US" sz="2000" b="1" cap="all" dirty="0" err="1" smtClean="0">
                <a:latin typeface="Times New Roman" panose="02020603050405020304" pitchFamily="18" charset="0"/>
                <a:cs typeface="Times New Roman" panose="02020603050405020304" pitchFamily="18" charset="0"/>
              </a:rPr>
              <a:t>và</a:t>
            </a:r>
            <a:r>
              <a:rPr lang="en-US" sz="2000" b="1" cap="all" dirty="0" smtClean="0">
                <a:latin typeface="Times New Roman" panose="02020603050405020304" pitchFamily="18" charset="0"/>
                <a:cs typeface="Times New Roman" panose="02020603050405020304" pitchFamily="18" charset="0"/>
              </a:rPr>
              <a:t> inversion of control</a:t>
            </a:r>
          </a:p>
        </p:txBody>
      </p:sp>
      <p:pic>
        <p:nvPicPr>
          <p:cNvPr id="13" name="Picture 12">
            <a:extLst>
              <a:ext uri="{FF2B5EF4-FFF2-40B4-BE49-F238E27FC236}">
                <a16:creationId xmlns:a16="http://schemas.microsoft.com/office/drawing/2014/main" id="{75BC3177-E4B7-942E-9D6C-21D3636B1618}"/>
              </a:ext>
            </a:extLst>
          </p:cNvPr>
          <p:cNvPicPr>
            <a:picLocks noChangeAspect="1"/>
          </p:cNvPicPr>
          <p:nvPr/>
        </p:nvPicPr>
        <p:blipFill>
          <a:blip r:embed="rId4"/>
          <a:stretch>
            <a:fillRect/>
          </a:stretch>
        </p:blipFill>
        <p:spPr>
          <a:xfrm>
            <a:off x="5305232" y="1690688"/>
            <a:ext cx="6425780" cy="3049407"/>
          </a:xfrm>
          <a:prstGeom prst="rect">
            <a:avLst/>
          </a:prstGeom>
        </p:spPr>
      </p:pic>
    </p:spTree>
    <p:extLst>
      <p:ext uri="{BB962C8B-B14F-4D97-AF65-F5344CB8AC3E}">
        <p14:creationId xmlns:p14="http://schemas.microsoft.com/office/powerpoint/2010/main" val="326175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461665"/>
          </a:xfrm>
          <a:prstGeom prst="rect">
            <a:avLst/>
          </a:prstGeom>
          <a:noFill/>
        </p:spPr>
        <p:txBody>
          <a:bodyPr wrap="square" rtlCol="0">
            <a:spAutoFit/>
          </a:bodyPr>
          <a:lstStyle/>
          <a:p>
            <a:r>
              <a:rPr lang="en-US" sz="2400" b="1" dirty="0"/>
              <a:t>Repository Pattern</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630503" y="1964085"/>
            <a:ext cx="4727309" cy="3539430"/>
          </a:xfrm>
          <a:prstGeom prst="rect">
            <a:avLst/>
          </a:prstGeom>
          <a:noFill/>
        </p:spPr>
        <p:txBody>
          <a:bodyPr wrap="square" rtlCol="0">
            <a:spAutoFit/>
          </a:bodyPr>
          <a:lstStyle/>
          <a:p>
            <a:pPr marL="342900" indent="-342900">
              <a:buFont typeface="Arial" panose="020B0604020202020204" pitchFamily="34" charset="0"/>
              <a:buChar char="•"/>
            </a:pPr>
            <a:r>
              <a:rPr lang="en-US" sz="1600" b="1" dirty="0"/>
              <a:t>Don't Repeat Yourself </a:t>
            </a:r>
            <a:r>
              <a:rPr lang="en-US" sz="1600" dirty="0"/>
              <a:t>- </a:t>
            </a:r>
            <a:r>
              <a:rPr lang="en-US" sz="1600" dirty="0" err="1"/>
              <a:t>dịch</a:t>
            </a:r>
            <a:r>
              <a:rPr lang="en-US" sz="1600" dirty="0"/>
              <a:t> </a:t>
            </a:r>
            <a:r>
              <a:rPr lang="en-US" sz="1600" dirty="0" err="1"/>
              <a:t>là</a:t>
            </a:r>
            <a:r>
              <a:rPr lang="en-US" sz="1600" dirty="0"/>
              <a:t> </a:t>
            </a:r>
            <a:r>
              <a:rPr lang="en-US" sz="1600" dirty="0" err="1"/>
              <a:t>Đừng</a:t>
            </a:r>
            <a:r>
              <a:rPr lang="en-US" sz="1600" dirty="0"/>
              <a:t> </a:t>
            </a:r>
            <a:r>
              <a:rPr lang="en-US" sz="1600" dirty="0" err="1"/>
              <a:t>lặp</a:t>
            </a:r>
            <a:r>
              <a:rPr lang="en-US" sz="1600" dirty="0"/>
              <a:t> </a:t>
            </a:r>
            <a:r>
              <a:rPr lang="en-US" sz="1600" dirty="0" err="1"/>
              <a:t>lại</a:t>
            </a:r>
            <a:r>
              <a:rPr lang="en-US" sz="1600" dirty="0"/>
              <a:t> </a:t>
            </a:r>
            <a:r>
              <a:rPr lang="en-US" sz="1600" dirty="0" err="1"/>
              <a:t>chính</a:t>
            </a:r>
            <a:r>
              <a:rPr lang="en-US" sz="1600" dirty="0"/>
              <a:t> </a:t>
            </a:r>
            <a:r>
              <a:rPr lang="en-US" sz="1600" dirty="0" err="1"/>
              <a:t>bạn</a:t>
            </a:r>
            <a:r>
              <a:rPr lang="en-US" sz="1600" dirty="0"/>
              <a:t>. </a:t>
            </a:r>
            <a:r>
              <a:rPr lang="en-US" sz="1600" dirty="0" err="1"/>
              <a:t>Đó</a:t>
            </a:r>
            <a:r>
              <a:rPr lang="en-US" sz="1600" dirty="0"/>
              <a:t> </a:t>
            </a:r>
            <a:r>
              <a:rPr lang="en-US" sz="1600" dirty="0" err="1"/>
              <a:t>là</a:t>
            </a:r>
            <a:r>
              <a:rPr lang="en-US" sz="1600" dirty="0"/>
              <a:t> </a:t>
            </a:r>
            <a:r>
              <a:rPr lang="en-US" sz="1600" dirty="0" err="1"/>
              <a:t>một</a:t>
            </a:r>
            <a:r>
              <a:rPr lang="en-US" sz="1600" dirty="0"/>
              <a:t> </a:t>
            </a:r>
            <a:r>
              <a:rPr lang="en-US" sz="1600" dirty="0" err="1"/>
              <a:t>yếu</a:t>
            </a:r>
            <a:r>
              <a:rPr lang="en-US" sz="1600" dirty="0"/>
              <a:t> </a:t>
            </a:r>
            <a:r>
              <a:rPr lang="en-US" sz="1600" dirty="0" err="1"/>
              <a:t>tố</a:t>
            </a:r>
            <a:r>
              <a:rPr lang="en-US" sz="1600" dirty="0"/>
              <a:t> </a:t>
            </a:r>
            <a:r>
              <a:rPr lang="en-US" sz="1600" dirty="0" err="1"/>
              <a:t>rất</a:t>
            </a:r>
            <a:r>
              <a:rPr lang="en-US" sz="1600" dirty="0"/>
              <a:t> quan </a:t>
            </a:r>
            <a:r>
              <a:rPr lang="en-US" sz="1600" dirty="0" err="1"/>
              <a:t>trọng</a:t>
            </a:r>
            <a:r>
              <a:rPr lang="en-US" sz="1600" dirty="0"/>
              <a:t> </a:t>
            </a:r>
            <a:r>
              <a:rPr lang="en-US" sz="1600" dirty="0" err="1"/>
              <a:t>của</a:t>
            </a:r>
            <a:r>
              <a:rPr lang="en-US" sz="1600" dirty="0"/>
              <a:t> OOP (Object Oriented Programming</a:t>
            </a:r>
            <a:r>
              <a:rPr lang="en-US" sz="1600" dirty="0" smtClean="0"/>
              <a:t>).</a:t>
            </a:r>
          </a:p>
          <a:p>
            <a:pPr marL="342900" indent="-342900">
              <a:buFont typeface="Arial" panose="020B0604020202020204" pitchFamily="34" charset="0"/>
              <a:buChar char="•"/>
            </a:pPr>
            <a:endParaRPr lang="en-US" sz="1600" dirty="0" smtClean="0">
              <a:solidFill>
                <a:srgbClr val="222C37"/>
              </a:solidFill>
              <a:latin typeface="+mj-lt"/>
              <a:cs typeface="Times New Roman" panose="02020603050405020304" pitchFamily="18" charset="0"/>
            </a:endParaRPr>
          </a:p>
          <a:p>
            <a:pPr marL="342900" indent="-342900">
              <a:buFont typeface="Arial" panose="020B0604020202020204" pitchFamily="34" charset="0"/>
              <a:buChar char="•"/>
            </a:pPr>
            <a:r>
              <a:rPr lang="vi-VN" sz="1600" dirty="0"/>
              <a:t>Repository là một lớp trung gian giữa hai tầng </a:t>
            </a:r>
            <a:r>
              <a:rPr lang="en-US" sz="1600" dirty="0"/>
              <a:t>business(Business Service Layer) </a:t>
            </a:r>
            <a:r>
              <a:rPr lang="en-US" sz="1600" dirty="0" err="1"/>
              <a:t>và</a:t>
            </a:r>
            <a:r>
              <a:rPr lang="en-US" sz="1600" dirty="0"/>
              <a:t> </a:t>
            </a:r>
            <a:r>
              <a:rPr lang="en-US" sz="1600" dirty="0" err="1"/>
              <a:t>tầng</a:t>
            </a:r>
            <a:r>
              <a:rPr lang="en-US" sz="1600" dirty="0"/>
              <a:t> </a:t>
            </a:r>
            <a:r>
              <a:rPr lang="en-US" sz="1600" dirty="0" err="1"/>
              <a:t>truy</a:t>
            </a:r>
            <a:r>
              <a:rPr lang="en-US" sz="1600" dirty="0"/>
              <a:t> </a:t>
            </a:r>
            <a:r>
              <a:rPr lang="en-US" sz="1600" dirty="0" err="1"/>
              <a:t>xuất</a:t>
            </a:r>
            <a:r>
              <a:rPr lang="en-US" sz="1600" dirty="0"/>
              <a:t> </a:t>
            </a:r>
            <a:r>
              <a:rPr lang="en-US" sz="1600" dirty="0" err="1"/>
              <a:t>dữ</a:t>
            </a:r>
            <a:r>
              <a:rPr lang="en-US" sz="1600" dirty="0"/>
              <a:t> </a:t>
            </a:r>
            <a:r>
              <a:rPr lang="en-US" sz="1600" dirty="0" err="1"/>
              <a:t>liệu</a:t>
            </a:r>
            <a:r>
              <a:rPr lang="en-US" sz="1600" dirty="0"/>
              <a:t> (DAL</a:t>
            </a:r>
            <a:r>
              <a:rPr lang="en-US" sz="1600" dirty="0" smtClean="0"/>
              <a:t>).</a:t>
            </a:r>
          </a:p>
          <a:p>
            <a:pPr marL="342900" indent="-342900">
              <a:buFont typeface="Arial" panose="020B0604020202020204" pitchFamily="34" charset="0"/>
              <a:buChar char="•"/>
            </a:pPr>
            <a:endParaRPr lang="en-US" sz="1600" dirty="0" smtClean="0"/>
          </a:p>
          <a:p>
            <a:pPr marL="342900" indent="-342900">
              <a:buFont typeface="Arial" panose="020B0604020202020204" pitchFamily="34" charset="0"/>
              <a:buChar char="•"/>
            </a:pPr>
            <a:r>
              <a:rPr lang="vi-VN" sz="1600" dirty="0" smtClean="0"/>
              <a:t>Trong </a:t>
            </a:r>
            <a:r>
              <a:rPr lang="vi-VN" sz="1600" dirty="0"/>
              <a:t>project sử dụng Entity Framework với ASP.NET MVC thì Data chính là tầng chứa các lớp dbContext và class enttiy. Còn business logic chính là tầng xử lý nghiệp vụ của dự án</a:t>
            </a:r>
            <a:endParaRPr lang="en-US" sz="1600" dirty="0">
              <a:solidFill>
                <a:srgbClr val="222C37"/>
              </a:solidFill>
              <a:cs typeface="Times New Roman" panose="02020603050405020304" pitchFamily="18" charset="0"/>
            </a:endParaRPr>
          </a:p>
          <a:p>
            <a:r>
              <a:rPr lang="en-US" sz="1600" dirty="0" smtClean="0"/>
              <a:t>.</a:t>
            </a:r>
            <a:endParaRPr lang="en-US" sz="1600" b="0" i="0" dirty="0">
              <a:solidFill>
                <a:srgbClr val="222C37"/>
              </a:solidFill>
              <a:effectLst/>
              <a:latin typeface="+mj-lt"/>
              <a:cs typeface="Times New Roman" panose="02020603050405020304" pitchFamily="18" charset="0"/>
            </a:endParaRPr>
          </a:p>
        </p:txBody>
      </p:sp>
      <p:pic>
        <p:nvPicPr>
          <p:cNvPr id="5" name="Picture 2" descr="https://tedu.com.vn/UploadData/images/Repository-Pattern-Figure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3075" y="1687412"/>
            <a:ext cx="6638925"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0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8077200" y="795010"/>
            <a:ext cx="3637984" cy="338554"/>
          </a:xfrm>
          <a:prstGeom prst="rect">
            <a:avLst/>
          </a:prstGeom>
          <a:noFill/>
        </p:spPr>
        <p:txBody>
          <a:bodyPr wrap="square" rtlCol="0">
            <a:spAutoFit/>
          </a:bodyPr>
          <a:lstStyle/>
          <a:p>
            <a:r>
              <a:rPr lang="en-US" sz="1600" b="1" dirty="0"/>
              <a:t>Repository Pattern</a:t>
            </a:r>
            <a:endParaRPr lang="en-US" sz="1600" b="1" i="0" dirty="0">
              <a:solidFill>
                <a:srgbClr val="1B1B1B"/>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67B4870A-6CAD-63A9-6C81-0E0B227068FE}"/>
              </a:ext>
            </a:extLst>
          </p:cNvPr>
          <p:cNvSpPr txBox="1"/>
          <p:nvPr/>
        </p:nvSpPr>
        <p:spPr>
          <a:xfrm>
            <a:off x="204716" y="1454592"/>
            <a:ext cx="5580374" cy="400110"/>
          </a:xfrm>
          <a:prstGeom prst="rect">
            <a:avLst/>
          </a:prstGeom>
          <a:noFill/>
        </p:spPr>
        <p:txBody>
          <a:bodyPr wrap="none" rtlCol="0">
            <a:spAutoFit/>
          </a:bodyPr>
          <a:lstStyle/>
          <a:p>
            <a:r>
              <a:rPr lang="en-US" sz="2000" b="1" dirty="0" err="1"/>
              <a:t>Lợi</a:t>
            </a:r>
            <a:r>
              <a:rPr lang="en-US" sz="2000" b="1" dirty="0"/>
              <a:t> </a:t>
            </a:r>
            <a:r>
              <a:rPr lang="en-US" sz="2000" b="1" dirty="0" err="1"/>
              <a:t>ích</a:t>
            </a:r>
            <a:r>
              <a:rPr lang="en-US" sz="2000" b="1" dirty="0"/>
              <a:t> </a:t>
            </a:r>
            <a:r>
              <a:rPr lang="en-US" sz="2000" b="1" dirty="0" err="1"/>
              <a:t>của</a:t>
            </a:r>
            <a:r>
              <a:rPr lang="en-US" sz="2000" b="1" dirty="0"/>
              <a:t> </a:t>
            </a:r>
            <a:r>
              <a:rPr lang="en-US" sz="2000" b="1" dirty="0" err="1"/>
              <a:t>việc</a:t>
            </a:r>
            <a:r>
              <a:rPr lang="en-US" sz="2000" b="1" dirty="0"/>
              <a:t> </a:t>
            </a:r>
            <a:r>
              <a:rPr lang="en-US" sz="2000" b="1" dirty="0" err="1"/>
              <a:t>sử</a:t>
            </a:r>
            <a:r>
              <a:rPr lang="en-US" sz="2000" b="1" dirty="0"/>
              <a:t> </a:t>
            </a:r>
            <a:r>
              <a:rPr lang="en-US" sz="2000" b="1" dirty="0" err="1"/>
              <a:t>dụng</a:t>
            </a:r>
            <a:r>
              <a:rPr lang="en-US" sz="2000" b="1" dirty="0"/>
              <a:t> Repository Pattern</a:t>
            </a:r>
          </a:p>
        </p:txBody>
      </p:sp>
      <p:sp>
        <p:nvSpPr>
          <p:cNvPr id="5" name="TextBox 4">
            <a:extLst>
              <a:ext uri="{FF2B5EF4-FFF2-40B4-BE49-F238E27FC236}">
                <a16:creationId xmlns:a16="http://schemas.microsoft.com/office/drawing/2014/main" id="{3978C6EA-C893-2A9D-833E-15E721B93FD7}"/>
              </a:ext>
            </a:extLst>
          </p:cNvPr>
          <p:cNvSpPr txBox="1"/>
          <p:nvPr/>
        </p:nvSpPr>
        <p:spPr>
          <a:xfrm>
            <a:off x="204716" y="2259449"/>
            <a:ext cx="11750723" cy="2246769"/>
          </a:xfrm>
          <a:prstGeom prst="rect">
            <a:avLst/>
          </a:prstGeom>
          <a:noFill/>
        </p:spPr>
        <p:txBody>
          <a:bodyPr wrap="square" rtlCol="0">
            <a:spAutoFit/>
          </a:bodyPr>
          <a:lstStyle/>
          <a:p>
            <a:pPr marL="342900" indent="-342900">
              <a:buFont typeface="+mj-lt"/>
              <a:buAutoNum type="arabicPeriod"/>
            </a:pPr>
            <a:r>
              <a:rPr lang="vi-VN" sz="2800" dirty="0"/>
              <a:t>Tập trung hóa được các logic về xử lý dữ liệu hoặc business logic.</a:t>
            </a:r>
          </a:p>
          <a:p>
            <a:pPr marL="342900" indent="-342900">
              <a:buFont typeface="+mj-lt"/>
              <a:buAutoNum type="arabicPeriod"/>
            </a:pPr>
            <a:r>
              <a:rPr lang="vi-VN" sz="2800" dirty="0"/>
              <a:t>Dễ dàng unit test</a:t>
            </a:r>
          </a:p>
          <a:p>
            <a:pPr marL="342900" indent="-342900">
              <a:buFont typeface="+mj-lt"/>
              <a:buAutoNum type="arabicPeriod"/>
            </a:pPr>
            <a:r>
              <a:rPr lang="vi-VN" sz="2800" dirty="0"/>
              <a:t>Đưa ra kiến trúc linh hoạt</a:t>
            </a:r>
          </a:p>
          <a:p>
            <a:pPr marL="342900" indent="-342900">
              <a:buFont typeface="+mj-lt"/>
              <a:buAutoNum type="arabicPeriod"/>
            </a:pPr>
            <a:r>
              <a:rPr lang="vi-VN" sz="2800" dirty="0"/>
              <a:t>Khi thay đổi logic của tầng data hoặc business logic, không cần thay đổi Repository</a:t>
            </a:r>
          </a:p>
        </p:txBody>
      </p:sp>
    </p:spTree>
    <p:extLst>
      <p:ext uri="{BB962C8B-B14F-4D97-AF65-F5344CB8AC3E}">
        <p14:creationId xmlns:p14="http://schemas.microsoft.com/office/powerpoint/2010/main" val="422339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307777"/>
          </a:xfrm>
          <a:prstGeom prst="rect">
            <a:avLst/>
          </a:prstGeom>
          <a:noFill/>
        </p:spPr>
        <p:txBody>
          <a:bodyPr wrap="square" rtlCol="0">
            <a:spAutoFit/>
          </a:bodyPr>
          <a:lstStyle/>
          <a:p>
            <a:r>
              <a:rPr lang="en-US" b="1" dirty="0"/>
              <a:t>Generic Repository Pattern </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38149" y="1680944"/>
            <a:ext cx="11315700" cy="1600438"/>
          </a:xfrm>
          <a:prstGeom prst="rect">
            <a:avLst/>
          </a:prstGeom>
          <a:noFill/>
        </p:spPr>
        <p:txBody>
          <a:bodyPr wrap="square" rtlCol="0">
            <a:spAutoFit/>
          </a:bodyPr>
          <a:lstStyle/>
          <a:p>
            <a:r>
              <a:rPr lang="vi-VN" dirty="0"/>
              <a:t>Trong các trường hợp khác, dự án lại đòi hỏi một cách tốt nhất để tạo ra tất cả các repository logic ở cùng một nơi. Chúng ta cần tạo 1 và chỉ 1 repository cho việc thao tác với toàn bộ các class entity. Vậy để giải quyết điều này chúng ta phải sử dụng Generic Repository Pattern.</a:t>
            </a:r>
          </a:p>
          <a:p>
            <a:r>
              <a:rPr lang="vi-VN" b="1" dirty="0"/>
              <a:t>Lợi ích của Generic Repository Pattern:</a:t>
            </a:r>
          </a:p>
          <a:p>
            <a:r>
              <a:rPr lang="vi-VN" dirty="0"/>
              <a:t>Giảm thiểu sự trùng lặp code</a:t>
            </a:r>
          </a:p>
          <a:p>
            <a:r>
              <a:rPr lang="vi-VN" dirty="0"/>
              <a:t>Đảm bảo các coder dùng chung 1 pattern</a:t>
            </a:r>
          </a:p>
          <a:p>
            <a:r>
              <a:rPr lang="vi-VN" dirty="0"/>
              <a:t>Ít lỗi hơn</a:t>
            </a:r>
          </a:p>
          <a:p>
            <a:r>
              <a:rPr lang="vi-VN" dirty="0"/>
              <a:t>Dễ dàng bảo trì sau này</a:t>
            </a:r>
          </a:p>
        </p:txBody>
      </p:sp>
      <p:pic>
        <p:nvPicPr>
          <p:cNvPr id="3" name="Picture 2" descr="https://tedu.com.vn/UploadData/images/Repositor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902" y="2523977"/>
            <a:ext cx="7924595" cy="39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53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973402" y="1073148"/>
            <a:ext cx="10245195" cy="523220"/>
          </a:xfrm>
          <a:prstGeom prst="rect">
            <a:avLst/>
          </a:prstGeom>
          <a:noFill/>
        </p:spPr>
        <p:txBody>
          <a:bodyPr wrap="square" rtlCol="0">
            <a:spAutoFit/>
          </a:bodyPr>
          <a:lstStyle/>
          <a:p>
            <a:r>
              <a:rPr lang="en-US" sz="2800" b="1" dirty="0"/>
              <a:t>Repository Pattern</a:t>
            </a:r>
          </a:p>
        </p:txBody>
      </p:sp>
      <p:sp>
        <p:nvSpPr>
          <p:cNvPr id="2" name="TextBox 1"/>
          <p:cNvSpPr txBox="1"/>
          <p:nvPr/>
        </p:nvSpPr>
        <p:spPr>
          <a:xfrm>
            <a:off x="149902" y="1983692"/>
            <a:ext cx="12042098" cy="4093428"/>
          </a:xfrm>
          <a:prstGeom prst="rect">
            <a:avLst/>
          </a:prstGeom>
          <a:noFill/>
        </p:spPr>
        <p:txBody>
          <a:bodyPr wrap="square" rtlCol="0">
            <a:spAutoFit/>
          </a:bodyPr>
          <a:lstStyle/>
          <a:p>
            <a:r>
              <a:rPr lang="vi-VN" sz="2000" dirty="0"/>
              <a:t>Một repository </a:t>
            </a:r>
            <a:r>
              <a:rPr lang="en-US" sz="2000" dirty="0" err="1" smtClean="0"/>
              <a:t>nó</a:t>
            </a:r>
            <a:r>
              <a:rPr lang="en-US" sz="2000" dirty="0" smtClean="0"/>
              <a:t> </a:t>
            </a:r>
            <a:r>
              <a:rPr lang="vi-VN" sz="2000" dirty="0" smtClean="0"/>
              <a:t>là </a:t>
            </a:r>
            <a:r>
              <a:rPr lang="vi-VN" sz="2000" dirty="0"/>
              <a:t>một class được định nghĩa cho một thực thể, với tất cả các hành động có thể cho một thực thể đó. Ví dụ như một repository cho một thực thể là Customer, sẽ có các phương thức CRUD (Cread Read Update Delete) hoặc bất cứ hành động nào có thể liên quan đến thực thể này. Một Repository Pattern có thể được triển khai theo các cách sau</a:t>
            </a:r>
            <a:r>
              <a:rPr lang="vi-VN" sz="2000" dirty="0" smtClean="0"/>
              <a:t>:</a:t>
            </a:r>
            <a:endParaRPr lang="en-US" sz="2000" dirty="0" smtClean="0"/>
          </a:p>
          <a:p>
            <a:endParaRPr lang="en-US" sz="2000" dirty="0"/>
          </a:p>
          <a:p>
            <a:endParaRPr lang="en-US" sz="2000" dirty="0" smtClean="0"/>
          </a:p>
          <a:p>
            <a:pPr marL="285750" indent="-285750">
              <a:buFont typeface="Wingdings" panose="05000000000000000000" pitchFamily="2" charset="2"/>
              <a:buChar char="v"/>
            </a:pPr>
            <a:r>
              <a:rPr lang="vi-VN" sz="2000" dirty="0"/>
              <a:t>Một Repository cho một Entity: Kiểu triển khai này tập trung việc sử dụng một repository cho một thực thể cụ thể. Ví dụ nếu bạn có 2 thực thể là Order và Customer, </a:t>
            </a:r>
            <a:r>
              <a:rPr lang="vi-VN" sz="2000" dirty="0" smtClean="0"/>
              <a:t>mỗi thực thể này sẽ có một repository </a:t>
            </a:r>
            <a:r>
              <a:rPr lang="vi-VN" sz="2000" dirty="0"/>
              <a:t>của riêng nó là OrderRepository và CustomerRepository</a:t>
            </a:r>
            <a:r>
              <a:rPr lang="vi-VN" sz="2000" dirty="0" smtClean="0"/>
              <a:t>.</a:t>
            </a:r>
            <a:endParaRPr lang="vi-VN" sz="2000" dirty="0"/>
          </a:p>
          <a:p>
            <a:endParaRPr lang="en-US" sz="2000" dirty="0" smtClean="0"/>
          </a:p>
          <a:p>
            <a:pPr marL="285750" indent="-285750">
              <a:buFont typeface="Wingdings" panose="05000000000000000000" pitchFamily="2" charset="2"/>
              <a:buChar char="v"/>
            </a:pPr>
            <a:r>
              <a:rPr lang="vi-VN" sz="2000" dirty="0" smtClean="0"/>
              <a:t>Generic </a:t>
            </a:r>
            <a:r>
              <a:rPr lang="vi-VN" sz="2000" dirty="0"/>
              <a:t>Repository: Một generic repository là một cái có thể sử dụng cho tất cả các thực thể, hay nói cách khác chúng được sử dụng cho cả Order và Customer hoặc bất cứ Entity nào khác</a:t>
            </a:r>
          </a:p>
          <a:p>
            <a:endParaRPr lang="en-US" sz="2000" dirty="0"/>
          </a:p>
        </p:txBody>
      </p:sp>
    </p:spTree>
    <p:extLst>
      <p:ext uri="{BB962C8B-B14F-4D97-AF65-F5344CB8AC3E}">
        <p14:creationId xmlns:p14="http://schemas.microsoft.com/office/powerpoint/2010/main" val="107056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r>
              <a:rPr lang="en-US" sz="2800" b="1" dirty="0"/>
              <a:t>Unit Of Work </a:t>
            </a:r>
            <a:r>
              <a:rPr lang="en-US" sz="2800" b="1" dirty="0" err="1"/>
              <a:t>trong</a:t>
            </a:r>
            <a:r>
              <a:rPr lang="en-US" sz="2800" b="1" dirty="0"/>
              <a:t> Repository Pattern</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72675" y="2004852"/>
            <a:ext cx="5975725" cy="2862322"/>
          </a:xfrm>
          <a:prstGeom prst="rect">
            <a:avLst/>
          </a:prstGeom>
          <a:noFill/>
        </p:spPr>
        <p:txBody>
          <a:bodyPr wrap="square" rtlCol="0">
            <a:spAutoFit/>
          </a:bodyPr>
          <a:lstStyle/>
          <a:p>
            <a:r>
              <a:rPr lang="vi-VN" sz="2000" b="1" dirty="0"/>
              <a:t>Unit Of Work </a:t>
            </a:r>
            <a:r>
              <a:rPr lang="vi-VN" sz="2000" dirty="0"/>
              <a:t>được sử dụng để đảm bảo nhiều hành động như insert, update, delete...được thực thi trong cùng một transaction thống nhất. Nói đơn giản hơn, nghĩa là khi một hành động của người dùng tác động vào hệ thống, tất cả các hành động như insert, update, delete...phải thực hiện xong thì mới gọi là một transaction thành công. Gói tất cả các hành động đơn lẻ vào một transaction để đảm bảo tính toàn vẹn dữ liệu</a:t>
            </a:r>
            <a:r>
              <a:rPr lang="vi-VN" sz="2000" dirty="0" smtClean="0"/>
              <a:t>.</a:t>
            </a:r>
            <a:endParaRPr lang="vi-VN" sz="2000" dirty="0"/>
          </a:p>
        </p:txBody>
      </p:sp>
      <p:pic>
        <p:nvPicPr>
          <p:cNvPr id="3074" name="Picture 2" descr="Kết hợp Unit Of Work và Repository Pattern trong ASP.NET MV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693373"/>
            <a:ext cx="5791200"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43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r>
              <a:rPr lang="en-US" sz="2800" b="1" dirty="0"/>
              <a:t>Unit Of Work </a:t>
            </a:r>
            <a:r>
              <a:rPr lang="en-US" sz="2800" b="1" dirty="0" err="1"/>
              <a:t>trong</a:t>
            </a:r>
            <a:r>
              <a:rPr lang="en-US" sz="2800" b="1" dirty="0"/>
              <a:t> Repository Pattern</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77361" y="1891643"/>
            <a:ext cx="4236651" cy="4524315"/>
          </a:xfrm>
          <a:prstGeom prst="rect">
            <a:avLst/>
          </a:prstGeom>
          <a:noFill/>
        </p:spPr>
        <p:txBody>
          <a:bodyPr wrap="square" rtlCol="0">
            <a:spAutoFit/>
          </a:bodyPr>
          <a:lstStyle/>
          <a:p>
            <a:r>
              <a:rPr lang="en-US" sz="1800" dirty="0" smtClean="0"/>
              <a:t>C</a:t>
            </a:r>
            <a:r>
              <a:rPr lang="vi-VN" sz="1800" dirty="0" smtClean="0"/>
              <a:t>ó </a:t>
            </a:r>
            <a:r>
              <a:rPr lang="vi-VN" sz="1800" dirty="0"/>
              <a:t>một vấn đề ở đây khi chúng ta thêm một repository cho thực thể khác ví dụ như Order. Trong trường hợp này cả hai repository sẽ cùng phải khởi tạo, và sử dụng trên đối tượng DbContext của riêng nó. Điều này sẽ có rủi ro trong tương lai khi một trong 2 hàm SaveChange() của một trong 2 repository bị lỗi và cái kia thành công nên dữ liệu trong cơ sở dữ liệu sẽ bị sai. Đây là lúc mà Unit Of Work cần dùng đến.</a:t>
            </a:r>
          </a:p>
          <a:p>
            <a:r>
              <a:rPr lang="vi-VN" sz="1800" dirty="0"/>
              <a:t>Để ngăn chặn điều này, chúng ta sẽ thêm một tầng mới hoặc một tầng trung gian giữa Controller và Customer Repository. </a:t>
            </a:r>
          </a:p>
        </p:txBody>
      </p:sp>
      <p:pic>
        <p:nvPicPr>
          <p:cNvPr id="4098" name="Picture 2" descr="https://tedu.com.vn/UploadData/images/Repository%20Pattern%2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6412" y="1619671"/>
            <a:ext cx="6435777"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77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r>
              <a:rPr lang="en-US" sz="2800" b="1" dirty="0"/>
              <a:t>Unit Of Work </a:t>
            </a:r>
            <a:r>
              <a:rPr lang="en-US" sz="2800" b="1" dirty="0" err="1"/>
              <a:t>trong</a:t>
            </a:r>
            <a:r>
              <a:rPr lang="en-US" sz="2800" b="1" dirty="0"/>
              <a:t> Repository Pattern</a:t>
            </a:r>
          </a:p>
        </p:txBody>
      </p:sp>
      <p:sp>
        <p:nvSpPr>
          <p:cNvPr id="4" name="TextBox 3"/>
          <p:cNvSpPr txBox="1"/>
          <p:nvPr/>
        </p:nvSpPr>
        <p:spPr>
          <a:xfrm>
            <a:off x="6726238" y="7800975"/>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0" y="1742782"/>
            <a:ext cx="5561351" cy="4538097"/>
          </a:xfrm>
          <a:prstGeom prst="rect">
            <a:avLst/>
          </a:prstGeom>
          <a:noFill/>
        </p:spPr>
        <p:txBody>
          <a:bodyPr wrap="square" rtlCol="0">
            <a:spAutoFit/>
          </a:bodyPr>
          <a:lstStyle/>
          <a:p>
            <a:r>
              <a:rPr lang="vi-VN" sz="2400" dirty="0"/>
              <a:t>Lớp này sẽ tập trung hóa việc lưu trữ cho tất cả các Repository để nhận đối tượng thể hiện của DbContext. Điều này đảm bảo rằng mỗi một transaction sẽ dùng chung 1 thể hiện của DbContext cho tất cả các Repository liên quan. Hoặc là thành công tất cả hoặc thất bại cũng thất bại tất cả. Trong ví dụ trên khi thêm dữ liệu cho Order và Customer trong một transaction duy nhất, cả hai sẽ sử dụng cùng 1 thể hiện của DbContext.</a:t>
            </a:r>
            <a:endParaRPr lang="vi-VN" sz="2400" b="0" i="0" dirty="0">
              <a:solidFill>
                <a:srgbClr val="00B0F0"/>
              </a:solidFill>
              <a:effectLst/>
              <a:latin typeface="+mj-lt"/>
            </a:endParaRPr>
          </a:p>
        </p:txBody>
      </p:sp>
      <p:pic>
        <p:nvPicPr>
          <p:cNvPr id="5122" name="Picture 2" descr="https://tedu.com.vn/UploadData/images/Repository%20Pattern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6334" y="1596368"/>
            <a:ext cx="6096000"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85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1283</TotalTime>
  <Words>1259</Words>
  <Application>Microsoft Office PowerPoint</Application>
  <PresentationFormat>Widescreen</PresentationFormat>
  <Paragraphs>94</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Times New Roman</vt:lpstr>
      <vt:lpstr>Oi</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638</cp:revision>
  <dcterms:created xsi:type="dcterms:W3CDTF">2020-08-07T13:14:06Z</dcterms:created>
  <dcterms:modified xsi:type="dcterms:W3CDTF">2022-11-01T14:58:27Z</dcterms:modified>
</cp:coreProperties>
</file>