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3" r:id="rId3"/>
    <p:sldId id="279" r:id="rId4"/>
    <p:sldId id="259" r:id="rId5"/>
    <p:sldId id="293" r:id="rId6"/>
    <p:sldId id="266" r:id="rId7"/>
    <p:sldId id="292" r:id="rId8"/>
    <p:sldId id="287" r:id="rId9"/>
    <p:sldId id="286" r:id="rId10"/>
    <p:sldId id="289" r:id="rId11"/>
    <p:sldId id="288" r:id="rId12"/>
    <p:sldId id="294" r:id="rId13"/>
  </p:sldIdLst>
  <p:sldSz cx="12192000" cy="6858000"/>
  <p:notesSz cx="6858000" cy="9144000"/>
  <p:embeddedFontLst>
    <p:embeddedFont>
      <p:font typeface="Nunito" panose="020B0604020202020204" charset="0"/>
      <p:regular r:id="rId15"/>
      <p:bold r:id="rId16"/>
      <p:italic r:id="rId17"/>
      <p:boldItalic r:id="rId18"/>
    </p:embeddedFont>
    <p:embeddedFont>
      <p:font typeface="Oi" panose="020B0604020202020204" charset="0"/>
      <p:regular r:id="rId19"/>
    </p:embeddedFont>
    <p:embeddedFont>
      <p:font typeface="Open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6" autoAdjust="0"/>
  </p:normalViewPr>
  <p:slideViewPr>
    <p:cSldViewPr snapToGrid="0">
      <p:cViewPr varScale="1">
        <p:scale>
          <a:sx n="67" d="100"/>
          <a:sy n="67" d="100"/>
        </p:scale>
        <p:origin x="84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80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086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www.utest.com/"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nuget.org/packages/Swashbuckl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60" name="Google Shape;60;p1"/>
          <p:cNvSpPr txBox="1"/>
          <p:nvPr/>
        </p:nvSpPr>
        <p:spPr>
          <a:xfrm>
            <a:off x="1639214" y="1878024"/>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môn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dirty="0"/>
          </a:p>
        </p:txBody>
      </p:sp>
      <p:sp>
        <p:nvSpPr>
          <p:cNvPr id="61" name="Google Shape;61;p1"/>
          <p:cNvSpPr txBox="1"/>
          <p:nvPr/>
        </p:nvSpPr>
        <p:spPr>
          <a:xfrm>
            <a:off x="477086" y="2223492"/>
            <a:ext cx="5219856" cy="1231106"/>
          </a:xfrm>
          <a:prstGeom prst="rect">
            <a:avLst/>
          </a:prstGeom>
          <a:noFill/>
          <a:ln>
            <a:noFill/>
          </a:ln>
        </p:spPr>
        <p:txBody>
          <a:bodyPr spcFirstLastPara="1" wrap="square" lIns="0" tIns="0" rIns="0" bIns="0" anchor="t" anchorCtr="0">
            <a:spAutoFit/>
          </a:bodyPr>
          <a:lstStyle/>
          <a:p>
            <a:pPr algn="ctr"/>
            <a:r>
              <a:rPr lang="en-US" sz="4000" b="1" i="0" dirty="0" err="1">
                <a:solidFill>
                  <a:srgbClr val="00B0F0"/>
                </a:solidFill>
                <a:effectLst/>
                <a:latin typeface="Times New Roman" panose="02020603050405020304" pitchFamily="18" charset="0"/>
                <a:cs typeface="Times New Roman" panose="02020603050405020304" pitchFamily="18" charset="0"/>
              </a:rPr>
              <a:t>Thực</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hành</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sử</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dụng</a:t>
            </a:r>
            <a:r>
              <a:rPr lang="en-US" sz="4000" b="1" i="0" dirty="0">
                <a:solidFill>
                  <a:srgbClr val="00B0F0"/>
                </a:solidFill>
                <a:effectLst/>
                <a:latin typeface="Times New Roman" panose="02020603050405020304" pitchFamily="18" charset="0"/>
                <a:cs typeface="Times New Roman" panose="02020603050405020304" pitchFamily="18" charset="0"/>
              </a:rPr>
              <a:t> </a:t>
            </a:r>
          </a:p>
          <a:p>
            <a:pPr algn="ctr"/>
            <a:r>
              <a:rPr lang="en-US" sz="4000" b="1" i="0" dirty="0" err="1">
                <a:solidFill>
                  <a:srgbClr val="00B0F0"/>
                </a:solidFill>
                <a:effectLst/>
                <a:latin typeface="Times New Roman" panose="02020603050405020304" pitchFamily="18" charset="0"/>
                <a:cs typeface="Times New Roman" panose="02020603050405020304" pitchFamily="18" charset="0"/>
              </a:rPr>
              <a:t>WebAPI</a:t>
            </a:r>
            <a:endParaRPr lang="vi-VN" sz="4000" b="1" i="0" dirty="0">
              <a:solidFill>
                <a:srgbClr val="00B0F0"/>
              </a:solidFill>
              <a:effectLst/>
              <a:latin typeface="Times New Roman" panose="02020603050405020304" pitchFamily="18" charset="0"/>
              <a:cs typeface="Times New Roman" panose="02020603050405020304" pitchFamily="18" charset="0"/>
            </a:endParaRPr>
          </a:p>
        </p:txBody>
      </p:sp>
      <p:sp>
        <p:nvSpPr>
          <p:cNvPr id="62" name="Google Shape;62;p1"/>
          <p:cNvSpPr txBox="1"/>
          <p:nvPr/>
        </p:nvSpPr>
        <p:spPr>
          <a:xfrm>
            <a:off x="1676400" y="376178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Giảng</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viên</a:t>
            </a:r>
            <a:endParaRPr dirty="0"/>
          </a:p>
        </p:txBody>
      </p:sp>
      <p:pic>
        <p:nvPicPr>
          <p:cNvPr id="63" name="Google Shape;63;p1"/>
          <p:cNvPicPr preferRelativeResize="0"/>
          <p:nvPr/>
        </p:nvPicPr>
        <p:blipFill rotWithShape="1">
          <a:blip r:embed="rId4">
            <a:alphaModFix/>
          </a:blip>
          <a:srcRect/>
          <a:stretch/>
        </p:blipFill>
        <p:spPr>
          <a:xfrm>
            <a:off x="4153212"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2" name="Rectangle 1"/>
          <p:cNvSpPr/>
          <p:nvPr/>
        </p:nvSpPr>
        <p:spPr>
          <a:xfrm>
            <a:off x="950051" y="4191268"/>
            <a:ext cx="4273927" cy="523220"/>
          </a:xfrm>
          <a:prstGeom prst="rect">
            <a:avLst/>
          </a:prstGeom>
        </p:spPr>
        <p:txBody>
          <a:bodyPr wrap="none">
            <a:spAutoFit/>
          </a:bodyPr>
          <a:lstStyle/>
          <a:p>
            <a:r>
              <a:rPr lang="en-US" sz="2800" b="1" dirty="0"/>
              <a:t>NGUYỄN TRỌNG QUÂN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A483D8A-DBBF-7698-A933-DB45CEFE4910}"/>
              </a:ext>
            </a:extLst>
          </p:cNvPr>
          <p:cNvSpPr txBox="1"/>
          <p:nvPr/>
        </p:nvSpPr>
        <p:spPr>
          <a:xfrm>
            <a:off x="603821" y="1391123"/>
            <a:ext cx="7669087" cy="523220"/>
          </a:xfrm>
          <a:prstGeom prst="rect">
            <a:avLst/>
          </a:prstGeom>
          <a:noFill/>
        </p:spPr>
        <p:txBody>
          <a:bodyPr wrap="none" rtlCol="0">
            <a:spAutoFit/>
          </a:bodyPr>
          <a:lstStyle/>
          <a:p>
            <a:pPr algn="l"/>
            <a:r>
              <a:rPr lang="en-US" sz="2800" b="1" i="0" dirty="0">
                <a:solidFill>
                  <a:srgbClr val="1B1B1B"/>
                </a:solidFill>
                <a:effectLst/>
                <a:latin typeface="Open Sans" panose="020B0606030504020204" pitchFamily="34" charset="0"/>
              </a:rPr>
              <a:t> </a:t>
            </a:r>
            <a:r>
              <a:rPr lang="en-US" sz="2800" b="1" i="0" dirty="0" err="1">
                <a:solidFill>
                  <a:srgbClr val="1B1B1B"/>
                </a:solidFill>
                <a:effectLst/>
                <a:latin typeface="Open Sans" panose="020B0606030504020204" pitchFamily="34" charset="0"/>
              </a:rPr>
              <a:t>Cấu</a:t>
            </a:r>
            <a:r>
              <a:rPr lang="en-US" sz="2800" b="1" i="0" dirty="0">
                <a:solidFill>
                  <a:srgbClr val="1B1B1B"/>
                </a:solidFill>
                <a:effectLst/>
                <a:latin typeface="Open Sans" panose="020B0606030504020204" pitchFamily="34" charset="0"/>
              </a:rPr>
              <a:t> </a:t>
            </a:r>
            <a:r>
              <a:rPr lang="en-US" sz="2800" b="1" i="0" dirty="0" err="1">
                <a:solidFill>
                  <a:srgbClr val="1B1B1B"/>
                </a:solidFill>
                <a:effectLst/>
                <a:latin typeface="Open Sans" panose="020B0606030504020204" pitchFamily="34" charset="0"/>
              </a:rPr>
              <a:t>trúc</a:t>
            </a:r>
            <a:r>
              <a:rPr lang="en-US" sz="2800" b="1" i="0" dirty="0">
                <a:solidFill>
                  <a:srgbClr val="1B1B1B"/>
                </a:solidFill>
                <a:effectLst/>
                <a:latin typeface="Open Sans" panose="020B0606030504020204" pitchFamily="34" charset="0"/>
              </a:rPr>
              <a:t> HTTP-Request </a:t>
            </a:r>
            <a:r>
              <a:rPr lang="en-US" sz="2800" b="1" i="0" dirty="0" err="1">
                <a:solidFill>
                  <a:srgbClr val="1B1B1B"/>
                </a:solidFill>
                <a:effectLst/>
                <a:latin typeface="Open Sans" panose="020B0606030504020204" pitchFamily="34" charset="0"/>
              </a:rPr>
              <a:t>và</a:t>
            </a:r>
            <a:r>
              <a:rPr lang="en-US" sz="2800" b="1" i="0" dirty="0">
                <a:solidFill>
                  <a:srgbClr val="1B1B1B"/>
                </a:solidFill>
                <a:effectLst/>
                <a:latin typeface="Open Sans" panose="020B0606030504020204" pitchFamily="34" charset="0"/>
              </a:rPr>
              <a:t> HTTP-Response</a:t>
            </a:r>
            <a:endParaRPr lang="en-US" sz="2800" b="1" i="0" dirty="0">
              <a:solidFill>
                <a:srgbClr val="161C2D"/>
              </a:solidFill>
              <a:effectLst/>
              <a:latin typeface="Nunito" pitchFamily="2" charset="0"/>
            </a:endParaRPr>
          </a:p>
        </p:txBody>
      </p:sp>
      <p:pic>
        <p:nvPicPr>
          <p:cNvPr id="7" name="Picture 6">
            <a:extLst>
              <a:ext uri="{FF2B5EF4-FFF2-40B4-BE49-F238E27FC236}">
                <a16:creationId xmlns:a16="http://schemas.microsoft.com/office/drawing/2014/main" id="{B3145300-3956-2E6E-4CF9-A96D094477A6}"/>
              </a:ext>
            </a:extLst>
          </p:cNvPr>
          <p:cNvPicPr>
            <a:picLocks noChangeAspect="1"/>
          </p:cNvPicPr>
          <p:nvPr/>
        </p:nvPicPr>
        <p:blipFill>
          <a:blip r:embed="rId4"/>
          <a:stretch>
            <a:fillRect/>
          </a:stretch>
        </p:blipFill>
        <p:spPr>
          <a:xfrm>
            <a:off x="6615868" y="1999229"/>
            <a:ext cx="4592323" cy="4171955"/>
          </a:xfrm>
          <a:prstGeom prst="rect">
            <a:avLst/>
          </a:prstGeom>
        </p:spPr>
      </p:pic>
      <p:sp>
        <p:nvSpPr>
          <p:cNvPr id="8" name="TextBox 7">
            <a:extLst>
              <a:ext uri="{FF2B5EF4-FFF2-40B4-BE49-F238E27FC236}">
                <a16:creationId xmlns:a16="http://schemas.microsoft.com/office/drawing/2014/main" id="{621741CD-F295-53DA-A730-0ED377D35B86}"/>
              </a:ext>
            </a:extLst>
          </p:cNvPr>
          <p:cNvSpPr txBox="1"/>
          <p:nvPr/>
        </p:nvSpPr>
        <p:spPr>
          <a:xfrm>
            <a:off x="1447800" y="2315857"/>
            <a:ext cx="4997513" cy="3693319"/>
          </a:xfrm>
          <a:prstGeom prst="rect">
            <a:avLst/>
          </a:prstGeom>
          <a:noFill/>
        </p:spPr>
        <p:txBody>
          <a:bodyPr wrap="square" rtlCol="0">
            <a:spAutoFit/>
          </a:bodyPr>
          <a:lstStyle/>
          <a:p>
            <a:r>
              <a:rPr lang="en-US" sz="1800" b="1" i="0" dirty="0">
                <a:solidFill>
                  <a:srgbClr val="1B1B1B"/>
                </a:solidFill>
                <a:effectLst/>
                <a:latin typeface="Times New Roman" panose="02020603050405020304" pitchFamily="18" charset="0"/>
                <a:cs typeface="Times New Roman" panose="02020603050405020304" pitchFamily="18" charset="0"/>
              </a:rPr>
              <a:t>Request Headers</a:t>
            </a:r>
          </a:p>
          <a:p>
            <a:pPr algn="l"/>
            <a:r>
              <a:rPr lang="vi-VN" sz="1800" b="1" i="0" dirty="0">
                <a:solidFill>
                  <a:srgbClr val="1B1B1B"/>
                </a:solidFill>
                <a:effectLst/>
                <a:latin typeface="Times New Roman" panose="02020603050405020304" pitchFamily="18" charset="0"/>
                <a:cs typeface="Times New Roman" panose="02020603050405020304" pitchFamily="18" charset="0"/>
              </a:rPr>
              <a:t>Host:</a:t>
            </a:r>
            <a:r>
              <a:rPr lang="vi-VN" sz="1800" b="0" i="0" dirty="0">
                <a:solidFill>
                  <a:srgbClr val="1B1B1B"/>
                </a:solidFill>
                <a:effectLst/>
                <a:latin typeface="Times New Roman" panose="02020603050405020304" pitchFamily="18" charset="0"/>
                <a:cs typeface="Times New Roman" panose="02020603050405020304" pitchFamily="18" charset="0"/>
              </a:rPr>
              <a:t> </a:t>
            </a:r>
            <a:r>
              <a:rPr lang="vi-VN" sz="1800" b="0" i="0" u="none" strike="noStrike" dirty="0">
                <a:solidFill>
                  <a:srgbClr val="2B6DAD"/>
                </a:solidFill>
                <a:effectLst/>
                <a:latin typeface="Times New Roman" panose="02020603050405020304" pitchFamily="18" charset="0"/>
                <a:cs typeface="Times New Roman" panose="02020603050405020304" pitchFamily="18" charset="0"/>
                <a:hlinkClick r:id="rId5"/>
              </a:rPr>
              <a:t>www.utest.com</a:t>
            </a:r>
            <a:r>
              <a:rPr lang="vi-VN" sz="1800" b="0" i="0" dirty="0">
                <a:solidFill>
                  <a:srgbClr val="1B1B1B"/>
                </a:solidFill>
                <a:effectLst/>
                <a:latin typeface="Times New Roman" panose="02020603050405020304" pitchFamily="18" charset="0"/>
                <a:cs typeface="Times New Roman" panose="02020603050405020304" pitchFamily="18" charset="0"/>
              </a:rPr>
              <a:t> - Tên miền của máy chủ.</a:t>
            </a:r>
          </a:p>
          <a:p>
            <a:pPr algn="l"/>
            <a:r>
              <a:rPr lang="vi-VN" sz="1800" b="1" i="0" dirty="0">
                <a:solidFill>
                  <a:srgbClr val="1B1B1B"/>
                </a:solidFill>
                <a:effectLst/>
                <a:latin typeface="Times New Roman" panose="02020603050405020304" pitchFamily="18" charset="0"/>
                <a:cs typeface="Times New Roman" panose="02020603050405020304" pitchFamily="18" charset="0"/>
              </a:rPr>
              <a:t>User-Agent:</a:t>
            </a:r>
            <a:r>
              <a:rPr lang="vi-VN" sz="1800" b="0" i="0" dirty="0">
                <a:solidFill>
                  <a:srgbClr val="1B1B1B"/>
                </a:solidFill>
                <a:effectLst/>
                <a:latin typeface="Times New Roman" panose="02020603050405020304" pitchFamily="18" charset="0"/>
                <a:cs typeface="Times New Roman" panose="02020603050405020304" pitchFamily="18" charset="0"/>
              </a:rPr>
              <a:t> Mozilla/5.0 - Chuỗi tác nhân người dùng của trình duyệt.</a:t>
            </a:r>
          </a:p>
          <a:p>
            <a:pPr algn="l"/>
            <a:r>
              <a:rPr lang="vi-VN" sz="1800" b="1" i="0" dirty="0">
                <a:solidFill>
                  <a:srgbClr val="1B1B1B"/>
                </a:solidFill>
                <a:effectLst/>
                <a:latin typeface="Times New Roman" panose="02020603050405020304" pitchFamily="18" charset="0"/>
                <a:cs typeface="Times New Roman" panose="02020603050405020304" pitchFamily="18" charset="0"/>
              </a:rPr>
              <a:t>Accept</a:t>
            </a:r>
            <a:r>
              <a:rPr lang="vi-VN" sz="1800" b="0" i="0" dirty="0">
                <a:solidFill>
                  <a:srgbClr val="1B1B1B"/>
                </a:solidFill>
                <a:effectLst/>
                <a:latin typeface="Times New Roman" panose="02020603050405020304" pitchFamily="18" charset="0"/>
                <a:cs typeface="Times New Roman" panose="02020603050405020304" pitchFamily="18" charset="0"/>
              </a:rPr>
              <a:t>: text/html, </a:t>
            </a:r>
            <a:r>
              <a:rPr lang="vi-VN" sz="1800" b="0" i="1" dirty="0">
                <a:solidFill>
                  <a:srgbClr val="1B1B1B"/>
                </a:solidFill>
                <a:effectLst/>
                <a:latin typeface="Times New Roman" panose="02020603050405020304" pitchFamily="18" charset="0"/>
                <a:cs typeface="Times New Roman" panose="02020603050405020304" pitchFamily="18" charset="0"/>
              </a:rPr>
              <a:t>/</a:t>
            </a:r>
            <a:r>
              <a:rPr lang="vi-VN" sz="1800" b="0" i="0" dirty="0">
                <a:solidFill>
                  <a:srgbClr val="1B1B1B"/>
                </a:solidFill>
                <a:effectLst/>
                <a:latin typeface="Times New Roman" panose="02020603050405020304" pitchFamily="18" charset="0"/>
                <a:cs typeface="Times New Roman" panose="02020603050405020304" pitchFamily="18" charset="0"/>
              </a:rPr>
              <a:t> - Một phần của quá trình đàm phán nội dung; Các loại phương tiện media được chấp nhận cho các phản hồi.</a:t>
            </a:r>
          </a:p>
          <a:p>
            <a:pPr algn="l"/>
            <a:r>
              <a:rPr lang="vi-VN" sz="1800" b="1" i="0" dirty="0">
                <a:solidFill>
                  <a:srgbClr val="1B1B1B"/>
                </a:solidFill>
                <a:effectLst/>
                <a:latin typeface="Times New Roman" panose="02020603050405020304" pitchFamily="18" charset="0"/>
                <a:cs typeface="Times New Roman" panose="02020603050405020304" pitchFamily="18" charset="0"/>
              </a:rPr>
              <a:t>Accept-Language:</a:t>
            </a:r>
            <a:r>
              <a:rPr lang="vi-VN" sz="1800" b="0" i="0" dirty="0">
                <a:solidFill>
                  <a:srgbClr val="1B1B1B"/>
                </a:solidFill>
                <a:effectLst/>
                <a:latin typeface="Times New Roman" panose="02020603050405020304" pitchFamily="18" charset="0"/>
                <a:cs typeface="Times New Roman" panose="02020603050405020304" pitchFamily="18" charset="0"/>
              </a:rPr>
              <a:t> en-US, en - Danh sách các ngôn ngữ của con người được chấp nhận cho các phản hồi (đàm phán nội dung).</a:t>
            </a:r>
          </a:p>
          <a:p>
            <a:pPr algn="l"/>
            <a:r>
              <a:rPr lang="vi-VN" sz="1800" b="1" i="0" dirty="0">
                <a:solidFill>
                  <a:srgbClr val="1B1B1B"/>
                </a:solidFill>
                <a:effectLst/>
                <a:latin typeface="Times New Roman" panose="02020603050405020304" pitchFamily="18" charset="0"/>
                <a:cs typeface="Times New Roman" panose="02020603050405020304" pitchFamily="18" charset="0"/>
              </a:rPr>
              <a:t>Connection:</a:t>
            </a:r>
            <a:r>
              <a:rPr lang="vi-VN" sz="1800" b="0" i="0" dirty="0">
                <a:solidFill>
                  <a:srgbClr val="1B1B1B"/>
                </a:solidFill>
                <a:effectLst/>
                <a:latin typeface="Times New Roman" panose="02020603050405020304" pitchFamily="18" charset="0"/>
                <a:cs typeface="Times New Roman" panose="02020603050405020304" pitchFamily="18" charset="0"/>
              </a:rPr>
              <a:t> close - Tùy chọn điều khiển cho kết nối hiện tại.</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1570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17944"/>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2330598" y="1178448"/>
            <a:ext cx="4525598" cy="707886"/>
          </a:xfrm>
          <a:prstGeom prst="rect">
            <a:avLst/>
          </a:prstGeom>
          <a:noFill/>
        </p:spPr>
        <p:txBody>
          <a:bodyPr wrap="none" rtlCol="0">
            <a:spAutoFit/>
          </a:bodyPr>
          <a:lstStyle/>
          <a:p>
            <a:pPr marL="457200" indent="-457200" algn="l">
              <a:buFont typeface="Wingdings" panose="05000000000000000000" pitchFamily="2" charset="2"/>
              <a:buChar char="Ø"/>
            </a:pPr>
            <a:r>
              <a:rPr lang="en-US" sz="4000" b="0" i="0" dirty="0">
                <a:solidFill>
                  <a:srgbClr val="1B1B1B"/>
                </a:solidFill>
                <a:effectLst/>
                <a:latin typeface="Open Sans" panose="020B0606030504020204" pitchFamily="34" charset="0"/>
              </a:rPr>
              <a:t>HTTP-Response:</a:t>
            </a:r>
            <a:endParaRPr lang="en-US" sz="3200" b="1" i="0" dirty="0">
              <a:solidFill>
                <a:srgbClr val="111111"/>
              </a:solidFill>
              <a:effectLst/>
              <a:latin typeface="Nunito" pitchFamily="2"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pic>
        <p:nvPicPr>
          <p:cNvPr id="2054" name="Picture 6">
            <a:extLst>
              <a:ext uri="{FF2B5EF4-FFF2-40B4-BE49-F238E27FC236}">
                <a16:creationId xmlns:a16="http://schemas.microsoft.com/office/drawing/2014/main" id="{51CAF3AD-E659-3519-4185-98B0CFD523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5752" y="1827213"/>
            <a:ext cx="5243444" cy="399937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F5A2FB6-F746-5B20-CD3E-E707868BBC0D}"/>
              </a:ext>
            </a:extLst>
          </p:cNvPr>
          <p:cNvSpPr txBox="1"/>
          <p:nvPr/>
        </p:nvSpPr>
        <p:spPr>
          <a:xfrm>
            <a:off x="1447800" y="1886334"/>
            <a:ext cx="4953000" cy="3970318"/>
          </a:xfrm>
          <a:prstGeom prst="rect">
            <a:avLst/>
          </a:prstGeom>
          <a:noFill/>
        </p:spPr>
        <p:txBody>
          <a:bodyPr wrap="square" rtlCol="0">
            <a:spAutoFit/>
          </a:bodyPr>
          <a:lstStyle/>
          <a:p>
            <a:pPr algn="l"/>
            <a:r>
              <a:rPr lang="vi-VN" b="1" i="0" dirty="0">
                <a:solidFill>
                  <a:srgbClr val="1B1B1B"/>
                </a:solidFill>
                <a:effectLst/>
                <a:latin typeface="Open Sans" panose="020B0606030504020204" pitchFamily="34" charset="0"/>
              </a:rPr>
              <a:t>200 OK</a:t>
            </a:r>
            <a:r>
              <a:rPr lang="vi-VN" b="0" i="0" dirty="0">
                <a:solidFill>
                  <a:srgbClr val="1B1B1B"/>
                </a:solidFill>
                <a:effectLst/>
                <a:latin typeface="Open Sans" panose="020B0606030504020204" pitchFamily="34" charset="0"/>
              </a:rPr>
              <a:t> - Yêu cầu đã thành công.</a:t>
            </a:r>
          </a:p>
          <a:p>
            <a:pPr algn="l"/>
            <a:r>
              <a:rPr lang="vi-VN" b="1" i="0" dirty="0">
                <a:solidFill>
                  <a:srgbClr val="1B1B1B"/>
                </a:solidFill>
                <a:effectLst/>
                <a:latin typeface="Open Sans" panose="020B0606030504020204" pitchFamily="34" charset="0"/>
              </a:rPr>
              <a:t>302 Found</a:t>
            </a:r>
            <a:r>
              <a:rPr lang="vi-VN" b="0" i="0" dirty="0">
                <a:solidFill>
                  <a:srgbClr val="1B1B1B"/>
                </a:solidFill>
                <a:effectLst/>
                <a:latin typeface="Open Sans" panose="020B0606030504020204" pitchFamily="34" charset="0"/>
              </a:rPr>
              <a:t> - Hướng dẫn người dùng xem (duyệt đến) một URL khác.</a:t>
            </a:r>
          </a:p>
          <a:p>
            <a:pPr algn="l"/>
            <a:r>
              <a:rPr lang="vi-VN" b="1" i="0" dirty="0">
                <a:solidFill>
                  <a:srgbClr val="1B1B1B"/>
                </a:solidFill>
                <a:effectLst/>
                <a:latin typeface="Open Sans" panose="020B0606030504020204" pitchFamily="34" charset="0"/>
              </a:rPr>
              <a:t>400 Bad Request</a:t>
            </a:r>
            <a:r>
              <a:rPr lang="vi-VN" b="0" i="0" dirty="0">
                <a:solidFill>
                  <a:srgbClr val="1B1B1B"/>
                </a:solidFill>
                <a:effectLst/>
                <a:latin typeface="Open Sans" panose="020B0606030504020204" pitchFamily="34" charset="0"/>
              </a:rPr>
              <a:t> - Máy chủ không thể hoặc sẽ không xử lý yêu cầu do lỗi máy khách (ví dụ: lỗi cú pháp, kích thước, định dạng thông báo).</a:t>
            </a:r>
          </a:p>
          <a:p>
            <a:pPr algn="l"/>
            <a:r>
              <a:rPr lang="vi-VN" b="1" i="0" dirty="0">
                <a:solidFill>
                  <a:srgbClr val="1B1B1B"/>
                </a:solidFill>
                <a:effectLst/>
                <a:latin typeface="Open Sans" panose="020B0606030504020204" pitchFamily="34" charset="0"/>
              </a:rPr>
              <a:t>501 Not Implemented</a:t>
            </a:r>
            <a:r>
              <a:rPr lang="vi-VN" b="0" i="0" dirty="0">
                <a:solidFill>
                  <a:srgbClr val="1B1B1B"/>
                </a:solidFill>
                <a:effectLst/>
                <a:latin typeface="Open Sans" panose="020B0606030504020204" pitchFamily="34" charset="0"/>
              </a:rPr>
              <a:t> - Máy chủ không thể thực hiện đầy đủ các yêu cầu hoặc không nhận ra phương thức yêu cầu.</a:t>
            </a:r>
          </a:p>
          <a:p>
            <a:pPr algn="l"/>
            <a:r>
              <a:rPr lang="vi-VN" b="0" i="0" dirty="0">
                <a:solidFill>
                  <a:srgbClr val="1B1B1B"/>
                </a:solidFill>
                <a:effectLst/>
                <a:latin typeface="Open Sans" panose="020B0606030504020204" pitchFamily="34" charset="0"/>
              </a:rPr>
              <a:t>Mã trạng thái HTTP response được phần tách thành năm loại, trong đó các chữ số đầu tiên của mã trạng thái xác định lớp của phản hồi:</a:t>
            </a:r>
          </a:p>
          <a:p>
            <a:pPr algn="l">
              <a:buFont typeface="Arial" panose="020B0604020202020204" pitchFamily="34" charset="0"/>
              <a:buChar char="•"/>
            </a:pPr>
            <a:r>
              <a:rPr lang="vi-VN" b="0" i="0" dirty="0">
                <a:solidFill>
                  <a:srgbClr val="1B1B1B"/>
                </a:solidFill>
                <a:effectLst/>
                <a:latin typeface="Open Sans" panose="020B0606030504020204" pitchFamily="34" charset="0"/>
              </a:rPr>
              <a:t>1xx (Informational)</a:t>
            </a:r>
          </a:p>
          <a:p>
            <a:pPr algn="l">
              <a:buFont typeface="Arial" panose="020B0604020202020204" pitchFamily="34" charset="0"/>
              <a:buChar char="•"/>
            </a:pPr>
            <a:r>
              <a:rPr lang="vi-VN" b="0" i="0" dirty="0">
                <a:solidFill>
                  <a:srgbClr val="1B1B1B"/>
                </a:solidFill>
                <a:effectLst/>
                <a:latin typeface="Open Sans" panose="020B0606030504020204" pitchFamily="34" charset="0"/>
              </a:rPr>
              <a:t>2xx (Successful)</a:t>
            </a:r>
          </a:p>
          <a:p>
            <a:pPr algn="l">
              <a:buFont typeface="Arial" panose="020B0604020202020204" pitchFamily="34" charset="0"/>
              <a:buChar char="•"/>
            </a:pPr>
            <a:r>
              <a:rPr lang="vi-VN" b="0" i="0" dirty="0">
                <a:solidFill>
                  <a:srgbClr val="1B1B1B"/>
                </a:solidFill>
                <a:effectLst/>
                <a:latin typeface="Open Sans" panose="020B0606030504020204" pitchFamily="34" charset="0"/>
              </a:rPr>
              <a:t>3xx (Redirection)</a:t>
            </a:r>
          </a:p>
          <a:p>
            <a:pPr algn="l">
              <a:buFont typeface="Arial" panose="020B0604020202020204" pitchFamily="34" charset="0"/>
              <a:buChar char="•"/>
            </a:pPr>
            <a:r>
              <a:rPr lang="vi-VN" b="0" i="0" dirty="0">
                <a:solidFill>
                  <a:srgbClr val="1B1B1B"/>
                </a:solidFill>
                <a:effectLst/>
                <a:latin typeface="Open Sans" panose="020B0606030504020204" pitchFamily="34" charset="0"/>
              </a:rPr>
              <a:t>4xx (Client Error)</a:t>
            </a:r>
          </a:p>
          <a:p>
            <a:pPr algn="l">
              <a:buFont typeface="Arial" panose="020B0604020202020204" pitchFamily="34" charset="0"/>
              <a:buChar char="•"/>
            </a:pPr>
            <a:r>
              <a:rPr lang="vi-VN" b="0" i="0" dirty="0">
                <a:solidFill>
                  <a:srgbClr val="1B1B1B"/>
                </a:solidFill>
                <a:effectLst/>
                <a:latin typeface="Open Sans" panose="020B0606030504020204" pitchFamily="34" charset="0"/>
              </a:rPr>
              <a:t>5xx (Server Error)</a:t>
            </a:r>
          </a:p>
          <a:p>
            <a:endParaRPr lang="en-US" dirty="0"/>
          </a:p>
        </p:txBody>
      </p:sp>
    </p:spTree>
    <p:extLst>
      <p:ext uri="{BB962C8B-B14F-4D97-AF65-F5344CB8AC3E}">
        <p14:creationId xmlns:p14="http://schemas.microsoft.com/office/powerpoint/2010/main" val="3896454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2638416" y="2430200"/>
            <a:ext cx="5585183" cy="707886"/>
          </a:xfrm>
          <a:prstGeom prst="rect">
            <a:avLst/>
          </a:prstGeom>
          <a:noFill/>
        </p:spPr>
        <p:txBody>
          <a:bodyPr wrap="none" rtlCol="0">
            <a:spAutoFit/>
          </a:bodyPr>
          <a:lstStyle/>
          <a:p>
            <a:pPr marL="457200" indent="-457200" algn="l">
              <a:buFont typeface="Wingdings" panose="05000000000000000000" pitchFamily="2" charset="2"/>
              <a:buChar char="Ø"/>
            </a:pPr>
            <a:r>
              <a:rPr lang="en-US" sz="4000" b="1" i="0" dirty="0" err="1">
                <a:solidFill>
                  <a:srgbClr val="00B0F0"/>
                </a:solidFill>
                <a:effectLst/>
                <a:latin typeface="Times New Roman" panose="02020603050405020304" pitchFamily="18" charset="0"/>
                <a:cs typeface="Times New Roman" panose="02020603050405020304" pitchFamily="18" charset="0"/>
              </a:rPr>
              <a:t>Sử</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dụng</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với</a:t>
            </a:r>
            <a:r>
              <a:rPr lang="en-US" sz="4000" b="1" i="0" dirty="0">
                <a:solidFill>
                  <a:srgbClr val="00B0F0"/>
                </a:solidFill>
                <a:effectLst/>
                <a:latin typeface="Times New Roman" panose="02020603050405020304" pitchFamily="18" charset="0"/>
                <a:cs typeface="Times New Roman" panose="02020603050405020304" pitchFamily="18" charset="0"/>
              </a:rPr>
              <a:t> </a:t>
            </a:r>
            <a:r>
              <a:rPr lang="en-US" sz="4000" b="1" i="0" dirty="0" err="1">
                <a:solidFill>
                  <a:srgbClr val="00B0F0"/>
                </a:solidFill>
                <a:effectLst/>
                <a:latin typeface="Times New Roman" panose="02020603050405020304" pitchFamily="18" charset="0"/>
                <a:cs typeface="Times New Roman" panose="02020603050405020304" pitchFamily="18" charset="0"/>
              </a:rPr>
              <a:t>SqlServer</a:t>
            </a:r>
            <a:endParaRPr lang="en-US" sz="4000" b="1" i="0" dirty="0">
              <a:solidFill>
                <a:srgbClr val="111111"/>
              </a:solidFill>
              <a:effectLst/>
              <a:latin typeface="Nunito" pitchFamily="2"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148988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18"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917C9F93-1593-370E-32CA-87759CFC3AE1}"/>
              </a:ext>
            </a:extLst>
          </p:cNvPr>
          <p:cNvSpPr txBox="1"/>
          <p:nvPr/>
        </p:nvSpPr>
        <p:spPr>
          <a:xfrm>
            <a:off x="5635782" y="2974063"/>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BAF394FB-E864-BE92-826E-2723E4FE1AD7}"/>
              </a:ext>
            </a:extLst>
          </p:cNvPr>
          <p:cNvSpPr txBox="1"/>
          <p:nvPr/>
        </p:nvSpPr>
        <p:spPr>
          <a:xfrm>
            <a:off x="304800" y="2474753"/>
            <a:ext cx="5624513" cy="1754326"/>
          </a:xfrm>
          <a:prstGeom prst="rect">
            <a:avLst/>
          </a:prstGeom>
          <a:noFill/>
        </p:spPr>
        <p:txBody>
          <a:bodyPr wrap="square" rtlCol="0">
            <a:spAutoFit/>
          </a:bodyPr>
          <a:lstStyle/>
          <a:p>
            <a:pPr marL="457200" indent="-457200">
              <a:buFont typeface="Wingdings" panose="05000000000000000000" pitchFamily="2" charset="2"/>
              <a:buChar char="Ø"/>
            </a:pPr>
            <a:r>
              <a:rPr lang="en-US" sz="3600" b="1" i="0" dirty="0" err="1">
                <a:solidFill>
                  <a:srgbClr val="00B0F0"/>
                </a:solidFill>
                <a:effectLst/>
                <a:latin typeface="Times New Roman" panose="02020603050405020304" pitchFamily="18" charset="0"/>
                <a:cs typeface="Times New Roman" panose="02020603050405020304" pitchFamily="18" charset="0"/>
              </a:rPr>
              <a:t>Sử</a:t>
            </a:r>
            <a:r>
              <a:rPr lang="en-US" sz="3600" b="1" i="0" dirty="0">
                <a:solidFill>
                  <a:srgbClr val="00B0F0"/>
                </a:solidFill>
                <a:effectLst/>
                <a:latin typeface="Times New Roman" panose="02020603050405020304" pitchFamily="18" charset="0"/>
                <a:cs typeface="Times New Roman" panose="02020603050405020304" pitchFamily="18" charset="0"/>
              </a:rPr>
              <a:t> </a:t>
            </a:r>
            <a:r>
              <a:rPr lang="en-US" sz="3600" b="1" i="0" dirty="0" err="1">
                <a:solidFill>
                  <a:srgbClr val="00B0F0"/>
                </a:solidFill>
                <a:effectLst/>
                <a:latin typeface="Times New Roman" panose="02020603050405020304" pitchFamily="18" charset="0"/>
                <a:cs typeface="Times New Roman" panose="02020603050405020304" pitchFamily="18" charset="0"/>
              </a:rPr>
              <a:t>dụng</a:t>
            </a:r>
            <a:r>
              <a:rPr lang="en-US" sz="3600" b="1" i="0" dirty="0">
                <a:solidFill>
                  <a:srgbClr val="00B0F0"/>
                </a:solidFill>
                <a:effectLst/>
                <a:latin typeface="Times New Roman" panose="02020603050405020304" pitchFamily="18" charset="0"/>
                <a:cs typeface="Times New Roman" panose="02020603050405020304" pitchFamily="18" charset="0"/>
              </a:rPr>
              <a:t> </a:t>
            </a:r>
            <a:r>
              <a:rPr lang="en-US" sz="3600" b="1" i="0" dirty="0" err="1">
                <a:solidFill>
                  <a:srgbClr val="00B0F0"/>
                </a:solidFill>
                <a:effectLst/>
                <a:latin typeface="Times New Roman" panose="02020603050405020304" pitchFamily="18" charset="0"/>
                <a:cs typeface="Times New Roman" panose="02020603050405020304" pitchFamily="18" charset="0"/>
              </a:rPr>
              <a:t>với</a:t>
            </a:r>
            <a:r>
              <a:rPr lang="en-US" sz="3600" b="1" i="0" dirty="0">
                <a:solidFill>
                  <a:srgbClr val="00B0F0"/>
                </a:solidFill>
                <a:effectLst/>
                <a:latin typeface="Times New Roman" panose="02020603050405020304" pitchFamily="18" charset="0"/>
                <a:cs typeface="Times New Roman" panose="02020603050405020304" pitchFamily="18" charset="0"/>
              </a:rPr>
              <a:t> </a:t>
            </a:r>
            <a:r>
              <a:rPr lang="en-US" sz="3600" b="1" i="0" u="none" strike="noStrike" dirty="0">
                <a:solidFill>
                  <a:srgbClr val="00B0F0"/>
                </a:solidFill>
                <a:effectLst/>
                <a:latin typeface="Times New Roman" panose="02020603050405020304" pitchFamily="18" charset="0"/>
                <a:cs typeface="Times New Roman" panose="02020603050405020304" pitchFamily="18" charset="0"/>
              </a:rPr>
              <a:t>Swagger</a:t>
            </a:r>
          </a:p>
          <a:p>
            <a:pPr marL="457200" indent="-457200">
              <a:buFont typeface="Wingdings" panose="05000000000000000000" pitchFamily="2" charset="2"/>
              <a:buChar char="Ø"/>
            </a:pPr>
            <a:r>
              <a:rPr lang="en-US" sz="3600" b="1" dirty="0">
                <a:solidFill>
                  <a:srgbClr val="00B0F0"/>
                </a:solidFill>
                <a:latin typeface="Times New Roman" panose="02020603050405020304" pitchFamily="18" charset="0"/>
                <a:cs typeface="Times New Roman" panose="02020603050405020304" pitchFamily="18" charset="0"/>
              </a:rPr>
              <a:t>API Testing </a:t>
            </a:r>
            <a:r>
              <a:rPr lang="en-US" sz="3600" b="1" dirty="0" err="1">
                <a:solidFill>
                  <a:srgbClr val="00B0F0"/>
                </a:solidFill>
                <a:latin typeface="Times New Roman" panose="02020603050405020304" pitchFamily="18" charset="0"/>
                <a:cs typeface="Times New Roman" panose="02020603050405020304" pitchFamily="18" charset="0"/>
              </a:rPr>
              <a:t>với</a:t>
            </a:r>
            <a:r>
              <a:rPr lang="en-US" sz="3600" b="1" dirty="0">
                <a:solidFill>
                  <a:srgbClr val="00B0F0"/>
                </a:solidFill>
                <a:latin typeface="Times New Roman" panose="02020603050405020304" pitchFamily="18" charset="0"/>
                <a:cs typeface="Times New Roman" panose="02020603050405020304" pitchFamily="18" charset="0"/>
              </a:rPr>
              <a:t> Postman </a:t>
            </a:r>
            <a:endParaRPr lang="en-US" sz="3600" b="1" i="0" dirty="0">
              <a:solidFill>
                <a:srgbClr val="00B0F0"/>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US" sz="3600" b="1" i="0" dirty="0" err="1">
                <a:solidFill>
                  <a:srgbClr val="00B0F0"/>
                </a:solidFill>
                <a:effectLst/>
                <a:latin typeface="Times New Roman" panose="02020603050405020304" pitchFamily="18" charset="0"/>
                <a:cs typeface="Times New Roman" panose="02020603050405020304" pitchFamily="18" charset="0"/>
              </a:rPr>
              <a:t>Sử</a:t>
            </a:r>
            <a:r>
              <a:rPr lang="en-US" sz="3600" b="1" i="0" dirty="0">
                <a:solidFill>
                  <a:srgbClr val="00B0F0"/>
                </a:solidFill>
                <a:effectLst/>
                <a:latin typeface="Times New Roman" panose="02020603050405020304" pitchFamily="18" charset="0"/>
                <a:cs typeface="Times New Roman" panose="02020603050405020304" pitchFamily="18" charset="0"/>
              </a:rPr>
              <a:t> </a:t>
            </a:r>
            <a:r>
              <a:rPr lang="en-US" sz="3600" b="1" i="0" dirty="0" err="1">
                <a:solidFill>
                  <a:srgbClr val="00B0F0"/>
                </a:solidFill>
                <a:effectLst/>
                <a:latin typeface="Times New Roman" panose="02020603050405020304" pitchFamily="18" charset="0"/>
                <a:cs typeface="Times New Roman" panose="02020603050405020304" pitchFamily="18" charset="0"/>
              </a:rPr>
              <a:t>dụng</a:t>
            </a:r>
            <a:r>
              <a:rPr lang="en-US" sz="3600" b="1" i="0" dirty="0">
                <a:solidFill>
                  <a:srgbClr val="00B0F0"/>
                </a:solidFill>
                <a:effectLst/>
                <a:latin typeface="Times New Roman" panose="02020603050405020304" pitchFamily="18" charset="0"/>
                <a:cs typeface="Times New Roman" panose="02020603050405020304" pitchFamily="18" charset="0"/>
              </a:rPr>
              <a:t> </a:t>
            </a:r>
            <a:r>
              <a:rPr lang="en-US" sz="3600" b="1" i="0" dirty="0" err="1">
                <a:solidFill>
                  <a:srgbClr val="00B0F0"/>
                </a:solidFill>
                <a:effectLst/>
                <a:latin typeface="Times New Roman" panose="02020603050405020304" pitchFamily="18" charset="0"/>
                <a:cs typeface="Times New Roman" panose="02020603050405020304" pitchFamily="18" charset="0"/>
              </a:rPr>
              <a:t>với</a:t>
            </a:r>
            <a:r>
              <a:rPr lang="en-US" sz="3600" b="1" i="0" dirty="0">
                <a:solidFill>
                  <a:srgbClr val="00B0F0"/>
                </a:solidFill>
                <a:effectLst/>
                <a:latin typeface="Times New Roman" panose="02020603050405020304" pitchFamily="18" charset="0"/>
                <a:cs typeface="Times New Roman" panose="02020603050405020304" pitchFamily="18" charset="0"/>
              </a:rPr>
              <a:t> </a:t>
            </a:r>
            <a:r>
              <a:rPr lang="en-US" sz="3600" b="1" i="0" dirty="0" err="1">
                <a:solidFill>
                  <a:srgbClr val="00B0F0"/>
                </a:solidFill>
                <a:effectLst/>
                <a:latin typeface="Times New Roman" panose="02020603050405020304" pitchFamily="18" charset="0"/>
                <a:cs typeface="Times New Roman" panose="02020603050405020304" pitchFamily="18" charset="0"/>
              </a:rPr>
              <a:t>SqlServer</a:t>
            </a:r>
            <a:endParaRPr lang="en-US" sz="3600" b="1" i="0" dirty="0">
              <a:solidFill>
                <a:srgbClr val="111111"/>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5BC3177-E4B7-942E-9D6C-21D3636B1618}"/>
              </a:ext>
            </a:extLst>
          </p:cNvPr>
          <p:cNvPicPr>
            <a:picLocks noChangeAspect="1"/>
          </p:cNvPicPr>
          <p:nvPr/>
        </p:nvPicPr>
        <p:blipFill>
          <a:blip r:embed="rId4"/>
          <a:stretch>
            <a:fillRect/>
          </a:stretch>
        </p:blipFill>
        <p:spPr>
          <a:xfrm>
            <a:off x="5763202" y="1827213"/>
            <a:ext cx="6425780" cy="3049407"/>
          </a:xfrm>
          <a:prstGeom prst="rect">
            <a:avLst/>
          </a:prstGeom>
        </p:spPr>
      </p:pic>
    </p:spTree>
    <p:extLst>
      <p:ext uri="{BB962C8B-B14F-4D97-AF65-F5344CB8AC3E}">
        <p14:creationId xmlns:p14="http://schemas.microsoft.com/office/powerpoint/2010/main" val="3261756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EA999527-760E-DCA8-4429-2B735A23D9F0}"/>
              </a:ext>
            </a:extLst>
          </p:cNvPr>
          <p:cNvSpPr txBox="1"/>
          <p:nvPr/>
        </p:nvSpPr>
        <p:spPr>
          <a:xfrm>
            <a:off x="876300" y="1307689"/>
            <a:ext cx="10269657" cy="461665"/>
          </a:xfrm>
          <a:prstGeom prst="rect">
            <a:avLst/>
          </a:prstGeom>
          <a:noFill/>
        </p:spPr>
        <p:txBody>
          <a:bodyPr wrap="square" rtlCol="0">
            <a:spAutoFit/>
          </a:bodyPr>
          <a:lstStyle/>
          <a:p>
            <a:pPr marL="457200" indent="-457200">
              <a:buFont typeface="Wingdings" panose="05000000000000000000" pitchFamily="2" charset="2"/>
              <a:buChar char="Ø"/>
            </a:pPr>
            <a:r>
              <a:rPr lang="en-US" sz="2400" b="1" i="0" dirty="0" err="1">
                <a:solidFill>
                  <a:srgbClr val="00B0F0"/>
                </a:solidFill>
                <a:effectLst/>
                <a:latin typeface="Times New Roman" panose="02020603050405020304" pitchFamily="18" charset="0"/>
                <a:cs typeface="Times New Roman" panose="02020603050405020304" pitchFamily="18" charset="0"/>
              </a:rPr>
              <a:t>Sử</a:t>
            </a:r>
            <a:r>
              <a:rPr lang="en-US" sz="2400" b="1" i="0" dirty="0">
                <a:solidFill>
                  <a:srgbClr val="00B0F0"/>
                </a:solidFill>
                <a:effectLst/>
                <a:latin typeface="Times New Roman" panose="02020603050405020304" pitchFamily="18" charset="0"/>
                <a:cs typeface="Times New Roman" panose="02020603050405020304" pitchFamily="18" charset="0"/>
              </a:rPr>
              <a:t> </a:t>
            </a:r>
            <a:r>
              <a:rPr lang="en-US" sz="2400" b="1" i="0" dirty="0" err="1">
                <a:solidFill>
                  <a:srgbClr val="00B0F0"/>
                </a:solidFill>
                <a:effectLst/>
                <a:latin typeface="Times New Roman" panose="02020603050405020304" pitchFamily="18" charset="0"/>
                <a:cs typeface="Times New Roman" panose="02020603050405020304" pitchFamily="18" charset="0"/>
              </a:rPr>
              <a:t>dụng</a:t>
            </a:r>
            <a:r>
              <a:rPr lang="en-US" sz="2400" b="1" i="0" dirty="0">
                <a:solidFill>
                  <a:srgbClr val="00B0F0"/>
                </a:solidFill>
                <a:effectLst/>
                <a:latin typeface="Times New Roman" panose="02020603050405020304" pitchFamily="18" charset="0"/>
                <a:cs typeface="Times New Roman" panose="02020603050405020304" pitchFamily="18" charset="0"/>
              </a:rPr>
              <a:t> </a:t>
            </a:r>
            <a:r>
              <a:rPr lang="en-US" sz="2400" b="1" i="0" dirty="0" err="1">
                <a:solidFill>
                  <a:srgbClr val="00B0F0"/>
                </a:solidFill>
                <a:effectLst/>
                <a:latin typeface="Times New Roman" panose="02020603050405020304" pitchFamily="18" charset="0"/>
                <a:cs typeface="Times New Roman" panose="02020603050405020304" pitchFamily="18" charset="0"/>
              </a:rPr>
              <a:t>với</a:t>
            </a:r>
            <a:r>
              <a:rPr lang="en-US" sz="2400" b="1" i="0" dirty="0">
                <a:solidFill>
                  <a:srgbClr val="00B0F0"/>
                </a:solidFill>
                <a:effectLst/>
                <a:latin typeface="Times New Roman" panose="02020603050405020304" pitchFamily="18" charset="0"/>
                <a:cs typeface="Times New Roman" panose="02020603050405020304" pitchFamily="18" charset="0"/>
              </a:rPr>
              <a:t> </a:t>
            </a:r>
            <a:r>
              <a:rPr lang="en-US" sz="2000" b="1" i="0" u="none" strike="noStrike" dirty="0">
                <a:solidFill>
                  <a:srgbClr val="00B0F0"/>
                </a:solidFill>
                <a:effectLst/>
                <a:latin typeface="Times New Roman" panose="02020603050405020304" pitchFamily="18" charset="0"/>
                <a:cs typeface="Times New Roman" panose="02020603050405020304" pitchFamily="18" charset="0"/>
              </a:rPr>
              <a:t>Swagger</a:t>
            </a:r>
            <a:endParaRPr lang="en-US" sz="2000" b="1" i="0" dirty="0">
              <a:solidFill>
                <a:srgbClr val="00B0F0"/>
              </a:solidFill>
              <a:effectLst/>
              <a:latin typeface="Times New Roman" panose="02020603050405020304" pitchFamily="18" charset="0"/>
              <a:cs typeface="Times New Roman" panose="02020603050405020304" pitchFamily="18" charset="0"/>
            </a:endParaRPr>
          </a:p>
        </p:txBody>
      </p:sp>
      <p:sp>
        <p:nvSpPr>
          <p:cNvPr id="2" name="Google Shape;405;p15">
            <a:extLst>
              <a:ext uri="{FF2B5EF4-FFF2-40B4-BE49-F238E27FC236}">
                <a16:creationId xmlns:a16="http://schemas.microsoft.com/office/drawing/2014/main" id="{192E2E0E-39C0-F4B6-E0D3-F379A3D5ED99}"/>
              </a:ext>
            </a:extLst>
          </p:cNvPr>
          <p:cNvSpPr txBox="1">
            <a:spLocks/>
          </p:cNvSpPr>
          <p:nvPr/>
        </p:nvSpPr>
        <p:spPr>
          <a:xfrm>
            <a:off x="876300" y="3855038"/>
            <a:ext cx="11145957" cy="1420799"/>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fontAlgn="base"/>
            <a:r>
              <a:rPr lang="vi-VN" sz="3200" b="1" i="0" u="none" strike="noStrike" dirty="0">
                <a:solidFill>
                  <a:srgbClr val="000000"/>
                </a:solidFill>
                <a:effectLst/>
                <a:latin typeface="+mj-lt"/>
              </a:rPr>
              <a:t>Swagger là gì?</a:t>
            </a:r>
            <a:endParaRPr lang="vi-VN" sz="3200" b="0" i="0" u="none" strike="noStrike" dirty="0">
              <a:solidFill>
                <a:srgbClr val="3A3A3A"/>
              </a:solidFill>
              <a:effectLst/>
              <a:latin typeface="+mj-lt"/>
            </a:endParaRPr>
          </a:p>
          <a:p>
            <a:pPr algn="just" fontAlgn="base"/>
            <a:r>
              <a:rPr lang="vi-VN" sz="3200" b="0" i="0" u="none" strike="noStrike" dirty="0">
                <a:solidFill>
                  <a:srgbClr val="000000"/>
                </a:solidFill>
                <a:effectLst/>
                <a:latin typeface="+mj-lt"/>
              </a:rPr>
              <a:t>Swagger là một đại diện đơn giản nhưng mạnh mẽ của API RESTful. Ngày nay, hầu hết các nhà phát triển đang sử dụng Swagger trong hầu hết mọi ngôn ngữ lập trình và môi trường triển khai hiện đại để làm tài liệu. Với API Web hỗ trợ Swagger, bạn sẽ nhận được tài liệu tương tác, tạo SDK khách hàng cũng như khả năng khám phá.</a:t>
            </a:r>
            <a:endParaRPr lang="vi-VN" sz="3200" b="0" i="0" u="none" strike="noStrike" dirty="0">
              <a:solidFill>
                <a:srgbClr val="3A3A3A"/>
              </a:solidFill>
              <a:effectLst/>
              <a:latin typeface="+mj-lt"/>
            </a:endParaRPr>
          </a:p>
        </p:txBody>
      </p:sp>
    </p:spTree>
    <p:extLst>
      <p:ext uri="{BB962C8B-B14F-4D97-AF65-F5344CB8AC3E}">
        <p14:creationId xmlns:p14="http://schemas.microsoft.com/office/powerpoint/2010/main" val="223074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1015663"/>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err="1">
                <a:latin typeface="Times New Roman" panose="02020603050405020304" pitchFamily="18" charset="0"/>
                <a:cs typeface="Times New Roman" panose="02020603050405020304" pitchFamily="18" charset="0"/>
              </a:rPr>
              <a:t>T</a:t>
            </a:r>
            <a:r>
              <a:rPr lang="en-US" sz="3200" b="1" i="0" u="none" strike="noStrike" dirty="0" err="1">
                <a:solidFill>
                  <a:srgbClr val="000000"/>
                </a:solidFill>
                <a:effectLst/>
                <a:latin typeface="Times New Roman" panose="02020603050405020304" pitchFamily="18" charset="0"/>
                <a:cs typeface="Times New Roman" panose="02020603050405020304" pitchFamily="18" charset="0"/>
              </a:rPr>
              <a:t>hêm</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 Swagger </a:t>
            </a:r>
            <a:r>
              <a:rPr lang="en-US" sz="3200" b="1" i="0" u="none" strike="noStrike" dirty="0" err="1">
                <a:solidFill>
                  <a:srgbClr val="000000"/>
                </a:solidFill>
                <a:effectLst/>
                <a:latin typeface="Times New Roman" panose="02020603050405020304" pitchFamily="18" charset="0"/>
                <a:cs typeface="Times New Roman" panose="02020603050405020304" pitchFamily="18" charset="0"/>
              </a:rPr>
              <a:t>vào</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3200" b="1" i="0" u="none" strike="noStrike" dirty="0" err="1">
                <a:solidFill>
                  <a:srgbClr val="000000"/>
                </a:solidFill>
                <a:effectLst/>
                <a:latin typeface="Times New Roman" panose="02020603050405020304" pitchFamily="18" charset="0"/>
                <a:cs typeface="Times New Roman" panose="02020603050405020304" pitchFamily="18" charset="0"/>
              </a:rPr>
              <a:t>dự</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3200" b="1" i="0" u="none" strike="noStrike" dirty="0" err="1">
                <a:solidFill>
                  <a:srgbClr val="000000"/>
                </a:solidFill>
                <a:effectLst/>
                <a:latin typeface="Times New Roman" panose="02020603050405020304" pitchFamily="18" charset="0"/>
                <a:cs typeface="Times New Roman" panose="02020603050405020304" pitchFamily="18" charset="0"/>
              </a:rPr>
              <a:t>án</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API Web</a:t>
            </a:r>
            <a:endParaRPr lang="en-US" sz="3200" b="0" i="0" u="none" strike="noStrike" dirty="0">
              <a:solidFill>
                <a:srgbClr val="3A3A3A"/>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endParaRPr lang="en-US" sz="2800" b="1" i="0" dirty="0">
              <a:solidFill>
                <a:srgbClr val="00B0F0"/>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96B724B-6E51-8B96-8438-E4E0AE7FCB98}"/>
              </a:ext>
            </a:extLst>
          </p:cNvPr>
          <p:cNvSpPr txBox="1"/>
          <p:nvPr/>
        </p:nvSpPr>
        <p:spPr>
          <a:xfrm>
            <a:off x="1280694" y="1874506"/>
            <a:ext cx="9487389" cy="3970318"/>
          </a:xfrm>
          <a:prstGeom prst="rect">
            <a:avLst/>
          </a:prstGeom>
          <a:noFill/>
        </p:spPr>
        <p:txBody>
          <a:bodyPr wrap="square" rtlCol="0">
            <a:spAutoFit/>
          </a:bodyPr>
          <a:lstStyle/>
          <a:p>
            <a:pPr algn="l"/>
            <a:r>
              <a:rPr lang="vi-VN" sz="2800" b="0" u="none" strike="noStrike" dirty="0">
                <a:solidFill>
                  <a:srgbClr val="000000"/>
                </a:solidFill>
                <a:effectLst/>
                <a:latin typeface="arial" panose="020B0604020202020204" pitchFamily="34" charset="0"/>
              </a:rPr>
              <a:t>Để thêm Swagger vào dự án ASP.NET Web API của bạn, bạn cần cài đặt một dự án nguồn mở có tên </a:t>
            </a:r>
            <a:r>
              <a:rPr lang="vi-VN" sz="2800" b="0" u="none" strike="noStrike" dirty="0">
                <a:solidFill>
                  <a:srgbClr val="0274BE"/>
                </a:solidFill>
                <a:effectLst/>
                <a:latin typeface="arial" panose="020B0604020202020204" pitchFamily="34" charset="0"/>
                <a:hlinkClick r:id="rId4"/>
              </a:rPr>
              <a:t>Swashbuckle </a:t>
            </a:r>
            <a:r>
              <a:rPr lang="vi-VN" sz="2800" b="0" i="0" dirty="0">
                <a:solidFill>
                  <a:srgbClr val="3A3A3A"/>
                </a:solidFill>
                <a:effectLst/>
                <a:latin typeface="arial" panose="020B0604020202020204" pitchFamily="34" charset="0"/>
              </a:rPr>
              <a:t> </a:t>
            </a:r>
            <a:r>
              <a:rPr lang="vi-VN" sz="2800" b="0" u="none" strike="noStrike" dirty="0">
                <a:solidFill>
                  <a:srgbClr val="000000"/>
                </a:solidFill>
                <a:effectLst/>
                <a:latin typeface="arial" panose="020B0604020202020204" pitchFamily="34" charset="0"/>
              </a:rPr>
              <a:t>thông qua NuGet</a:t>
            </a:r>
            <a:endParaRPr lang="en-US" sz="2800" b="0" u="none" strike="noStrike" dirty="0">
              <a:solidFill>
                <a:srgbClr val="000000"/>
              </a:solidFill>
              <a:effectLst/>
              <a:latin typeface="arial" panose="020B0604020202020204" pitchFamily="34" charset="0"/>
            </a:endParaRPr>
          </a:p>
          <a:p>
            <a:pPr algn="l"/>
            <a:endParaRPr lang="en-US" sz="2800" b="0" u="none" strike="noStrike" dirty="0">
              <a:solidFill>
                <a:srgbClr val="000000"/>
              </a:solidFill>
              <a:effectLst/>
              <a:latin typeface="arial" panose="020B0604020202020204" pitchFamily="34" charset="0"/>
            </a:endParaRPr>
          </a:p>
          <a:p>
            <a:pPr algn="l"/>
            <a:r>
              <a:rPr lang="vi-VN" sz="2800" b="0" u="none" strike="noStrike" dirty="0">
                <a:solidFill>
                  <a:srgbClr val="000000"/>
                </a:solidFill>
                <a:effectLst/>
                <a:latin typeface="arial" panose="020B0604020202020204" pitchFamily="34" charset="0"/>
              </a:rPr>
              <a:t>Khi gói được cài đặt thành công, hãy điều hướng đến thư mục </a:t>
            </a:r>
            <a:r>
              <a:rPr lang="vi-VN" sz="2800" b="1" u="none" strike="noStrike" dirty="0">
                <a:solidFill>
                  <a:srgbClr val="000000"/>
                </a:solidFill>
                <a:effectLst/>
                <a:latin typeface="arial" panose="020B0604020202020204" pitchFamily="34" charset="0"/>
              </a:rPr>
              <a:t>App_Start</a:t>
            </a:r>
            <a:r>
              <a:rPr lang="vi-VN" sz="2800" b="0" u="none" strike="noStrike" dirty="0">
                <a:solidFill>
                  <a:srgbClr val="000000"/>
                </a:solidFill>
                <a:effectLst/>
                <a:latin typeface="arial" panose="020B0604020202020204" pitchFamily="34" charset="0"/>
              </a:rPr>
              <a:t> trong Solution Explorer. Bạn sẽ tìm thấy một tệp mới có tên </a:t>
            </a:r>
            <a:r>
              <a:rPr lang="vi-VN" sz="2800" b="1" u="none" strike="noStrike" dirty="0">
                <a:solidFill>
                  <a:srgbClr val="000000"/>
                </a:solidFill>
                <a:effectLst/>
                <a:latin typeface="arial" panose="020B0604020202020204" pitchFamily="34" charset="0"/>
              </a:rPr>
              <a:t>SwaggerConfig.cs</a:t>
            </a:r>
            <a:r>
              <a:rPr lang="vi-VN" sz="2800" b="0" u="none" strike="noStrike" dirty="0">
                <a:solidFill>
                  <a:srgbClr val="000000"/>
                </a:solidFill>
                <a:effectLst/>
                <a:latin typeface="arial" panose="020B0604020202020204" pitchFamily="34" charset="0"/>
              </a:rPr>
              <a:t> . Đây là tệp nơi Swagger được bật và mọi tùy chọn cấu hình nên được đặt ở đây.</a:t>
            </a:r>
            <a:endParaRPr lang="vi-VN" sz="2800" b="0" i="0" dirty="0">
              <a:solidFill>
                <a:srgbClr val="666666"/>
              </a:solidFill>
              <a:effectLst/>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4"/>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a:solidFill>
                  <a:srgbClr val="F37422"/>
                </a:solidFill>
                <a:latin typeface="Oi"/>
                <a:ea typeface="Oi"/>
                <a:cs typeface="Oi"/>
                <a:sym typeface="Oi"/>
              </a:rPr>
              <a:t>Tên bài học</a:t>
            </a:r>
            <a:endParaRPr sz="1700" b="0" i="0" u="none" strike="noStrike" cap="none">
              <a:solidFill>
                <a:srgbClr val="F37422"/>
              </a:solidFill>
              <a:latin typeface="Oi"/>
              <a:ea typeface="Oi"/>
              <a:cs typeface="Oi"/>
              <a:sym typeface="Oi"/>
            </a:endParaRPr>
          </a:p>
        </p:txBody>
      </p:sp>
      <p:pic>
        <p:nvPicPr>
          <p:cNvPr id="85" name="Google Shape;85;p4"/>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2" name="TextBox 1"/>
          <p:cNvSpPr txBox="1"/>
          <p:nvPr/>
        </p:nvSpPr>
        <p:spPr>
          <a:xfrm>
            <a:off x="973402" y="1073148"/>
            <a:ext cx="10245195" cy="461665"/>
          </a:xfrm>
          <a:prstGeom prst="rect">
            <a:avLst/>
          </a:prstGeom>
          <a:noFill/>
        </p:spPr>
        <p:txBody>
          <a:bodyPr wrap="square" rtlCol="0">
            <a:spAutoFit/>
          </a:bodyPr>
          <a:lstStyle/>
          <a:p>
            <a:pPr algn="just" fontAlgn="base"/>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Cấu</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hình</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Swagger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trong</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ứng</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dụng</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API Web ASP.NET</a:t>
            </a:r>
            <a:endParaRPr lang="en-US" sz="2400" b="0" i="0" u="none" strike="noStrike" dirty="0">
              <a:solidFill>
                <a:srgbClr val="3A3A3A"/>
              </a:solidFill>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3529013" y="4171950"/>
            <a:ext cx="184731" cy="307777"/>
          </a:xfrm>
          <a:prstGeom prst="rect">
            <a:avLst/>
          </a:prstGeom>
          <a:noFill/>
        </p:spPr>
        <p:txBody>
          <a:bodyPr wrap="none" rtlCol="0">
            <a:spAutoFit/>
          </a:bodyPr>
          <a:lstStyle/>
          <a:p>
            <a:endParaRPr lang="en-US" dirty="0"/>
          </a:p>
        </p:txBody>
      </p:sp>
      <p:sp>
        <p:nvSpPr>
          <p:cNvPr id="6" name="AutoShape 4">
            <a:extLst>
              <a:ext uri="{FF2B5EF4-FFF2-40B4-BE49-F238E27FC236}">
                <a16:creationId xmlns:a16="http://schemas.microsoft.com/office/drawing/2014/main" id="{48C23CD0-1C45-52EF-D37B-C052CFC4C4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71D8CBE9-DEA2-0E96-3543-146C0EE81F0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ABB80EF3-8A92-B5C5-F890-F3ECF9891F05}"/>
              </a:ext>
            </a:extLst>
          </p:cNvPr>
          <p:cNvSpPr txBox="1"/>
          <p:nvPr/>
        </p:nvSpPr>
        <p:spPr>
          <a:xfrm>
            <a:off x="876300" y="1619671"/>
            <a:ext cx="10915366" cy="4770537"/>
          </a:xfrm>
          <a:prstGeom prst="rect">
            <a:avLst/>
          </a:prstGeom>
          <a:noFill/>
        </p:spPr>
        <p:txBody>
          <a:bodyPr wrap="square" rtlCol="0">
            <a:spAutoFit/>
          </a:bodyPr>
          <a:lstStyle/>
          <a:p>
            <a:pPr algn="l"/>
            <a:r>
              <a:rPr lang="en-US" sz="1600" b="0" i="0" dirty="0">
                <a:solidFill>
                  <a:srgbClr val="222C37"/>
                </a:solidFill>
                <a:effectLst/>
                <a:latin typeface="Times New Roman" panose="02020603050405020304" pitchFamily="18" charset="0"/>
                <a:cs typeface="Times New Roman" panose="02020603050405020304" pitchFamily="18" charset="0"/>
              </a:rPr>
              <a:t>public class </a:t>
            </a:r>
            <a:r>
              <a:rPr lang="en-US" sz="1600" b="0" i="0" dirty="0" err="1">
                <a:solidFill>
                  <a:srgbClr val="222C37"/>
                </a:solidFill>
                <a:effectLst/>
                <a:latin typeface="Times New Roman" panose="02020603050405020304" pitchFamily="18" charset="0"/>
                <a:cs typeface="Times New Roman" panose="02020603050405020304" pitchFamily="18" charset="0"/>
              </a:rPr>
              <a:t>SwaggerConfig</a:t>
            </a:r>
            <a:endParaRPr lang="en-US" sz="1600" b="0" i="0" dirty="0">
              <a:solidFill>
                <a:srgbClr val="222C37"/>
              </a:solidFill>
              <a:effectLst/>
              <a:latin typeface="Times New Roman" panose="02020603050405020304" pitchFamily="18" charset="0"/>
              <a:cs typeface="Times New Roman" panose="02020603050405020304" pitchFamily="18" charset="0"/>
            </a:endParaRPr>
          </a:p>
          <a:p>
            <a:pPr algn="l"/>
            <a:endParaRPr lang="en-US" sz="1600" b="0" i="0" dirty="0">
              <a:solidFill>
                <a:srgbClr val="222C37"/>
              </a:solidFill>
              <a:effectLst/>
              <a:latin typeface="Times New Roman" panose="02020603050405020304" pitchFamily="18" charset="0"/>
              <a:cs typeface="Times New Roman" panose="02020603050405020304" pitchFamily="18" charset="0"/>
            </a:endParaRPr>
          </a:p>
          <a:p>
            <a:pPr algn="l"/>
            <a:r>
              <a:rPr lang="en-US" sz="1600" b="0" i="0" dirty="0">
                <a:solidFill>
                  <a:srgbClr val="222C37"/>
                </a:solidFill>
                <a:effectLst/>
                <a:latin typeface="Times New Roman" panose="02020603050405020304" pitchFamily="18" charset="0"/>
                <a:cs typeface="Times New Roman" panose="02020603050405020304" pitchFamily="18" charset="0"/>
              </a:rPr>
              <a:t>    {</a:t>
            </a:r>
          </a:p>
          <a:p>
            <a:pPr algn="l"/>
            <a:endParaRPr lang="en-US" sz="1600" b="0" i="0" dirty="0">
              <a:solidFill>
                <a:srgbClr val="222C37"/>
              </a:solidFill>
              <a:effectLst/>
              <a:latin typeface="Times New Roman" panose="02020603050405020304" pitchFamily="18" charset="0"/>
              <a:cs typeface="Times New Roman" panose="02020603050405020304" pitchFamily="18" charset="0"/>
            </a:endParaRPr>
          </a:p>
          <a:p>
            <a:pPr algn="l"/>
            <a:r>
              <a:rPr lang="en-US" sz="1600" b="0" i="0" dirty="0">
                <a:solidFill>
                  <a:srgbClr val="222C37"/>
                </a:solidFill>
                <a:effectLst/>
                <a:latin typeface="Times New Roman" panose="02020603050405020304" pitchFamily="18" charset="0"/>
                <a:cs typeface="Times New Roman" panose="02020603050405020304" pitchFamily="18" charset="0"/>
              </a:rPr>
              <a:t>        public static void Register()</a:t>
            </a:r>
          </a:p>
          <a:p>
            <a:pPr algn="l"/>
            <a:endParaRPr lang="en-US" sz="1600" b="0" i="0" dirty="0">
              <a:solidFill>
                <a:srgbClr val="222C37"/>
              </a:solidFill>
              <a:effectLst/>
              <a:latin typeface="Times New Roman" panose="02020603050405020304" pitchFamily="18" charset="0"/>
              <a:cs typeface="Times New Roman" panose="02020603050405020304" pitchFamily="18" charset="0"/>
            </a:endParaRPr>
          </a:p>
          <a:p>
            <a:pPr algn="l"/>
            <a:r>
              <a:rPr lang="en-US" sz="1600" b="0" i="0" dirty="0">
                <a:solidFill>
                  <a:srgbClr val="222C37"/>
                </a:solidFill>
                <a:effectLst/>
                <a:latin typeface="Times New Roman" panose="02020603050405020304" pitchFamily="18" charset="0"/>
                <a:cs typeface="Times New Roman" panose="02020603050405020304" pitchFamily="18" charset="0"/>
              </a:rPr>
              <a:t>        {</a:t>
            </a:r>
          </a:p>
          <a:p>
            <a:pPr algn="l"/>
            <a:endParaRPr lang="en-US" sz="1600" b="0" i="0" dirty="0">
              <a:solidFill>
                <a:srgbClr val="222C37"/>
              </a:solidFill>
              <a:effectLst/>
              <a:latin typeface="Times New Roman" panose="02020603050405020304" pitchFamily="18" charset="0"/>
              <a:cs typeface="Times New Roman" panose="02020603050405020304" pitchFamily="18" charset="0"/>
            </a:endParaRPr>
          </a:p>
          <a:p>
            <a:pPr algn="l"/>
            <a:r>
              <a:rPr lang="en-US" sz="1600" b="0" i="0" dirty="0">
                <a:solidFill>
                  <a:srgbClr val="222C37"/>
                </a:solidFill>
                <a:effectLst/>
                <a:latin typeface="Times New Roman" panose="02020603050405020304" pitchFamily="18" charset="0"/>
                <a:cs typeface="Times New Roman" panose="02020603050405020304" pitchFamily="18" charset="0"/>
              </a:rPr>
              <a:t>            var </a:t>
            </a:r>
            <a:r>
              <a:rPr lang="en-US" sz="1600" b="0" i="0" dirty="0" err="1">
                <a:solidFill>
                  <a:srgbClr val="222C37"/>
                </a:solidFill>
                <a:effectLst/>
                <a:latin typeface="Times New Roman" panose="02020603050405020304" pitchFamily="18" charset="0"/>
                <a:cs typeface="Times New Roman" panose="02020603050405020304" pitchFamily="18" charset="0"/>
              </a:rPr>
              <a:t>thisAssembly</a:t>
            </a:r>
            <a:r>
              <a:rPr lang="en-US" sz="1600" b="0" i="0" dirty="0">
                <a:solidFill>
                  <a:srgbClr val="222C37"/>
                </a:solidFill>
                <a:effectLst/>
                <a:latin typeface="Times New Roman" panose="02020603050405020304" pitchFamily="18" charset="0"/>
                <a:cs typeface="Times New Roman" panose="02020603050405020304" pitchFamily="18" charset="0"/>
              </a:rPr>
              <a:t> = </a:t>
            </a:r>
            <a:r>
              <a:rPr lang="en-US" sz="1600" b="0" i="0" dirty="0" err="1">
                <a:solidFill>
                  <a:srgbClr val="222C37"/>
                </a:solidFill>
                <a:effectLst/>
                <a:latin typeface="Times New Roman" panose="02020603050405020304" pitchFamily="18" charset="0"/>
                <a:cs typeface="Times New Roman" panose="02020603050405020304" pitchFamily="18" charset="0"/>
              </a:rPr>
              <a:t>typeof</a:t>
            </a:r>
            <a:r>
              <a:rPr lang="en-US" sz="1600" b="0" i="0" dirty="0">
                <a:solidFill>
                  <a:srgbClr val="222C37"/>
                </a:solidFill>
                <a:effectLst/>
                <a:latin typeface="Times New Roman" panose="02020603050405020304" pitchFamily="18" charset="0"/>
                <a:cs typeface="Times New Roman" panose="02020603050405020304" pitchFamily="18" charset="0"/>
              </a:rPr>
              <a:t>(</a:t>
            </a:r>
            <a:r>
              <a:rPr lang="en-US" sz="1600" b="0" i="0" dirty="0" err="1">
                <a:solidFill>
                  <a:srgbClr val="222C37"/>
                </a:solidFill>
                <a:effectLst/>
                <a:latin typeface="Times New Roman" panose="02020603050405020304" pitchFamily="18" charset="0"/>
                <a:cs typeface="Times New Roman" panose="02020603050405020304" pitchFamily="18" charset="0"/>
              </a:rPr>
              <a:t>SwaggerConfig</a:t>
            </a:r>
            <a:r>
              <a:rPr lang="en-US" sz="1600" b="0" i="0" dirty="0">
                <a:solidFill>
                  <a:srgbClr val="222C37"/>
                </a:solidFill>
                <a:effectLst/>
                <a:latin typeface="Times New Roman" panose="02020603050405020304" pitchFamily="18" charset="0"/>
                <a:cs typeface="Times New Roman" panose="02020603050405020304" pitchFamily="18" charset="0"/>
              </a:rPr>
              <a:t>).Assembly;</a:t>
            </a:r>
          </a:p>
          <a:p>
            <a:pPr algn="l"/>
            <a:endParaRPr lang="en-US" sz="1600" b="0" i="0" dirty="0">
              <a:solidFill>
                <a:srgbClr val="222C37"/>
              </a:solidFill>
              <a:effectLst/>
              <a:latin typeface="Times New Roman" panose="02020603050405020304" pitchFamily="18" charset="0"/>
              <a:cs typeface="Times New Roman" panose="02020603050405020304" pitchFamily="18" charset="0"/>
            </a:endParaRPr>
          </a:p>
          <a:p>
            <a:pPr algn="l"/>
            <a:r>
              <a:rPr lang="en-US" sz="1600" b="0" i="0" dirty="0">
                <a:solidFill>
                  <a:srgbClr val="222C37"/>
                </a:solidFill>
                <a:effectLst/>
                <a:latin typeface="Times New Roman" panose="02020603050405020304" pitchFamily="18" charset="0"/>
                <a:cs typeface="Times New Roman" panose="02020603050405020304" pitchFamily="18" charset="0"/>
              </a:rPr>
              <a:t>            </a:t>
            </a:r>
            <a:r>
              <a:rPr lang="en-US" sz="1600" b="0" i="0" dirty="0" err="1">
                <a:solidFill>
                  <a:srgbClr val="222C37"/>
                </a:solidFill>
                <a:effectLst/>
                <a:latin typeface="Times New Roman" panose="02020603050405020304" pitchFamily="18" charset="0"/>
                <a:cs typeface="Times New Roman" panose="02020603050405020304" pitchFamily="18" charset="0"/>
              </a:rPr>
              <a:t>GlobalConfiguration.Configuration</a:t>
            </a:r>
            <a:endParaRPr lang="en-US" sz="1600" b="0" i="0" dirty="0">
              <a:solidFill>
                <a:srgbClr val="222C37"/>
              </a:solidFill>
              <a:effectLst/>
              <a:latin typeface="Times New Roman" panose="02020603050405020304" pitchFamily="18" charset="0"/>
              <a:cs typeface="Times New Roman" panose="02020603050405020304" pitchFamily="18" charset="0"/>
            </a:endParaRPr>
          </a:p>
          <a:p>
            <a:pPr algn="l"/>
            <a:endParaRPr lang="en-US" sz="1600" b="0" i="0" dirty="0">
              <a:solidFill>
                <a:srgbClr val="222C37"/>
              </a:solidFill>
              <a:effectLst/>
              <a:latin typeface="Times New Roman" panose="02020603050405020304" pitchFamily="18" charset="0"/>
              <a:cs typeface="Times New Roman" panose="02020603050405020304" pitchFamily="18" charset="0"/>
            </a:endParaRPr>
          </a:p>
          <a:p>
            <a:pPr algn="l"/>
            <a:r>
              <a:rPr lang="en-US" sz="1600" b="0" i="0" dirty="0">
                <a:solidFill>
                  <a:srgbClr val="222C37"/>
                </a:solidFill>
                <a:effectLst/>
                <a:latin typeface="Times New Roman" panose="02020603050405020304" pitchFamily="18" charset="0"/>
                <a:cs typeface="Times New Roman" panose="02020603050405020304" pitchFamily="18" charset="0"/>
              </a:rPr>
              <a:t>              .</a:t>
            </a:r>
            <a:r>
              <a:rPr lang="en-US" sz="1600" b="0" i="0" dirty="0" err="1">
                <a:solidFill>
                  <a:srgbClr val="222C37"/>
                </a:solidFill>
                <a:effectLst/>
                <a:latin typeface="Times New Roman" panose="02020603050405020304" pitchFamily="18" charset="0"/>
                <a:cs typeface="Times New Roman" panose="02020603050405020304" pitchFamily="18" charset="0"/>
              </a:rPr>
              <a:t>EnableSwagger</a:t>
            </a:r>
            <a:r>
              <a:rPr lang="en-US" sz="1600" b="0" i="0" dirty="0">
                <a:solidFill>
                  <a:srgbClr val="222C37"/>
                </a:solidFill>
                <a:effectLst/>
                <a:latin typeface="Times New Roman" panose="02020603050405020304" pitchFamily="18" charset="0"/>
                <a:cs typeface="Times New Roman" panose="02020603050405020304" pitchFamily="18" charset="0"/>
              </a:rPr>
              <a:t>(c =&gt; </a:t>
            </a:r>
            <a:r>
              <a:rPr lang="en-US" sz="1600" b="0" i="0" dirty="0" err="1">
                <a:solidFill>
                  <a:srgbClr val="222C37"/>
                </a:solidFill>
                <a:effectLst/>
                <a:latin typeface="Times New Roman" panose="02020603050405020304" pitchFamily="18" charset="0"/>
                <a:cs typeface="Times New Roman" panose="02020603050405020304" pitchFamily="18" charset="0"/>
              </a:rPr>
              <a:t>c.SingleApiVersion</a:t>
            </a:r>
            <a:r>
              <a:rPr lang="en-US" sz="1600" b="0" i="0" dirty="0">
                <a:solidFill>
                  <a:srgbClr val="222C37"/>
                </a:solidFill>
                <a:effectLst/>
                <a:latin typeface="Times New Roman" panose="02020603050405020304" pitchFamily="18" charset="0"/>
                <a:cs typeface="Times New Roman" panose="02020603050405020304" pitchFamily="18" charset="0"/>
              </a:rPr>
              <a:t>("v1", "First WEB API Demo"))</a:t>
            </a:r>
          </a:p>
          <a:p>
            <a:pPr algn="l"/>
            <a:endParaRPr lang="en-US" sz="1600" b="0" i="0" dirty="0">
              <a:solidFill>
                <a:srgbClr val="222C37"/>
              </a:solidFill>
              <a:effectLst/>
              <a:latin typeface="Times New Roman" panose="02020603050405020304" pitchFamily="18" charset="0"/>
              <a:cs typeface="Times New Roman" panose="02020603050405020304" pitchFamily="18" charset="0"/>
            </a:endParaRPr>
          </a:p>
          <a:p>
            <a:pPr algn="l"/>
            <a:r>
              <a:rPr lang="en-US" sz="1600" b="0" i="0" dirty="0">
                <a:solidFill>
                  <a:srgbClr val="222C37"/>
                </a:solidFill>
                <a:effectLst/>
                <a:latin typeface="Times New Roman" panose="02020603050405020304" pitchFamily="18" charset="0"/>
                <a:cs typeface="Times New Roman" panose="02020603050405020304" pitchFamily="18" charset="0"/>
              </a:rPr>
              <a:t>              .</a:t>
            </a:r>
            <a:r>
              <a:rPr lang="en-US" sz="1600" b="0" i="0" dirty="0" err="1">
                <a:solidFill>
                  <a:srgbClr val="222C37"/>
                </a:solidFill>
                <a:effectLst/>
                <a:latin typeface="Times New Roman" panose="02020603050405020304" pitchFamily="18" charset="0"/>
                <a:cs typeface="Times New Roman" panose="02020603050405020304" pitchFamily="18" charset="0"/>
              </a:rPr>
              <a:t>EnableSwaggerUi</a:t>
            </a:r>
            <a:r>
              <a:rPr lang="en-US" sz="1600" b="0" i="0" dirty="0">
                <a:solidFill>
                  <a:srgbClr val="222C37"/>
                </a:solidFill>
                <a:effectLst/>
                <a:latin typeface="Times New Roman" panose="02020603050405020304" pitchFamily="18" charset="0"/>
                <a:cs typeface="Times New Roman" panose="02020603050405020304" pitchFamily="18" charset="0"/>
              </a:rPr>
              <a:t>(); </a:t>
            </a:r>
          </a:p>
          <a:p>
            <a:pPr algn="l"/>
            <a:endParaRPr lang="en-US" sz="1600" b="0" i="0" dirty="0">
              <a:solidFill>
                <a:srgbClr val="222C37"/>
              </a:solidFill>
              <a:effectLst/>
              <a:latin typeface="Times New Roman" panose="02020603050405020304" pitchFamily="18" charset="0"/>
              <a:cs typeface="Times New Roman" panose="02020603050405020304" pitchFamily="18" charset="0"/>
            </a:endParaRPr>
          </a:p>
          <a:p>
            <a:pPr algn="l"/>
            <a:r>
              <a:rPr lang="en-US" sz="1600" b="0" i="0" dirty="0">
                <a:solidFill>
                  <a:srgbClr val="222C37"/>
                </a:solidFill>
                <a:effectLst/>
                <a:latin typeface="Times New Roman" panose="02020603050405020304" pitchFamily="18" charset="0"/>
                <a:cs typeface="Times New Roman" panose="02020603050405020304" pitchFamily="18" charset="0"/>
              </a:rPr>
              <a:t>        }</a:t>
            </a:r>
          </a:p>
          <a:p>
            <a:pPr algn="l"/>
            <a:endParaRPr lang="en-US" sz="1600" b="0" i="0" dirty="0">
              <a:solidFill>
                <a:srgbClr val="222C37"/>
              </a:solidFill>
              <a:effectLst/>
              <a:latin typeface="Times New Roman" panose="02020603050405020304" pitchFamily="18" charset="0"/>
              <a:cs typeface="Times New Roman" panose="02020603050405020304" pitchFamily="18" charset="0"/>
            </a:endParaRPr>
          </a:p>
          <a:p>
            <a:pPr algn="l"/>
            <a:r>
              <a:rPr lang="en-US" sz="1600" b="0" i="0" dirty="0">
                <a:solidFill>
                  <a:srgbClr val="222C37"/>
                </a:solidFill>
                <a:effectLst/>
                <a:latin typeface="Times New Roman" panose="02020603050405020304" pitchFamily="18" charset="0"/>
                <a:cs typeface="Times New Roman" panose="02020603050405020304" pitchFamily="18" charset="0"/>
              </a:rPr>
              <a:t>    }</a:t>
            </a:r>
            <a:endParaRPr lang="vi-VN" sz="1600" b="1" i="1" dirty="0">
              <a:solidFill>
                <a:srgbClr val="222C37"/>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37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6" name="TextBox 5"/>
          <p:cNvSpPr txBox="1"/>
          <p:nvPr/>
        </p:nvSpPr>
        <p:spPr>
          <a:xfrm>
            <a:off x="607025" y="1459856"/>
            <a:ext cx="9913291" cy="584775"/>
          </a:xfrm>
          <a:prstGeom prst="rect">
            <a:avLst/>
          </a:prstGeom>
          <a:noFill/>
        </p:spPr>
        <p:txBody>
          <a:bodyPr wrap="none" rtlCol="0">
            <a:spAutoFit/>
          </a:bodyPr>
          <a:lstStyle/>
          <a:p>
            <a:pPr algn="just" fontAlgn="base"/>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3200" b="1" i="0" u="none" strike="noStrike" dirty="0" err="1">
                <a:solidFill>
                  <a:srgbClr val="000000"/>
                </a:solidFill>
                <a:effectLst/>
                <a:latin typeface="Times New Roman" panose="02020603050405020304" pitchFamily="18" charset="0"/>
                <a:cs typeface="Times New Roman" panose="02020603050405020304" pitchFamily="18" charset="0"/>
              </a:rPr>
              <a:t>Cấu</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3200" b="1" i="0" u="none" strike="noStrike" dirty="0" err="1">
                <a:solidFill>
                  <a:srgbClr val="000000"/>
                </a:solidFill>
                <a:effectLst/>
                <a:latin typeface="Times New Roman" panose="02020603050405020304" pitchFamily="18" charset="0"/>
                <a:cs typeface="Times New Roman" panose="02020603050405020304" pitchFamily="18" charset="0"/>
              </a:rPr>
              <a:t>hình</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 Swagger </a:t>
            </a:r>
            <a:r>
              <a:rPr lang="en-US" sz="3200" b="1" i="0" u="none" strike="noStrike" dirty="0" err="1">
                <a:solidFill>
                  <a:srgbClr val="000000"/>
                </a:solidFill>
                <a:effectLst/>
                <a:latin typeface="Times New Roman" panose="02020603050405020304" pitchFamily="18" charset="0"/>
                <a:cs typeface="Times New Roman" panose="02020603050405020304" pitchFamily="18" charset="0"/>
              </a:rPr>
              <a:t>trong</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3200" b="1" i="0" u="none" strike="noStrike" dirty="0" err="1">
                <a:solidFill>
                  <a:srgbClr val="000000"/>
                </a:solidFill>
                <a:effectLst/>
                <a:latin typeface="Times New Roman" panose="02020603050405020304" pitchFamily="18" charset="0"/>
                <a:cs typeface="Times New Roman" panose="02020603050405020304" pitchFamily="18" charset="0"/>
              </a:rPr>
              <a:t>ứng</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3200" b="1" i="0" u="none" strike="noStrike" dirty="0" err="1">
                <a:solidFill>
                  <a:srgbClr val="000000"/>
                </a:solidFill>
                <a:effectLst/>
                <a:latin typeface="Times New Roman" panose="02020603050405020304" pitchFamily="18" charset="0"/>
                <a:cs typeface="Times New Roman" panose="02020603050405020304" pitchFamily="18" charset="0"/>
              </a:rPr>
              <a:t>dụng</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API Web ASP.NET</a:t>
            </a:r>
            <a:endParaRPr lang="en-US" sz="3200" b="0" i="0" u="none" strike="noStrike" dirty="0">
              <a:solidFill>
                <a:srgbClr val="3A3A3A"/>
              </a:solidFill>
              <a:effectLst/>
              <a:latin typeface="Times New Roman" panose="02020603050405020304" pitchFamily="18" charset="0"/>
              <a:cs typeface="Times New Roman" panose="02020603050405020304" pitchFamily="18" charset="0"/>
            </a:endParaRPr>
          </a:p>
        </p:txBody>
      </p:sp>
      <p:pic>
        <p:nvPicPr>
          <p:cNvPr id="1026" name="Picture 2" descr="Cách sử dụng Swagger trong WEB API">
            <a:extLst>
              <a:ext uri="{FF2B5EF4-FFF2-40B4-BE49-F238E27FC236}">
                <a16:creationId xmlns:a16="http://schemas.microsoft.com/office/drawing/2014/main" id="{1D7F76C8-54FE-7C01-1FF5-69463BA3DC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3592" y="2454642"/>
            <a:ext cx="7465949" cy="382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468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30480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7" name="TextBox 6">
            <a:extLst>
              <a:ext uri="{FF2B5EF4-FFF2-40B4-BE49-F238E27FC236}">
                <a16:creationId xmlns:a16="http://schemas.microsoft.com/office/drawing/2014/main" id="{A5345081-651C-49F9-9A22-5BAB14289557}"/>
              </a:ext>
            </a:extLst>
          </p:cNvPr>
          <p:cNvSpPr txBox="1"/>
          <p:nvPr/>
        </p:nvSpPr>
        <p:spPr>
          <a:xfrm>
            <a:off x="493829" y="1047101"/>
            <a:ext cx="11204342" cy="523220"/>
          </a:xfrm>
          <a:prstGeom prst="rect">
            <a:avLst/>
          </a:prstGeom>
          <a:noFill/>
        </p:spPr>
        <p:txBody>
          <a:bodyPr wrap="square" rtlCol="0">
            <a:spAutoFit/>
          </a:bodyPr>
          <a:lstStyle/>
          <a:p>
            <a:pPr algn="just" fontAlgn="base"/>
            <a:r>
              <a:rPr lang="en-US" sz="2800" b="1" dirty="0" err="1">
                <a:latin typeface="Times New Roman" panose="02020603050405020304" pitchFamily="18" charset="0"/>
                <a:cs typeface="Times New Roman" panose="02020603050405020304" pitchFamily="18" charset="0"/>
              </a:rPr>
              <a:t>Tại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chọn</a:t>
            </a:r>
            <a:r>
              <a:rPr lang="en-US" sz="2800" b="1" dirty="0">
                <a:latin typeface="Times New Roman" panose="02020603050405020304" pitchFamily="18" charset="0"/>
                <a:cs typeface="Times New Roman" panose="02020603050405020304" pitchFamily="18" charset="0"/>
              </a:rPr>
              <a:t> ASP.NET WEB API</a:t>
            </a:r>
            <a:endParaRPr lang="en-US" sz="2800" b="0" i="0" u="none" strike="noStrike" dirty="0">
              <a:solidFill>
                <a:srgbClr val="3A3A3A"/>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A483D8A-DBBF-7698-A933-DB45CEFE4910}"/>
              </a:ext>
            </a:extLst>
          </p:cNvPr>
          <p:cNvSpPr txBox="1"/>
          <p:nvPr/>
        </p:nvSpPr>
        <p:spPr>
          <a:xfrm>
            <a:off x="1045383" y="1731821"/>
            <a:ext cx="10856105" cy="4339650"/>
          </a:xfrm>
          <a:prstGeom prst="rect">
            <a:avLst/>
          </a:prstGeom>
          <a:noFill/>
        </p:spPr>
        <p:txBody>
          <a:bodyPr wrap="square" rtlCol="0">
            <a:spAutoFit/>
          </a:bodyPr>
          <a:lstStyle/>
          <a:p>
            <a:pPr algn="just" fontAlgn="base"/>
            <a:r>
              <a:rPr lang="vi-VN" sz="2300" b="0" i="0" u="none" strike="noStrike" dirty="0" smtClean="0">
                <a:solidFill>
                  <a:srgbClr val="000000"/>
                </a:solidFill>
                <a:effectLst/>
                <a:latin typeface="+mj-lt"/>
              </a:rPr>
              <a:t>Ngày nay, một ứng dụng web không đủ hoặc không đủ để tiếp cận tất cả khách hàng của mình. Mọi người đang trở nên rất thông minh; họ đang sử dụng các loại thiết bị khác nhau như điện thoại di động, iPhone, máy tính bảng, v.v. trong cuộc sống hàng ngày. Các thiết bị này đang có rất nhiều ứng dụng giúp cuộc sống của họ trở nên dễ dàng. Nói một cách đơn giản, chúng ta có thể nói rằng chúng ta đang hướng tới thế giới ứng dụng từ web.</a:t>
            </a:r>
            <a:endParaRPr lang="vi-VN" sz="2300" b="0" i="0" u="none" strike="noStrike" dirty="0" smtClean="0">
              <a:solidFill>
                <a:srgbClr val="3A3A3A"/>
              </a:solidFill>
              <a:effectLst/>
              <a:latin typeface="+mj-lt"/>
            </a:endParaRPr>
          </a:p>
          <a:p>
            <a:pPr algn="just" fontAlgn="base"/>
            <a:r>
              <a:rPr lang="vi-VN" sz="2300" b="0" i="0" u="none" strike="noStrike" dirty="0" smtClean="0">
                <a:solidFill>
                  <a:srgbClr val="000000"/>
                </a:solidFill>
                <a:effectLst/>
                <a:latin typeface="+mj-lt"/>
              </a:rPr>
              <a:t>Vì vậy, nếu chúng tôi muốn hiển thị dữ liệu của mình (dữ liệu doanh nghiệp) cho các trình duyệt cũng như cho tất cả các ứng dụng thiết bị hiện đại này một cách nhanh chóng, an toàn và đơn giản, thì chúng tôi nên có một API tương thích với tất cả các trình duyệt những thiết bị hiện đại này.</a:t>
            </a:r>
            <a:endParaRPr lang="vi-VN" sz="2300" b="0" i="0" u="none" strike="noStrike" dirty="0" smtClean="0">
              <a:solidFill>
                <a:srgbClr val="3A3A3A"/>
              </a:solidFill>
              <a:effectLst/>
              <a:latin typeface="+mj-lt"/>
            </a:endParaRPr>
          </a:p>
          <a:p>
            <a:pPr algn="just" fontAlgn="base"/>
            <a:r>
              <a:rPr lang="vi-VN" sz="2300" b="0" i="0" u="none" strike="noStrike" dirty="0" smtClean="0">
                <a:solidFill>
                  <a:srgbClr val="000000"/>
                </a:solidFill>
                <a:effectLst/>
                <a:latin typeface="+mj-lt"/>
              </a:rPr>
              <a:t>ASP.NET Web API  là một khung tuyệt vời để xây dựng các dịch vụ HTTP có thể được sử dụng bởi nhiều khách hàng bao gồm trình duyệt, điện thoại di động, iPhone và máy tính bảng. </a:t>
            </a:r>
            <a:endParaRPr lang="vi-VN" sz="2300" b="0" i="0" u="none" strike="noStrike" dirty="0">
              <a:solidFill>
                <a:srgbClr val="3A3A3A"/>
              </a:solidFill>
              <a:effectLst/>
              <a:latin typeface="+mj-lt"/>
            </a:endParaRPr>
          </a:p>
        </p:txBody>
      </p:sp>
    </p:spTree>
    <p:extLst>
      <p:ext uri="{BB962C8B-B14F-4D97-AF65-F5344CB8AC3E}">
        <p14:creationId xmlns:p14="http://schemas.microsoft.com/office/powerpoint/2010/main" val="2182458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2">
            <a:alphaModFix/>
          </a:blip>
          <a:srcRect/>
          <a:stretch/>
        </p:blipFill>
        <p:spPr>
          <a:xfrm>
            <a:off x="0" y="0"/>
            <a:ext cx="124968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3">
            <a:alphaModFix/>
          </a:blip>
          <a:srcRect/>
          <a:stretch/>
        </p:blipFill>
        <p:spPr>
          <a:xfrm>
            <a:off x="304800" y="228600"/>
            <a:ext cx="1143000" cy="821245"/>
          </a:xfrm>
          <a:prstGeom prst="rect">
            <a:avLst/>
          </a:prstGeom>
          <a:noFill/>
          <a:ln>
            <a:noFill/>
          </a:ln>
        </p:spPr>
      </p:pic>
      <p:sp>
        <p:nvSpPr>
          <p:cNvPr id="8" name="TextBox 7">
            <a:extLst>
              <a:ext uri="{FF2B5EF4-FFF2-40B4-BE49-F238E27FC236}">
                <a16:creationId xmlns:a16="http://schemas.microsoft.com/office/drawing/2014/main" id="{FB0E0B84-22C7-6DFC-454B-C6E1FF52E901}"/>
              </a:ext>
            </a:extLst>
          </p:cNvPr>
          <p:cNvSpPr txBox="1"/>
          <p:nvPr/>
        </p:nvSpPr>
        <p:spPr>
          <a:xfrm>
            <a:off x="1600577" y="1690688"/>
            <a:ext cx="9996912" cy="4708981"/>
          </a:xfrm>
          <a:prstGeom prst="rect">
            <a:avLst/>
          </a:prstGeom>
          <a:noFill/>
        </p:spPr>
        <p:txBody>
          <a:bodyPr wrap="square" rtlCol="0">
            <a:spAutoFit/>
          </a:bodyPr>
          <a:lstStyle/>
          <a:p>
            <a:r>
              <a:rPr lang="vi-VN" sz="1000" b="1" dirty="0">
                <a:latin typeface="+mj-lt"/>
              </a:rPr>
              <a:t> public class SwaggerConfig</a:t>
            </a:r>
          </a:p>
          <a:p>
            <a:endParaRPr lang="vi-VN" sz="1000" b="1" dirty="0">
              <a:latin typeface="+mj-lt"/>
            </a:endParaRPr>
          </a:p>
          <a:p>
            <a:r>
              <a:rPr lang="vi-VN" sz="1000" b="1" dirty="0">
                <a:latin typeface="+mj-lt"/>
              </a:rPr>
              <a:t>		{</a:t>
            </a:r>
          </a:p>
          <a:p>
            <a:endParaRPr lang="vi-VN" sz="1000" b="1" dirty="0">
              <a:latin typeface="+mj-lt"/>
            </a:endParaRPr>
          </a:p>
          <a:p>
            <a:r>
              <a:rPr lang="vi-VN" sz="1000" b="1" dirty="0">
                <a:latin typeface="+mj-lt"/>
              </a:rPr>
              <a:t>        public static void Register()</a:t>
            </a:r>
          </a:p>
          <a:p>
            <a:endParaRPr lang="vi-VN" sz="1000" b="1" dirty="0">
              <a:latin typeface="+mj-lt"/>
            </a:endParaRPr>
          </a:p>
          <a:p>
            <a:r>
              <a:rPr lang="vi-VN" sz="1000" b="1" dirty="0">
                <a:latin typeface="+mj-lt"/>
              </a:rPr>
              <a:t>        {</a:t>
            </a:r>
          </a:p>
          <a:p>
            <a:endParaRPr lang="vi-VN" sz="1000" b="1" dirty="0">
              <a:latin typeface="+mj-lt"/>
            </a:endParaRPr>
          </a:p>
          <a:p>
            <a:r>
              <a:rPr lang="vi-VN" sz="1000" b="1" dirty="0">
                <a:latin typeface="+mj-lt"/>
              </a:rPr>
              <a:t>            var thisAssembly = typeof(SwaggerConfig).Assembly;</a:t>
            </a:r>
          </a:p>
          <a:p>
            <a:endParaRPr lang="vi-VN" sz="1000" b="1" dirty="0">
              <a:latin typeface="+mj-lt"/>
            </a:endParaRPr>
          </a:p>
          <a:p>
            <a:endParaRPr lang="vi-VN" sz="1000" b="1" dirty="0">
              <a:latin typeface="+mj-lt"/>
            </a:endParaRPr>
          </a:p>
          <a:p>
            <a:r>
              <a:rPr lang="vi-VN" sz="1000" b="1" dirty="0">
                <a:latin typeface="+mj-lt"/>
              </a:rPr>
              <a:t>            GlobalConfiguration.Configuration</a:t>
            </a:r>
          </a:p>
          <a:p>
            <a:endParaRPr lang="vi-VN" sz="1000" b="1" dirty="0">
              <a:latin typeface="+mj-lt"/>
            </a:endParaRPr>
          </a:p>
          <a:p>
            <a:r>
              <a:rPr lang="vi-VN" sz="1000" b="1" dirty="0">
                <a:latin typeface="+mj-lt"/>
              </a:rPr>
              <a:t>              .EnableSwagger(c =&gt;</a:t>
            </a:r>
          </a:p>
          <a:p>
            <a:endParaRPr lang="vi-VN" sz="1000" b="1" dirty="0">
              <a:latin typeface="+mj-lt"/>
            </a:endParaRPr>
          </a:p>
          <a:p>
            <a:r>
              <a:rPr lang="vi-VN" sz="1000" b="1" dirty="0">
                <a:latin typeface="+mj-lt"/>
              </a:rPr>
              <a:t>              {</a:t>
            </a:r>
          </a:p>
          <a:p>
            <a:endParaRPr lang="vi-VN" sz="1000" b="1" dirty="0">
              <a:latin typeface="+mj-lt"/>
            </a:endParaRPr>
          </a:p>
          <a:p>
            <a:r>
              <a:rPr lang="vi-VN" sz="1000" b="1" dirty="0">
                <a:latin typeface="+mj-lt"/>
              </a:rPr>
              <a:t>                  c.SingleApiVersion("v1", "First WEB API Demo");</a:t>
            </a:r>
          </a:p>
          <a:p>
            <a:endParaRPr lang="vi-VN" sz="1000" b="1" dirty="0">
              <a:latin typeface="+mj-lt"/>
            </a:endParaRPr>
          </a:p>
          <a:p>
            <a:r>
              <a:rPr lang="vi-VN" sz="1000" b="1" dirty="0">
                <a:latin typeface="+mj-lt"/>
              </a:rPr>
              <a:t>                  c.IncludeXmlComments(string.Format(@"{0}\bin\FirstWebAPIDemo.XML",</a:t>
            </a:r>
          </a:p>
          <a:p>
            <a:endParaRPr lang="vi-VN" sz="1000" b="1" dirty="0">
              <a:latin typeface="+mj-lt"/>
            </a:endParaRPr>
          </a:p>
          <a:p>
            <a:r>
              <a:rPr lang="vi-VN" sz="1000" b="1" dirty="0">
                <a:latin typeface="+mj-lt"/>
              </a:rPr>
              <a:t>                                       System.AppDomain.CurrentDomain.BaseDirectory));</a:t>
            </a:r>
          </a:p>
          <a:p>
            <a:endParaRPr lang="vi-VN" sz="1000" b="1" dirty="0">
              <a:latin typeface="+mj-lt"/>
            </a:endParaRPr>
          </a:p>
          <a:p>
            <a:r>
              <a:rPr lang="vi-VN" sz="1000" b="1" dirty="0">
                <a:latin typeface="+mj-lt"/>
              </a:rPr>
              <a:t>              })</a:t>
            </a:r>
          </a:p>
          <a:p>
            <a:endParaRPr lang="vi-VN" sz="1000" b="1" dirty="0">
              <a:latin typeface="+mj-lt"/>
            </a:endParaRPr>
          </a:p>
          <a:p>
            <a:r>
              <a:rPr lang="vi-VN" sz="1000" b="1" dirty="0">
                <a:latin typeface="+mj-lt"/>
              </a:rPr>
              <a:t>              .EnableSwaggerUi();</a:t>
            </a:r>
          </a:p>
          <a:p>
            <a:endParaRPr lang="vi-VN" sz="1000" b="1" dirty="0">
              <a:latin typeface="+mj-lt"/>
            </a:endParaRPr>
          </a:p>
          <a:p>
            <a:r>
              <a:rPr lang="vi-VN" sz="1000" b="1" dirty="0">
                <a:latin typeface="+mj-lt"/>
              </a:rPr>
              <a:t>        }</a:t>
            </a:r>
          </a:p>
          <a:p>
            <a:endParaRPr lang="vi-VN" sz="1000" b="1" dirty="0">
              <a:latin typeface="+mj-lt"/>
            </a:endParaRPr>
          </a:p>
          <a:p>
            <a:r>
              <a:rPr lang="vi-VN" sz="1000" b="1" dirty="0">
                <a:latin typeface="+mj-lt"/>
              </a:rPr>
              <a:t>    }</a:t>
            </a:r>
            <a:endParaRPr lang="en-US" sz="1000" dirty="0">
              <a:latin typeface="+mj-lt"/>
            </a:endParaRPr>
          </a:p>
        </p:txBody>
      </p:sp>
      <p:sp>
        <p:nvSpPr>
          <p:cNvPr id="7" name="TextBox 6">
            <a:extLst>
              <a:ext uri="{FF2B5EF4-FFF2-40B4-BE49-F238E27FC236}">
                <a16:creationId xmlns:a16="http://schemas.microsoft.com/office/drawing/2014/main" id="{A2F4DF3D-D6A4-3D4D-EF85-12CC9A072A88}"/>
              </a:ext>
            </a:extLst>
          </p:cNvPr>
          <p:cNvSpPr txBox="1"/>
          <p:nvPr/>
        </p:nvSpPr>
        <p:spPr>
          <a:xfrm>
            <a:off x="493829" y="1047101"/>
            <a:ext cx="11204342" cy="523220"/>
          </a:xfrm>
          <a:prstGeom prst="rect">
            <a:avLst/>
          </a:prstGeom>
          <a:noFill/>
        </p:spPr>
        <p:txBody>
          <a:bodyPr wrap="square" rtlCol="0">
            <a:spAutoFit/>
          </a:bodyPr>
          <a:lstStyle/>
          <a:p>
            <a:pPr algn="just" fontAlgn="base"/>
            <a:r>
              <a:rPr lang="en-US" sz="2800" b="1" dirty="0" err="1">
                <a:latin typeface="Times New Roman" panose="02020603050405020304" pitchFamily="18" charset="0"/>
                <a:cs typeface="Times New Roman" panose="02020603050405020304" pitchFamily="18" charset="0"/>
              </a:rPr>
              <a:t>K</a:t>
            </a:r>
            <a:r>
              <a:rPr lang="en-US" sz="2800" b="1" i="0" u="none" strike="noStrike" dirty="0" err="1">
                <a:solidFill>
                  <a:srgbClr val="000000"/>
                </a:solidFill>
                <a:effectLst/>
                <a:latin typeface="Times New Roman" panose="02020603050405020304" pitchFamily="18" charset="0"/>
                <a:cs typeface="Times New Roman" panose="02020603050405020304" pitchFamily="18" charset="0"/>
              </a:rPr>
              <a:t>ích</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cs typeface="Times New Roman" panose="02020603050405020304" pitchFamily="18" charset="0"/>
              </a:rPr>
              <a:t>hoạt</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 XML Comment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Swagger</a:t>
            </a:r>
            <a:endParaRPr lang="en-US" sz="2800" b="0" i="0" u="none" strike="noStrike" dirty="0">
              <a:solidFill>
                <a:srgbClr val="3A3A3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117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4" name="Google Shape;70;p2"/>
          <p:cNvSpPr txBox="1"/>
          <p:nvPr/>
        </p:nvSpPr>
        <p:spPr>
          <a:xfrm>
            <a:off x="8077200" y="533400"/>
            <a:ext cx="2895600" cy="26161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700" b="0" i="0" u="none" strike="noStrike" cap="none" dirty="0" err="1">
                <a:solidFill>
                  <a:srgbClr val="F37422"/>
                </a:solidFill>
                <a:latin typeface="Oi"/>
                <a:ea typeface="Oi"/>
                <a:cs typeface="Oi"/>
                <a:sym typeface="Oi"/>
              </a:rPr>
              <a:t>Tên</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bài</a:t>
            </a:r>
            <a:r>
              <a:rPr lang="en-US" sz="1700" b="0" i="0" u="none" strike="noStrike" cap="none" dirty="0">
                <a:solidFill>
                  <a:srgbClr val="F37422"/>
                </a:solidFill>
                <a:latin typeface="Oi"/>
                <a:ea typeface="Oi"/>
                <a:cs typeface="Oi"/>
                <a:sym typeface="Oi"/>
              </a:rPr>
              <a:t> </a:t>
            </a:r>
            <a:r>
              <a:rPr lang="en-US" sz="1700" b="0" i="0" u="none" strike="noStrike" cap="none" dirty="0" err="1">
                <a:solidFill>
                  <a:srgbClr val="F37422"/>
                </a:solidFill>
                <a:latin typeface="Oi"/>
                <a:ea typeface="Oi"/>
                <a:cs typeface="Oi"/>
                <a:sym typeface="Oi"/>
              </a:rPr>
              <a:t>học</a:t>
            </a:r>
            <a:endParaRPr sz="1700" b="0" i="0" u="none" strike="noStrike" cap="none" dirty="0">
              <a:solidFill>
                <a:srgbClr val="F37422"/>
              </a:solidFill>
              <a:latin typeface="Oi"/>
              <a:ea typeface="Oi"/>
              <a:cs typeface="Oi"/>
              <a:sym typeface="Oi"/>
            </a:endParaRPr>
          </a:p>
        </p:txBody>
      </p:sp>
      <p:pic>
        <p:nvPicPr>
          <p:cNvPr id="5"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6" name="TextBox 5"/>
          <p:cNvSpPr txBox="1"/>
          <p:nvPr/>
        </p:nvSpPr>
        <p:spPr>
          <a:xfrm>
            <a:off x="403630" y="1440842"/>
            <a:ext cx="2900153" cy="584775"/>
          </a:xfrm>
          <a:prstGeom prst="rect">
            <a:avLst/>
          </a:prstGeom>
          <a:noFill/>
        </p:spPr>
        <p:txBody>
          <a:bodyPr wrap="none" rtlCol="0">
            <a:spAutoFit/>
          </a:bodyPr>
          <a:lstStyle/>
          <a:p>
            <a:pPr marL="457200" indent="-457200">
              <a:buFont typeface="Wingdings" panose="05000000000000000000" pitchFamily="2" charset="2"/>
              <a:buChar char="Ø"/>
            </a:pPr>
            <a:r>
              <a:rPr lang="en-US" sz="3200" b="1" dirty="0">
                <a:solidFill>
                  <a:srgbClr val="00B0F0"/>
                </a:solidFill>
                <a:latin typeface="arial" panose="020B0604020202020204" pitchFamily="34" charset="0"/>
                <a:cs typeface="Times New Roman" panose="02020603050405020304" pitchFamily="18" charset="0"/>
              </a:rPr>
              <a:t>API Testing</a:t>
            </a:r>
            <a:endParaRPr lang="en-US" sz="3200" b="1" i="0" dirty="0">
              <a:solidFill>
                <a:srgbClr val="00B0F0"/>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36BD585-441C-49C6-B897-01E37EE9C911}"/>
              </a:ext>
            </a:extLst>
          </p:cNvPr>
          <p:cNvSpPr txBox="1"/>
          <p:nvPr/>
        </p:nvSpPr>
        <p:spPr>
          <a:xfrm>
            <a:off x="2238233" y="2784143"/>
            <a:ext cx="184731" cy="307777"/>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0046844D-3990-3A33-EDEF-E4174EB98C76}"/>
              </a:ext>
            </a:extLst>
          </p:cNvPr>
          <p:cNvSpPr txBox="1"/>
          <p:nvPr/>
        </p:nvSpPr>
        <p:spPr>
          <a:xfrm>
            <a:off x="876300" y="1920660"/>
            <a:ext cx="6532686" cy="4308872"/>
          </a:xfrm>
          <a:prstGeom prst="rect">
            <a:avLst/>
          </a:prstGeom>
          <a:noFill/>
        </p:spPr>
        <p:txBody>
          <a:bodyPr wrap="square" rtlCol="0">
            <a:spAutoFit/>
          </a:bodyPr>
          <a:lstStyle/>
          <a:p>
            <a:r>
              <a:rPr lang="en-US" sz="2000" dirty="0">
                <a:solidFill>
                  <a:srgbClr val="1B1B1B"/>
                </a:solidFill>
                <a:latin typeface="Times New Roman" panose="02020603050405020304" pitchFamily="18" charset="0"/>
                <a:cs typeface="Times New Roman" panose="02020603050405020304" pitchFamily="18" charset="0"/>
              </a:rPr>
              <a:t>A</a:t>
            </a:r>
            <a:r>
              <a:rPr lang="vi-VN" sz="2000" b="0" i="0" dirty="0">
                <a:solidFill>
                  <a:srgbClr val="1B1B1B"/>
                </a:solidFill>
                <a:effectLst/>
                <a:latin typeface="Times New Roman" panose="02020603050405020304" pitchFamily="18" charset="0"/>
                <a:cs typeface="Times New Roman" panose="02020603050405020304" pitchFamily="18" charset="0"/>
              </a:rPr>
              <a:t>PI Testing khác với Test hoặc bắt bugs thông thường ở chỗ bạn sẽ không sử dụng trình duyệt web hoặc thiết bị di động để kiểm tra, nhưng bạn sẽ phải sử dụng các ứng dụng client chuyên dụng như Postman</a:t>
            </a:r>
            <a:r>
              <a:rPr lang="en-US" sz="2000" b="0" i="0" dirty="0">
                <a:solidFill>
                  <a:srgbClr val="1B1B1B"/>
                </a:solidFill>
                <a:effectLst/>
                <a:latin typeface="Times New Roman" panose="02020603050405020304" pitchFamily="18" charset="0"/>
                <a:cs typeface="Times New Roman" panose="02020603050405020304" pitchFamily="18" charset="0"/>
              </a:rPr>
              <a:t>.</a:t>
            </a:r>
          </a:p>
          <a:p>
            <a:r>
              <a:rPr lang="vi-VN" sz="2000" b="1" i="0" dirty="0">
                <a:solidFill>
                  <a:srgbClr val="1B1B1B"/>
                </a:solidFill>
                <a:effectLst/>
                <a:latin typeface="Times New Roman" panose="02020603050405020304" pitchFamily="18" charset="0"/>
                <a:cs typeface="Times New Roman" panose="02020603050405020304" pitchFamily="18" charset="0"/>
              </a:rPr>
              <a:t>Khái niệm cơ bản về HTTP trong API</a:t>
            </a:r>
          </a:p>
          <a:p>
            <a:r>
              <a:rPr lang="vi-VN" sz="2000" b="0" i="0" dirty="0">
                <a:solidFill>
                  <a:srgbClr val="1B1B1B"/>
                </a:solidFill>
                <a:effectLst/>
                <a:latin typeface="Times New Roman" panose="02020603050405020304" pitchFamily="18" charset="0"/>
                <a:cs typeface="Times New Roman" panose="02020603050405020304" pitchFamily="18" charset="0"/>
              </a:rPr>
              <a:t>Hypertext Transfer Protocol (HTTP) - Giao thức truyền siêu văn bản là nền tảng của giao tiếp dữ liệu cho World Wide Web. Do đó, nó là giao thức ứng dụng phổ biến nhất được sử dụng trên Internet. HTTP hoạt động như một giao thức stateless, request-response không đối xứng. Máy khách HTTP gửi thông điệp </a:t>
            </a:r>
            <a:r>
              <a:rPr lang="vi-VN" sz="2000" b="0" i="1" dirty="0">
                <a:solidFill>
                  <a:srgbClr val="1B1B1B"/>
                </a:solidFill>
                <a:effectLst/>
                <a:latin typeface="Times New Roman" panose="02020603050405020304" pitchFamily="18" charset="0"/>
                <a:cs typeface="Times New Roman" panose="02020603050405020304" pitchFamily="18" charset="0"/>
              </a:rPr>
              <a:t>yêu cầu (request)</a:t>
            </a:r>
            <a:r>
              <a:rPr lang="vi-VN" sz="2000" b="0" i="0" dirty="0">
                <a:solidFill>
                  <a:srgbClr val="1B1B1B"/>
                </a:solidFill>
                <a:effectLst/>
                <a:latin typeface="Times New Roman" panose="02020603050405020304" pitchFamily="18" charset="0"/>
                <a:cs typeface="Times New Roman" panose="02020603050405020304" pitchFamily="18" charset="0"/>
              </a:rPr>
              <a:t> HTTP đến máy chủ. Máy chủ trả về một thông điệp </a:t>
            </a:r>
            <a:r>
              <a:rPr lang="vi-VN" sz="2000" b="0" i="1" dirty="0">
                <a:solidFill>
                  <a:srgbClr val="1B1B1B"/>
                </a:solidFill>
                <a:effectLst/>
                <a:latin typeface="Times New Roman" panose="02020603050405020304" pitchFamily="18" charset="0"/>
                <a:cs typeface="Times New Roman" panose="02020603050405020304" pitchFamily="18" charset="0"/>
              </a:rPr>
              <a:t>phản hồi (response)</a:t>
            </a:r>
            <a:r>
              <a:rPr lang="vi-VN" sz="2000" b="0" i="0" dirty="0">
                <a:solidFill>
                  <a:srgbClr val="1B1B1B"/>
                </a:solidFill>
                <a:effectLst/>
                <a:latin typeface="Times New Roman" panose="02020603050405020304" pitchFamily="18" charset="0"/>
                <a:cs typeface="Times New Roman" panose="02020603050405020304" pitchFamily="18" charset="0"/>
              </a:rPr>
              <a:t> cho khách hàng:</a:t>
            </a:r>
            <a:endParaRPr lang="en-US" sz="2000" b="0" i="0" dirty="0">
              <a:solidFill>
                <a:srgbClr val="1B1B1B"/>
              </a:solidFill>
              <a:effectLst/>
              <a:latin typeface="Times New Roman" panose="02020603050405020304" pitchFamily="18" charset="0"/>
              <a:cs typeface="Times New Roman" panose="02020603050405020304" pitchFamily="18" charset="0"/>
            </a:endParaRPr>
          </a:p>
          <a:p>
            <a:endParaRPr lang="en-US" dirty="0"/>
          </a:p>
        </p:txBody>
      </p:sp>
      <p:sp>
        <p:nvSpPr>
          <p:cNvPr id="7" name="AutoShape 2">
            <a:extLst>
              <a:ext uri="{FF2B5EF4-FFF2-40B4-BE49-F238E27FC236}">
                <a16:creationId xmlns:a16="http://schemas.microsoft.com/office/drawing/2014/main" id="{19711837-F7DF-95B7-AFA6-BA39B8CA85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a:extLst>
              <a:ext uri="{FF2B5EF4-FFF2-40B4-BE49-F238E27FC236}">
                <a16:creationId xmlns:a16="http://schemas.microsoft.com/office/drawing/2014/main" id="{FC6CB06F-51AC-1829-686A-2C3CA15AF0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675" y="1858963"/>
            <a:ext cx="4228372" cy="358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3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936</TotalTime>
  <Words>325</Words>
  <Application>Microsoft Office PowerPoint</Application>
  <PresentationFormat>Widescreen</PresentationFormat>
  <Paragraphs>105</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Nunito</vt:lpstr>
      <vt:lpstr>Oi</vt:lpstr>
      <vt:lpstr>Arial</vt:lpstr>
      <vt:lpstr>Arial</vt:lpstr>
      <vt:lpstr>Wingdings</vt:lpstr>
      <vt:lpstr>Times New Roman</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437</cp:revision>
  <dcterms:created xsi:type="dcterms:W3CDTF">2020-08-07T13:14:06Z</dcterms:created>
  <dcterms:modified xsi:type="dcterms:W3CDTF">2023-02-06T14:35:26Z</dcterms:modified>
</cp:coreProperties>
</file>