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63" r:id="rId3"/>
    <p:sldId id="279" r:id="rId4"/>
    <p:sldId id="259" r:id="rId5"/>
    <p:sldId id="293" r:id="rId6"/>
    <p:sldId id="266" r:id="rId7"/>
    <p:sldId id="292" r:id="rId8"/>
    <p:sldId id="287" r:id="rId9"/>
    <p:sldId id="286" r:id="rId10"/>
    <p:sldId id="289" r:id="rId11"/>
  </p:sldIdLst>
  <p:sldSz cx="12192000" cy="6858000"/>
  <p:notesSz cx="6858000" cy="9144000"/>
  <p:embeddedFontLst>
    <p:embeddedFont>
      <p:font typeface="Open Sans" panose="020B0604020202020204" charset="0"/>
      <p:regular r:id="rId13"/>
      <p:bold r:id="rId14"/>
      <p:italic r:id="rId15"/>
      <p:boldItalic r:id="rId16"/>
    </p:embeddedFont>
    <p:embeddedFont>
      <p:font typeface="Oi" panose="020B0604020202020204" charset="0"/>
      <p:regular r:id="rId17"/>
    </p:embeddedFont>
    <p:embeddedFont>
      <p:font typeface="Noto Serif" panose="020B0604020202020204" charset="0"/>
      <p:regular r:id="rId18"/>
      <p:bold r:id="rId19"/>
      <p:italic r:id="rId20"/>
      <p:boldItalic r:id="rId21"/>
    </p:embeddedFont>
    <p:embeddedFont>
      <p:font typeface="Nunito" panose="020B0604020202020204" charset="0"/>
      <p:regular r:id="rId22"/>
      <p:bold r:id="rId23"/>
      <p:italic r:id="rId24"/>
      <p:boldItalic r:id="rId25"/>
    </p:embeddedFont>
    <p:embeddedFont>
      <p:font typeface="Roboto" panose="020B0604020202020204" charset="0"/>
      <p:regular r:id="rId26"/>
      <p:bold r:id="rId27"/>
      <p:italic r:id="rId28"/>
      <p:boldItalic r:id="rId29"/>
    </p:embeddedFont>
    <p:embeddedFont>
      <p:font typeface="Cascadia Mono" panose="020B0609020000020004" pitchFamily="49"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36" autoAdjust="0"/>
  </p:normalViewPr>
  <p:slideViewPr>
    <p:cSldViewPr snapToGrid="0">
      <p:cViewPr varScale="1">
        <p:scale>
          <a:sx n="66" d="100"/>
          <a:sy n="66" d="100"/>
        </p:scale>
        <p:origin x="87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749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801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0861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1639214" y="1878024"/>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môn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dirty="0"/>
          </a:p>
        </p:txBody>
      </p:sp>
      <p:sp>
        <p:nvSpPr>
          <p:cNvPr id="61" name="Google Shape;61;p1"/>
          <p:cNvSpPr txBox="1"/>
          <p:nvPr/>
        </p:nvSpPr>
        <p:spPr>
          <a:xfrm>
            <a:off x="477086" y="2223492"/>
            <a:ext cx="5219856" cy="738664"/>
          </a:xfrm>
          <a:prstGeom prst="rect">
            <a:avLst/>
          </a:prstGeom>
          <a:noFill/>
          <a:ln>
            <a:noFill/>
          </a:ln>
        </p:spPr>
        <p:txBody>
          <a:bodyPr spcFirstLastPara="1" wrap="square" lIns="0" tIns="0" rIns="0" bIns="0" anchor="t" anchorCtr="0">
            <a:spAutoFit/>
          </a:bodyPr>
          <a:lstStyle/>
          <a:p>
            <a:pPr algn="l"/>
            <a:r>
              <a:rPr lang="en-US" sz="4800" b="0" i="0" dirty="0">
                <a:solidFill>
                  <a:srgbClr val="00B0F0"/>
                </a:solidFill>
                <a:effectLst/>
                <a:latin typeface="Noto Serif" panose="02020600060500020200" pitchFamily="18" charset="0"/>
              </a:rPr>
              <a:t>Identity </a:t>
            </a:r>
            <a:r>
              <a:rPr lang="en-US" sz="4800" b="0" i="0" dirty="0" err="1">
                <a:solidFill>
                  <a:srgbClr val="00B0F0"/>
                </a:solidFill>
                <a:effectLst/>
                <a:latin typeface="Noto Serif" panose="02020600060500020200" pitchFamily="18" charset="0"/>
              </a:rPr>
              <a:t>và</a:t>
            </a:r>
            <a:r>
              <a:rPr lang="en-US" sz="4800" b="0" i="0" dirty="0">
                <a:solidFill>
                  <a:srgbClr val="00B0F0"/>
                </a:solidFill>
                <a:effectLst/>
                <a:latin typeface="Noto Serif" panose="02020600060500020200" pitchFamily="18" charset="0"/>
              </a:rPr>
              <a:t> </a:t>
            </a:r>
            <a:r>
              <a:rPr lang="en-US" sz="4800" b="0" i="0" dirty="0" err="1">
                <a:solidFill>
                  <a:srgbClr val="00B0F0"/>
                </a:solidFill>
                <a:effectLst/>
                <a:latin typeface="Noto Serif" panose="02020600060500020200" pitchFamily="18" charset="0"/>
              </a:rPr>
              <a:t>Owin</a:t>
            </a:r>
            <a:endParaRPr lang="en-US" sz="4800" b="0" i="0" dirty="0">
              <a:solidFill>
                <a:srgbClr val="00B0F0"/>
              </a:solidFill>
              <a:effectLst/>
              <a:latin typeface="Noto Serif" panose="02020600060500020200" pitchFamily="18" charset="0"/>
            </a:endParaRPr>
          </a:p>
        </p:txBody>
      </p:sp>
      <p:sp>
        <p:nvSpPr>
          <p:cNvPr id="62" name="Google Shape;62;p1"/>
          <p:cNvSpPr txBox="1"/>
          <p:nvPr/>
        </p:nvSpPr>
        <p:spPr>
          <a:xfrm>
            <a:off x="1676400" y="376178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Giảng</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viên</a:t>
            </a:r>
            <a:endParaRPr dirty="0"/>
          </a:p>
        </p:txBody>
      </p:sp>
      <p:pic>
        <p:nvPicPr>
          <p:cNvPr id="63" name="Google Shape;63;p1"/>
          <p:cNvPicPr preferRelativeResize="0"/>
          <p:nvPr/>
        </p:nvPicPr>
        <p:blipFill rotWithShape="1">
          <a:blip r:embed="rId4">
            <a:alphaModFix/>
          </a:blip>
          <a:srcRect/>
          <a:stretch/>
        </p:blipFill>
        <p:spPr>
          <a:xfrm>
            <a:off x="4153212"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2" name="Rectangle 1"/>
          <p:cNvSpPr/>
          <p:nvPr/>
        </p:nvSpPr>
        <p:spPr>
          <a:xfrm>
            <a:off x="950051" y="4191268"/>
            <a:ext cx="4273927" cy="523220"/>
          </a:xfrm>
          <a:prstGeom prst="rect">
            <a:avLst/>
          </a:prstGeom>
        </p:spPr>
        <p:txBody>
          <a:bodyPr wrap="none">
            <a:spAutoFit/>
          </a:bodyPr>
          <a:lstStyle/>
          <a:p>
            <a:r>
              <a:rPr lang="en-US" sz="2800" b="1" dirty="0"/>
              <a:t>NGUYỄN TRỌNG QUÂN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603821" y="1391123"/>
            <a:ext cx="10395795" cy="646331"/>
          </a:xfrm>
          <a:prstGeom prst="rect">
            <a:avLst/>
          </a:prstGeom>
          <a:noFill/>
        </p:spPr>
        <p:txBody>
          <a:bodyPr wrap="none" rtlCol="0">
            <a:spAutoFit/>
          </a:bodyPr>
          <a:lstStyle/>
          <a:p>
            <a:pPr algn="l"/>
            <a:r>
              <a:rPr lang="en-US" sz="3600" b="1" i="0" dirty="0">
                <a:solidFill>
                  <a:srgbClr val="1B1B1B"/>
                </a:solidFill>
                <a:effectLst/>
                <a:latin typeface="Open Sans" panose="020B0606030504020204" pitchFamily="34" charset="0"/>
              </a:rPr>
              <a:t>Self-Host OWIN </a:t>
            </a:r>
            <a:r>
              <a:rPr lang="en-US" sz="3600" b="1" i="0" dirty="0" err="1">
                <a:solidFill>
                  <a:srgbClr val="1B1B1B"/>
                </a:solidFill>
                <a:effectLst/>
                <a:latin typeface="Open Sans" panose="020B0606030504020204" pitchFamily="34" charset="0"/>
              </a:rPr>
              <a:t>trong</a:t>
            </a:r>
            <a:r>
              <a:rPr lang="en-US" sz="3600" b="1" i="0" dirty="0">
                <a:solidFill>
                  <a:srgbClr val="1B1B1B"/>
                </a:solidFill>
                <a:effectLst/>
                <a:latin typeface="Open Sans" panose="020B0606030504020204" pitchFamily="34" charset="0"/>
              </a:rPr>
              <a:t> </a:t>
            </a:r>
            <a:r>
              <a:rPr lang="en-US" sz="3600" b="1" i="0" dirty="0" err="1">
                <a:solidFill>
                  <a:srgbClr val="1B1B1B"/>
                </a:solidFill>
                <a:effectLst/>
                <a:latin typeface="Open Sans" panose="020B0606030504020204" pitchFamily="34" charset="0"/>
              </a:rPr>
              <a:t>một</a:t>
            </a:r>
            <a:r>
              <a:rPr lang="en-US" sz="3600" b="1" i="0" dirty="0">
                <a:solidFill>
                  <a:srgbClr val="1B1B1B"/>
                </a:solidFill>
                <a:effectLst/>
                <a:latin typeface="Open Sans" panose="020B0606030504020204" pitchFamily="34" charset="0"/>
              </a:rPr>
              <a:t> </a:t>
            </a:r>
            <a:r>
              <a:rPr lang="en-US" sz="3600" b="1" i="0" dirty="0" err="1">
                <a:solidFill>
                  <a:srgbClr val="1B1B1B"/>
                </a:solidFill>
                <a:effectLst/>
                <a:latin typeface="Open Sans" panose="020B0606030504020204" pitchFamily="34" charset="0"/>
              </a:rPr>
              <a:t>ứng</a:t>
            </a:r>
            <a:r>
              <a:rPr lang="en-US" sz="3600" b="1" i="0" dirty="0">
                <a:solidFill>
                  <a:srgbClr val="1B1B1B"/>
                </a:solidFill>
                <a:effectLst/>
                <a:latin typeface="Open Sans" panose="020B0606030504020204" pitchFamily="34" charset="0"/>
              </a:rPr>
              <a:t> </a:t>
            </a:r>
            <a:r>
              <a:rPr lang="en-US" sz="3600" b="1" i="0" dirty="0" err="1">
                <a:solidFill>
                  <a:srgbClr val="1B1B1B"/>
                </a:solidFill>
                <a:effectLst/>
                <a:latin typeface="Open Sans" panose="020B0606030504020204" pitchFamily="34" charset="0"/>
              </a:rPr>
              <a:t>dụng</a:t>
            </a:r>
            <a:r>
              <a:rPr lang="en-US" sz="3600" b="1" i="0" dirty="0">
                <a:solidFill>
                  <a:srgbClr val="1B1B1B"/>
                </a:solidFill>
                <a:effectLst/>
                <a:latin typeface="Open Sans" panose="020B0606030504020204" pitchFamily="34" charset="0"/>
              </a:rPr>
              <a:t> Console</a:t>
            </a:r>
          </a:p>
        </p:txBody>
      </p:sp>
      <p:sp>
        <p:nvSpPr>
          <p:cNvPr id="8" name="TextBox 7">
            <a:extLst>
              <a:ext uri="{FF2B5EF4-FFF2-40B4-BE49-F238E27FC236}">
                <a16:creationId xmlns:a16="http://schemas.microsoft.com/office/drawing/2014/main" id="{621741CD-F295-53DA-A730-0ED377D35B86}"/>
              </a:ext>
            </a:extLst>
          </p:cNvPr>
          <p:cNvSpPr txBox="1"/>
          <p:nvPr/>
        </p:nvSpPr>
        <p:spPr>
          <a:xfrm>
            <a:off x="1022287" y="2568927"/>
            <a:ext cx="4997513" cy="1384995"/>
          </a:xfrm>
          <a:prstGeom prst="rect">
            <a:avLst/>
          </a:prstGeom>
          <a:noFill/>
        </p:spPr>
        <p:txBody>
          <a:bodyPr wrap="square" rtlCol="0">
            <a:spAutoFit/>
          </a:bodyPr>
          <a:lstStyle/>
          <a:p>
            <a:r>
              <a:rPr lang="en-US" b="1" i="0" dirty="0">
                <a:solidFill>
                  <a:srgbClr val="1B1B1B"/>
                </a:solidFill>
                <a:effectLst/>
                <a:latin typeface="Open Sans" panose="020B0606030504020204" pitchFamily="34" charset="0"/>
              </a:rPr>
              <a:t>Trong Visual Studio </a:t>
            </a:r>
            <a:r>
              <a:rPr lang="en-US" b="1" i="0" dirty="0" err="1">
                <a:solidFill>
                  <a:srgbClr val="1B1B1B"/>
                </a:solidFill>
                <a:effectLst/>
                <a:latin typeface="Open Sans" panose="020B0606030504020204" pitchFamily="34" charset="0"/>
              </a:rPr>
              <a:t>tạo</a:t>
            </a:r>
            <a:r>
              <a:rPr lang="en-US" b="1" i="0" dirty="0">
                <a:solidFill>
                  <a:srgbClr val="1B1B1B"/>
                </a:solidFill>
                <a:effectLst/>
                <a:latin typeface="Open Sans" panose="020B0606030504020204" pitchFamily="34" charset="0"/>
              </a:rPr>
              <a:t> new project Window application console, </a:t>
            </a:r>
            <a:r>
              <a:rPr lang="en-US" b="1" i="0" dirty="0" err="1">
                <a:solidFill>
                  <a:srgbClr val="1B1B1B"/>
                </a:solidFill>
                <a:effectLst/>
                <a:latin typeface="Open Sans" panose="020B0606030504020204" pitchFamily="34" charset="0"/>
              </a:rPr>
              <a:t>cài</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đặt</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các</a:t>
            </a:r>
            <a:r>
              <a:rPr lang="en-US" b="1" i="0" dirty="0">
                <a:solidFill>
                  <a:srgbClr val="1B1B1B"/>
                </a:solidFill>
                <a:effectLst/>
                <a:latin typeface="Open Sans" panose="020B0606030504020204" pitchFamily="34" charset="0"/>
              </a:rPr>
              <a:t> package </a:t>
            </a:r>
            <a:r>
              <a:rPr lang="en-US" b="1" i="0" dirty="0" err="1">
                <a:solidFill>
                  <a:srgbClr val="1B1B1B"/>
                </a:solidFill>
                <a:effectLst/>
                <a:latin typeface="Open Sans" panose="020B0606030504020204" pitchFamily="34" charset="0"/>
              </a:rPr>
              <a:t>cần</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thiết</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cho</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Owin</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với</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lệnh</a:t>
            </a:r>
            <a:r>
              <a:rPr lang="en-US" b="1" i="0" dirty="0">
                <a:solidFill>
                  <a:srgbClr val="1B1B1B"/>
                </a:solidFill>
                <a:effectLst/>
                <a:latin typeface="Open Sans" panose="020B0606030504020204" pitchFamily="34" charset="0"/>
              </a:rPr>
              <a:t>:</a:t>
            </a:r>
          </a:p>
          <a:p>
            <a:endParaRPr lang="en-US" b="1" i="0" dirty="0">
              <a:solidFill>
                <a:srgbClr val="1B1B1B"/>
              </a:solidFill>
              <a:effectLst/>
              <a:latin typeface="Open Sans" panose="020B0606030504020204" pitchFamily="34" charset="0"/>
            </a:endParaRPr>
          </a:p>
          <a:p>
            <a:r>
              <a:rPr lang="en-US" b="1" i="0" dirty="0">
                <a:solidFill>
                  <a:srgbClr val="1B1B1B"/>
                </a:solidFill>
                <a:effectLst/>
                <a:latin typeface="Open Sans" panose="020B0606030504020204" pitchFamily="34" charset="0"/>
              </a:rPr>
              <a:t>Install-Package </a:t>
            </a:r>
            <a:r>
              <a:rPr lang="en-US" b="1" i="0" dirty="0" err="1">
                <a:solidFill>
                  <a:srgbClr val="1B1B1B"/>
                </a:solidFill>
                <a:effectLst/>
                <a:latin typeface="Open Sans" panose="020B0606030504020204" pitchFamily="34" charset="0"/>
              </a:rPr>
              <a:t>Microsoft.Owin.SelfHost</a:t>
            </a:r>
            <a:r>
              <a:rPr lang="en-US" b="1" i="0" dirty="0">
                <a:solidFill>
                  <a:srgbClr val="1B1B1B"/>
                </a:solidFill>
                <a:effectLst/>
                <a:latin typeface="Open Sans" panose="020B0606030504020204" pitchFamily="34" charset="0"/>
              </a:rPr>
              <a:t> –Pre</a:t>
            </a:r>
          </a:p>
          <a:p>
            <a:endParaRPr lang="en-US" dirty="0"/>
          </a:p>
        </p:txBody>
      </p:sp>
      <p:sp>
        <p:nvSpPr>
          <p:cNvPr id="12" name="TextBox 11">
            <a:extLst>
              <a:ext uri="{FF2B5EF4-FFF2-40B4-BE49-F238E27FC236}">
                <a16:creationId xmlns:a16="http://schemas.microsoft.com/office/drawing/2014/main" id="{352E1CF5-0B60-AFD1-088A-C97B0B67679A}"/>
              </a:ext>
            </a:extLst>
          </p:cNvPr>
          <p:cNvSpPr txBox="1"/>
          <p:nvPr/>
        </p:nvSpPr>
        <p:spPr>
          <a:xfrm>
            <a:off x="6236201" y="2507372"/>
            <a:ext cx="5868282" cy="3970318"/>
          </a:xfrm>
          <a:prstGeom prst="rect">
            <a:avLst/>
          </a:prstGeom>
          <a:noFill/>
        </p:spPr>
        <p:txBody>
          <a:bodyPr wrap="square" rtlCol="0">
            <a:spAutoFit/>
          </a:bodyPr>
          <a:lstStyle/>
          <a:p>
            <a:r>
              <a:rPr lang="vi-VN" dirty="0"/>
              <a:t>Implement phương thức Main như bên dưới:</a:t>
            </a:r>
          </a:p>
          <a:p>
            <a:endParaRPr lang="vi-VN" dirty="0"/>
          </a:p>
          <a:p>
            <a:r>
              <a:rPr lang="vi-VN" dirty="0"/>
              <a:t>class Program</a:t>
            </a:r>
          </a:p>
          <a:p>
            <a:r>
              <a:rPr lang="vi-VN" dirty="0"/>
              <a:t>{</a:t>
            </a:r>
          </a:p>
          <a:p>
            <a:r>
              <a:rPr lang="vi-VN" dirty="0"/>
              <a:t>    static void Main(string[] args)</a:t>
            </a:r>
          </a:p>
          <a:p>
            <a:r>
              <a:rPr lang="vi-VN" dirty="0"/>
              <a:t>    {</a:t>
            </a:r>
          </a:p>
          <a:p>
            <a:r>
              <a:rPr lang="vi-VN" dirty="0"/>
              <a:t>        using (Microsoft.Owin.Hosting.WebApp.Start&lt;Startup&gt;("http://localhost:5000"))</a:t>
            </a:r>
          </a:p>
          <a:p>
            <a:r>
              <a:rPr lang="vi-VN" dirty="0"/>
              <a:t>        {</a:t>
            </a:r>
          </a:p>
          <a:p>
            <a:r>
              <a:rPr lang="vi-VN" dirty="0"/>
              <a:t>            Console.WriteLine("Press [enter] to quit...");</a:t>
            </a:r>
          </a:p>
          <a:p>
            <a:r>
              <a:rPr lang="vi-VN" dirty="0"/>
              <a:t>            Console.ReadLine();</a:t>
            </a:r>
          </a:p>
          <a:p>
            <a:r>
              <a:rPr lang="vi-VN" dirty="0"/>
              <a:t>        }</a:t>
            </a:r>
          </a:p>
          <a:p>
            <a:r>
              <a:rPr lang="vi-VN" dirty="0"/>
              <a:t>    }</a:t>
            </a:r>
          </a:p>
          <a:p>
            <a:r>
              <a:rPr lang="vi-VN" dirty="0"/>
              <a:t>}</a:t>
            </a:r>
            <a:endParaRPr lang="en-US" dirty="0"/>
          </a:p>
          <a:p>
            <a:endParaRPr lang="en-US" dirty="0"/>
          </a:p>
          <a:p>
            <a:r>
              <a:rPr lang="en-US" dirty="0"/>
              <a:t>Chạy </a:t>
            </a:r>
            <a:r>
              <a:rPr lang="en-US" dirty="0" err="1"/>
              <a:t>ứng</a:t>
            </a:r>
            <a:r>
              <a:rPr lang="en-US" dirty="0"/>
              <a:t> </a:t>
            </a:r>
            <a:r>
              <a:rPr lang="en-US" dirty="0" err="1"/>
              <a:t>dụng</a:t>
            </a:r>
            <a:r>
              <a:rPr lang="en-US" dirty="0"/>
              <a:t> console, server </a:t>
            </a:r>
            <a:r>
              <a:rPr lang="en-US" dirty="0" err="1"/>
              <a:t>sẽ</a:t>
            </a:r>
            <a:r>
              <a:rPr lang="en-US" dirty="0"/>
              <a:t> </a:t>
            </a:r>
            <a:r>
              <a:rPr lang="en-US" dirty="0" err="1"/>
              <a:t>lắng</a:t>
            </a:r>
            <a:r>
              <a:rPr lang="en-US" dirty="0"/>
              <a:t> </a:t>
            </a:r>
            <a:r>
              <a:rPr lang="en-US" dirty="0" err="1"/>
              <a:t>nghe</a:t>
            </a:r>
            <a:r>
              <a:rPr lang="en-US" dirty="0"/>
              <a:t> </a:t>
            </a:r>
            <a:r>
              <a:rPr lang="en-US" dirty="0" err="1"/>
              <a:t>trên</a:t>
            </a:r>
            <a:r>
              <a:rPr lang="en-US" dirty="0"/>
              <a:t> </a:t>
            </a:r>
            <a:r>
              <a:rPr lang="en-US" dirty="0" err="1"/>
              <a:t>địa</a:t>
            </a:r>
            <a:r>
              <a:rPr lang="en-US" dirty="0"/>
              <a:t> </a:t>
            </a:r>
            <a:r>
              <a:rPr lang="en-US" dirty="0" err="1"/>
              <a:t>chỉ</a:t>
            </a:r>
            <a:r>
              <a:rPr lang="en-US" dirty="0"/>
              <a:t> http://localhost:5000.</a:t>
            </a:r>
          </a:p>
        </p:txBody>
      </p:sp>
    </p:spTree>
    <p:extLst>
      <p:ext uri="{BB962C8B-B14F-4D97-AF65-F5344CB8AC3E}">
        <p14:creationId xmlns:p14="http://schemas.microsoft.com/office/powerpoint/2010/main" val="9151570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18"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917C9F93-1593-370E-32CA-87759CFC3AE1}"/>
              </a:ext>
            </a:extLst>
          </p:cNvPr>
          <p:cNvSpPr txBox="1"/>
          <p:nvPr/>
        </p:nvSpPr>
        <p:spPr>
          <a:xfrm>
            <a:off x="5635782" y="2974063"/>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AF394FB-E864-BE92-826E-2723E4FE1AD7}"/>
              </a:ext>
            </a:extLst>
          </p:cNvPr>
          <p:cNvSpPr txBox="1"/>
          <p:nvPr/>
        </p:nvSpPr>
        <p:spPr>
          <a:xfrm>
            <a:off x="100100" y="2910226"/>
            <a:ext cx="4171335" cy="1323439"/>
          </a:xfrm>
          <a:prstGeom prst="rect">
            <a:avLst/>
          </a:prstGeom>
          <a:noFill/>
        </p:spPr>
        <p:txBody>
          <a:bodyPr wrap="none" rtlCol="0">
            <a:spAutoFit/>
          </a:bodyPr>
          <a:lstStyle/>
          <a:p>
            <a:pPr marL="457200" indent="-457200">
              <a:buFont typeface="Wingdings" panose="05000000000000000000" pitchFamily="2" charset="2"/>
              <a:buChar char="Ø"/>
            </a:pPr>
            <a:r>
              <a:rPr lang="en-US" sz="2400" b="0" i="0" dirty="0">
                <a:solidFill>
                  <a:srgbClr val="00B0F0"/>
                </a:solidFill>
                <a:effectLst/>
                <a:latin typeface="Noto Serif" panose="02020600060500020200" pitchFamily="18" charset="0"/>
              </a:rPr>
              <a:t>Identity </a:t>
            </a:r>
          </a:p>
          <a:p>
            <a:pPr marL="457200" indent="-457200">
              <a:buFont typeface="Wingdings" panose="05000000000000000000" pitchFamily="2" charset="2"/>
              <a:buChar char="Ø"/>
            </a:pPr>
            <a:r>
              <a:rPr lang="en-US" sz="3200" b="1" i="0" dirty="0" err="1">
                <a:solidFill>
                  <a:srgbClr val="1B1B1B"/>
                </a:solidFill>
                <a:effectLst/>
                <a:latin typeface="Roboto" panose="02000000000000000000" pitchFamily="2" charset="0"/>
              </a:rPr>
              <a:t>Tổng</a:t>
            </a:r>
            <a:r>
              <a:rPr lang="en-US" sz="3200" b="1" i="0" dirty="0">
                <a:solidFill>
                  <a:srgbClr val="1B1B1B"/>
                </a:solidFill>
                <a:effectLst/>
                <a:latin typeface="Roboto" panose="02000000000000000000" pitchFamily="2" charset="0"/>
              </a:rPr>
              <a:t> </a:t>
            </a:r>
            <a:r>
              <a:rPr lang="en-US" sz="3200" b="1" i="0" dirty="0" err="1">
                <a:solidFill>
                  <a:srgbClr val="1B1B1B"/>
                </a:solidFill>
                <a:effectLst/>
                <a:latin typeface="Roboto" panose="02000000000000000000" pitchFamily="2" charset="0"/>
              </a:rPr>
              <a:t>quan</a:t>
            </a:r>
            <a:r>
              <a:rPr lang="en-US" sz="3200" b="1" i="0" dirty="0">
                <a:solidFill>
                  <a:srgbClr val="1B1B1B"/>
                </a:solidFill>
                <a:effectLst/>
                <a:latin typeface="Roboto" panose="02000000000000000000" pitchFamily="2" charset="0"/>
              </a:rPr>
              <a:t> </a:t>
            </a:r>
            <a:r>
              <a:rPr lang="en-US" sz="3200" b="1" i="0" dirty="0" err="1">
                <a:solidFill>
                  <a:srgbClr val="1B1B1B"/>
                </a:solidFill>
                <a:effectLst/>
                <a:latin typeface="Roboto" panose="02000000000000000000" pitchFamily="2" charset="0"/>
              </a:rPr>
              <a:t>về</a:t>
            </a:r>
            <a:r>
              <a:rPr lang="en-US" sz="3200" b="1" i="0" dirty="0">
                <a:solidFill>
                  <a:srgbClr val="1B1B1B"/>
                </a:solidFill>
                <a:effectLst/>
                <a:latin typeface="Roboto" panose="02000000000000000000" pitchFamily="2" charset="0"/>
              </a:rPr>
              <a:t> </a:t>
            </a:r>
            <a:r>
              <a:rPr lang="en-US" sz="3200" b="1" i="0" dirty="0" err="1">
                <a:solidFill>
                  <a:srgbClr val="1B1B1B"/>
                </a:solidFill>
                <a:effectLst/>
                <a:latin typeface="Roboto" panose="02000000000000000000" pitchFamily="2" charset="0"/>
              </a:rPr>
              <a:t>Owin</a:t>
            </a:r>
            <a:endParaRPr lang="en-US" sz="3200" b="1" i="0" dirty="0">
              <a:solidFill>
                <a:srgbClr val="1B1B1B"/>
              </a:solidFill>
              <a:effectLst/>
              <a:latin typeface="Roboto" panose="02000000000000000000" pitchFamily="2" charset="0"/>
            </a:endParaRPr>
          </a:p>
          <a:p>
            <a:pPr marL="457200" indent="-457200">
              <a:buFont typeface="Wingdings" panose="05000000000000000000" pitchFamily="2" charset="2"/>
              <a:buChar char="Ø"/>
            </a:pPr>
            <a:endParaRPr lang="en-US" sz="2400" b="1" i="0" dirty="0">
              <a:solidFill>
                <a:srgbClr val="111111"/>
              </a:solidFill>
              <a:effectLst/>
              <a:latin typeface="Nunito" pitchFamily="2" charset="0"/>
            </a:endParaRPr>
          </a:p>
        </p:txBody>
      </p:sp>
      <p:pic>
        <p:nvPicPr>
          <p:cNvPr id="13" name="Picture 12">
            <a:extLst>
              <a:ext uri="{FF2B5EF4-FFF2-40B4-BE49-F238E27FC236}">
                <a16:creationId xmlns:a16="http://schemas.microsoft.com/office/drawing/2014/main" id="{75BC3177-E4B7-942E-9D6C-21D3636B1618}"/>
              </a:ext>
            </a:extLst>
          </p:cNvPr>
          <p:cNvPicPr>
            <a:picLocks noChangeAspect="1"/>
          </p:cNvPicPr>
          <p:nvPr/>
        </p:nvPicPr>
        <p:blipFill>
          <a:blip r:embed="rId4"/>
          <a:stretch>
            <a:fillRect/>
          </a:stretch>
        </p:blipFill>
        <p:spPr>
          <a:xfrm>
            <a:off x="5305232" y="1690688"/>
            <a:ext cx="6425780" cy="3049407"/>
          </a:xfrm>
          <a:prstGeom prst="rect">
            <a:avLst/>
          </a:prstGeom>
        </p:spPr>
      </p:pic>
    </p:spTree>
    <p:extLst>
      <p:ext uri="{BB962C8B-B14F-4D97-AF65-F5344CB8AC3E}">
        <p14:creationId xmlns:p14="http://schemas.microsoft.com/office/powerpoint/2010/main" val="3261756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EA999527-760E-DCA8-4429-2B735A23D9F0}"/>
              </a:ext>
            </a:extLst>
          </p:cNvPr>
          <p:cNvSpPr txBox="1"/>
          <p:nvPr/>
        </p:nvSpPr>
        <p:spPr>
          <a:xfrm>
            <a:off x="876300" y="1307689"/>
            <a:ext cx="10269657" cy="461665"/>
          </a:xfrm>
          <a:prstGeom prst="rect">
            <a:avLst/>
          </a:prstGeom>
          <a:noFill/>
        </p:spPr>
        <p:txBody>
          <a:bodyPr wrap="square" rtlCol="0">
            <a:spAutoFit/>
          </a:bodyPr>
          <a:lstStyle/>
          <a:p>
            <a:pPr marL="457200" indent="-457200">
              <a:buFont typeface="Wingdings" panose="05000000000000000000" pitchFamily="2" charset="2"/>
              <a:buChar char="Ø"/>
            </a:pPr>
            <a:r>
              <a:rPr lang="vi-VN" sz="2400" b="1" i="0" dirty="0">
                <a:solidFill>
                  <a:srgbClr val="FF6347"/>
                </a:solidFill>
                <a:effectLst/>
                <a:latin typeface="Noto Serif" panose="02020600060500020200" pitchFamily="18" charset="0"/>
              </a:rPr>
              <a:t>ASP.NET Identity</a:t>
            </a:r>
            <a:r>
              <a:rPr lang="vi-VN" sz="2400" b="0" i="0" dirty="0">
                <a:solidFill>
                  <a:srgbClr val="000000"/>
                </a:solidFill>
                <a:effectLst/>
                <a:latin typeface="Noto Serif" panose="02020600060500020200" pitchFamily="18" charset="0"/>
              </a:rPr>
              <a:t> </a:t>
            </a:r>
            <a:endParaRPr lang="en-US" sz="2000" b="1" i="0" dirty="0">
              <a:solidFill>
                <a:srgbClr val="00B0F0"/>
              </a:solidFill>
              <a:effectLst/>
              <a:latin typeface="Times New Roman" panose="02020603050405020304" pitchFamily="18" charset="0"/>
              <a:cs typeface="Times New Roman" panose="02020603050405020304" pitchFamily="18" charset="0"/>
            </a:endParaRPr>
          </a:p>
        </p:txBody>
      </p:sp>
      <p:sp>
        <p:nvSpPr>
          <p:cNvPr id="2" name="Google Shape;405;p15">
            <a:extLst>
              <a:ext uri="{FF2B5EF4-FFF2-40B4-BE49-F238E27FC236}">
                <a16:creationId xmlns:a16="http://schemas.microsoft.com/office/drawing/2014/main" id="{192E2E0E-39C0-F4B6-E0D3-F379A3D5ED99}"/>
              </a:ext>
            </a:extLst>
          </p:cNvPr>
          <p:cNvSpPr txBox="1">
            <a:spLocks/>
          </p:cNvSpPr>
          <p:nvPr/>
        </p:nvSpPr>
        <p:spPr>
          <a:xfrm>
            <a:off x="876301" y="1975650"/>
            <a:ext cx="6294044" cy="1420799"/>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fontAlgn="base"/>
            <a:r>
              <a:rPr lang="vi-VN" sz="2400" b="1" i="0" dirty="0">
                <a:solidFill>
                  <a:srgbClr val="FF6347"/>
                </a:solidFill>
                <a:effectLst/>
                <a:latin typeface="Noto Serif" panose="02020600060500020200" pitchFamily="18" charset="0"/>
              </a:rPr>
              <a:t>ASP.NET Identity</a:t>
            </a:r>
            <a:r>
              <a:rPr lang="vi-VN" sz="2400" b="0" i="0" dirty="0">
                <a:solidFill>
                  <a:srgbClr val="000000"/>
                </a:solidFill>
                <a:effectLst/>
                <a:latin typeface="Noto Serif" panose="02020600060500020200" pitchFamily="18" charset="0"/>
              </a:rPr>
              <a:t> là 1 công nghệtrong bài toán xác thực và phân quyền người dùng trên website</a:t>
            </a:r>
            <a:endParaRPr lang="vi-VN" sz="2400" b="0" i="0" u="none" strike="noStrike" dirty="0">
              <a:solidFill>
                <a:srgbClr val="3A3A3A"/>
              </a:solidFill>
              <a:effectLst/>
              <a:latin typeface="+mj-lt"/>
            </a:endParaRPr>
          </a:p>
        </p:txBody>
      </p:sp>
      <p:pic>
        <p:nvPicPr>
          <p:cNvPr id="1026" name="Picture 2" descr="ASP.NET Core Identity Series – Getting Started | chsakell's Blog">
            <a:extLst>
              <a:ext uri="{FF2B5EF4-FFF2-40B4-BE49-F238E27FC236}">
                <a16:creationId xmlns:a16="http://schemas.microsoft.com/office/drawing/2014/main" id="{71D8DB1A-E1E7-DDF9-369F-3606D4F258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7857" y="1975650"/>
            <a:ext cx="4914286" cy="3852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74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461665"/>
          </a:xfrm>
          <a:prstGeom prst="rect">
            <a:avLst/>
          </a:prstGeom>
          <a:noFill/>
        </p:spPr>
        <p:txBody>
          <a:bodyPr wrap="square" rtlCol="0">
            <a:spAutoFit/>
          </a:bodyPr>
          <a:lstStyle/>
          <a:p>
            <a:pPr algn="l"/>
            <a:r>
              <a:rPr lang="en-US" sz="2400" b="1" i="0" dirty="0">
                <a:solidFill>
                  <a:srgbClr val="FF6347"/>
                </a:solidFill>
                <a:effectLst/>
                <a:latin typeface="Noto Serif" panose="02020600060500020200" pitchFamily="18" charset="0"/>
              </a:rPr>
              <a:t>C</a:t>
            </a:r>
            <a:r>
              <a:rPr lang="vi-VN" sz="2400" b="1" i="0" dirty="0">
                <a:solidFill>
                  <a:srgbClr val="FF6347"/>
                </a:solidFill>
                <a:effectLst/>
                <a:latin typeface="Noto Serif" panose="02020600060500020200" pitchFamily="18" charset="0"/>
              </a:rPr>
              <a:t>ấu trúc tổ chức thư mục của ASP.NET Identity</a:t>
            </a:r>
            <a:endParaRPr lang="vi-VN" sz="2400" b="0" i="0" dirty="0">
              <a:solidFill>
                <a:srgbClr val="000000"/>
              </a:solidFill>
              <a:effectLst/>
              <a:latin typeface="Noto Serif" panose="02020600060500020200"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A96B724B-6E51-8B96-8438-E4E0AE7FCB98}"/>
              </a:ext>
            </a:extLst>
          </p:cNvPr>
          <p:cNvSpPr txBox="1"/>
          <p:nvPr/>
        </p:nvSpPr>
        <p:spPr>
          <a:xfrm>
            <a:off x="1280694" y="1874506"/>
            <a:ext cx="9487389" cy="3970318"/>
          </a:xfrm>
          <a:prstGeom prst="rect">
            <a:avLst/>
          </a:prstGeom>
          <a:noFill/>
        </p:spPr>
        <p:txBody>
          <a:bodyPr wrap="square" rtlCol="0">
            <a:spAutoFit/>
          </a:bodyPr>
          <a:lstStyle/>
          <a:p>
            <a:pPr algn="l">
              <a:buFont typeface="Arial" panose="020B0604020202020204" pitchFamily="34" charset="0"/>
              <a:buChar char="•"/>
            </a:pPr>
            <a:r>
              <a:rPr lang="vi-VN" sz="1800" b="1" i="0" dirty="0">
                <a:solidFill>
                  <a:srgbClr val="FF6347"/>
                </a:solidFill>
                <a:effectLst/>
                <a:latin typeface="Noto Serif" panose="02020600060500020200" pitchFamily="18" charset="0"/>
              </a:rPr>
              <a:t>App_Start/IdentityConfig.cs</a:t>
            </a:r>
            <a:r>
              <a:rPr lang="vi-VN" sz="1800" b="0" i="0" dirty="0">
                <a:solidFill>
                  <a:srgbClr val="000000"/>
                </a:solidFill>
                <a:effectLst/>
                <a:latin typeface="Noto Serif" panose="02020600060500020200" pitchFamily="18" charset="0"/>
              </a:rPr>
              <a:t>: chứa các lệnh để cấu hình ASP.NET Identity</a:t>
            </a:r>
          </a:p>
          <a:p>
            <a:pPr algn="l">
              <a:buFont typeface="Arial" panose="020B0604020202020204" pitchFamily="34" charset="0"/>
              <a:buChar char="•"/>
            </a:pPr>
            <a:r>
              <a:rPr lang="vi-VN" sz="1800" b="1" i="0" dirty="0">
                <a:solidFill>
                  <a:srgbClr val="FF6347"/>
                </a:solidFill>
                <a:effectLst/>
                <a:latin typeface="Noto Serif" panose="02020600060500020200" pitchFamily="18" charset="0"/>
              </a:rPr>
              <a:t>Controller/AccountController</a:t>
            </a:r>
            <a:r>
              <a:rPr lang="vi-VN" sz="1800" b="0" i="0" dirty="0">
                <a:solidFill>
                  <a:srgbClr val="000000"/>
                </a:solidFill>
                <a:effectLst/>
                <a:latin typeface="Noto Serif" panose="02020600060500020200" pitchFamily="18" charset="0"/>
              </a:rPr>
              <a:t>: controller chứa các action method có tác dụng xác thực người dùng như Login, Register, ForgotPassword, ...</a:t>
            </a:r>
          </a:p>
          <a:p>
            <a:pPr algn="l">
              <a:buFont typeface="Arial" panose="020B0604020202020204" pitchFamily="34" charset="0"/>
              <a:buChar char="•"/>
            </a:pPr>
            <a:r>
              <a:rPr lang="vi-VN" sz="1800" b="1" i="0" dirty="0">
                <a:solidFill>
                  <a:srgbClr val="FF6347"/>
                </a:solidFill>
                <a:effectLst/>
                <a:latin typeface="Noto Serif" panose="02020600060500020200" pitchFamily="18" charset="0"/>
              </a:rPr>
              <a:t>Controller/ManageController</a:t>
            </a:r>
            <a:r>
              <a:rPr lang="vi-VN" sz="1800" b="0" i="0" dirty="0">
                <a:solidFill>
                  <a:srgbClr val="000000"/>
                </a:solidFill>
                <a:effectLst/>
                <a:latin typeface="Noto Serif" panose="02020600060500020200" pitchFamily="18" charset="0"/>
              </a:rPr>
              <a:t>: controller chứa các action method có tác dụng quản lý user (khi user đã login vào web) như ChangePassword, SetPassword, ...</a:t>
            </a:r>
          </a:p>
          <a:p>
            <a:pPr algn="l">
              <a:buFont typeface="Arial" panose="020B0604020202020204" pitchFamily="34" charset="0"/>
              <a:buChar char="•"/>
            </a:pPr>
            <a:r>
              <a:rPr lang="vi-VN" sz="1800" b="1" i="0" dirty="0">
                <a:solidFill>
                  <a:srgbClr val="FF6347"/>
                </a:solidFill>
                <a:effectLst/>
                <a:latin typeface="Noto Serif" panose="02020600060500020200" pitchFamily="18" charset="0"/>
              </a:rPr>
              <a:t>Model/AccountViewModels</a:t>
            </a:r>
            <a:r>
              <a:rPr lang="vi-VN" sz="1800" b="0" i="0" dirty="0">
                <a:solidFill>
                  <a:srgbClr val="000000"/>
                </a:solidFill>
                <a:effectLst/>
                <a:latin typeface="Noto Serif" panose="02020600060500020200" pitchFamily="18" charset="0"/>
              </a:rPr>
              <a:t>: chứa các View Model hiển thị trong các view của AccountController</a:t>
            </a:r>
          </a:p>
          <a:p>
            <a:pPr algn="l">
              <a:buFont typeface="Arial" panose="020B0604020202020204" pitchFamily="34" charset="0"/>
              <a:buChar char="•"/>
            </a:pPr>
            <a:r>
              <a:rPr lang="vi-VN" sz="1800" b="1" i="0" dirty="0">
                <a:solidFill>
                  <a:srgbClr val="FF6347"/>
                </a:solidFill>
                <a:effectLst/>
                <a:latin typeface="Noto Serif" panose="02020600060500020200" pitchFamily="18" charset="0"/>
              </a:rPr>
              <a:t>Model/ManageViewModels</a:t>
            </a:r>
            <a:r>
              <a:rPr lang="vi-VN" sz="1800" b="0" i="0" dirty="0">
                <a:solidFill>
                  <a:srgbClr val="000000"/>
                </a:solidFill>
                <a:effectLst/>
                <a:latin typeface="Noto Serif" panose="02020600060500020200" pitchFamily="18" charset="0"/>
              </a:rPr>
              <a:t>: chứa các View Model hiển thị trong các view của ManageController</a:t>
            </a:r>
          </a:p>
          <a:p>
            <a:pPr algn="l">
              <a:buFont typeface="Arial" panose="020B0604020202020204" pitchFamily="34" charset="0"/>
              <a:buChar char="•"/>
            </a:pPr>
            <a:r>
              <a:rPr lang="vi-VN" sz="1800" b="1" i="0" dirty="0">
                <a:solidFill>
                  <a:srgbClr val="FF6347"/>
                </a:solidFill>
                <a:effectLst/>
                <a:latin typeface="Noto Serif" panose="02020600060500020200" pitchFamily="18" charset="0"/>
              </a:rPr>
              <a:t>Model/IdentityModels</a:t>
            </a:r>
            <a:r>
              <a:rPr lang="vi-VN" sz="1800" b="0" i="0" dirty="0">
                <a:solidFill>
                  <a:srgbClr val="000000"/>
                </a:solidFill>
                <a:effectLst/>
                <a:latin typeface="Noto Serif" panose="02020600060500020200" pitchFamily="18" charset="0"/>
              </a:rPr>
              <a:t>: chứa class</a:t>
            </a:r>
            <a:r>
              <a:rPr lang="vi-VN" sz="1800" b="1" i="0" dirty="0">
                <a:solidFill>
                  <a:srgbClr val="FF6347"/>
                </a:solidFill>
                <a:effectLst/>
                <a:latin typeface="Noto Serif" panose="02020600060500020200" pitchFamily="18" charset="0"/>
              </a:rPr>
              <a:t> ApplicationUser</a:t>
            </a:r>
            <a:r>
              <a:rPr lang="vi-VN" sz="1800" b="0" i="0" dirty="0">
                <a:solidFill>
                  <a:srgbClr val="000000"/>
                </a:solidFill>
                <a:effectLst/>
                <a:latin typeface="Noto Serif" panose="02020600060500020200" pitchFamily="18" charset="0"/>
              </a:rPr>
              <a:t> để quản lý thông tin user và class</a:t>
            </a:r>
            <a:r>
              <a:rPr lang="vi-VN" sz="1800" b="1" i="0" dirty="0">
                <a:solidFill>
                  <a:srgbClr val="FF6347"/>
                </a:solidFill>
                <a:effectLst/>
                <a:latin typeface="Noto Serif" panose="02020600060500020200" pitchFamily="18" charset="0"/>
              </a:rPr>
              <a:t> ApplicationDbContext </a:t>
            </a:r>
            <a:r>
              <a:rPr lang="vi-VN" sz="1800" b="0" i="0" dirty="0">
                <a:solidFill>
                  <a:srgbClr val="000000"/>
                </a:solidFill>
                <a:effectLst/>
                <a:latin typeface="Noto Serif" panose="02020600060500020200" pitchFamily="18" charset="0"/>
              </a:rPr>
              <a:t>để quản lý kết nối với database ở dạng </a:t>
            </a:r>
            <a:r>
              <a:rPr lang="vi-VN" sz="1800" b="1" i="0" dirty="0">
                <a:solidFill>
                  <a:srgbClr val="FF6347"/>
                </a:solidFill>
                <a:effectLst/>
                <a:latin typeface="Noto Serif" panose="02020600060500020200" pitchFamily="18" charset="0"/>
              </a:rPr>
              <a:t>Entity Framework Code First</a:t>
            </a:r>
            <a:r>
              <a:rPr lang="vi-VN" sz="1800" b="0" i="0" dirty="0">
                <a:solidFill>
                  <a:srgbClr val="000000"/>
                </a:solidFill>
                <a:effectLst/>
                <a:latin typeface="Noto Serif" panose="02020600060500020200" pitchFamily="18" charset="0"/>
              </a:rPr>
              <a:t> (các bạn nên có kiến thức căn bản về Entity Framework Code First) để có thể bổ sung thêm các field cho user hoặc loại bỏ bớt các field mà bạn không cần thiết 1 cách dễ dàng và ít bỡ ngỡ.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84775"/>
          </a:xfrm>
          <a:prstGeom prst="rect">
            <a:avLst/>
          </a:prstGeom>
          <a:noFill/>
        </p:spPr>
        <p:txBody>
          <a:bodyPr wrap="square" rtlCol="0">
            <a:spAutoFit/>
          </a:bodyPr>
          <a:lstStyle/>
          <a:p>
            <a:pPr algn="l"/>
            <a:r>
              <a:rPr lang="en-US" sz="3200" b="0" i="0" dirty="0" err="1">
                <a:solidFill>
                  <a:srgbClr val="000000"/>
                </a:solidFill>
                <a:effectLst/>
                <a:latin typeface="Noto Serif" panose="02020600060500020200" pitchFamily="18" charset="0"/>
              </a:rPr>
              <a:t>Tạo</a:t>
            </a:r>
            <a:r>
              <a:rPr lang="en-US" sz="3200" b="0" i="0" dirty="0">
                <a:solidFill>
                  <a:srgbClr val="000000"/>
                </a:solidFill>
                <a:effectLst/>
                <a:latin typeface="Noto Serif" panose="02020600060500020200" pitchFamily="18" charset="0"/>
              </a:rPr>
              <a:t> project </a:t>
            </a:r>
            <a:r>
              <a:rPr lang="en-US" sz="3200" b="0" i="0" dirty="0" err="1">
                <a:solidFill>
                  <a:srgbClr val="000000"/>
                </a:solidFill>
                <a:effectLst/>
                <a:latin typeface="Noto Serif" panose="02020600060500020200" pitchFamily="18" charset="0"/>
              </a:rPr>
              <a:t>sử</a:t>
            </a:r>
            <a:r>
              <a:rPr lang="en-US" sz="3200" b="0" i="0" dirty="0">
                <a:solidFill>
                  <a:srgbClr val="000000"/>
                </a:solidFill>
                <a:effectLst/>
                <a:latin typeface="Noto Serif" panose="02020600060500020200" pitchFamily="18" charset="0"/>
              </a:rPr>
              <a:t> </a:t>
            </a:r>
            <a:r>
              <a:rPr lang="en-US" sz="3200" b="0" i="0" dirty="0" err="1">
                <a:solidFill>
                  <a:srgbClr val="000000"/>
                </a:solidFill>
                <a:effectLst/>
                <a:latin typeface="Noto Serif" panose="02020600060500020200" pitchFamily="18" charset="0"/>
              </a:rPr>
              <a:t>dụng</a:t>
            </a:r>
            <a:r>
              <a:rPr lang="en-US" sz="3200" b="0" i="0" dirty="0">
                <a:solidFill>
                  <a:srgbClr val="000000"/>
                </a:solidFill>
                <a:effectLst/>
                <a:latin typeface="Noto Serif" panose="02020600060500020200" pitchFamily="18" charset="0"/>
              </a:rPr>
              <a:t> ASP.NET Identity</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ABB80EF3-8A92-B5C5-F890-F3ECF9891F05}"/>
              </a:ext>
            </a:extLst>
          </p:cNvPr>
          <p:cNvSpPr txBox="1"/>
          <p:nvPr/>
        </p:nvSpPr>
        <p:spPr>
          <a:xfrm>
            <a:off x="450788" y="2686050"/>
            <a:ext cx="6167296" cy="1323439"/>
          </a:xfrm>
          <a:prstGeom prst="rect">
            <a:avLst/>
          </a:prstGeom>
          <a:noFill/>
        </p:spPr>
        <p:txBody>
          <a:bodyPr wrap="square" rtlCol="0">
            <a:spAutoFit/>
          </a:bodyPr>
          <a:lstStyle/>
          <a:p>
            <a:pPr algn="l"/>
            <a:r>
              <a:rPr lang="vi-VN" sz="2000" b="1" i="0" dirty="0">
                <a:solidFill>
                  <a:srgbClr val="FF6347"/>
                </a:solidFill>
                <a:effectLst/>
                <a:latin typeface="Noto Serif" panose="02020600060500020200" pitchFamily="18" charset="0"/>
              </a:rPr>
              <a:t>Change Authentication </a:t>
            </a:r>
            <a:r>
              <a:rPr lang="vi-VN" sz="2000" b="0" i="0" dirty="0">
                <a:solidFill>
                  <a:srgbClr val="000000"/>
                </a:solidFill>
                <a:effectLst/>
                <a:latin typeface="Noto Serif" panose="02020600060500020200" pitchFamily="18" charset="0"/>
              </a:rPr>
              <a:t>và chọn </a:t>
            </a:r>
            <a:r>
              <a:rPr lang="vi-VN" sz="2000" b="1" i="0" dirty="0">
                <a:solidFill>
                  <a:srgbClr val="FF6347"/>
                </a:solidFill>
                <a:effectLst/>
                <a:latin typeface="Noto Serif" panose="02020600060500020200" pitchFamily="18" charset="0"/>
              </a:rPr>
              <a:t>Individual User Account</a:t>
            </a:r>
            <a:r>
              <a:rPr lang="vi-VN" sz="2000" b="0" i="0" dirty="0">
                <a:solidFill>
                  <a:srgbClr val="000000"/>
                </a:solidFill>
                <a:effectLst/>
                <a:latin typeface="Noto Serif" panose="02020600060500020200" pitchFamily="18" charset="0"/>
              </a:rPr>
              <a:t> để Visual Studio tích hợp sẵn code của ASP.NET Identity trong project ASP.NET MVC được tạo. Sau đó ấn </a:t>
            </a:r>
            <a:r>
              <a:rPr lang="vi-VN" sz="2000" b="1" i="0" dirty="0">
                <a:solidFill>
                  <a:srgbClr val="FF6347"/>
                </a:solidFill>
                <a:effectLst/>
                <a:latin typeface="Noto Serif" panose="02020600060500020200" pitchFamily="18" charset="0"/>
              </a:rPr>
              <a:t>OK</a:t>
            </a:r>
            <a:r>
              <a:rPr lang="vi-VN" sz="2000" b="0" i="0" dirty="0">
                <a:solidFill>
                  <a:srgbClr val="000000"/>
                </a:solidFill>
                <a:effectLst/>
                <a:latin typeface="Noto Serif" panose="02020600060500020200" pitchFamily="18" charset="0"/>
              </a:rPr>
              <a:t> để thực hiện tạo project</a:t>
            </a:r>
            <a:endParaRPr lang="vi-VN" sz="1600" b="1" i="1" dirty="0">
              <a:solidFill>
                <a:srgbClr val="222C37"/>
              </a:solidFill>
              <a:effectLst/>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2AF3DDE7-3EBC-1527-E51C-345BFC5B82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232369"/>
            <a:ext cx="4589681" cy="355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37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83851" y="0"/>
            <a:ext cx="1255349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607025" y="1459856"/>
            <a:ext cx="7499169" cy="584775"/>
          </a:xfrm>
          <a:prstGeom prst="rect">
            <a:avLst/>
          </a:prstGeom>
          <a:noFill/>
        </p:spPr>
        <p:txBody>
          <a:bodyPr wrap="none" rtlCol="0">
            <a:spAutoFit/>
          </a:bodyPr>
          <a:lstStyle/>
          <a:p>
            <a:pPr algn="l"/>
            <a:r>
              <a:rPr lang="en-US" sz="3200" b="0" i="0" dirty="0" err="1">
                <a:solidFill>
                  <a:srgbClr val="000000"/>
                </a:solidFill>
                <a:effectLst/>
                <a:latin typeface="Noto Serif" panose="02020600060500020200" pitchFamily="18" charset="0"/>
              </a:rPr>
              <a:t>Tạo</a:t>
            </a:r>
            <a:r>
              <a:rPr lang="en-US" sz="3200" b="0" i="0" dirty="0">
                <a:solidFill>
                  <a:srgbClr val="000000"/>
                </a:solidFill>
                <a:effectLst/>
                <a:latin typeface="Noto Serif" panose="02020600060500020200" pitchFamily="18" charset="0"/>
              </a:rPr>
              <a:t> project </a:t>
            </a:r>
            <a:r>
              <a:rPr lang="en-US" sz="3200" b="0" i="0" dirty="0" err="1">
                <a:solidFill>
                  <a:srgbClr val="000000"/>
                </a:solidFill>
                <a:effectLst/>
                <a:latin typeface="Noto Serif" panose="02020600060500020200" pitchFamily="18" charset="0"/>
              </a:rPr>
              <a:t>sử</a:t>
            </a:r>
            <a:r>
              <a:rPr lang="en-US" sz="3200" b="0" i="0" dirty="0">
                <a:solidFill>
                  <a:srgbClr val="000000"/>
                </a:solidFill>
                <a:effectLst/>
                <a:latin typeface="Noto Serif" panose="02020600060500020200" pitchFamily="18" charset="0"/>
              </a:rPr>
              <a:t> </a:t>
            </a:r>
            <a:r>
              <a:rPr lang="en-US" sz="3200" b="0" i="0" dirty="0" err="1">
                <a:solidFill>
                  <a:srgbClr val="000000"/>
                </a:solidFill>
                <a:effectLst/>
                <a:latin typeface="Noto Serif" panose="02020600060500020200" pitchFamily="18" charset="0"/>
              </a:rPr>
              <a:t>dụng</a:t>
            </a:r>
            <a:r>
              <a:rPr lang="en-US" sz="3200" b="0" i="0" dirty="0">
                <a:solidFill>
                  <a:srgbClr val="000000"/>
                </a:solidFill>
                <a:effectLst/>
                <a:latin typeface="Noto Serif" panose="02020600060500020200" pitchFamily="18" charset="0"/>
              </a:rPr>
              <a:t> ASP.NET Identity</a:t>
            </a:r>
          </a:p>
        </p:txBody>
      </p:sp>
      <p:sp>
        <p:nvSpPr>
          <p:cNvPr id="7" name="TextBox 6">
            <a:extLst>
              <a:ext uri="{FF2B5EF4-FFF2-40B4-BE49-F238E27FC236}">
                <a16:creationId xmlns:a16="http://schemas.microsoft.com/office/drawing/2014/main" id="{34EF3251-37B4-C38E-D7E8-9B3C5B34F236}"/>
              </a:ext>
            </a:extLst>
          </p:cNvPr>
          <p:cNvSpPr txBox="1"/>
          <p:nvPr/>
        </p:nvSpPr>
        <p:spPr>
          <a:xfrm>
            <a:off x="1756372" y="2679826"/>
            <a:ext cx="2731838" cy="307777"/>
          </a:xfrm>
          <a:prstGeom prst="rect">
            <a:avLst/>
          </a:prstGeom>
          <a:noFill/>
        </p:spPr>
        <p:txBody>
          <a:bodyPr wrap="none" rtlCol="0">
            <a:spAutoFit/>
          </a:bodyPr>
          <a:lstStyle/>
          <a:p>
            <a:r>
              <a:rPr lang="en-US" dirty="0" err="1"/>
              <a:t>Bước</a:t>
            </a:r>
            <a:r>
              <a:rPr lang="en-US" dirty="0"/>
              <a:t> 1: </a:t>
            </a:r>
            <a:r>
              <a:rPr lang="en-US" dirty="0" err="1"/>
              <a:t>Chỉnh</a:t>
            </a:r>
            <a:r>
              <a:rPr lang="en-US" dirty="0"/>
              <a:t> </a:t>
            </a:r>
            <a:r>
              <a:rPr lang="en-US" dirty="0" err="1"/>
              <a:t>connectionString</a:t>
            </a:r>
            <a:endParaRPr lang="en-US" dirty="0"/>
          </a:p>
        </p:txBody>
      </p:sp>
      <p:pic>
        <p:nvPicPr>
          <p:cNvPr id="6148" name="Picture 4">
            <a:extLst>
              <a:ext uri="{FF2B5EF4-FFF2-40B4-BE49-F238E27FC236}">
                <a16:creationId xmlns:a16="http://schemas.microsoft.com/office/drawing/2014/main" id="{AE33A318-0A4C-171A-D925-F072CAFCE9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7809" y="3119438"/>
            <a:ext cx="7090043" cy="6191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3D10ABD-BC1A-8742-6D22-65EF30B10625}"/>
              </a:ext>
            </a:extLst>
          </p:cNvPr>
          <p:cNvSpPr txBox="1"/>
          <p:nvPr/>
        </p:nvSpPr>
        <p:spPr>
          <a:xfrm>
            <a:off x="1756372" y="4137434"/>
            <a:ext cx="3119765" cy="369332"/>
          </a:xfrm>
          <a:prstGeom prst="rect">
            <a:avLst/>
          </a:prstGeom>
          <a:noFill/>
        </p:spPr>
        <p:txBody>
          <a:bodyPr wrap="none" rtlCol="0">
            <a:spAutoFit/>
          </a:bodyPr>
          <a:lstStyle/>
          <a:p>
            <a:r>
              <a:rPr lang="en-US" dirty="0" err="1"/>
              <a:t>Bước</a:t>
            </a:r>
            <a:r>
              <a:rPr lang="en-US" dirty="0"/>
              <a:t> 2:</a:t>
            </a:r>
            <a:r>
              <a:rPr lang="en-US" sz="1800" dirty="0">
                <a:solidFill>
                  <a:srgbClr val="000000"/>
                </a:solidFill>
                <a:latin typeface="Cascadia Mono" panose="020B0609020000020004" pitchFamily="49" charset="0"/>
              </a:rPr>
              <a:t>Enable-Migrations</a:t>
            </a:r>
            <a:endParaRPr lang="en-US" dirty="0"/>
          </a:p>
        </p:txBody>
      </p:sp>
      <p:sp>
        <p:nvSpPr>
          <p:cNvPr id="9" name="TextBox 8">
            <a:extLst>
              <a:ext uri="{FF2B5EF4-FFF2-40B4-BE49-F238E27FC236}">
                <a16:creationId xmlns:a16="http://schemas.microsoft.com/office/drawing/2014/main" id="{EA2CB5D3-EF76-B149-772A-2E1E2BA06342}"/>
              </a:ext>
            </a:extLst>
          </p:cNvPr>
          <p:cNvSpPr txBox="1"/>
          <p:nvPr/>
        </p:nvSpPr>
        <p:spPr>
          <a:xfrm>
            <a:off x="1828800" y="4544848"/>
            <a:ext cx="4515980" cy="369332"/>
          </a:xfrm>
          <a:prstGeom prst="rect">
            <a:avLst/>
          </a:prstGeom>
          <a:noFill/>
        </p:spPr>
        <p:txBody>
          <a:bodyPr wrap="none" rtlCol="0">
            <a:spAutoFit/>
          </a:bodyPr>
          <a:lstStyle/>
          <a:p>
            <a:r>
              <a:rPr lang="en-US" dirty="0" err="1"/>
              <a:t>Bước</a:t>
            </a:r>
            <a:r>
              <a:rPr lang="en-US" dirty="0"/>
              <a:t> 3: </a:t>
            </a:r>
            <a:r>
              <a:rPr lang="en-US" sz="1800" dirty="0">
                <a:solidFill>
                  <a:srgbClr val="000000"/>
                </a:solidFill>
                <a:latin typeface="Cascadia Mono" panose="020B0609020000020004" pitchFamily="49" charset="0"/>
              </a:rPr>
              <a:t>Add-Migration </a:t>
            </a:r>
            <a:r>
              <a:rPr lang="en-US" sz="1800" dirty="0" err="1">
                <a:solidFill>
                  <a:srgbClr val="000000"/>
                </a:solidFill>
                <a:latin typeface="Cascadia Mono" panose="020B0609020000020004" pitchFamily="49" charset="0"/>
              </a:rPr>
              <a:t>InitialCreate</a:t>
            </a:r>
            <a:endParaRPr lang="en-US" dirty="0"/>
          </a:p>
        </p:txBody>
      </p:sp>
      <p:sp>
        <p:nvSpPr>
          <p:cNvPr id="10" name="TextBox 9">
            <a:extLst>
              <a:ext uri="{FF2B5EF4-FFF2-40B4-BE49-F238E27FC236}">
                <a16:creationId xmlns:a16="http://schemas.microsoft.com/office/drawing/2014/main" id="{82550C33-0665-22DD-DBFE-51D1153981AD}"/>
              </a:ext>
            </a:extLst>
          </p:cNvPr>
          <p:cNvSpPr txBox="1"/>
          <p:nvPr/>
        </p:nvSpPr>
        <p:spPr>
          <a:xfrm>
            <a:off x="2027976" y="5241956"/>
            <a:ext cx="3034805" cy="369332"/>
          </a:xfrm>
          <a:prstGeom prst="rect">
            <a:avLst/>
          </a:prstGeom>
          <a:noFill/>
        </p:spPr>
        <p:txBody>
          <a:bodyPr wrap="none" rtlCol="0">
            <a:spAutoFit/>
          </a:bodyPr>
          <a:lstStyle/>
          <a:p>
            <a:r>
              <a:rPr lang="en-US" dirty="0" err="1"/>
              <a:t>Bước</a:t>
            </a:r>
            <a:r>
              <a:rPr lang="en-US" dirty="0"/>
              <a:t> 4: </a:t>
            </a:r>
            <a:r>
              <a:rPr lang="en-US" sz="1800" dirty="0">
                <a:solidFill>
                  <a:srgbClr val="000000"/>
                </a:solidFill>
                <a:latin typeface="Cascadia Mono" panose="020B0609020000020004" pitchFamily="49" charset="0"/>
              </a:rPr>
              <a:t> update-database</a:t>
            </a:r>
            <a:endParaRPr lang="en-US" dirty="0"/>
          </a:p>
        </p:txBody>
      </p:sp>
    </p:spTree>
    <p:extLst>
      <p:ext uri="{BB962C8B-B14F-4D97-AF65-F5344CB8AC3E}">
        <p14:creationId xmlns:p14="http://schemas.microsoft.com/office/powerpoint/2010/main" val="4167468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7" name="TextBox 6">
            <a:extLst>
              <a:ext uri="{FF2B5EF4-FFF2-40B4-BE49-F238E27FC236}">
                <a16:creationId xmlns:a16="http://schemas.microsoft.com/office/drawing/2014/main" id="{A5345081-651C-49F9-9A22-5BAB14289557}"/>
              </a:ext>
            </a:extLst>
          </p:cNvPr>
          <p:cNvSpPr txBox="1"/>
          <p:nvPr/>
        </p:nvSpPr>
        <p:spPr>
          <a:xfrm>
            <a:off x="493829" y="1047101"/>
            <a:ext cx="11204342" cy="1200329"/>
          </a:xfrm>
          <a:prstGeom prst="rect">
            <a:avLst/>
          </a:prstGeom>
          <a:noFill/>
        </p:spPr>
        <p:txBody>
          <a:bodyPr wrap="square" rtlCol="0">
            <a:spAutoFit/>
          </a:bodyPr>
          <a:lstStyle/>
          <a:p>
            <a:pPr algn="l"/>
            <a:r>
              <a:rPr lang="en-US" sz="3600" b="1" i="0" dirty="0" err="1">
                <a:solidFill>
                  <a:srgbClr val="1B1B1B"/>
                </a:solidFill>
                <a:effectLst/>
                <a:latin typeface="Roboto" panose="02000000000000000000" pitchFamily="2" charset="0"/>
              </a:rPr>
              <a:t>Tổng</a:t>
            </a:r>
            <a:r>
              <a:rPr lang="en-US" sz="3600" b="1" i="0" dirty="0">
                <a:solidFill>
                  <a:srgbClr val="1B1B1B"/>
                </a:solidFill>
                <a:effectLst/>
                <a:latin typeface="Roboto" panose="02000000000000000000" pitchFamily="2" charset="0"/>
              </a:rPr>
              <a:t> </a:t>
            </a:r>
            <a:r>
              <a:rPr lang="en-US" sz="3600" b="1" i="0" dirty="0" err="1">
                <a:solidFill>
                  <a:srgbClr val="1B1B1B"/>
                </a:solidFill>
                <a:effectLst/>
                <a:latin typeface="Roboto" panose="02000000000000000000" pitchFamily="2" charset="0"/>
              </a:rPr>
              <a:t>quan</a:t>
            </a:r>
            <a:r>
              <a:rPr lang="en-US" sz="3600" b="1" i="0" dirty="0">
                <a:solidFill>
                  <a:srgbClr val="1B1B1B"/>
                </a:solidFill>
                <a:effectLst/>
                <a:latin typeface="Roboto" panose="02000000000000000000" pitchFamily="2" charset="0"/>
              </a:rPr>
              <a:t> </a:t>
            </a:r>
            <a:r>
              <a:rPr lang="en-US" sz="3600" b="1" i="0" dirty="0" err="1">
                <a:solidFill>
                  <a:srgbClr val="1B1B1B"/>
                </a:solidFill>
                <a:effectLst/>
                <a:latin typeface="Roboto" panose="02000000000000000000" pitchFamily="2" charset="0"/>
              </a:rPr>
              <a:t>về</a:t>
            </a:r>
            <a:r>
              <a:rPr lang="en-US" sz="3600" b="1" i="0" dirty="0">
                <a:solidFill>
                  <a:srgbClr val="1B1B1B"/>
                </a:solidFill>
                <a:effectLst/>
                <a:latin typeface="Roboto" panose="02000000000000000000" pitchFamily="2" charset="0"/>
              </a:rPr>
              <a:t> </a:t>
            </a:r>
            <a:r>
              <a:rPr lang="en-US" sz="3600" b="1" i="0" dirty="0" err="1">
                <a:solidFill>
                  <a:srgbClr val="1B1B1B"/>
                </a:solidFill>
                <a:effectLst/>
                <a:latin typeface="Roboto" panose="02000000000000000000" pitchFamily="2" charset="0"/>
              </a:rPr>
              <a:t>Owin</a:t>
            </a:r>
            <a:r>
              <a:rPr lang="en-US" sz="3600" b="1" i="0" dirty="0">
                <a:solidFill>
                  <a:srgbClr val="1B1B1B"/>
                </a:solidFill>
                <a:effectLst/>
                <a:latin typeface="Roboto" panose="02000000000000000000" pitchFamily="2" charset="0"/>
              </a:rPr>
              <a:t> - Open Web Server Interface for .NET</a:t>
            </a:r>
          </a:p>
        </p:txBody>
      </p:sp>
      <p:sp>
        <p:nvSpPr>
          <p:cNvPr id="6" name="TextBox 5">
            <a:extLst>
              <a:ext uri="{FF2B5EF4-FFF2-40B4-BE49-F238E27FC236}">
                <a16:creationId xmlns:a16="http://schemas.microsoft.com/office/drawing/2014/main" id="{4ABF0711-E395-9021-6EEF-DDB7A27943B4}"/>
              </a:ext>
            </a:extLst>
          </p:cNvPr>
          <p:cNvSpPr txBox="1"/>
          <p:nvPr/>
        </p:nvSpPr>
        <p:spPr>
          <a:xfrm>
            <a:off x="1146487" y="2372664"/>
            <a:ext cx="11205172" cy="3416320"/>
          </a:xfrm>
          <a:prstGeom prst="rect">
            <a:avLst/>
          </a:prstGeom>
          <a:noFill/>
        </p:spPr>
        <p:txBody>
          <a:bodyPr wrap="square" rtlCol="0">
            <a:spAutoFit/>
          </a:bodyPr>
          <a:lstStyle/>
          <a:p>
            <a:pPr algn="l"/>
            <a:r>
              <a:rPr lang="vi-VN" sz="2400" b="1" i="0" dirty="0">
                <a:solidFill>
                  <a:srgbClr val="1B1B1B"/>
                </a:solidFill>
                <a:effectLst/>
                <a:latin typeface="Open Sans" panose="020B0606030504020204" pitchFamily="34" charset="0"/>
              </a:rPr>
              <a:t>Owin là gì ?</a:t>
            </a:r>
          </a:p>
          <a:p>
            <a:pPr algn="l"/>
            <a:r>
              <a:rPr lang="vi-VN" sz="2400" b="0" i="0" dirty="0">
                <a:solidFill>
                  <a:srgbClr val="1B1B1B"/>
                </a:solidFill>
                <a:effectLst/>
                <a:latin typeface="Open Sans" panose="020B0606030504020204" pitchFamily="34" charset="0"/>
              </a:rPr>
              <a:t>Owin (Open Web Interface for Net) là một open-source, nó định nghĩa một chuẩn giao diện giữa webserver và web application. Mục đích của Owin là để tách biệt giữa server và ứng dụng, khuyến khích sự phát triển những modules đơn giản cho phát triển web trong .Net. Cụ thể đó là hai mục đích chính:</a:t>
            </a:r>
          </a:p>
          <a:p>
            <a:pPr algn="l">
              <a:buFont typeface="Arial" panose="020B0604020202020204" pitchFamily="34" charset="0"/>
              <a:buChar char="•"/>
            </a:pPr>
            <a:r>
              <a:rPr lang="vi-VN" sz="2400" b="0" i="0" dirty="0">
                <a:solidFill>
                  <a:srgbClr val="1B1B1B"/>
                </a:solidFill>
                <a:effectLst/>
                <a:latin typeface="Open Sans" panose="020B0606030504020204" pitchFamily="34" charset="0"/>
              </a:rPr>
              <a:t>Thành phần mới có thể dễ dàng hơn để phát triển và sử dụng</a:t>
            </a:r>
          </a:p>
          <a:p>
            <a:pPr algn="l">
              <a:buFont typeface="Arial" panose="020B0604020202020204" pitchFamily="34" charset="0"/>
              <a:buChar char="•"/>
            </a:pPr>
            <a:r>
              <a:rPr lang="vi-VN" sz="2400" b="0" i="0" dirty="0">
                <a:solidFill>
                  <a:srgbClr val="1B1B1B"/>
                </a:solidFill>
                <a:effectLst/>
                <a:latin typeface="Open Sans" panose="020B0606030504020204" pitchFamily="34" charset="0"/>
              </a:rPr>
              <a:t>Ứng dụng có thể dễ dàng chuyển qua các hosts khác nhau và các nên tảng có thể hỗ trợ.</a:t>
            </a:r>
          </a:p>
          <a:p>
            <a:endParaRPr lang="en-US" sz="2400" dirty="0"/>
          </a:p>
        </p:txBody>
      </p:sp>
    </p:spTree>
    <p:extLst>
      <p:ext uri="{BB962C8B-B14F-4D97-AF65-F5344CB8AC3E}">
        <p14:creationId xmlns:p14="http://schemas.microsoft.com/office/powerpoint/2010/main" val="21824588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4968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7" name="TextBox 6">
            <a:extLst>
              <a:ext uri="{FF2B5EF4-FFF2-40B4-BE49-F238E27FC236}">
                <a16:creationId xmlns:a16="http://schemas.microsoft.com/office/drawing/2014/main" id="{A2F4DF3D-D6A4-3D4D-EF85-12CC9A072A88}"/>
              </a:ext>
            </a:extLst>
          </p:cNvPr>
          <p:cNvSpPr txBox="1"/>
          <p:nvPr/>
        </p:nvSpPr>
        <p:spPr>
          <a:xfrm>
            <a:off x="493829" y="1047101"/>
            <a:ext cx="11204342" cy="646331"/>
          </a:xfrm>
          <a:prstGeom prst="rect">
            <a:avLst/>
          </a:prstGeom>
          <a:noFill/>
        </p:spPr>
        <p:txBody>
          <a:bodyPr wrap="square" rtlCol="0">
            <a:spAutoFit/>
          </a:bodyPr>
          <a:lstStyle/>
          <a:p>
            <a:pPr algn="l"/>
            <a:r>
              <a:rPr lang="en-US" sz="3600" b="1" i="0" dirty="0">
                <a:solidFill>
                  <a:srgbClr val="1B1B1B"/>
                </a:solidFill>
                <a:effectLst/>
                <a:latin typeface="Open Sans" panose="020B0606030504020204" pitchFamily="34" charset="0"/>
              </a:rPr>
              <a:t>Host OWIN in IIS</a:t>
            </a:r>
          </a:p>
        </p:txBody>
      </p:sp>
      <p:pic>
        <p:nvPicPr>
          <p:cNvPr id="11" name="Picture 10">
            <a:extLst>
              <a:ext uri="{FF2B5EF4-FFF2-40B4-BE49-F238E27FC236}">
                <a16:creationId xmlns:a16="http://schemas.microsoft.com/office/drawing/2014/main" id="{198CF996-8BD4-3322-C5E9-26C305E4023C}"/>
              </a:ext>
            </a:extLst>
          </p:cNvPr>
          <p:cNvPicPr>
            <a:picLocks noChangeAspect="1"/>
          </p:cNvPicPr>
          <p:nvPr/>
        </p:nvPicPr>
        <p:blipFill>
          <a:blip r:embed="rId4"/>
          <a:stretch>
            <a:fillRect/>
          </a:stretch>
        </p:blipFill>
        <p:spPr>
          <a:xfrm>
            <a:off x="1276825" y="1637250"/>
            <a:ext cx="4972050" cy="3448050"/>
          </a:xfrm>
          <a:prstGeom prst="rect">
            <a:avLst/>
          </a:prstGeom>
        </p:spPr>
      </p:pic>
      <p:pic>
        <p:nvPicPr>
          <p:cNvPr id="13" name="Picture 12">
            <a:extLst>
              <a:ext uri="{FF2B5EF4-FFF2-40B4-BE49-F238E27FC236}">
                <a16:creationId xmlns:a16="http://schemas.microsoft.com/office/drawing/2014/main" id="{1D08E0D3-DA18-2971-A7F2-616D1239567D}"/>
              </a:ext>
            </a:extLst>
          </p:cNvPr>
          <p:cNvPicPr>
            <a:picLocks noChangeAspect="1"/>
          </p:cNvPicPr>
          <p:nvPr/>
        </p:nvPicPr>
        <p:blipFill>
          <a:blip r:embed="rId5"/>
          <a:stretch>
            <a:fillRect/>
          </a:stretch>
        </p:blipFill>
        <p:spPr>
          <a:xfrm>
            <a:off x="6781800" y="1579468"/>
            <a:ext cx="4223246" cy="3563615"/>
          </a:xfrm>
          <a:prstGeom prst="rect">
            <a:avLst/>
          </a:prstGeom>
        </p:spPr>
      </p:pic>
      <p:sp>
        <p:nvSpPr>
          <p:cNvPr id="14" name="TextBox 13">
            <a:extLst>
              <a:ext uri="{FF2B5EF4-FFF2-40B4-BE49-F238E27FC236}">
                <a16:creationId xmlns:a16="http://schemas.microsoft.com/office/drawing/2014/main" id="{595BBC11-3752-F36A-9657-95DDE08E90FB}"/>
              </a:ext>
            </a:extLst>
          </p:cNvPr>
          <p:cNvSpPr txBox="1"/>
          <p:nvPr/>
        </p:nvSpPr>
        <p:spPr>
          <a:xfrm>
            <a:off x="1734493" y="5143083"/>
            <a:ext cx="10457507" cy="954107"/>
          </a:xfrm>
          <a:prstGeom prst="rect">
            <a:avLst/>
          </a:prstGeom>
          <a:noFill/>
        </p:spPr>
        <p:txBody>
          <a:bodyPr wrap="square" rtlCol="0">
            <a:spAutoFit/>
          </a:bodyPr>
          <a:lstStyle/>
          <a:p>
            <a:r>
              <a:rPr lang="en-US" dirty="0"/>
              <a:t> </a:t>
            </a:r>
            <a:r>
              <a:rPr lang="en-US" dirty="0" err="1"/>
              <a:t>Tiếp</a:t>
            </a:r>
            <a:r>
              <a:rPr lang="en-US" dirty="0"/>
              <a:t> </a:t>
            </a:r>
            <a:r>
              <a:rPr lang="en-US" dirty="0" err="1"/>
              <a:t>theo</a:t>
            </a:r>
            <a:r>
              <a:rPr lang="en-US" dirty="0"/>
              <a:t> </a:t>
            </a:r>
            <a:r>
              <a:rPr lang="en-US" dirty="0" err="1"/>
              <a:t>chúng</a:t>
            </a:r>
            <a:r>
              <a:rPr lang="en-US" dirty="0"/>
              <a:t> ta add </a:t>
            </a:r>
            <a:r>
              <a:rPr lang="en-US" dirty="0" err="1"/>
              <a:t>một</a:t>
            </a:r>
            <a:r>
              <a:rPr lang="en-US" dirty="0"/>
              <a:t> </a:t>
            </a:r>
            <a:r>
              <a:rPr lang="en-US" dirty="0" err="1"/>
              <a:t>nuget</a:t>
            </a:r>
            <a:r>
              <a:rPr lang="en-US" dirty="0"/>
              <a:t> package. </a:t>
            </a:r>
            <a:r>
              <a:rPr lang="en-US" dirty="0" err="1"/>
              <a:t>Vào</a:t>
            </a:r>
            <a:r>
              <a:rPr lang="en-US" dirty="0"/>
              <a:t> Tool menu, </a:t>
            </a:r>
            <a:r>
              <a:rPr lang="en-US" dirty="0" err="1"/>
              <a:t>chọn</a:t>
            </a:r>
            <a:r>
              <a:rPr lang="en-US" dirty="0"/>
              <a:t> Library Package Manager, </a:t>
            </a:r>
            <a:r>
              <a:rPr lang="en-US" dirty="0" err="1"/>
              <a:t>chọn</a:t>
            </a:r>
            <a:r>
              <a:rPr lang="en-US" dirty="0"/>
              <a:t> Package Manager Console </a:t>
            </a:r>
            <a:r>
              <a:rPr lang="en-US" dirty="0" err="1"/>
              <a:t>và</a:t>
            </a:r>
            <a:r>
              <a:rPr lang="en-US" dirty="0"/>
              <a:t> </a:t>
            </a:r>
            <a:r>
              <a:rPr lang="en-US" dirty="0" err="1"/>
              <a:t>gõ</a:t>
            </a:r>
            <a:r>
              <a:rPr lang="en-US" dirty="0"/>
              <a:t> </a:t>
            </a:r>
            <a:r>
              <a:rPr lang="en-US" dirty="0" err="1"/>
              <a:t>lệnh</a:t>
            </a:r>
            <a:r>
              <a:rPr lang="en-US" dirty="0"/>
              <a:t> </a:t>
            </a:r>
            <a:r>
              <a:rPr lang="en-US" dirty="0" err="1"/>
              <a:t>sau</a:t>
            </a:r>
            <a:r>
              <a:rPr lang="en-US" dirty="0"/>
              <a:t>:</a:t>
            </a:r>
          </a:p>
          <a:p>
            <a:endParaRPr lang="en-US" dirty="0"/>
          </a:p>
          <a:p>
            <a:r>
              <a:rPr lang="en-US" dirty="0"/>
              <a:t>install-package </a:t>
            </a:r>
            <a:r>
              <a:rPr lang="en-US" dirty="0" err="1"/>
              <a:t>Microsoft.Owin.Host.SystemWeb</a:t>
            </a:r>
            <a:r>
              <a:rPr lang="en-US" dirty="0"/>
              <a:t> –Pre</a:t>
            </a:r>
          </a:p>
        </p:txBody>
      </p:sp>
    </p:spTree>
    <p:extLst>
      <p:ext uri="{BB962C8B-B14F-4D97-AF65-F5344CB8AC3E}">
        <p14:creationId xmlns:p14="http://schemas.microsoft.com/office/powerpoint/2010/main" val="24611176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6" name="TextBox 5"/>
          <p:cNvSpPr txBox="1"/>
          <p:nvPr/>
        </p:nvSpPr>
        <p:spPr>
          <a:xfrm>
            <a:off x="641777" y="1091477"/>
            <a:ext cx="5889754" cy="707886"/>
          </a:xfrm>
          <a:prstGeom prst="rect">
            <a:avLst/>
          </a:prstGeom>
          <a:noFill/>
        </p:spPr>
        <p:txBody>
          <a:bodyPr wrap="none" rtlCol="0">
            <a:spAutoFit/>
          </a:bodyPr>
          <a:lstStyle/>
          <a:p>
            <a:pPr marL="457200" indent="-457200">
              <a:buFont typeface="Wingdings" panose="05000000000000000000" pitchFamily="2" charset="2"/>
              <a:buChar char="Ø"/>
            </a:pPr>
            <a:r>
              <a:rPr lang="en-US" sz="4000" b="0" i="0" dirty="0" err="1">
                <a:solidFill>
                  <a:srgbClr val="1B1B1B"/>
                </a:solidFill>
                <a:effectLst/>
                <a:latin typeface="Open Sans" panose="020B0606030504020204" pitchFamily="34" charset="0"/>
              </a:rPr>
              <a:t>Tạo</a:t>
            </a:r>
            <a:r>
              <a:rPr lang="en-US" sz="4000" b="0" i="0" dirty="0">
                <a:solidFill>
                  <a:srgbClr val="1B1B1B"/>
                </a:solidFill>
                <a:effectLst/>
                <a:latin typeface="Open Sans" panose="020B0606030504020204" pitchFamily="34" charset="0"/>
              </a:rPr>
              <a:t> </a:t>
            </a:r>
            <a:r>
              <a:rPr lang="en-US" sz="4000" b="0" i="0" dirty="0" err="1">
                <a:solidFill>
                  <a:srgbClr val="1B1B1B"/>
                </a:solidFill>
                <a:effectLst/>
                <a:latin typeface="Open Sans" panose="020B0606030504020204" pitchFamily="34" charset="0"/>
              </a:rPr>
              <a:t>một</a:t>
            </a:r>
            <a:r>
              <a:rPr lang="en-US" sz="4000" b="0" i="0" dirty="0">
                <a:solidFill>
                  <a:srgbClr val="1B1B1B"/>
                </a:solidFill>
                <a:effectLst/>
                <a:latin typeface="Open Sans" panose="020B0606030504020204" pitchFamily="34" charset="0"/>
              </a:rPr>
              <a:t> Startup Class</a:t>
            </a:r>
            <a:endParaRPr lang="en-US" sz="3200" b="1" i="0" dirty="0">
              <a:solidFill>
                <a:srgbClr val="00B0F0"/>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0046844D-3990-3A33-EDEF-E4174EB98C76}"/>
              </a:ext>
            </a:extLst>
          </p:cNvPr>
          <p:cNvSpPr txBox="1"/>
          <p:nvPr/>
        </p:nvSpPr>
        <p:spPr>
          <a:xfrm>
            <a:off x="1371637" y="1996600"/>
            <a:ext cx="6532686" cy="3970318"/>
          </a:xfrm>
          <a:prstGeom prst="rect">
            <a:avLst/>
          </a:prstGeom>
          <a:noFill/>
        </p:spPr>
        <p:txBody>
          <a:bodyPr wrap="square" rtlCol="0">
            <a:spAutoFit/>
          </a:bodyPr>
          <a:lstStyle/>
          <a:p>
            <a:r>
              <a:rPr lang="en-US" sz="1200" dirty="0">
                <a:solidFill>
                  <a:srgbClr val="1B1B1B"/>
                </a:solidFill>
                <a:latin typeface="Open Sans" panose="020B0606030504020204" pitchFamily="34" charset="0"/>
              </a:rPr>
              <a:t> using System;</a:t>
            </a:r>
          </a:p>
          <a:p>
            <a:r>
              <a:rPr lang="en-US" sz="1200" dirty="0">
                <a:solidFill>
                  <a:srgbClr val="1B1B1B"/>
                </a:solidFill>
                <a:latin typeface="Open Sans" panose="020B0606030504020204" pitchFamily="34" charset="0"/>
              </a:rPr>
              <a:t>using </a:t>
            </a:r>
            <a:r>
              <a:rPr lang="en-US" sz="1200" dirty="0" err="1">
                <a:solidFill>
                  <a:srgbClr val="1B1B1B"/>
                </a:solidFill>
                <a:latin typeface="Open Sans" panose="020B0606030504020204" pitchFamily="34" charset="0"/>
              </a:rPr>
              <a:t>System.Threading.Tasks</a:t>
            </a:r>
            <a:r>
              <a:rPr lang="en-US" sz="1200" dirty="0">
                <a:solidFill>
                  <a:srgbClr val="1B1B1B"/>
                </a:solidFill>
                <a:latin typeface="Open Sans" panose="020B0606030504020204" pitchFamily="34" charset="0"/>
              </a:rPr>
              <a:t>;</a:t>
            </a:r>
          </a:p>
          <a:p>
            <a:r>
              <a:rPr lang="en-US" sz="1200" dirty="0">
                <a:solidFill>
                  <a:srgbClr val="1B1B1B"/>
                </a:solidFill>
                <a:latin typeface="Open Sans" panose="020B0606030504020204" pitchFamily="34" charset="0"/>
              </a:rPr>
              <a:t>using </a:t>
            </a:r>
            <a:r>
              <a:rPr lang="en-US" sz="1200" dirty="0" err="1">
                <a:solidFill>
                  <a:srgbClr val="1B1B1B"/>
                </a:solidFill>
                <a:latin typeface="Open Sans" panose="020B0606030504020204" pitchFamily="34" charset="0"/>
              </a:rPr>
              <a:t>Microsoft.Owin</a:t>
            </a:r>
            <a:r>
              <a:rPr lang="en-US" sz="1200" dirty="0">
                <a:solidFill>
                  <a:srgbClr val="1B1B1B"/>
                </a:solidFill>
                <a:latin typeface="Open Sans" panose="020B0606030504020204" pitchFamily="34" charset="0"/>
              </a:rPr>
              <a:t>;</a:t>
            </a:r>
          </a:p>
          <a:p>
            <a:r>
              <a:rPr lang="en-US" sz="1200" dirty="0">
                <a:solidFill>
                  <a:srgbClr val="1B1B1B"/>
                </a:solidFill>
                <a:latin typeface="Open Sans" panose="020B0606030504020204" pitchFamily="34" charset="0"/>
              </a:rPr>
              <a:t>using </a:t>
            </a:r>
            <a:r>
              <a:rPr lang="en-US" sz="1200" dirty="0" err="1">
                <a:solidFill>
                  <a:srgbClr val="1B1B1B"/>
                </a:solidFill>
                <a:latin typeface="Open Sans" panose="020B0606030504020204" pitchFamily="34" charset="0"/>
              </a:rPr>
              <a:t>Owin</a:t>
            </a:r>
            <a:r>
              <a:rPr lang="en-US" sz="1200" dirty="0">
                <a:solidFill>
                  <a:srgbClr val="1B1B1B"/>
                </a:solidFill>
                <a:latin typeface="Open Sans" panose="020B0606030504020204" pitchFamily="34" charset="0"/>
              </a:rPr>
              <a:t>;</a:t>
            </a:r>
          </a:p>
          <a:p>
            <a:endParaRPr lang="en-US" sz="1200" dirty="0">
              <a:solidFill>
                <a:srgbClr val="1B1B1B"/>
              </a:solidFill>
              <a:latin typeface="Open Sans" panose="020B0606030504020204" pitchFamily="34" charset="0"/>
            </a:endParaRPr>
          </a:p>
          <a:p>
            <a:r>
              <a:rPr lang="en-US" sz="1200" dirty="0">
                <a:solidFill>
                  <a:srgbClr val="1B1B1B"/>
                </a:solidFill>
                <a:latin typeface="Open Sans" panose="020B0606030504020204" pitchFamily="34" charset="0"/>
              </a:rPr>
              <a:t>[assembly: </a:t>
            </a:r>
            <a:r>
              <a:rPr lang="en-US" sz="1200" dirty="0" err="1">
                <a:solidFill>
                  <a:srgbClr val="1B1B1B"/>
                </a:solidFill>
                <a:latin typeface="Open Sans" panose="020B0606030504020204" pitchFamily="34" charset="0"/>
              </a:rPr>
              <a:t>OwinStartup</a:t>
            </a:r>
            <a:r>
              <a:rPr lang="en-US" sz="1200" dirty="0">
                <a:solidFill>
                  <a:srgbClr val="1B1B1B"/>
                </a:solidFill>
                <a:latin typeface="Open Sans" panose="020B0606030504020204" pitchFamily="34" charset="0"/>
              </a:rPr>
              <a:t>(</a:t>
            </a:r>
            <a:r>
              <a:rPr lang="en-US" sz="1200" dirty="0" err="1">
                <a:solidFill>
                  <a:srgbClr val="1B1B1B"/>
                </a:solidFill>
                <a:latin typeface="Open Sans" panose="020B0606030504020204" pitchFamily="34" charset="0"/>
              </a:rPr>
              <a:t>typeof</a:t>
            </a:r>
            <a:r>
              <a:rPr lang="en-US" sz="1200" dirty="0">
                <a:solidFill>
                  <a:srgbClr val="1B1B1B"/>
                </a:solidFill>
                <a:latin typeface="Open Sans" panose="020B0606030504020204" pitchFamily="34" charset="0"/>
              </a:rPr>
              <a:t>(</a:t>
            </a:r>
            <a:r>
              <a:rPr lang="en-US" sz="1200" dirty="0" err="1">
                <a:solidFill>
                  <a:srgbClr val="1B1B1B"/>
                </a:solidFill>
                <a:latin typeface="Open Sans" panose="020B0606030504020204" pitchFamily="34" charset="0"/>
              </a:rPr>
              <a:t>OwinApp.Startup</a:t>
            </a:r>
            <a:r>
              <a:rPr lang="en-US" sz="1200" dirty="0">
                <a:solidFill>
                  <a:srgbClr val="1B1B1B"/>
                </a:solidFill>
                <a:latin typeface="Open Sans" panose="020B0606030504020204" pitchFamily="34" charset="0"/>
              </a:rPr>
              <a:t>))]</a:t>
            </a:r>
          </a:p>
          <a:p>
            <a:endParaRPr lang="en-US" sz="1200" dirty="0">
              <a:solidFill>
                <a:srgbClr val="1B1B1B"/>
              </a:solidFill>
              <a:latin typeface="Open Sans" panose="020B0606030504020204" pitchFamily="34" charset="0"/>
            </a:endParaRPr>
          </a:p>
          <a:p>
            <a:r>
              <a:rPr lang="en-US" sz="1200" dirty="0">
                <a:solidFill>
                  <a:srgbClr val="1B1B1B"/>
                </a:solidFill>
                <a:latin typeface="Open Sans" panose="020B0606030504020204" pitchFamily="34" charset="0"/>
              </a:rPr>
              <a:t>namespace </a:t>
            </a:r>
            <a:r>
              <a:rPr lang="en-US" sz="1200" dirty="0" err="1">
                <a:solidFill>
                  <a:srgbClr val="1B1B1B"/>
                </a:solidFill>
                <a:latin typeface="Open Sans" panose="020B0606030504020204" pitchFamily="34" charset="0"/>
              </a:rPr>
              <a:t>OwinApp</a:t>
            </a:r>
            <a:endParaRPr lang="en-US" sz="1200" dirty="0">
              <a:solidFill>
                <a:srgbClr val="1B1B1B"/>
              </a:solidFill>
              <a:latin typeface="Open Sans" panose="020B0606030504020204" pitchFamily="34" charset="0"/>
            </a:endParaRPr>
          </a:p>
          <a:p>
            <a:r>
              <a:rPr lang="en-US" sz="1200" dirty="0">
                <a:solidFill>
                  <a:srgbClr val="1B1B1B"/>
                </a:solidFill>
                <a:latin typeface="Open Sans" panose="020B0606030504020204" pitchFamily="34" charset="0"/>
              </a:rPr>
              <a:t>{</a:t>
            </a:r>
          </a:p>
          <a:p>
            <a:r>
              <a:rPr lang="en-US" sz="1200" dirty="0">
                <a:solidFill>
                  <a:srgbClr val="1B1B1B"/>
                </a:solidFill>
                <a:latin typeface="Open Sans" panose="020B0606030504020204" pitchFamily="34" charset="0"/>
              </a:rPr>
              <a:t>    public class Startup</a:t>
            </a:r>
          </a:p>
          <a:p>
            <a:r>
              <a:rPr lang="en-US" sz="1200" dirty="0">
                <a:solidFill>
                  <a:srgbClr val="1B1B1B"/>
                </a:solidFill>
                <a:latin typeface="Open Sans" panose="020B0606030504020204" pitchFamily="34" charset="0"/>
              </a:rPr>
              <a:t>    {</a:t>
            </a:r>
          </a:p>
          <a:p>
            <a:r>
              <a:rPr lang="en-US" sz="1200" dirty="0">
                <a:solidFill>
                  <a:srgbClr val="1B1B1B"/>
                </a:solidFill>
                <a:latin typeface="Open Sans" panose="020B0606030504020204" pitchFamily="34" charset="0"/>
              </a:rPr>
              <a:t>        public void Configuration(</a:t>
            </a:r>
            <a:r>
              <a:rPr lang="en-US" sz="1200" dirty="0" err="1">
                <a:solidFill>
                  <a:srgbClr val="1B1B1B"/>
                </a:solidFill>
                <a:latin typeface="Open Sans" panose="020B0606030504020204" pitchFamily="34" charset="0"/>
              </a:rPr>
              <a:t>IAppBuilder</a:t>
            </a:r>
            <a:r>
              <a:rPr lang="en-US" sz="1200" dirty="0">
                <a:solidFill>
                  <a:srgbClr val="1B1B1B"/>
                </a:solidFill>
                <a:latin typeface="Open Sans" panose="020B0606030504020204" pitchFamily="34" charset="0"/>
              </a:rPr>
              <a:t> app)</a:t>
            </a:r>
          </a:p>
          <a:p>
            <a:r>
              <a:rPr lang="en-US" sz="1200" dirty="0">
                <a:solidFill>
                  <a:srgbClr val="1B1B1B"/>
                </a:solidFill>
                <a:latin typeface="Open Sans" panose="020B0606030504020204" pitchFamily="34" charset="0"/>
              </a:rPr>
              <a:t>        {</a:t>
            </a:r>
          </a:p>
          <a:p>
            <a:r>
              <a:rPr lang="en-US" sz="1200" dirty="0">
                <a:solidFill>
                  <a:srgbClr val="1B1B1B"/>
                </a:solidFill>
                <a:latin typeface="Open Sans" panose="020B0606030504020204" pitchFamily="34" charset="0"/>
              </a:rPr>
              <a:t>          </a:t>
            </a:r>
            <a:r>
              <a:rPr lang="en-US" sz="1200" dirty="0" err="1">
                <a:solidFill>
                  <a:srgbClr val="1B1B1B"/>
                </a:solidFill>
                <a:latin typeface="Open Sans" panose="020B0606030504020204" pitchFamily="34" charset="0"/>
              </a:rPr>
              <a:t>app.Run</a:t>
            </a:r>
            <a:r>
              <a:rPr lang="en-US" sz="1200" dirty="0">
                <a:solidFill>
                  <a:srgbClr val="1B1B1B"/>
                </a:solidFill>
                <a:latin typeface="Open Sans" panose="020B0606030504020204" pitchFamily="34" charset="0"/>
              </a:rPr>
              <a:t>(context =&gt;</a:t>
            </a:r>
          </a:p>
          <a:p>
            <a:r>
              <a:rPr lang="en-US" sz="1200" dirty="0">
                <a:solidFill>
                  <a:srgbClr val="1B1B1B"/>
                </a:solidFill>
                <a:latin typeface="Open Sans" panose="020B0606030504020204" pitchFamily="34" charset="0"/>
              </a:rPr>
              <a:t>          {</a:t>
            </a:r>
          </a:p>
          <a:p>
            <a:r>
              <a:rPr lang="en-US" sz="1200" dirty="0">
                <a:solidFill>
                  <a:srgbClr val="1B1B1B"/>
                </a:solidFill>
                <a:latin typeface="Open Sans" panose="020B0606030504020204" pitchFamily="34" charset="0"/>
              </a:rPr>
              <a:t>              </a:t>
            </a:r>
            <a:r>
              <a:rPr lang="en-US" sz="1200" dirty="0" err="1">
                <a:solidFill>
                  <a:srgbClr val="1B1B1B"/>
                </a:solidFill>
                <a:latin typeface="Open Sans" panose="020B0606030504020204" pitchFamily="34" charset="0"/>
              </a:rPr>
              <a:t>context.Response.ContentType</a:t>
            </a:r>
            <a:r>
              <a:rPr lang="en-US" sz="1200" dirty="0">
                <a:solidFill>
                  <a:srgbClr val="1B1B1B"/>
                </a:solidFill>
                <a:latin typeface="Open Sans" panose="020B0606030504020204" pitchFamily="34" charset="0"/>
              </a:rPr>
              <a:t> = "text/plain";</a:t>
            </a:r>
          </a:p>
          <a:p>
            <a:r>
              <a:rPr lang="en-US" sz="1200" dirty="0">
                <a:solidFill>
                  <a:srgbClr val="1B1B1B"/>
                </a:solidFill>
                <a:latin typeface="Open Sans" panose="020B0606030504020204" pitchFamily="34" charset="0"/>
              </a:rPr>
              <a:t>              return </a:t>
            </a:r>
            <a:r>
              <a:rPr lang="en-US" sz="1200" dirty="0" err="1">
                <a:solidFill>
                  <a:srgbClr val="1B1B1B"/>
                </a:solidFill>
                <a:latin typeface="Open Sans" panose="020B0606030504020204" pitchFamily="34" charset="0"/>
              </a:rPr>
              <a:t>context.Response.WriteAsync</a:t>
            </a:r>
            <a:r>
              <a:rPr lang="en-US" sz="1200" dirty="0">
                <a:solidFill>
                  <a:srgbClr val="1B1B1B"/>
                </a:solidFill>
                <a:latin typeface="Open Sans" panose="020B0606030504020204" pitchFamily="34" charset="0"/>
              </a:rPr>
              <a:t>("Hello, world.");</a:t>
            </a:r>
          </a:p>
          <a:p>
            <a:r>
              <a:rPr lang="en-US" sz="1200" dirty="0">
                <a:solidFill>
                  <a:srgbClr val="1B1B1B"/>
                </a:solidFill>
                <a:latin typeface="Open Sans" panose="020B0606030504020204" pitchFamily="34" charset="0"/>
              </a:rPr>
              <a:t>          });</a:t>
            </a:r>
          </a:p>
          <a:p>
            <a:r>
              <a:rPr lang="en-US" sz="1200" dirty="0">
                <a:solidFill>
                  <a:srgbClr val="1B1B1B"/>
                </a:solidFill>
                <a:latin typeface="Open Sans" panose="020B0606030504020204" pitchFamily="34" charset="0"/>
              </a:rPr>
              <a:t>        }</a:t>
            </a:r>
          </a:p>
          <a:p>
            <a:r>
              <a:rPr lang="en-US" sz="1200" dirty="0">
                <a:solidFill>
                  <a:srgbClr val="1B1B1B"/>
                </a:solidFill>
                <a:latin typeface="Open Sans" panose="020B0606030504020204" pitchFamily="34" charset="0"/>
              </a:rPr>
              <a:t>    }</a:t>
            </a:r>
          </a:p>
          <a:p>
            <a:r>
              <a:rPr lang="en-US" sz="1200" dirty="0">
                <a:solidFill>
                  <a:srgbClr val="1B1B1B"/>
                </a:solidFill>
                <a:latin typeface="Open Sans" panose="020B0606030504020204" pitchFamily="34" charset="0"/>
              </a:rPr>
              <a:t>}</a:t>
            </a:r>
            <a:endParaRPr lang="en-US" sz="1200" dirty="0"/>
          </a:p>
        </p:txBody>
      </p:sp>
      <p:sp>
        <p:nvSpPr>
          <p:cNvPr id="7" name="AutoShape 2">
            <a:extLst>
              <a:ext uri="{FF2B5EF4-FFF2-40B4-BE49-F238E27FC236}">
                <a16:creationId xmlns:a16="http://schemas.microsoft.com/office/drawing/2014/main" id="{19711837-F7DF-95B7-AFA6-BA39B8CA859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0" name="Picture 4">
            <a:extLst>
              <a:ext uri="{FF2B5EF4-FFF2-40B4-BE49-F238E27FC236}">
                <a16:creationId xmlns:a16="http://schemas.microsoft.com/office/drawing/2014/main" id="{580E25A8-3DB4-A62E-188D-6F6B5E90E6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804382"/>
            <a:ext cx="4219575"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37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910</TotalTime>
  <Words>418</Words>
  <Application>Microsoft Office PowerPoint</Application>
  <PresentationFormat>Widescreen</PresentationFormat>
  <Paragraphs>81</Paragraphs>
  <Slides>10</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Open Sans</vt:lpstr>
      <vt:lpstr>Oi</vt:lpstr>
      <vt:lpstr>Arial</vt:lpstr>
      <vt:lpstr>Noto Serif</vt:lpstr>
      <vt:lpstr>Wingdings</vt:lpstr>
      <vt:lpstr>Nunito</vt:lpstr>
      <vt:lpstr>Roboto</vt:lpstr>
      <vt:lpstr>Times New Roman</vt:lpstr>
      <vt:lpstr>Cascadia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437</cp:revision>
  <dcterms:created xsi:type="dcterms:W3CDTF">2020-08-07T13:14:06Z</dcterms:created>
  <dcterms:modified xsi:type="dcterms:W3CDTF">2022-11-10T14:43:00Z</dcterms:modified>
</cp:coreProperties>
</file>